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46" r:id="rId2"/>
    <p:sldId id="447" r:id="rId3"/>
    <p:sldId id="448" r:id="rId4"/>
    <p:sldId id="449" r:id="rId5"/>
    <p:sldId id="450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66" r:id="rId22"/>
    <p:sldId id="467" r:id="rId23"/>
    <p:sldId id="468" r:id="rId24"/>
    <p:sldId id="469" r:id="rId25"/>
    <p:sldId id="470" r:id="rId26"/>
    <p:sldId id="471" r:id="rId27"/>
    <p:sldId id="472" r:id="rId28"/>
    <p:sldId id="473" r:id="rId29"/>
    <p:sldId id="474" r:id="rId30"/>
    <p:sldId id="475" r:id="rId31"/>
    <p:sldId id="476" r:id="rId32"/>
    <p:sldId id="477" r:id="rId33"/>
    <p:sldId id="478" r:id="rId34"/>
    <p:sldId id="479" r:id="rId35"/>
    <p:sldId id="480" r:id="rId36"/>
    <p:sldId id="481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121" d="100"/>
          <a:sy n="121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32AB0-EA8B-0DE4-529A-0CF9757F6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C67877-545B-87D5-3220-B1386AA65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0C4364-13FB-E378-FF9D-40C9A58C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EF6B-F931-4740-B32B-E25659AF713E}" type="datetimeFigureOut">
              <a:rPr kumimoji="1" lang="ko-KR" altLang="en-US" smtClean="0"/>
              <a:t>2024. 6. 10.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C3069-DF87-E1E3-34D8-EEDABFFE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F16D2F-2DF5-8C87-DDB0-76B74DFE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CCDC-0452-3741-A0D5-084706B9C6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186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DEA74-FC08-76A3-EB83-D5CADAA3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83ABFA-BF5B-355A-3EC8-86B69E0A6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82122-C406-A174-AADB-9DDA0435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EF6B-F931-4740-B32B-E25659AF713E}" type="datetimeFigureOut">
              <a:rPr kumimoji="1" lang="ko-KR" altLang="en-US" smtClean="0"/>
              <a:t>2024. 6. 10.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03174-1B8D-3D19-E8CB-A563408C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6012E-B012-4431-A670-DD8907AE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CCDC-0452-3741-A0D5-084706B9C6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809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48646-D3E4-80CF-8BAC-AB16A9CD3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D3BA35-EE8B-2E49-B845-D1AF7B0AA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3A85D-CCA1-DAD6-4C94-9D93DBC3C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EF6B-F931-4740-B32B-E25659AF713E}" type="datetimeFigureOut">
              <a:rPr kumimoji="1" lang="ko-KR" altLang="en-US" smtClean="0"/>
              <a:t>2024. 6. 10.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7FF95-3D74-55A5-38C5-B2F66C6C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968B85-321B-86B4-0531-DF4516FC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CCDC-0452-3741-A0D5-084706B9C6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0206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1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48006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"/>
            <a:ext cx="12192000" cy="480059"/>
          </a:xfrm>
          <a:custGeom>
            <a:avLst/>
            <a:gdLst/>
            <a:ahLst/>
            <a:cxnLst/>
            <a:rect l="l" t="t" r="r" b="b"/>
            <a:pathLst>
              <a:path w="9144000" h="480059">
                <a:moveTo>
                  <a:pt x="0" y="480060"/>
                </a:moveTo>
                <a:lnTo>
                  <a:pt x="9144000" y="480060"/>
                </a:lnTo>
                <a:lnTo>
                  <a:pt x="9144000" y="0"/>
                </a:lnTo>
                <a:lnTo>
                  <a:pt x="0" y="0"/>
                </a:lnTo>
                <a:lnTo>
                  <a:pt x="0" y="48006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55723" y="2641791"/>
            <a:ext cx="8493760" cy="4016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81277" y="3862730"/>
            <a:ext cx="8029447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lang="en-US" altLang="ko-KR" sz="1200" spc="-25" smtClean="0"/>
              <a:pPr marL="38100">
                <a:lnSpc>
                  <a:spcPts val="1370"/>
                </a:lnSpc>
              </a:pPr>
              <a:t>‹#›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229131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lang="en-US" altLang="ko-KR" sz="1200" spc="-25" smtClean="0"/>
              <a:pPr marL="38100">
                <a:lnSpc>
                  <a:spcPts val="1370"/>
                </a:lnSpc>
              </a:pPr>
              <a:t>‹#›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456476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20276" y="1294891"/>
            <a:ext cx="4170680" cy="2077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02171" y="1294891"/>
            <a:ext cx="5206323" cy="2077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lang="en-US" altLang="ko-KR" sz="1200" spc="-25" smtClean="0"/>
              <a:pPr marL="38100">
                <a:lnSpc>
                  <a:spcPts val="1370"/>
                </a:lnSpc>
              </a:pPr>
              <a:t>‹#›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129349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lang="en-US" altLang="ko-KR" sz="1200" spc="-25" smtClean="0"/>
              <a:pPr marL="38100">
                <a:lnSpc>
                  <a:spcPts val="1370"/>
                </a:lnSpc>
              </a:pPr>
              <a:t>‹#›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71805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7F67-EB32-C84B-F1D3-59B9332F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851C6-79C1-FF2F-5EE4-B2666D01B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842B4-0E8A-5AE4-B7E4-53E0B6A4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EF6B-F931-4740-B32B-E25659AF713E}" type="datetimeFigureOut">
              <a:rPr kumimoji="1" lang="ko-KR" altLang="en-US" smtClean="0"/>
              <a:t>2024. 6. 10.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90486-2F32-32CA-0568-EC35ADBF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70BF85-820B-88D8-E548-C3C38A5B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CCDC-0452-3741-A0D5-084706B9C6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156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8CF2F-1AD1-5BA3-79D6-12053A54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5E311-B90D-291F-5F8C-620612035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701A7-D07F-D438-0341-05AB1C3C3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EF6B-F931-4740-B32B-E25659AF713E}" type="datetimeFigureOut">
              <a:rPr kumimoji="1" lang="ko-KR" altLang="en-US" smtClean="0"/>
              <a:t>2024. 6. 10.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C5A61-421A-54EB-4B9C-28A00DA3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8233A9-BFD0-C24F-4055-ADE60FBF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CCDC-0452-3741-A0D5-084706B9C6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97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BAC6E-78FB-10DF-D419-CFBAEE1E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0A675-EB6A-2217-5088-079DE2796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3AD8E2-5122-BE3D-ED81-A98ECB28D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EF94A0-315E-9299-F7EE-F4DF407E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EF6B-F931-4740-B32B-E25659AF713E}" type="datetimeFigureOut">
              <a:rPr kumimoji="1" lang="ko-KR" altLang="en-US" smtClean="0"/>
              <a:t>2024. 6. 10.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FACBC5-7C23-06E2-7F9C-C5BD2877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A1CD02-E118-9892-4968-AB63DBC6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CCDC-0452-3741-A0D5-084706B9C6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643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A0B54-70DB-DF0C-0C4F-60974D29B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75C14-36AA-086D-10A4-29DDC1316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FD63A8-E2DC-B048-F010-98B4F6913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33BF70-F027-70AA-5F77-F1B672128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DD0A8A-1061-1AFA-A5C1-FF8EA9BE7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90EA4F-33DD-B683-F5E7-A63FB163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EF6B-F931-4740-B32B-E25659AF713E}" type="datetimeFigureOut">
              <a:rPr kumimoji="1" lang="ko-KR" altLang="en-US" smtClean="0"/>
              <a:t>2024. 6. 10.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13EC7-6E66-0AA5-34F8-436BB40E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35C044-F980-C818-F5AA-E7FADAA3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CCDC-0452-3741-A0D5-084706B9C6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459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2E46B-F50D-8D7F-4DD6-AC7DE96C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EB0B31-E253-484A-85E4-55869D86A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EF6B-F931-4740-B32B-E25659AF713E}" type="datetimeFigureOut">
              <a:rPr kumimoji="1" lang="ko-KR" altLang="en-US" smtClean="0"/>
              <a:t>2024. 6. 10.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776C1F-1093-5CCF-9556-A1D35224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196409-CDAF-4F7F-F889-6E7A9A02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CCDC-0452-3741-A0D5-084706B9C6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979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B677B9-B6F4-7597-8F00-BA1F0584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EF6B-F931-4740-B32B-E25659AF713E}" type="datetimeFigureOut">
              <a:rPr kumimoji="1" lang="ko-KR" altLang="en-US" smtClean="0"/>
              <a:t>2024. 6. 10.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35EE57-6160-4FED-2406-63A86D79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DFCF9F-3384-FC87-EBCD-E2FEAE51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CCDC-0452-3741-A0D5-084706B9C6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697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562A1-1E40-6330-751E-BCD3708F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5C53D3-3E37-D18F-53B0-F2544F2F4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9BE8A5-545C-3B1D-F5D1-AD3E24464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B414F-52B6-D7C9-ED4C-569276AA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EF6B-F931-4740-B32B-E25659AF713E}" type="datetimeFigureOut">
              <a:rPr kumimoji="1" lang="ko-KR" altLang="en-US" smtClean="0"/>
              <a:t>2024. 6. 10.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42E860-1898-5BD3-8B4B-6B504C01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D4ECBA-800C-165B-E76F-0D47B8A5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CCDC-0452-3741-A0D5-084706B9C6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453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0AE88-866B-4B73-6AAA-D7FB8A30A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9AC8A5-EEF4-661E-037E-ACC26731D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D4D1BE-F7AF-0CCA-74A7-ED11D1878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B692A6-F3B3-2627-A4EA-C6D6FFAF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EF6B-F931-4740-B32B-E25659AF713E}" type="datetimeFigureOut">
              <a:rPr kumimoji="1" lang="ko-KR" altLang="en-US" smtClean="0"/>
              <a:t>2024. 6. 10.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72F9A9-948D-D6FA-D5AC-A898A9D2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BFA95E-1550-B82D-AD00-3F0E2014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8CCDC-0452-3741-A0D5-084706B9C6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733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A40337-4E4D-4A91-EB80-49DB0D3C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D4E629-F274-B657-1AF8-EAD004093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92D1F-FF9A-FC66-D70D-E391A34E3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53EF6B-F931-4740-B32B-E25659AF713E}" type="datetimeFigureOut">
              <a:rPr kumimoji="1" lang="ko-KR" altLang="en-US" smtClean="0"/>
              <a:t>2024. 6. 10.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32465-31ED-ACE6-9AE3-4867484B1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F67E9-3C78-1BE2-3F38-3CB5D034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18CCDC-0452-3741-A0D5-084706B9C6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42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9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0556" y="7620"/>
            <a:ext cx="1647444" cy="4953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84826" y="2613482"/>
            <a:ext cx="20320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30" dirty="0">
                <a:latin typeface="Malgun Gothic"/>
                <a:cs typeface="Malgun Gothic"/>
              </a:rPr>
              <a:t>사물인터넷</a:t>
            </a:r>
            <a:endParaRPr sz="32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3385" y="3944492"/>
            <a:ext cx="3746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Malgun Gothic"/>
                <a:cs typeface="Malgun Gothic"/>
              </a:rPr>
              <a:t>통신</a:t>
            </a:r>
            <a:r>
              <a:rPr sz="2400" spc="-9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이해</a:t>
            </a:r>
            <a:r>
              <a:rPr sz="2400" spc="-105" dirty="0">
                <a:latin typeface="Malgun Gothic"/>
                <a:cs typeface="Malgun Gothic"/>
              </a:rPr>
              <a:t> </a:t>
            </a:r>
            <a:r>
              <a:rPr sz="2400" dirty="0">
                <a:latin typeface="Arial MT"/>
                <a:cs typeface="Arial MT"/>
              </a:rPr>
              <a:t>–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spc="95" dirty="0">
                <a:latin typeface="Malgun Gothic"/>
                <a:cs typeface="Malgun Gothic"/>
              </a:rPr>
              <a:t>UART/I2C/SPI</a:t>
            </a:r>
            <a:endParaRPr sz="2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7128" y="1124648"/>
            <a:ext cx="8510270" cy="73660"/>
            <a:chOff x="393128" y="1124648"/>
            <a:chExt cx="8510270" cy="73660"/>
          </a:xfrm>
        </p:grpSpPr>
        <p:sp>
          <p:nvSpPr>
            <p:cNvPr id="3" name="object 3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8506968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8506968" y="70103"/>
                  </a:lnTo>
                  <a:lnTo>
                    <a:pt x="850696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0" y="70103"/>
                  </a:moveTo>
                  <a:lnTo>
                    <a:pt x="8506968" y="70103"/>
                  </a:lnTo>
                  <a:lnTo>
                    <a:pt x="8506968" y="0"/>
                  </a:lnTo>
                  <a:lnTo>
                    <a:pt x="0" y="0"/>
                  </a:lnTo>
                  <a:lnTo>
                    <a:pt x="0" y="70103"/>
                  </a:lnTo>
                  <a:close/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9239" y="-4762"/>
            <a:ext cx="9153525" cy="489584"/>
            <a:chOff x="-4762" y="-4762"/>
            <a:chExt cx="9153525" cy="48958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800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144000" cy="480059"/>
            </a:xfrm>
            <a:custGeom>
              <a:avLst/>
              <a:gdLst/>
              <a:ahLst/>
              <a:cxnLst/>
              <a:rect l="l" t="t" r="r" b="b"/>
              <a:pathLst>
                <a:path w="9144000" h="480059">
                  <a:moveTo>
                    <a:pt x="0" y="480060"/>
                  </a:moveTo>
                  <a:lnTo>
                    <a:pt x="9144000" y="4800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18716" y="6406896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19239" y="6664261"/>
            <a:ext cx="9153525" cy="198755"/>
            <a:chOff x="-4762" y="6664260"/>
            <a:chExt cx="9153525" cy="1987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69023"/>
              <a:ext cx="9144000" cy="1889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6669023"/>
              <a:ext cx="9144000" cy="189230"/>
            </a:xfrm>
            <a:custGeom>
              <a:avLst/>
              <a:gdLst/>
              <a:ahLst/>
              <a:cxnLst/>
              <a:rect l="l" t="t" r="r" b="b"/>
              <a:pathLst>
                <a:path w="9144000" h="189229">
                  <a:moveTo>
                    <a:pt x="0" y="188976"/>
                  </a:moveTo>
                  <a:lnTo>
                    <a:pt x="9144000" y="1889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7981" y="6507289"/>
            <a:ext cx="82676" cy="811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2761" y="6507289"/>
            <a:ext cx="82676" cy="811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46017" y="6507289"/>
            <a:ext cx="82676" cy="811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19031" y="1"/>
            <a:ext cx="1648968" cy="48920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62200" y="806371"/>
            <a:ext cx="10515600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/>
              <a:t>아두이노와</a:t>
            </a:r>
            <a:r>
              <a:rPr sz="2800" spc="-190" dirty="0"/>
              <a:t> </a:t>
            </a:r>
            <a:r>
              <a:rPr sz="2800" spc="-40" dirty="0"/>
              <a:t>컴퓨터</a:t>
            </a:r>
            <a:r>
              <a:rPr sz="2800" spc="-204" dirty="0"/>
              <a:t> </a:t>
            </a:r>
            <a:r>
              <a:rPr sz="2800" spc="-35" dirty="0"/>
              <a:t>사이의</a:t>
            </a:r>
            <a:r>
              <a:rPr sz="2800" spc="-190" dirty="0"/>
              <a:t> </a:t>
            </a:r>
            <a:r>
              <a:rPr sz="2800" dirty="0"/>
              <a:t>통신</a:t>
            </a:r>
            <a:r>
              <a:rPr sz="2800" spc="-185" dirty="0"/>
              <a:t> </a:t>
            </a:r>
            <a:r>
              <a:rPr sz="2800" spc="-25" dirty="0"/>
              <a:t>실험</a:t>
            </a:r>
            <a:endParaRPr sz="2800"/>
          </a:p>
        </p:txBody>
      </p:sp>
      <p:sp>
        <p:nvSpPr>
          <p:cNvPr id="17" name="object 17"/>
          <p:cNvSpPr txBox="1"/>
          <p:nvPr/>
        </p:nvSpPr>
        <p:spPr>
          <a:xfrm>
            <a:off x="1998065" y="1082646"/>
            <a:ext cx="6520180" cy="903452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85115" indent="-273050">
              <a:spcBef>
                <a:spcPts val="865"/>
              </a:spcBef>
              <a:buSzPct val="114583"/>
              <a:buFont typeface="Wingdings"/>
              <a:buChar char=""/>
              <a:tabLst>
                <a:tab pos="285115" algn="l"/>
              </a:tabLst>
            </a:pPr>
            <a:r>
              <a:rPr sz="2400" b="1" spc="-25" dirty="0">
                <a:latin typeface="Malgun Gothic"/>
                <a:cs typeface="Malgun Gothic"/>
              </a:rPr>
              <a:t>아두이노와</a:t>
            </a:r>
            <a:r>
              <a:rPr sz="2400" b="1" spc="-175" dirty="0">
                <a:latin typeface="Malgun Gothic"/>
                <a:cs typeface="Malgun Gothic"/>
              </a:rPr>
              <a:t> </a:t>
            </a:r>
            <a:r>
              <a:rPr sz="2400" b="1" spc="-10" dirty="0">
                <a:latin typeface="Malgun Gothic"/>
                <a:cs typeface="Malgun Gothic"/>
              </a:rPr>
              <a:t>컴퓨터</a:t>
            </a:r>
            <a:r>
              <a:rPr sz="2400" b="1" spc="-170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간의</a:t>
            </a:r>
            <a:r>
              <a:rPr sz="2400" b="1" spc="-180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통신</a:t>
            </a:r>
            <a:r>
              <a:rPr sz="2400" b="1" spc="-160" dirty="0">
                <a:latin typeface="Malgun Gothic"/>
                <a:cs typeface="Malgun Gothic"/>
              </a:rPr>
              <a:t> </a:t>
            </a:r>
            <a:r>
              <a:rPr sz="2400" b="1" spc="-25" dirty="0">
                <a:latin typeface="Malgun Gothic"/>
                <a:cs typeface="Malgun Gothic"/>
              </a:rPr>
              <a:t>실험</a:t>
            </a:r>
            <a:endParaRPr sz="2400">
              <a:latin typeface="Malgun Gothic"/>
              <a:cs typeface="Malgun Gothic"/>
            </a:endParaRPr>
          </a:p>
          <a:p>
            <a:pPr marL="582295" lvl="1" indent="-226695">
              <a:spcBef>
                <a:spcPts val="935"/>
              </a:spcBef>
              <a:buSzPct val="95000"/>
              <a:buFont typeface="Wingdings"/>
              <a:buChar char=""/>
              <a:tabLst>
                <a:tab pos="582295" algn="l"/>
              </a:tabLst>
            </a:pP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시리얼</a:t>
            </a:r>
            <a:r>
              <a:rPr sz="2000" spc="-8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화면을</a:t>
            </a:r>
            <a:r>
              <a:rPr sz="2000" spc="-6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열기</a:t>
            </a:r>
            <a:r>
              <a:rPr sz="2000" spc="-5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위해</a:t>
            </a:r>
            <a:r>
              <a:rPr sz="2000" spc="-5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그림의</a:t>
            </a:r>
            <a:r>
              <a:rPr sz="2000" spc="-70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빨간색</a:t>
            </a:r>
            <a:r>
              <a:rPr sz="2000" spc="-6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부분을</a:t>
            </a:r>
            <a:r>
              <a:rPr sz="2000" spc="-6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3CC"/>
                </a:solidFill>
                <a:latin typeface="Malgun Gothic"/>
                <a:cs typeface="Malgun Gothic"/>
              </a:rPr>
              <a:t>클릭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71472" y="3515868"/>
            <a:ext cx="4224528" cy="195071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32220" y="2839211"/>
            <a:ext cx="3988308" cy="3470148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8837676" y="6454576"/>
            <a:ext cx="266191" cy="184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lang="en-US" altLang="ko-KR" sz="1200" spc="-25" smtClean="0"/>
              <a:pPr marL="38100">
                <a:lnSpc>
                  <a:spcPts val="1370"/>
                </a:lnSpc>
              </a:pPr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7128" y="1124648"/>
            <a:ext cx="8510270" cy="73660"/>
            <a:chOff x="393128" y="1124648"/>
            <a:chExt cx="8510270" cy="73660"/>
          </a:xfrm>
        </p:grpSpPr>
        <p:sp>
          <p:nvSpPr>
            <p:cNvPr id="3" name="object 3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8506968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8506968" y="70103"/>
                  </a:lnTo>
                  <a:lnTo>
                    <a:pt x="850696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0" y="70103"/>
                  </a:moveTo>
                  <a:lnTo>
                    <a:pt x="8506968" y="70103"/>
                  </a:lnTo>
                  <a:lnTo>
                    <a:pt x="8506968" y="0"/>
                  </a:lnTo>
                  <a:lnTo>
                    <a:pt x="0" y="0"/>
                  </a:lnTo>
                  <a:lnTo>
                    <a:pt x="0" y="70103"/>
                  </a:lnTo>
                  <a:close/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9239" y="-4762"/>
            <a:ext cx="9153525" cy="489584"/>
            <a:chOff x="-4762" y="-4762"/>
            <a:chExt cx="9153525" cy="48958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800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144000" cy="480059"/>
            </a:xfrm>
            <a:custGeom>
              <a:avLst/>
              <a:gdLst/>
              <a:ahLst/>
              <a:cxnLst/>
              <a:rect l="l" t="t" r="r" b="b"/>
              <a:pathLst>
                <a:path w="9144000" h="480059">
                  <a:moveTo>
                    <a:pt x="0" y="480060"/>
                  </a:moveTo>
                  <a:lnTo>
                    <a:pt x="9144000" y="4800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18716" y="6406896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19239" y="6664261"/>
            <a:ext cx="9153525" cy="198755"/>
            <a:chOff x="-4762" y="6664260"/>
            <a:chExt cx="9153525" cy="1987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69023"/>
              <a:ext cx="9144000" cy="1889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6669023"/>
              <a:ext cx="9144000" cy="189230"/>
            </a:xfrm>
            <a:custGeom>
              <a:avLst/>
              <a:gdLst/>
              <a:ahLst/>
              <a:cxnLst/>
              <a:rect l="l" t="t" r="r" b="b"/>
              <a:pathLst>
                <a:path w="9144000" h="189229">
                  <a:moveTo>
                    <a:pt x="0" y="188976"/>
                  </a:moveTo>
                  <a:lnTo>
                    <a:pt x="9144000" y="1889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7981" y="6507289"/>
            <a:ext cx="82676" cy="811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2761" y="6507289"/>
            <a:ext cx="82676" cy="811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46017" y="6507289"/>
            <a:ext cx="82676" cy="811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19031" y="1"/>
            <a:ext cx="1648968" cy="48920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62200" y="806371"/>
            <a:ext cx="10515600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UART통신을</a:t>
            </a:r>
            <a:r>
              <a:rPr sz="2800" spc="-210" dirty="0"/>
              <a:t> </a:t>
            </a:r>
            <a:r>
              <a:rPr sz="2800" spc="-25" dirty="0"/>
              <a:t>이용한</a:t>
            </a:r>
            <a:r>
              <a:rPr sz="2800" spc="-180" dirty="0"/>
              <a:t> </a:t>
            </a:r>
            <a:r>
              <a:rPr sz="2800" spc="-50" dirty="0"/>
              <a:t>원격제어</a:t>
            </a:r>
            <a:r>
              <a:rPr sz="2800" spc="-195" dirty="0"/>
              <a:t> </a:t>
            </a:r>
            <a:r>
              <a:rPr sz="2800" spc="-25" dirty="0"/>
              <a:t>실험</a:t>
            </a:r>
            <a:endParaRPr sz="28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8837676" y="6454576"/>
            <a:ext cx="266191" cy="184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lang="en-US" altLang="ko-KR" sz="1200" spc="-25" smtClean="0"/>
              <a:pPr marL="38100">
                <a:lnSpc>
                  <a:spcPts val="1370"/>
                </a:lnSpc>
              </a:pPr>
              <a:t>11</a:t>
            </a:fld>
            <a:endParaRPr spc="-25" dirty="0"/>
          </a:p>
        </p:txBody>
      </p:sp>
      <p:sp>
        <p:nvSpPr>
          <p:cNvPr id="17" name="object 17"/>
          <p:cNvSpPr txBox="1"/>
          <p:nvPr/>
        </p:nvSpPr>
        <p:spPr>
          <a:xfrm>
            <a:off x="1998066" y="1166428"/>
            <a:ext cx="8250555" cy="474533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85115" indent="-273050">
              <a:spcBef>
                <a:spcPts val="204"/>
              </a:spcBef>
              <a:buSzPct val="114583"/>
              <a:buFont typeface="Wingdings"/>
              <a:buChar char=""/>
              <a:tabLst>
                <a:tab pos="285115" algn="l"/>
              </a:tabLst>
            </a:pPr>
            <a:r>
              <a:rPr sz="2400" spc="120" dirty="0">
                <a:latin typeface="Malgun Gothic"/>
                <a:cs typeface="Malgun Gothic"/>
              </a:rPr>
              <a:t>UART</a:t>
            </a:r>
            <a:r>
              <a:rPr sz="2400" spc="-4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통신을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이용한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원격제어</a:t>
            </a:r>
            <a:r>
              <a:rPr sz="2400" spc="-55" dirty="0">
                <a:latin typeface="Malgun Gothic"/>
                <a:cs typeface="Malgun Gothic"/>
              </a:rPr>
              <a:t> </a:t>
            </a:r>
            <a:r>
              <a:rPr sz="2400" spc="-25" dirty="0">
                <a:latin typeface="Malgun Gothic"/>
                <a:cs typeface="Malgun Gothic"/>
              </a:rPr>
              <a:t>실험</a:t>
            </a:r>
            <a:endParaRPr sz="2400">
              <a:latin typeface="Malgun Gothic"/>
              <a:cs typeface="Malgun Gothic"/>
            </a:endParaRPr>
          </a:p>
          <a:p>
            <a:pPr marL="285115" indent="-273050">
              <a:spcBef>
                <a:spcPts val="615"/>
              </a:spcBef>
              <a:buSzPct val="114583"/>
              <a:buFont typeface="Wingdings"/>
              <a:buChar char=""/>
              <a:tabLst>
                <a:tab pos="285115" algn="l"/>
              </a:tabLst>
            </a:pPr>
            <a:r>
              <a:rPr sz="2400" dirty="0">
                <a:latin typeface="Malgun Gothic"/>
                <a:cs typeface="Malgun Gothic"/>
              </a:rPr>
              <a:t>아두이노</a:t>
            </a:r>
            <a:r>
              <a:rPr sz="2400" spc="-3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1은</a:t>
            </a:r>
            <a:r>
              <a:rPr sz="2400" spc="-45" dirty="0">
                <a:latin typeface="Malgun Gothic"/>
                <a:cs typeface="Malgun Gothic"/>
              </a:rPr>
              <a:t> </a:t>
            </a:r>
            <a:r>
              <a:rPr sz="2400" spc="75" dirty="0">
                <a:latin typeface="Malgun Gothic"/>
                <a:cs typeface="Malgun Gothic"/>
              </a:rPr>
              <a:t>switch에</a:t>
            </a:r>
            <a:r>
              <a:rPr sz="2400" spc="-5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의해</a:t>
            </a:r>
            <a:r>
              <a:rPr sz="2400" spc="-3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생성된</a:t>
            </a:r>
            <a:r>
              <a:rPr sz="2400" spc="-5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신호를</a:t>
            </a:r>
            <a:r>
              <a:rPr sz="2400" spc="-35" dirty="0">
                <a:latin typeface="Malgun Gothic"/>
                <a:cs typeface="Malgun Gothic"/>
              </a:rPr>
              <a:t> </a:t>
            </a:r>
            <a:r>
              <a:rPr sz="2400" spc="-20" dirty="0">
                <a:latin typeface="Malgun Gothic"/>
                <a:cs typeface="Malgun Gothic"/>
              </a:rPr>
              <a:t>입력받음</a:t>
            </a:r>
            <a:endParaRPr sz="2400">
              <a:latin typeface="Malgun Gothic"/>
              <a:cs typeface="Malgun Gothic"/>
            </a:endParaRPr>
          </a:p>
          <a:p>
            <a:pPr marL="285115" indent="-273050">
              <a:spcBef>
                <a:spcPts val="615"/>
              </a:spcBef>
              <a:buSzPct val="114583"/>
              <a:buFont typeface="Wingdings"/>
              <a:buChar char=""/>
              <a:tabLst>
                <a:tab pos="285115" algn="l"/>
              </a:tabLst>
            </a:pPr>
            <a:r>
              <a:rPr sz="2400" dirty="0">
                <a:latin typeface="Malgun Gothic"/>
                <a:cs typeface="Malgun Gothic"/>
              </a:rPr>
              <a:t>신호가 </a:t>
            </a:r>
            <a:r>
              <a:rPr sz="2400" spc="75" dirty="0">
                <a:latin typeface="Malgun Gothic"/>
                <a:cs typeface="Malgun Gothic"/>
              </a:rPr>
              <a:t>HIGH이면</a:t>
            </a:r>
            <a:r>
              <a:rPr sz="2400" spc="-10" dirty="0">
                <a:latin typeface="Malgun Gothic"/>
                <a:cs typeface="Malgun Gothic"/>
              </a:rPr>
              <a:t> </a:t>
            </a:r>
            <a:r>
              <a:rPr sz="2400" spc="685" dirty="0">
                <a:latin typeface="Malgun Gothic"/>
                <a:cs typeface="Malgun Gothic"/>
              </a:rPr>
              <a:t>‘1’값을,</a:t>
            </a:r>
            <a:r>
              <a:rPr sz="2400" spc="-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LOW신호이면</a:t>
            </a:r>
            <a:r>
              <a:rPr sz="2400" spc="5" dirty="0">
                <a:latin typeface="Malgun Gothic"/>
                <a:cs typeface="Malgun Gothic"/>
              </a:rPr>
              <a:t> </a:t>
            </a:r>
            <a:r>
              <a:rPr sz="2400" spc="1250" dirty="0">
                <a:latin typeface="Malgun Gothic"/>
                <a:cs typeface="Malgun Gothic"/>
              </a:rPr>
              <a:t>‘0’</a:t>
            </a:r>
            <a:r>
              <a:rPr sz="2400" spc="-10" dirty="0">
                <a:latin typeface="Malgun Gothic"/>
                <a:cs typeface="Malgun Gothic"/>
              </a:rPr>
              <a:t> </a:t>
            </a:r>
            <a:r>
              <a:rPr sz="2400" spc="-25" dirty="0">
                <a:latin typeface="Malgun Gothic"/>
                <a:cs typeface="Malgun Gothic"/>
              </a:rPr>
              <a:t>값을</a:t>
            </a:r>
            <a:endParaRPr sz="2400">
              <a:latin typeface="Malgun Gothic"/>
              <a:cs typeface="Malgun Gothic"/>
            </a:endParaRPr>
          </a:p>
          <a:p>
            <a:pPr marL="269875">
              <a:spcBef>
                <a:spcPts val="484"/>
              </a:spcBef>
            </a:pPr>
            <a:r>
              <a:rPr sz="2400" dirty="0">
                <a:latin typeface="Malgun Gothic"/>
                <a:cs typeface="Malgun Gothic"/>
              </a:rPr>
              <a:t>Tx포트를</a:t>
            </a:r>
            <a:r>
              <a:rPr sz="2400" spc="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통해</a:t>
            </a:r>
            <a:r>
              <a:rPr sz="2400" spc="2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아두이노</a:t>
            </a:r>
            <a:r>
              <a:rPr sz="2400" spc="2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2에</a:t>
            </a:r>
            <a:r>
              <a:rPr sz="2400" spc="10" dirty="0">
                <a:latin typeface="Malgun Gothic"/>
                <a:cs typeface="Malgun Gothic"/>
              </a:rPr>
              <a:t> </a:t>
            </a:r>
            <a:r>
              <a:rPr sz="2400" spc="-25" dirty="0">
                <a:latin typeface="Malgun Gothic"/>
                <a:cs typeface="Malgun Gothic"/>
              </a:rPr>
              <a:t>전달</a:t>
            </a:r>
            <a:endParaRPr sz="2400">
              <a:latin typeface="Malgun Gothic"/>
              <a:cs typeface="Malgun Gothic"/>
            </a:endParaRPr>
          </a:p>
          <a:p>
            <a:pPr marL="269875" marR="5080" indent="-258445">
              <a:lnSpc>
                <a:spcPct val="117100"/>
              </a:lnSpc>
              <a:spcBef>
                <a:spcPts val="114"/>
              </a:spcBef>
              <a:buSzPct val="114583"/>
              <a:buFont typeface="Wingdings"/>
              <a:buChar char=""/>
              <a:tabLst>
                <a:tab pos="269875" algn="l"/>
                <a:tab pos="284480" algn="l"/>
              </a:tabLst>
            </a:pPr>
            <a:r>
              <a:rPr sz="2400" dirty="0">
                <a:latin typeface="Malgun Gothic"/>
                <a:cs typeface="Malgun Gothic"/>
              </a:rPr>
              <a:t>	아두이노</a:t>
            </a:r>
            <a:r>
              <a:rPr sz="2400" spc="-3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2는</a:t>
            </a:r>
            <a:r>
              <a:rPr sz="2400" spc="-4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수신된</a:t>
            </a:r>
            <a:r>
              <a:rPr sz="2400" spc="-2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신호가</a:t>
            </a:r>
            <a:r>
              <a:rPr sz="2400" spc="-45" dirty="0">
                <a:latin typeface="Malgun Gothic"/>
                <a:cs typeface="Malgun Gothic"/>
              </a:rPr>
              <a:t> </a:t>
            </a:r>
            <a:r>
              <a:rPr sz="2400" spc="750" dirty="0">
                <a:latin typeface="Malgun Gothic"/>
                <a:cs typeface="Malgun Gothic"/>
              </a:rPr>
              <a:t>‘1’이면</a:t>
            </a:r>
            <a:r>
              <a:rPr sz="2400" spc="-3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아두이노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2의</a:t>
            </a:r>
            <a:r>
              <a:rPr sz="2400" spc="-35" dirty="0">
                <a:latin typeface="Malgun Gothic"/>
                <a:cs typeface="Malgun Gothic"/>
              </a:rPr>
              <a:t> </a:t>
            </a:r>
            <a:r>
              <a:rPr sz="2400" spc="-25" dirty="0">
                <a:latin typeface="Malgun Gothic"/>
                <a:cs typeface="Malgun Gothic"/>
              </a:rPr>
              <a:t>포트 </a:t>
            </a:r>
            <a:r>
              <a:rPr sz="2400" dirty="0">
                <a:latin typeface="Malgun Gothic"/>
                <a:cs typeface="Malgun Gothic"/>
              </a:rPr>
              <a:t>12와</a:t>
            </a:r>
            <a:r>
              <a:rPr sz="2400" spc="-1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포트 13을</a:t>
            </a:r>
            <a:r>
              <a:rPr sz="2400" spc="-1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통해</a:t>
            </a:r>
            <a:r>
              <a:rPr sz="2400" spc="-15" dirty="0">
                <a:latin typeface="Malgun Gothic"/>
                <a:cs typeface="Malgun Gothic"/>
              </a:rPr>
              <a:t> </a:t>
            </a:r>
            <a:r>
              <a:rPr sz="2400" spc="114" dirty="0">
                <a:latin typeface="Malgun Gothic"/>
                <a:cs typeface="Malgun Gothic"/>
              </a:rPr>
              <a:t>HIGH</a:t>
            </a:r>
            <a:r>
              <a:rPr sz="2400" dirty="0">
                <a:latin typeface="Malgun Gothic"/>
                <a:cs typeface="Malgun Gothic"/>
              </a:rPr>
              <a:t> 신호를</a:t>
            </a:r>
            <a:r>
              <a:rPr sz="2400" spc="5" dirty="0">
                <a:latin typeface="Malgun Gothic"/>
                <a:cs typeface="Malgun Gothic"/>
              </a:rPr>
              <a:t> </a:t>
            </a:r>
            <a:r>
              <a:rPr sz="2400" spc="70" dirty="0">
                <a:latin typeface="Malgun Gothic"/>
                <a:cs typeface="Malgun Gothic"/>
              </a:rPr>
              <a:t>출력하며,</a:t>
            </a:r>
            <a:r>
              <a:rPr sz="2400" spc="-5" dirty="0">
                <a:latin typeface="Malgun Gothic"/>
                <a:cs typeface="Malgun Gothic"/>
              </a:rPr>
              <a:t> </a:t>
            </a:r>
            <a:r>
              <a:rPr sz="2400" spc="740" dirty="0">
                <a:latin typeface="Malgun Gothic"/>
                <a:cs typeface="Malgun Gothic"/>
              </a:rPr>
              <a:t>‘0’이면 </a:t>
            </a:r>
            <a:r>
              <a:rPr sz="2400" spc="50" dirty="0">
                <a:latin typeface="Malgun Gothic"/>
                <a:cs typeface="Malgun Gothic"/>
              </a:rPr>
              <a:t>LOW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신호를</a:t>
            </a:r>
            <a:r>
              <a:rPr sz="2400" spc="-35" dirty="0">
                <a:latin typeface="Malgun Gothic"/>
                <a:cs typeface="Malgun Gothic"/>
              </a:rPr>
              <a:t> </a:t>
            </a:r>
            <a:r>
              <a:rPr sz="2400" spc="-25" dirty="0">
                <a:latin typeface="Malgun Gothic"/>
                <a:cs typeface="Malgun Gothic"/>
              </a:rPr>
              <a:t>출력함</a:t>
            </a:r>
            <a:endParaRPr sz="2400">
              <a:latin typeface="Malgun Gothic"/>
              <a:cs typeface="Malgun Gothic"/>
            </a:endParaRPr>
          </a:p>
          <a:p>
            <a:pPr marL="285115" indent="-273050" algn="just">
              <a:spcBef>
                <a:spcPts val="705"/>
              </a:spcBef>
              <a:buSzPct val="114583"/>
              <a:buFont typeface="Wingdings"/>
              <a:buChar char=""/>
              <a:tabLst>
                <a:tab pos="285115" algn="l"/>
              </a:tabLst>
            </a:pPr>
            <a:r>
              <a:rPr sz="2400" dirty="0">
                <a:latin typeface="Malgun Gothic"/>
                <a:cs typeface="Malgun Gothic"/>
              </a:rPr>
              <a:t>2개의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아두이노를</a:t>
            </a:r>
            <a:r>
              <a:rPr sz="2400" spc="-2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이용해서</a:t>
            </a:r>
            <a:r>
              <a:rPr sz="2400" spc="-20" dirty="0">
                <a:latin typeface="Malgun Gothic"/>
                <a:cs typeface="Malgun Gothic"/>
              </a:rPr>
              <a:t> </a:t>
            </a:r>
            <a:r>
              <a:rPr sz="2400" spc="45" dirty="0">
                <a:latin typeface="Malgun Gothic"/>
                <a:cs typeface="Malgun Gothic"/>
              </a:rPr>
              <a:t>Master와</a:t>
            </a:r>
            <a:r>
              <a:rPr sz="2400" spc="-45" dirty="0">
                <a:latin typeface="Malgun Gothic"/>
                <a:cs typeface="Malgun Gothic"/>
              </a:rPr>
              <a:t> </a:t>
            </a:r>
            <a:r>
              <a:rPr sz="2400" spc="90" dirty="0">
                <a:latin typeface="Malgun Gothic"/>
                <a:cs typeface="Malgun Gothic"/>
              </a:rPr>
              <a:t>Slave로</a:t>
            </a:r>
            <a:r>
              <a:rPr sz="2400" spc="-25" dirty="0">
                <a:latin typeface="Malgun Gothic"/>
                <a:cs typeface="Malgun Gothic"/>
              </a:rPr>
              <a:t> </a:t>
            </a:r>
            <a:r>
              <a:rPr sz="2400" spc="60" dirty="0">
                <a:latin typeface="Malgun Gothic"/>
                <a:cs typeface="Malgun Gothic"/>
              </a:rPr>
              <a:t>구성한다.</a:t>
            </a:r>
            <a:endParaRPr sz="2400">
              <a:latin typeface="Malgun Gothic"/>
              <a:cs typeface="Malgun Gothic"/>
            </a:endParaRPr>
          </a:p>
          <a:p>
            <a:pPr marL="269875" marR="195580" indent="-258445" algn="just">
              <a:lnSpc>
                <a:spcPct val="117100"/>
              </a:lnSpc>
              <a:spcBef>
                <a:spcPts val="30"/>
              </a:spcBef>
              <a:buSzPct val="114583"/>
              <a:buFont typeface="Wingdings"/>
              <a:buChar char=""/>
              <a:tabLst>
                <a:tab pos="269875" algn="l"/>
                <a:tab pos="284480" algn="l"/>
              </a:tabLst>
            </a:pPr>
            <a:r>
              <a:rPr sz="2400" dirty="0">
                <a:latin typeface="Malgun Gothic"/>
                <a:cs typeface="Malgun Gothic"/>
              </a:rPr>
              <a:t>	아두이노의</a:t>
            </a:r>
            <a:r>
              <a:rPr sz="2400" spc="-30" dirty="0"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Malgun Gothic"/>
                <a:cs typeface="Malgun Gothic"/>
              </a:rPr>
              <a:t>D0,1은</a:t>
            </a:r>
            <a:r>
              <a:rPr sz="2400" b="1" spc="-1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Malgun Gothic"/>
                <a:cs typeface="Malgun Gothic"/>
              </a:rPr>
              <a:t>Upload</a:t>
            </a:r>
            <a:r>
              <a:rPr sz="2400" b="1" spc="-10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Malgun Gothic"/>
                <a:cs typeface="Malgun Gothic"/>
              </a:rPr>
              <a:t>에서</a:t>
            </a:r>
            <a:r>
              <a:rPr sz="2400" b="1" spc="-12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Malgun Gothic"/>
                <a:cs typeface="Malgun Gothic"/>
              </a:rPr>
              <a:t>사용되는</a:t>
            </a:r>
            <a:r>
              <a:rPr sz="2400" b="1" spc="-135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Malgun Gothic"/>
                <a:cs typeface="Malgun Gothic"/>
              </a:rPr>
              <a:t>핀</a:t>
            </a:r>
            <a:r>
              <a:rPr sz="2400" dirty="0">
                <a:latin typeface="Malgun Gothic"/>
                <a:cs typeface="Malgun Gothic"/>
              </a:rPr>
              <a:t>으로서</a:t>
            </a:r>
            <a:r>
              <a:rPr sz="2400" spc="-60" dirty="0">
                <a:latin typeface="Malgun Gothic"/>
                <a:cs typeface="Malgun Gothic"/>
              </a:rPr>
              <a:t> </a:t>
            </a:r>
            <a:r>
              <a:rPr sz="2400" spc="-25" dirty="0">
                <a:latin typeface="Malgun Gothic"/>
                <a:cs typeface="Malgun Gothic"/>
              </a:rPr>
              <a:t>프로 </a:t>
            </a:r>
            <a:r>
              <a:rPr sz="2400" dirty="0">
                <a:latin typeface="Malgun Gothic"/>
                <a:cs typeface="Malgun Gothic"/>
              </a:rPr>
              <a:t>그램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spc="65" dirty="0">
                <a:latin typeface="Malgun Gothic"/>
                <a:cs typeface="Malgun Gothic"/>
              </a:rPr>
              <a:t>Upload</a:t>
            </a:r>
            <a:r>
              <a:rPr sz="2400" spc="-5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시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문제가</a:t>
            </a:r>
            <a:r>
              <a:rPr sz="2400" spc="-5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될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수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있으니</a:t>
            </a:r>
            <a:r>
              <a:rPr sz="2400" spc="-5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핀들을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잠깐</a:t>
            </a:r>
            <a:r>
              <a:rPr sz="2400" spc="-45" dirty="0">
                <a:latin typeface="Malgun Gothic"/>
                <a:cs typeface="Malgun Gothic"/>
              </a:rPr>
              <a:t> </a:t>
            </a:r>
            <a:r>
              <a:rPr sz="2400" spc="-25" dirty="0">
                <a:latin typeface="Malgun Gothic"/>
                <a:cs typeface="Malgun Gothic"/>
              </a:rPr>
              <a:t>뺏다가 </a:t>
            </a:r>
            <a:r>
              <a:rPr sz="2400" spc="70" dirty="0">
                <a:latin typeface="Malgun Gothic"/>
                <a:cs typeface="Malgun Gothic"/>
              </a:rPr>
              <a:t>끼운다.</a:t>
            </a:r>
            <a:endParaRPr sz="2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7128" y="1124648"/>
            <a:ext cx="8510270" cy="73660"/>
            <a:chOff x="393128" y="1124648"/>
            <a:chExt cx="8510270" cy="73660"/>
          </a:xfrm>
        </p:grpSpPr>
        <p:sp>
          <p:nvSpPr>
            <p:cNvPr id="3" name="object 3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8506968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8506968" y="70103"/>
                  </a:lnTo>
                  <a:lnTo>
                    <a:pt x="850696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0" y="70103"/>
                  </a:moveTo>
                  <a:lnTo>
                    <a:pt x="8506968" y="70103"/>
                  </a:lnTo>
                  <a:lnTo>
                    <a:pt x="8506968" y="0"/>
                  </a:lnTo>
                  <a:lnTo>
                    <a:pt x="0" y="0"/>
                  </a:lnTo>
                  <a:lnTo>
                    <a:pt x="0" y="70103"/>
                  </a:lnTo>
                  <a:close/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9239" y="-4762"/>
            <a:ext cx="9153525" cy="489584"/>
            <a:chOff x="-4762" y="-4762"/>
            <a:chExt cx="9153525" cy="48958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800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144000" cy="480059"/>
            </a:xfrm>
            <a:custGeom>
              <a:avLst/>
              <a:gdLst/>
              <a:ahLst/>
              <a:cxnLst/>
              <a:rect l="l" t="t" r="r" b="b"/>
              <a:pathLst>
                <a:path w="9144000" h="480059">
                  <a:moveTo>
                    <a:pt x="0" y="480060"/>
                  </a:moveTo>
                  <a:lnTo>
                    <a:pt x="9144000" y="4800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18716" y="6406896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19239" y="6664261"/>
            <a:ext cx="9153525" cy="198755"/>
            <a:chOff x="-4762" y="6664260"/>
            <a:chExt cx="9153525" cy="1987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69023"/>
              <a:ext cx="9144000" cy="1889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6669023"/>
              <a:ext cx="9144000" cy="189230"/>
            </a:xfrm>
            <a:custGeom>
              <a:avLst/>
              <a:gdLst/>
              <a:ahLst/>
              <a:cxnLst/>
              <a:rect l="l" t="t" r="r" b="b"/>
              <a:pathLst>
                <a:path w="9144000" h="189229">
                  <a:moveTo>
                    <a:pt x="0" y="188976"/>
                  </a:moveTo>
                  <a:lnTo>
                    <a:pt x="9144000" y="1889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7981" y="6507289"/>
            <a:ext cx="82676" cy="811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2761" y="6507289"/>
            <a:ext cx="82676" cy="811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46017" y="6507289"/>
            <a:ext cx="82676" cy="811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19031" y="1"/>
            <a:ext cx="1648968" cy="48920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62200" y="774952"/>
            <a:ext cx="10515600" cy="50590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75" dirty="0"/>
              <a:t>4.</a:t>
            </a:r>
            <a:r>
              <a:rPr sz="3200" spc="-150" dirty="0"/>
              <a:t> </a:t>
            </a:r>
            <a:r>
              <a:rPr sz="3200" spc="-20" dirty="0"/>
              <a:t>UART통신을</a:t>
            </a:r>
            <a:r>
              <a:rPr sz="3200" spc="-229" dirty="0"/>
              <a:t> </a:t>
            </a:r>
            <a:r>
              <a:rPr sz="3200" spc="-10" dirty="0"/>
              <a:t>이용한</a:t>
            </a:r>
            <a:r>
              <a:rPr sz="3200" spc="-215" dirty="0"/>
              <a:t> </a:t>
            </a:r>
            <a:r>
              <a:rPr sz="3200" spc="-30" dirty="0"/>
              <a:t>원격제어</a:t>
            </a:r>
            <a:r>
              <a:rPr sz="3200" spc="-235" dirty="0"/>
              <a:t> </a:t>
            </a:r>
            <a:r>
              <a:rPr sz="3200" spc="-25" dirty="0"/>
              <a:t>실험</a:t>
            </a:r>
            <a:endParaRPr sz="3200"/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00400" y="1484375"/>
            <a:ext cx="579120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7128" y="1124648"/>
            <a:ext cx="8510270" cy="73660"/>
            <a:chOff x="393128" y="1124648"/>
            <a:chExt cx="8510270" cy="73660"/>
          </a:xfrm>
        </p:grpSpPr>
        <p:sp>
          <p:nvSpPr>
            <p:cNvPr id="3" name="object 3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8506968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8506968" y="70103"/>
                  </a:lnTo>
                  <a:lnTo>
                    <a:pt x="850696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0" y="70103"/>
                  </a:moveTo>
                  <a:lnTo>
                    <a:pt x="8506968" y="70103"/>
                  </a:lnTo>
                  <a:lnTo>
                    <a:pt x="8506968" y="0"/>
                  </a:lnTo>
                  <a:lnTo>
                    <a:pt x="0" y="0"/>
                  </a:lnTo>
                  <a:lnTo>
                    <a:pt x="0" y="70103"/>
                  </a:lnTo>
                  <a:close/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9239" y="-4762"/>
            <a:ext cx="9153525" cy="489584"/>
            <a:chOff x="-4762" y="-4762"/>
            <a:chExt cx="9153525" cy="48958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800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144000" cy="480059"/>
            </a:xfrm>
            <a:custGeom>
              <a:avLst/>
              <a:gdLst/>
              <a:ahLst/>
              <a:cxnLst/>
              <a:rect l="l" t="t" r="r" b="b"/>
              <a:pathLst>
                <a:path w="9144000" h="480059">
                  <a:moveTo>
                    <a:pt x="0" y="480060"/>
                  </a:moveTo>
                  <a:lnTo>
                    <a:pt x="9144000" y="4800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18716" y="6406896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19239" y="6664261"/>
            <a:ext cx="9153525" cy="198755"/>
            <a:chOff x="-4762" y="6664260"/>
            <a:chExt cx="9153525" cy="1987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69023"/>
              <a:ext cx="9144000" cy="1889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6669023"/>
              <a:ext cx="9144000" cy="189230"/>
            </a:xfrm>
            <a:custGeom>
              <a:avLst/>
              <a:gdLst/>
              <a:ahLst/>
              <a:cxnLst/>
              <a:rect l="l" t="t" r="r" b="b"/>
              <a:pathLst>
                <a:path w="9144000" h="189229">
                  <a:moveTo>
                    <a:pt x="0" y="188976"/>
                  </a:moveTo>
                  <a:lnTo>
                    <a:pt x="9144000" y="1889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7981" y="6507289"/>
            <a:ext cx="82676" cy="811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2761" y="6507289"/>
            <a:ext cx="82676" cy="811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46017" y="6507289"/>
            <a:ext cx="82676" cy="811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19031" y="1"/>
            <a:ext cx="1648968" cy="48920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62200" y="798037"/>
            <a:ext cx="10515600" cy="459741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실습</a:t>
            </a:r>
            <a:r>
              <a:rPr spc="-185" dirty="0"/>
              <a:t> </a:t>
            </a:r>
            <a:r>
              <a:rPr spc="-25" dirty="0"/>
              <a:t>결과</a:t>
            </a: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18715" y="1376172"/>
            <a:ext cx="8497824" cy="4780788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0134600" y="6473447"/>
            <a:ext cx="2743200" cy="1309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0645">
              <a:lnSpc>
                <a:spcPts val="1055"/>
              </a:lnSpc>
            </a:pPr>
            <a:r>
              <a:rPr spc="-25" dirty="0"/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7128" y="1124648"/>
            <a:ext cx="8510270" cy="73660"/>
            <a:chOff x="393128" y="1124648"/>
            <a:chExt cx="8510270" cy="73660"/>
          </a:xfrm>
        </p:grpSpPr>
        <p:sp>
          <p:nvSpPr>
            <p:cNvPr id="3" name="object 3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8506968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8506968" y="70103"/>
                  </a:lnTo>
                  <a:lnTo>
                    <a:pt x="850696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0" y="70103"/>
                  </a:moveTo>
                  <a:lnTo>
                    <a:pt x="8506968" y="70103"/>
                  </a:lnTo>
                  <a:lnTo>
                    <a:pt x="8506968" y="0"/>
                  </a:lnTo>
                  <a:lnTo>
                    <a:pt x="0" y="0"/>
                  </a:lnTo>
                  <a:lnTo>
                    <a:pt x="0" y="70103"/>
                  </a:lnTo>
                  <a:close/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9239" y="-4762"/>
            <a:ext cx="9153525" cy="489584"/>
            <a:chOff x="-4762" y="-4762"/>
            <a:chExt cx="9153525" cy="48958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800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144000" cy="480059"/>
            </a:xfrm>
            <a:custGeom>
              <a:avLst/>
              <a:gdLst/>
              <a:ahLst/>
              <a:cxnLst/>
              <a:rect l="l" t="t" r="r" b="b"/>
              <a:pathLst>
                <a:path w="9144000" h="480059">
                  <a:moveTo>
                    <a:pt x="0" y="480060"/>
                  </a:moveTo>
                  <a:lnTo>
                    <a:pt x="9144000" y="4800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18716" y="6406896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19239" y="6664261"/>
            <a:ext cx="9153525" cy="198755"/>
            <a:chOff x="-4762" y="6664260"/>
            <a:chExt cx="9153525" cy="1987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69023"/>
              <a:ext cx="9144000" cy="1889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6669023"/>
              <a:ext cx="9144000" cy="189230"/>
            </a:xfrm>
            <a:custGeom>
              <a:avLst/>
              <a:gdLst/>
              <a:ahLst/>
              <a:cxnLst/>
              <a:rect l="l" t="t" r="r" b="b"/>
              <a:pathLst>
                <a:path w="9144000" h="189229">
                  <a:moveTo>
                    <a:pt x="0" y="188976"/>
                  </a:moveTo>
                  <a:lnTo>
                    <a:pt x="9144000" y="1889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7981" y="6507289"/>
            <a:ext cx="82676" cy="811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2761" y="6507289"/>
            <a:ext cx="82676" cy="811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46017" y="6507289"/>
            <a:ext cx="82676" cy="811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19031" y="1"/>
            <a:ext cx="1648968" cy="48920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998066" y="164709"/>
            <a:ext cx="3065145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마스터</a:t>
            </a:r>
            <a:r>
              <a:rPr spc="-190" dirty="0"/>
              <a:t> </a:t>
            </a:r>
            <a:r>
              <a:rPr dirty="0"/>
              <a:t>코드</a:t>
            </a:r>
            <a:r>
              <a:rPr spc="-185" dirty="0"/>
              <a:t> </a:t>
            </a:r>
            <a:r>
              <a:rPr spc="1210" dirty="0"/>
              <a:t>-</a:t>
            </a:r>
            <a:r>
              <a:rPr spc="-155" dirty="0"/>
              <a:t> </a:t>
            </a:r>
            <a:r>
              <a:rPr spc="-40" dirty="0"/>
              <a:t>1/3</a:t>
            </a:r>
          </a:p>
        </p:txBody>
      </p:sp>
      <p:sp>
        <p:nvSpPr>
          <p:cNvPr id="17" name="object 17"/>
          <p:cNvSpPr/>
          <p:nvPr/>
        </p:nvSpPr>
        <p:spPr>
          <a:xfrm>
            <a:off x="1918715" y="1272539"/>
            <a:ext cx="6337300" cy="5171440"/>
          </a:xfrm>
          <a:custGeom>
            <a:avLst/>
            <a:gdLst/>
            <a:ahLst/>
            <a:cxnLst/>
            <a:rect l="l" t="t" r="r" b="b"/>
            <a:pathLst>
              <a:path w="6337300" h="5171440">
                <a:moveTo>
                  <a:pt x="0" y="5170932"/>
                </a:moveTo>
                <a:lnTo>
                  <a:pt x="6336792" y="5170932"/>
                </a:lnTo>
                <a:lnTo>
                  <a:pt x="6336792" y="0"/>
                </a:lnTo>
                <a:lnTo>
                  <a:pt x="0" y="0"/>
                </a:lnTo>
                <a:lnTo>
                  <a:pt x="0" y="517093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998065" y="1300988"/>
            <a:ext cx="4817110" cy="490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862580" algn="just">
              <a:spcBef>
                <a:spcPts val="95"/>
              </a:spcBef>
            </a:pPr>
            <a:r>
              <a:rPr sz="1600" spc="-85" dirty="0">
                <a:latin typeface="Verdana"/>
                <a:cs typeface="Verdana"/>
              </a:rPr>
              <a:t>int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pin_switch1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355" dirty="0">
                <a:latin typeface="Verdana"/>
                <a:cs typeface="Verdana"/>
              </a:rPr>
              <a:t>=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185" dirty="0">
                <a:latin typeface="Verdana"/>
                <a:cs typeface="Verdana"/>
              </a:rPr>
              <a:t>13;</a:t>
            </a:r>
            <a:r>
              <a:rPr sz="1600" spc="-225" dirty="0">
                <a:latin typeface="Verdana"/>
                <a:cs typeface="Verdana"/>
              </a:rPr>
              <a:t> </a:t>
            </a:r>
            <a:r>
              <a:rPr sz="1600" spc="-85" dirty="0">
                <a:latin typeface="Verdana"/>
                <a:cs typeface="Verdana"/>
              </a:rPr>
              <a:t>int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pin_switch2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355" dirty="0">
                <a:latin typeface="Verdana"/>
                <a:cs typeface="Verdana"/>
              </a:rPr>
              <a:t>=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185" dirty="0">
                <a:latin typeface="Verdana"/>
                <a:cs typeface="Verdana"/>
              </a:rPr>
              <a:t>12;</a:t>
            </a:r>
            <a:r>
              <a:rPr sz="1600" spc="-225" dirty="0">
                <a:latin typeface="Verdana"/>
                <a:cs typeface="Verdana"/>
              </a:rPr>
              <a:t> </a:t>
            </a:r>
            <a:r>
              <a:rPr sz="1600" spc="-85" dirty="0">
                <a:latin typeface="Verdana"/>
                <a:cs typeface="Verdana"/>
              </a:rPr>
              <a:t>int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pin_LED1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355" dirty="0">
                <a:latin typeface="Verdana"/>
                <a:cs typeface="Verdana"/>
              </a:rPr>
              <a:t>=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210" dirty="0">
                <a:latin typeface="Verdana"/>
                <a:cs typeface="Verdana"/>
              </a:rPr>
              <a:t>8;</a:t>
            </a:r>
            <a:endParaRPr sz="1600">
              <a:latin typeface="Verdana"/>
              <a:cs typeface="Verdana"/>
            </a:endParaRPr>
          </a:p>
          <a:p>
            <a:pPr marL="12700" marR="1997075" algn="just">
              <a:spcBef>
                <a:spcPts val="1920"/>
              </a:spcBef>
            </a:pPr>
            <a:r>
              <a:rPr sz="1600" dirty="0">
                <a:latin typeface="Verdana"/>
                <a:cs typeface="Verdana"/>
              </a:rPr>
              <a:t>boolean</a:t>
            </a:r>
            <a:r>
              <a:rPr sz="1600" spc="130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buttonState1=false; </a:t>
            </a:r>
            <a:r>
              <a:rPr sz="1600" dirty="0">
                <a:latin typeface="Verdana"/>
                <a:cs typeface="Verdana"/>
              </a:rPr>
              <a:t>boolean</a:t>
            </a:r>
            <a:r>
              <a:rPr sz="1600" spc="130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buttonState2=false; </a:t>
            </a:r>
            <a:r>
              <a:rPr sz="1600" dirty="0">
                <a:latin typeface="Verdana"/>
                <a:cs typeface="Verdana"/>
              </a:rPr>
              <a:t>boolean</a:t>
            </a:r>
            <a:r>
              <a:rPr sz="1600" spc="130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buttonState3=false;</a:t>
            </a:r>
            <a:endParaRPr sz="1600">
              <a:latin typeface="Verdana"/>
              <a:cs typeface="Verdana"/>
            </a:endParaRPr>
          </a:p>
          <a:p>
            <a:pPr marL="12700" marR="844550" algn="just"/>
            <a:r>
              <a:rPr sz="1600" dirty="0">
                <a:latin typeface="Verdana"/>
                <a:cs typeface="Verdana"/>
              </a:rPr>
              <a:t>boolean</a:t>
            </a:r>
            <a:r>
              <a:rPr sz="1600" spc="130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buttonSwitch1_State_old=false; </a:t>
            </a:r>
            <a:r>
              <a:rPr sz="1600" dirty="0">
                <a:latin typeface="Verdana"/>
                <a:cs typeface="Verdana"/>
              </a:rPr>
              <a:t>boolean</a:t>
            </a:r>
            <a:r>
              <a:rPr sz="1600" spc="130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buttonSwitch2_State_old=false;</a:t>
            </a:r>
            <a:endParaRPr sz="1600">
              <a:latin typeface="Verdana"/>
              <a:cs typeface="Verdana"/>
            </a:endParaRPr>
          </a:p>
          <a:p>
            <a:pPr marL="123825" marR="2893060" indent="-111760">
              <a:spcBef>
                <a:spcPts val="1925"/>
              </a:spcBef>
            </a:pPr>
            <a:r>
              <a:rPr sz="1600" spc="-10" dirty="0">
                <a:latin typeface="Verdana"/>
                <a:cs typeface="Verdana"/>
              </a:rPr>
              <a:t>void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setup() </a:t>
            </a:r>
            <a:r>
              <a:rPr sz="1600" spc="-509" dirty="0">
                <a:latin typeface="Verdana"/>
                <a:cs typeface="Verdana"/>
              </a:rPr>
              <a:t>{</a:t>
            </a:r>
            <a:r>
              <a:rPr sz="1600" spc="-100" dirty="0">
                <a:latin typeface="Verdana"/>
                <a:cs typeface="Verdana"/>
              </a:rPr>
              <a:t> Serial.begin(9600);</a:t>
            </a:r>
            <a:endParaRPr sz="1600">
              <a:latin typeface="Verdana"/>
              <a:cs typeface="Verdana"/>
            </a:endParaRPr>
          </a:p>
          <a:p>
            <a:pPr marL="123825" marR="5080">
              <a:spcBef>
                <a:spcPts val="10"/>
              </a:spcBef>
              <a:tabLst>
                <a:tab pos="3728720" algn="l"/>
                <a:tab pos="4065270" algn="l"/>
                <a:tab pos="4337685" algn="l"/>
                <a:tab pos="4674235" algn="l"/>
              </a:tabLst>
            </a:pPr>
            <a:r>
              <a:rPr sz="1600" spc="-110" dirty="0">
                <a:latin typeface="Verdana"/>
                <a:cs typeface="Verdana"/>
              </a:rPr>
              <a:t>Serial.print("Sketch: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240" dirty="0">
                <a:latin typeface="Verdana"/>
                <a:cs typeface="Verdana"/>
              </a:rPr>
              <a:t>");</a:t>
            </a:r>
            <a:r>
              <a:rPr sz="1600" spc="-10" dirty="0">
                <a:latin typeface="Verdana"/>
                <a:cs typeface="Verdana"/>
              </a:rPr>
              <a:t> Serial.println(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r>
              <a:rPr sz="1600" spc="-25" dirty="0">
                <a:latin typeface="Malgun Gothic"/>
                <a:cs typeface="Malgun Gothic"/>
              </a:rPr>
              <a:t>파일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Verdana"/>
                <a:cs typeface="Verdana"/>
              </a:rPr>
              <a:t>); </a:t>
            </a:r>
            <a:r>
              <a:rPr sz="1600" spc="-70" dirty="0">
                <a:latin typeface="Verdana"/>
                <a:cs typeface="Verdana"/>
              </a:rPr>
              <a:t>Serial.print("Uploaded: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235" dirty="0">
                <a:latin typeface="Verdana"/>
                <a:cs typeface="Verdana"/>
              </a:rPr>
              <a:t>");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Serial.println(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r>
              <a:rPr sz="1600" spc="-25" dirty="0">
                <a:latin typeface="Malgun Gothic"/>
                <a:cs typeface="Malgun Gothic"/>
              </a:rPr>
              <a:t>날짜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00" spc="-240" dirty="0">
                <a:latin typeface="Verdana"/>
                <a:cs typeface="Verdana"/>
              </a:rPr>
              <a:t>); </a:t>
            </a:r>
            <a:r>
              <a:rPr sz="1600" spc="-110" dirty="0">
                <a:latin typeface="Verdana"/>
                <a:cs typeface="Verdana"/>
              </a:rPr>
              <a:t>Serial.println("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");</a:t>
            </a:r>
            <a:endParaRPr sz="1600">
              <a:latin typeface="Verdana"/>
              <a:cs typeface="Verdana"/>
            </a:endParaRPr>
          </a:p>
          <a:p>
            <a:pPr marL="123825" marR="1811655" algn="just">
              <a:spcBef>
                <a:spcPts val="1910"/>
              </a:spcBef>
            </a:pPr>
            <a:r>
              <a:rPr sz="1600" spc="-55" dirty="0">
                <a:latin typeface="Verdana"/>
                <a:cs typeface="Verdana"/>
              </a:rPr>
              <a:t>pinMode(pin_LED1,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90" dirty="0">
                <a:latin typeface="Verdana"/>
                <a:cs typeface="Verdana"/>
              </a:rPr>
              <a:t>OUTPUT); </a:t>
            </a:r>
            <a:r>
              <a:rPr sz="1600" spc="-45" dirty="0">
                <a:latin typeface="Verdana"/>
                <a:cs typeface="Verdana"/>
              </a:rPr>
              <a:t>pinMode(pin_switch1,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70" dirty="0">
                <a:latin typeface="Verdana"/>
                <a:cs typeface="Verdana"/>
              </a:rPr>
              <a:t>INPUT); </a:t>
            </a:r>
            <a:r>
              <a:rPr sz="1600" spc="-45" dirty="0">
                <a:latin typeface="Verdana"/>
                <a:cs typeface="Verdana"/>
              </a:rPr>
              <a:t>pinMode(pin_switch2,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70" dirty="0">
                <a:latin typeface="Verdana"/>
                <a:cs typeface="Verdana"/>
              </a:rPr>
              <a:t>INPUT);</a:t>
            </a:r>
            <a:endParaRPr sz="1600">
              <a:latin typeface="Verdana"/>
              <a:cs typeface="Verdana"/>
            </a:endParaRPr>
          </a:p>
          <a:p>
            <a:pPr marL="12700">
              <a:spcBef>
                <a:spcPts val="5"/>
              </a:spcBef>
            </a:pPr>
            <a:r>
              <a:rPr sz="1600" spc="-509" dirty="0"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8837676" y="6454576"/>
            <a:ext cx="266191" cy="184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lang="en-US" altLang="ko-KR" sz="1200" spc="-25" smtClean="0"/>
              <a:pPr marL="38100">
                <a:lnSpc>
                  <a:spcPts val="1370"/>
                </a:lnSpc>
              </a:pPr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7128" y="1124648"/>
            <a:ext cx="8510270" cy="73660"/>
            <a:chOff x="393128" y="1124648"/>
            <a:chExt cx="8510270" cy="73660"/>
          </a:xfrm>
        </p:grpSpPr>
        <p:sp>
          <p:nvSpPr>
            <p:cNvPr id="3" name="object 3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8506968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8506968" y="70103"/>
                  </a:lnTo>
                  <a:lnTo>
                    <a:pt x="850696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0" y="70103"/>
                  </a:moveTo>
                  <a:lnTo>
                    <a:pt x="8506968" y="70103"/>
                  </a:lnTo>
                  <a:lnTo>
                    <a:pt x="8506968" y="0"/>
                  </a:lnTo>
                  <a:lnTo>
                    <a:pt x="0" y="0"/>
                  </a:lnTo>
                  <a:lnTo>
                    <a:pt x="0" y="70103"/>
                  </a:lnTo>
                  <a:close/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9239" y="-4762"/>
            <a:ext cx="9153525" cy="489584"/>
            <a:chOff x="-4762" y="-4762"/>
            <a:chExt cx="9153525" cy="48958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800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144000" cy="480059"/>
            </a:xfrm>
            <a:custGeom>
              <a:avLst/>
              <a:gdLst/>
              <a:ahLst/>
              <a:cxnLst/>
              <a:rect l="l" t="t" r="r" b="b"/>
              <a:pathLst>
                <a:path w="9144000" h="480059">
                  <a:moveTo>
                    <a:pt x="0" y="480060"/>
                  </a:moveTo>
                  <a:lnTo>
                    <a:pt x="9144000" y="4800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18716" y="6406896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19239" y="6664261"/>
            <a:ext cx="9153525" cy="198755"/>
            <a:chOff x="-4762" y="6664260"/>
            <a:chExt cx="9153525" cy="1987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69023"/>
              <a:ext cx="9144000" cy="1889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6669023"/>
              <a:ext cx="9144000" cy="189230"/>
            </a:xfrm>
            <a:custGeom>
              <a:avLst/>
              <a:gdLst/>
              <a:ahLst/>
              <a:cxnLst/>
              <a:rect l="l" t="t" r="r" b="b"/>
              <a:pathLst>
                <a:path w="9144000" h="189229">
                  <a:moveTo>
                    <a:pt x="0" y="188976"/>
                  </a:moveTo>
                  <a:lnTo>
                    <a:pt x="9144000" y="1889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7981" y="6507289"/>
            <a:ext cx="82676" cy="811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2761" y="6507289"/>
            <a:ext cx="82676" cy="811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46017" y="6507289"/>
            <a:ext cx="82676" cy="811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19031" y="1"/>
            <a:ext cx="1648968" cy="48920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998066" y="164709"/>
            <a:ext cx="3065145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마스터</a:t>
            </a:r>
            <a:r>
              <a:rPr spc="-190" dirty="0"/>
              <a:t> </a:t>
            </a:r>
            <a:r>
              <a:rPr dirty="0"/>
              <a:t>코드</a:t>
            </a:r>
            <a:r>
              <a:rPr spc="-185" dirty="0"/>
              <a:t> </a:t>
            </a:r>
            <a:r>
              <a:rPr spc="1210" dirty="0"/>
              <a:t>-</a:t>
            </a:r>
            <a:r>
              <a:rPr spc="-155" dirty="0"/>
              <a:t> </a:t>
            </a:r>
            <a:r>
              <a:rPr spc="-40" dirty="0"/>
              <a:t>2/3</a:t>
            </a:r>
          </a:p>
        </p:txBody>
      </p:sp>
      <p:sp>
        <p:nvSpPr>
          <p:cNvPr id="17" name="object 17"/>
          <p:cNvSpPr/>
          <p:nvPr/>
        </p:nvSpPr>
        <p:spPr>
          <a:xfrm>
            <a:off x="1918715" y="1272539"/>
            <a:ext cx="7580630" cy="3785870"/>
          </a:xfrm>
          <a:custGeom>
            <a:avLst/>
            <a:gdLst/>
            <a:ahLst/>
            <a:cxnLst/>
            <a:rect l="l" t="t" r="r" b="b"/>
            <a:pathLst>
              <a:path w="7580630" h="3785870">
                <a:moveTo>
                  <a:pt x="0" y="3785615"/>
                </a:moveTo>
                <a:lnTo>
                  <a:pt x="7580376" y="3785615"/>
                </a:lnTo>
                <a:lnTo>
                  <a:pt x="7580376" y="0"/>
                </a:lnTo>
                <a:lnTo>
                  <a:pt x="0" y="0"/>
                </a:lnTo>
                <a:lnTo>
                  <a:pt x="0" y="378561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998066" y="1300988"/>
            <a:ext cx="7160895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9560" marR="2059939" indent="-277495"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void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loop()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-509" dirty="0">
                <a:latin typeface="Verdana"/>
                <a:cs typeface="Verdana"/>
              </a:rPr>
              <a:t>{</a:t>
            </a:r>
            <a:r>
              <a:rPr sz="1600" spc="500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buttonState1=digitalRead(pin_switch1);</a:t>
            </a:r>
            <a:r>
              <a:rPr sz="1600" spc="110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delay(1); </a:t>
            </a:r>
            <a:r>
              <a:rPr sz="1600" spc="-55" dirty="0">
                <a:latin typeface="Verdana"/>
                <a:cs typeface="Verdana"/>
              </a:rPr>
              <a:t>buttonState2=digitalRead(pin_switch1);delay(1); buttonState3=digitalRead(pin_switch1);delay(1);</a:t>
            </a:r>
            <a:endParaRPr sz="1600">
              <a:latin typeface="Verdana"/>
              <a:cs typeface="Verdana"/>
            </a:endParaRPr>
          </a:p>
          <a:p>
            <a:pPr marL="623570" marR="5080" indent="-334010">
              <a:spcBef>
                <a:spcPts val="1920"/>
              </a:spcBef>
            </a:pPr>
            <a:r>
              <a:rPr sz="1600" spc="-70" dirty="0">
                <a:latin typeface="Verdana"/>
                <a:cs typeface="Verdana"/>
              </a:rPr>
              <a:t>if((buttonState1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355" dirty="0">
                <a:latin typeface="Verdana"/>
                <a:cs typeface="Verdana"/>
              </a:rPr>
              <a:t>==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buttonState2)&amp;&amp;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(buttonState1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355" dirty="0">
                <a:latin typeface="Verdana"/>
                <a:cs typeface="Verdana"/>
              </a:rPr>
              <a:t>==</a:t>
            </a:r>
            <a:r>
              <a:rPr sz="1600" spc="350" dirty="0">
                <a:latin typeface="Verdana"/>
                <a:cs typeface="Verdana"/>
              </a:rPr>
              <a:t> </a:t>
            </a:r>
            <a:r>
              <a:rPr sz="1600" spc="-70" dirty="0">
                <a:latin typeface="Verdana"/>
                <a:cs typeface="Verdana"/>
              </a:rPr>
              <a:t>buttonState3)){ </a:t>
            </a:r>
            <a:r>
              <a:rPr sz="1600" spc="-90" dirty="0">
                <a:latin typeface="Verdana"/>
                <a:cs typeface="Verdana"/>
              </a:rPr>
              <a:t>if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(buttonState1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254" dirty="0">
                <a:latin typeface="Verdana"/>
                <a:cs typeface="Verdana"/>
              </a:rPr>
              <a:t>!=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buttonSwitch1_State_old){</a:t>
            </a:r>
            <a:endParaRPr sz="1600">
              <a:latin typeface="Verdana"/>
              <a:cs typeface="Verdana"/>
            </a:endParaRPr>
          </a:p>
          <a:p>
            <a:pPr marL="846455" marR="2318385"/>
            <a:r>
              <a:rPr sz="1600" spc="-65" dirty="0">
                <a:latin typeface="Verdana"/>
                <a:cs typeface="Verdana"/>
              </a:rPr>
              <a:t>buttonSwitch1_State_old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355" dirty="0">
                <a:latin typeface="Verdana"/>
                <a:cs typeface="Verdana"/>
              </a:rPr>
              <a:t>=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buttonState1; </a:t>
            </a:r>
            <a:r>
              <a:rPr sz="1600" spc="-70" dirty="0">
                <a:latin typeface="Verdana"/>
                <a:cs typeface="Verdana"/>
              </a:rPr>
              <a:t>if(buttonSwitch1_State_old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355" dirty="0">
                <a:latin typeface="Verdana"/>
                <a:cs typeface="Verdana"/>
              </a:rPr>
              <a:t>==</a:t>
            </a:r>
            <a:r>
              <a:rPr sz="1600" spc="40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HIGH){</a:t>
            </a:r>
            <a:endParaRPr sz="1600">
              <a:latin typeface="Verdana"/>
              <a:cs typeface="Verdana"/>
            </a:endParaRPr>
          </a:p>
          <a:p>
            <a:pPr marL="1179830">
              <a:spcBef>
                <a:spcPts val="5"/>
              </a:spcBef>
            </a:pPr>
            <a:r>
              <a:rPr sz="1600" spc="-55" dirty="0">
                <a:latin typeface="Verdana"/>
                <a:cs typeface="Verdana"/>
              </a:rPr>
              <a:t>Serial.write(1);</a:t>
            </a:r>
            <a:endParaRPr sz="1600">
              <a:latin typeface="Verdana"/>
              <a:cs typeface="Verdana"/>
            </a:endParaRPr>
          </a:p>
          <a:p>
            <a:pPr marL="846455"/>
            <a:r>
              <a:rPr sz="1600" spc="-35" dirty="0">
                <a:latin typeface="Verdana"/>
                <a:cs typeface="Verdana"/>
              </a:rPr>
              <a:t>}else{</a:t>
            </a:r>
            <a:endParaRPr sz="1600">
              <a:latin typeface="Verdana"/>
              <a:cs typeface="Verdana"/>
            </a:endParaRPr>
          </a:p>
          <a:p>
            <a:pPr marL="1179830"/>
            <a:r>
              <a:rPr sz="1600" spc="-55" dirty="0">
                <a:latin typeface="Verdana"/>
                <a:cs typeface="Verdana"/>
              </a:rPr>
              <a:t>Serial.write(0);</a:t>
            </a:r>
            <a:endParaRPr sz="1600">
              <a:latin typeface="Verdana"/>
              <a:cs typeface="Verdana"/>
            </a:endParaRPr>
          </a:p>
          <a:p>
            <a:pPr marL="846455"/>
            <a:r>
              <a:rPr sz="1600" spc="-509" dirty="0"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  <a:p>
            <a:pPr marL="623570"/>
            <a:r>
              <a:rPr sz="1600" spc="-509" dirty="0"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  <a:p>
            <a:pPr marL="346075"/>
            <a:r>
              <a:rPr sz="1600" spc="-509" dirty="0"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8837676" y="6454576"/>
            <a:ext cx="266191" cy="184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lang="en-US" altLang="ko-KR" sz="1200" spc="-25" smtClean="0"/>
              <a:pPr marL="38100">
                <a:lnSpc>
                  <a:spcPts val="1370"/>
                </a:lnSpc>
              </a:pPr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7128" y="1124648"/>
            <a:ext cx="8510270" cy="73660"/>
            <a:chOff x="393128" y="1124648"/>
            <a:chExt cx="8510270" cy="73660"/>
          </a:xfrm>
        </p:grpSpPr>
        <p:sp>
          <p:nvSpPr>
            <p:cNvPr id="3" name="object 3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8506968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8506968" y="70103"/>
                  </a:lnTo>
                  <a:lnTo>
                    <a:pt x="850696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0" y="70103"/>
                  </a:moveTo>
                  <a:lnTo>
                    <a:pt x="8506968" y="70103"/>
                  </a:lnTo>
                  <a:lnTo>
                    <a:pt x="8506968" y="0"/>
                  </a:lnTo>
                  <a:lnTo>
                    <a:pt x="0" y="0"/>
                  </a:lnTo>
                  <a:lnTo>
                    <a:pt x="0" y="70103"/>
                  </a:lnTo>
                  <a:close/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9239" y="-4762"/>
            <a:ext cx="9153525" cy="489584"/>
            <a:chOff x="-4762" y="-4762"/>
            <a:chExt cx="9153525" cy="48958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800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144000" cy="480059"/>
            </a:xfrm>
            <a:custGeom>
              <a:avLst/>
              <a:gdLst/>
              <a:ahLst/>
              <a:cxnLst/>
              <a:rect l="l" t="t" r="r" b="b"/>
              <a:pathLst>
                <a:path w="9144000" h="480059">
                  <a:moveTo>
                    <a:pt x="0" y="480060"/>
                  </a:moveTo>
                  <a:lnTo>
                    <a:pt x="9144000" y="4800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18716" y="6406896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19239" y="6664261"/>
            <a:ext cx="9153525" cy="198755"/>
            <a:chOff x="-4762" y="6664260"/>
            <a:chExt cx="9153525" cy="1987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69023"/>
              <a:ext cx="9144000" cy="1889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6669023"/>
              <a:ext cx="9144000" cy="189230"/>
            </a:xfrm>
            <a:custGeom>
              <a:avLst/>
              <a:gdLst/>
              <a:ahLst/>
              <a:cxnLst/>
              <a:rect l="l" t="t" r="r" b="b"/>
              <a:pathLst>
                <a:path w="9144000" h="189229">
                  <a:moveTo>
                    <a:pt x="0" y="188976"/>
                  </a:moveTo>
                  <a:lnTo>
                    <a:pt x="9144000" y="1889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7981" y="6507289"/>
            <a:ext cx="82676" cy="811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2761" y="6507289"/>
            <a:ext cx="82676" cy="811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46017" y="6507289"/>
            <a:ext cx="82676" cy="811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19031" y="1"/>
            <a:ext cx="1648968" cy="48920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998066" y="164709"/>
            <a:ext cx="2944495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마스터</a:t>
            </a:r>
            <a:r>
              <a:rPr spc="-240" dirty="0"/>
              <a:t> </a:t>
            </a:r>
            <a:r>
              <a:rPr dirty="0"/>
              <a:t>코드</a:t>
            </a:r>
            <a:r>
              <a:rPr spc="-240" dirty="0"/>
              <a:t> </a:t>
            </a:r>
            <a:r>
              <a:rPr dirty="0">
                <a:latin typeface="Arial"/>
                <a:cs typeface="Arial"/>
              </a:rPr>
              <a:t>–</a:t>
            </a:r>
            <a:r>
              <a:rPr spc="15" dirty="0">
                <a:latin typeface="Arial"/>
                <a:cs typeface="Arial"/>
              </a:rPr>
              <a:t> </a:t>
            </a:r>
            <a:r>
              <a:rPr spc="-40" dirty="0"/>
              <a:t>3/3</a:t>
            </a:r>
          </a:p>
        </p:txBody>
      </p:sp>
      <p:sp>
        <p:nvSpPr>
          <p:cNvPr id="17" name="object 17"/>
          <p:cNvSpPr/>
          <p:nvPr/>
        </p:nvSpPr>
        <p:spPr>
          <a:xfrm>
            <a:off x="1918715" y="1272539"/>
            <a:ext cx="7512050" cy="3538854"/>
          </a:xfrm>
          <a:custGeom>
            <a:avLst/>
            <a:gdLst/>
            <a:ahLst/>
            <a:cxnLst/>
            <a:rect l="l" t="t" r="r" b="b"/>
            <a:pathLst>
              <a:path w="7512050" h="3538854">
                <a:moveTo>
                  <a:pt x="0" y="3538728"/>
                </a:moveTo>
                <a:lnTo>
                  <a:pt x="7511796" y="3538728"/>
                </a:lnTo>
                <a:lnTo>
                  <a:pt x="7511796" y="0"/>
                </a:lnTo>
                <a:lnTo>
                  <a:pt x="0" y="0"/>
                </a:lnTo>
                <a:lnTo>
                  <a:pt x="0" y="353872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998066" y="1300988"/>
            <a:ext cx="721550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9560" marR="2114550" algn="just">
              <a:spcBef>
                <a:spcPts val="95"/>
              </a:spcBef>
            </a:pPr>
            <a:r>
              <a:rPr sz="1600" spc="-65" dirty="0">
                <a:latin typeface="Verdana"/>
                <a:cs typeface="Verdana"/>
              </a:rPr>
              <a:t>buttonState1=digitalRead(pin_switch2);</a:t>
            </a:r>
            <a:r>
              <a:rPr sz="1600" spc="110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delay(1); </a:t>
            </a:r>
            <a:r>
              <a:rPr sz="1600" spc="-55" dirty="0">
                <a:latin typeface="Verdana"/>
                <a:cs typeface="Verdana"/>
              </a:rPr>
              <a:t>buttonState2=digitalRead(pin_switch2);delay(1); buttonState3=digitalRead(pin_switch2);delay(1);</a:t>
            </a:r>
            <a:endParaRPr sz="1600">
              <a:latin typeface="Verdana"/>
              <a:cs typeface="Verdana"/>
            </a:endParaRPr>
          </a:p>
          <a:p>
            <a:pPr marL="623570" marR="5080" indent="-334010" algn="just"/>
            <a:r>
              <a:rPr sz="1600" spc="-70" dirty="0">
                <a:latin typeface="Verdana"/>
                <a:cs typeface="Verdana"/>
              </a:rPr>
              <a:t>if((buttonState1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690" dirty="0">
                <a:latin typeface="Verdana"/>
                <a:cs typeface="Verdana"/>
              </a:rPr>
              <a:t>==</a:t>
            </a:r>
            <a:r>
              <a:rPr sz="1600" spc="-5" dirty="0">
                <a:latin typeface="Verdana"/>
                <a:cs typeface="Verdana"/>
              </a:rPr>
              <a:t>  </a:t>
            </a:r>
            <a:r>
              <a:rPr sz="1600" spc="-60" dirty="0">
                <a:latin typeface="Verdana"/>
                <a:cs typeface="Verdana"/>
              </a:rPr>
              <a:t>buttonState2)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&amp;&amp;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(buttonState1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355" dirty="0">
                <a:latin typeface="Verdana"/>
                <a:cs typeface="Verdana"/>
              </a:rPr>
              <a:t>==</a:t>
            </a:r>
            <a:r>
              <a:rPr sz="1600" spc="-20" dirty="0">
                <a:latin typeface="Verdana"/>
                <a:cs typeface="Verdana"/>
              </a:rPr>
              <a:t>  </a:t>
            </a:r>
            <a:r>
              <a:rPr sz="1600" spc="-70" dirty="0">
                <a:latin typeface="Verdana"/>
                <a:cs typeface="Verdana"/>
              </a:rPr>
              <a:t>buttonState3)){ </a:t>
            </a:r>
            <a:r>
              <a:rPr sz="1600" spc="-90" dirty="0">
                <a:latin typeface="Verdana"/>
                <a:cs typeface="Verdana"/>
              </a:rPr>
              <a:t>if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(buttonState2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254" dirty="0">
                <a:latin typeface="Verdana"/>
                <a:cs typeface="Verdana"/>
              </a:rPr>
              <a:t>!=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buttonSwitch2_State_old){</a:t>
            </a:r>
            <a:endParaRPr sz="1600">
              <a:latin typeface="Verdana"/>
              <a:cs typeface="Verdana"/>
            </a:endParaRPr>
          </a:p>
          <a:p>
            <a:pPr marL="623570" marR="2207260" indent="389890"/>
            <a:r>
              <a:rPr sz="1600" spc="-65" dirty="0">
                <a:latin typeface="Verdana"/>
                <a:cs typeface="Verdana"/>
              </a:rPr>
              <a:t>buttonSwitch2_State_old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355" dirty="0">
                <a:latin typeface="Verdana"/>
                <a:cs typeface="Verdana"/>
              </a:rPr>
              <a:t>=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buttonState2; </a:t>
            </a:r>
            <a:r>
              <a:rPr sz="1600" spc="-70" dirty="0">
                <a:latin typeface="Verdana"/>
                <a:cs typeface="Verdana"/>
              </a:rPr>
              <a:t>if(buttonSwitch2_State_old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355" dirty="0">
                <a:latin typeface="Verdana"/>
                <a:cs typeface="Verdana"/>
              </a:rPr>
              <a:t>==</a:t>
            </a:r>
            <a:r>
              <a:rPr sz="1600" spc="409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HIGH){</a:t>
            </a:r>
            <a:endParaRPr sz="1600">
              <a:latin typeface="Verdana"/>
              <a:cs typeface="Verdana"/>
            </a:endParaRPr>
          </a:p>
          <a:p>
            <a:pPr marL="1014094"/>
            <a:r>
              <a:rPr sz="1600" spc="-55" dirty="0">
                <a:latin typeface="Verdana"/>
                <a:cs typeface="Verdana"/>
              </a:rPr>
              <a:t>Serial.write(3);</a:t>
            </a:r>
            <a:endParaRPr sz="1600">
              <a:latin typeface="Verdana"/>
              <a:cs typeface="Verdana"/>
            </a:endParaRPr>
          </a:p>
          <a:p>
            <a:pPr marL="623570">
              <a:spcBef>
                <a:spcPts val="5"/>
              </a:spcBef>
            </a:pPr>
            <a:r>
              <a:rPr sz="1600" spc="-35" dirty="0">
                <a:latin typeface="Verdana"/>
                <a:cs typeface="Verdana"/>
              </a:rPr>
              <a:t>}else{</a:t>
            </a:r>
            <a:endParaRPr sz="1600">
              <a:latin typeface="Verdana"/>
              <a:cs typeface="Verdana"/>
            </a:endParaRPr>
          </a:p>
          <a:p>
            <a:pPr marL="1014094"/>
            <a:r>
              <a:rPr sz="1600" spc="-55" dirty="0">
                <a:latin typeface="Verdana"/>
                <a:cs typeface="Verdana"/>
              </a:rPr>
              <a:t>Serial.write(2);</a:t>
            </a:r>
            <a:endParaRPr sz="1600">
              <a:latin typeface="Verdana"/>
              <a:cs typeface="Verdana"/>
            </a:endParaRPr>
          </a:p>
          <a:p>
            <a:pPr marL="623570"/>
            <a:r>
              <a:rPr sz="1600" spc="-509" dirty="0"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  <a:p>
            <a:pPr marL="346075"/>
            <a:r>
              <a:rPr sz="1600" spc="-509" dirty="0"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  <a:p>
            <a:pPr marL="178435"/>
            <a:r>
              <a:rPr sz="1600" spc="-509" dirty="0"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  <a:p>
            <a:pPr marL="12700"/>
            <a:r>
              <a:rPr sz="1600" spc="-509" dirty="0"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206996" y="1743965"/>
            <a:ext cx="34290" cy="74295"/>
          </a:xfrm>
          <a:custGeom>
            <a:avLst/>
            <a:gdLst/>
            <a:ahLst/>
            <a:cxnLst/>
            <a:rect l="l" t="t" r="r" b="b"/>
            <a:pathLst>
              <a:path w="34289" h="74294">
                <a:moveTo>
                  <a:pt x="34289" y="73787"/>
                </a:moveTo>
                <a:lnTo>
                  <a:pt x="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8837676" y="6454576"/>
            <a:ext cx="266191" cy="184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lang="en-US" altLang="ko-KR" sz="1200" spc="-25" smtClean="0"/>
              <a:pPr marL="38100">
                <a:lnSpc>
                  <a:spcPts val="1370"/>
                </a:lnSpc>
              </a:pPr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7128" y="1124648"/>
            <a:ext cx="8510270" cy="73660"/>
            <a:chOff x="393128" y="1124648"/>
            <a:chExt cx="8510270" cy="73660"/>
          </a:xfrm>
        </p:grpSpPr>
        <p:sp>
          <p:nvSpPr>
            <p:cNvPr id="3" name="object 3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8506968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8506968" y="70103"/>
                  </a:lnTo>
                  <a:lnTo>
                    <a:pt x="850696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0" y="70103"/>
                  </a:moveTo>
                  <a:lnTo>
                    <a:pt x="8506968" y="70103"/>
                  </a:lnTo>
                  <a:lnTo>
                    <a:pt x="8506968" y="0"/>
                  </a:lnTo>
                  <a:lnTo>
                    <a:pt x="0" y="0"/>
                  </a:lnTo>
                  <a:lnTo>
                    <a:pt x="0" y="70103"/>
                  </a:lnTo>
                  <a:close/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9239" y="-4762"/>
            <a:ext cx="9153525" cy="489584"/>
            <a:chOff x="-4762" y="-4762"/>
            <a:chExt cx="9153525" cy="48958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800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144000" cy="480059"/>
            </a:xfrm>
            <a:custGeom>
              <a:avLst/>
              <a:gdLst/>
              <a:ahLst/>
              <a:cxnLst/>
              <a:rect l="l" t="t" r="r" b="b"/>
              <a:pathLst>
                <a:path w="9144000" h="480059">
                  <a:moveTo>
                    <a:pt x="0" y="480060"/>
                  </a:moveTo>
                  <a:lnTo>
                    <a:pt x="9144000" y="4800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18716" y="6406896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19239" y="6664261"/>
            <a:ext cx="9153525" cy="198755"/>
            <a:chOff x="-4762" y="6664260"/>
            <a:chExt cx="9153525" cy="1987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69023"/>
              <a:ext cx="9144000" cy="1889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6669023"/>
              <a:ext cx="9144000" cy="189230"/>
            </a:xfrm>
            <a:custGeom>
              <a:avLst/>
              <a:gdLst/>
              <a:ahLst/>
              <a:cxnLst/>
              <a:rect l="l" t="t" r="r" b="b"/>
              <a:pathLst>
                <a:path w="9144000" h="189229">
                  <a:moveTo>
                    <a:pt x="0" y="188976"/>
                  </a:moveTo>
                  <a:lnTo>
                    <a:pt x="9144000" y="1889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7981" y="6507289"/>
            <a:ext cx="82676" cy="811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2761" y="6507289"/>
            <a:ext cx="82676" cy="811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46017" y="6507289"/>
            <a:ext cx="82676" cy="811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19031" y="1"/>
            <a:ext cx="1648968" cy="48920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998066" y="164709"/>
            <a:ext cx="3306445" cy="136768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슬레이브</a:t>
            </a:r>
            <a:r>
              <a:rPr spc="-240" dirty="0"/>
              <a:t> </a:t>
            </a:r>
            <a:r>
              <a:rPr dirty="0"/>
              <a:t>코드</a:t>
            </a:r>
            <a:r>
              <a:rPr spc="-229" dirty="0"/>
              <a:t> </a:t>
            </a:r>
            <a:r>
              <a:rPr dirty="0">
                <a:latin typeface="Arial"/>
                <a:cs typeface="Arial"/>
              </a:rPr>
              <a:t>–</a:t>
            </a:r>
            <a:r>
              <a:rPr spc="30" dirty="0">
                <a:latin typeface="Arial"/>
                <a:cs typeface="Arial"/>
              </a:rPr>
              <a:t> </a:t>
            </a:r>
            <a:r>
              <a:rPr spc="-35" dirty="0"/>
              <a:t>1/3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8837676" y="6454576"/>
            <a:ext cx="266191" cy="184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lang="en-US" altLang="ko-KR" sz="1200" spc="-25" smtClean="0"/>
              <a:pPr marL="38100">
                <a:lnSpc>
                  <a:spcPts val="1370"/>
                </a:lnSpc>
              </a:pPr>
              <a:t>17</a:t>
            </a:fld>
            <a:endParaRPr spc="-25" dirty="0"/>
          </a:p>
        </p:txBody>
      </p:sp>
      <p:sp>
        <p:nvSpPr>
          <p:cNvPr id="17" name="object 17"/>
          <p:cNvSpPr txBox="1"/>
          <p:nvPr/>
        </p:nvSpPr>
        <p:spPr>
          <a:xfrm>
            <a:off x="1918715" y="1272539"/>
            <a:ext cx="7512050" cy="35388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 marR="5735955">
              <a:spcBef>
                <a:spcPts val="320"/>
              </a:spcBef>
            </a:pPr>
            <a:r>
              <a:rPr sz="1600" spc="-85" dirty="0">
                <a:latin typeface="Verdana"/>
                <a:cs typeface="Verdana"/>
              </a:rPr>
              <a:t>int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pin_LED1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355" dirty="0">
                <a:latin typeface="Verdana"/>
                <a:cs typeface="Verdana"/>
              </a:rPr>
              <a:t>=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170" dirty="0">
                <a:latin typeface="Verdana"/>
                <a:cs typeface="Verdana"/>
              </a:rPr>
              <a:t>13; </a:t>
            </a:r>
            <a:r>
              <a:rPr sz="1600" spc="-85" dirty="0">
                <a:latin typeface="Verdana"/>
                <a:cs typeface="Verdana"/>
              </a:rPr>
              <a:t>int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pin_LED2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355" dirty="0">
                <a:latin typeface="Verdana"/>
                <a:cs typeface="Verdana"/>
              </a:rPr>
              <a:t>=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170" dirty="0">
                <a:latin typeface="Verdana"/>
                <a:cs typeface="Verdana"/>
              </a:rPr>
              <a:t>12;</a:t>
            </a:r>
            <a:endParaRPr sz="1600">
              <a:latin typeface="Verdana"/>
              <a:cs typeface="Verdana"/>
            </a:endParaRPr>
          </a:p>
          <a:p>
            <a:pPr marL="91440"/>
            <a:r>
              <a:rPr sz="1600" spc="-85" dirty="0">
                <a:latin typeface="Verdana"/>
                <a:cs typeface="Verdana"/>
              </a:rPr>
              <a:t>int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received_data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355" dirty="0">
                <a:latin typeface="Verdana"/>
                <a:cs typeface="Verdana"/>
              </a:rPr>
              <a:t>=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5;</a:t>
            </a:r>
            <a:endParaRPr sz="1600">
              <a:latin typeface="Verdana"/>
              <a:cs typeface="Verdana"/>
            </a:endParaRPr>
          </a:p>
          <a:p>
            <a:pPr marL="91440">
              <a:spcBef>
                <a:spcPts val="1920"/>
              </a:spcBef>
            </a:pPr>
            <a:r>
              <a:rPr sz="1600" spc="-10" dirty="0">
                <a:latin typeface="Verdana"/>
                <a:cs typeface="Verdana"/>
              </a:rPr>
              <a:t>void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setup() </a:t>
            </a:r>
            <a:r>
              <a:rPr sz="1600" spc="-509" dirty="0">
                <a:latin typeface="Verdana"/>
                <a:cs typeface="Verdana"/>
              </a:rPr>
              <a:t>{</a:t>
            </a:r>
            <a:endParaRPr sz="1600">
              <a:latin typeface="Verdana"/>
              <a:cs typeface="Verdana"/>
            </a:endParaRPr>
          </a:p>
          <a:p>
            <a:pPr marL="368935" marR="3085465"/>
            <a:r>
              <a:rPr sz="1600" spc="-30" dirty="0">
                <a:latin typeface="Verdana"/>
                <a:cs typeface="Verdana"/>
              </a:rPr>
              <a:t>//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put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your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setup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100" dirty="0">
                <a:latin typeface="Verdana"/>
                <a:cs typeface="Verdana"/>
              </a:rPr>
              <a:t>code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55" dirty="0">
                <a:latin typeface="Verdana"/>
                <a:cs typeface="Verdana"/>
              </a:rPr>
              <a:t>here,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to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105" dirty="0">
                <a:latin typeface="Verdana"/>
                <a:cs typeface="Verdana"/>
              </a:rPr>
              <a:t>run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once: </a:t>
            </a:r>
            <a:r>
              <a:rPr sz="1600" spc="-45" dirty="0">
                <a:latin typeface="Verdana"/>
                <a:cs typeface="Verdana"/>
              </a:rPr>
              <a:t>Serial.begin(9600);</a:t>
            </a:r>
            <a:endParaRPr sz="1600">
              <a:latin typeface="Verdana"/>
              <a:cs typeface="Verdana"/>
            </a:endParaRPr>
          </a:p>
          <a:p>
            <a:pPr marL="368935" marR="2453640">
              <a:lnSpc>
                <a:spcPct val="99800"/>
              </a:lnSpc>
              <a:spcBef>
                <a:spcPts val="15"/>
              </a:spcBef>
              <a:tabLst>
                <a:tab pos="3973829" algn="l"/>
                <a:tab pos="4311015" algn="l"/>
                <a:tab pos="4583430" algn="l"/>
                <a:tab pos="4920615" algn="l"/>
              </a:tabLst>
            </a:pPr>
            <a:r>
              <a:rPr sz="1600" spc="-105" dirty="0">
                <a:latin typeface="Verdana"/>
                <a:cs typeface="Verdana"/>
              </a:rPr>
              <a:t>Serial.print("Sketch: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240" dirty="0">
                <a:latin typeface="Verdana"/>
                <a:cs typeface="Verdana"/>
              </a:rPr>
              <a:t>");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Serial.println(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r>
              <a:rPr sz="1600" spc="-25" dirty="0">
                <a:latin typeface="Malgun Gothic"/>
                <a:cs typeface="Malgun Gothic"/>
              </a:rPr>
              <a:t>파일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Verdana"/>
                <a:cs typeface="Verdana"/>
              </a:rPr>
              <a:t>); </a:t>
            </a:r>
            <a:r>
              <a:rPr sz="1600" spc="-75" dirty="0">
                <a:latin typeface="Verdana"/>
                <a:cs typeface="Verdana"/>
              </a:rPr>
              <a:t>Serial.print("Uploaded: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240" dirty="0">
                <a:latin typeface="Verdana"/>
                <a:cs typeface="Verdana"/>
              </a:rPr>
              <a:t>");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Serial.println(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r>
              <a:rPr sz="1600" spc="-25" dirty="0">
                <a:latin typeface="Malgun Gothic"/>
                <a:cs typeface="Malgun Gothic"/>
              </a:rPr>
              <a:t>날짜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00" spc="-240" dirty="0">
                <a:latin typeface="Verdana"/>
                <a:cs typeface="Verdana"/>
              </a:rPr>
              <a:t>); </a:t>
            </a:r>
            <a:r>
              <a:rPr sz="1600" spc="-135" dirty="0">
                <a:latin typeface="Verdana"/>
                <a:cs typeface="Verdana"/>
              </a:rPr>
              <a:t>Serial.println("START!!</a:t>
            </a:r>
            <a:r>
              <a:rPr sz="1600" spc="7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");</a:t>
            </a:r>
            <a:endParaRPr sz="1600">
              <a:latin typeface="Verdana"/>
              <a:cs typeface="Verdana"/>
            </a:endParaRPr>
          </a:p>
          <a:p>
            <a:pPr marL="368935" marR="4320540">
              <a:spcBef>
                <a:spcPts val="1920"/>
              </a:spcBef>
            </a:pPr>
            <a:r>
              <a:rPr sz="1600" spc="-55" dirty="0">
                <a:latin typeface="Verdana"/>
                <a:cs typeface="Verdana"/>
              </a:rPr>
              <a:t>pinMode(pin_LED1,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50" dirty="0">
                <a:latin typeface="Verdana"/>
                <a:cs typeface="Verdana"/>
              </a:rPr>
              <a:t>OUTPUT); </a:t>
            </a:r>
            <a:r>
              <a:rPr sz="1600" spc="-55" dirty="0">
                <a:latin typeface="Verdana"/>
                <a:cs typeface="Verdana"/>
              </a:rPr>
              <a:t>pinMode(pin_LED2,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50" dirty="0">
                <a:latin typeface="Verdana"/>
                <a:cs typeface="Verdana"/>
              </a:rPr>
              <a:t>OUTPUT);</a:t>
            </a:r>
            <a:endParaRPr sz="1600">
              <a:latin typeface="Verdana"/>
              <a:cs typeface="Verdana"/>
            </a:endParaRPr>
          </a:p>
          <a:p>
            <a:pPr marL="91440"/>
            <a:r>
              <a:rPr sz="1600" spc="-509" dirty="0"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7128" y="1124648"/>
            <a:ext cx="8510270" cy="73660"/>
            <a:chOff x="393128" y="1124648"/>
            <a:chExt cx="8510270" cy="73660"/>
          </a:xfrm>
        </p:grpSpPr>
        <p:sp>
          <p:nvSpPr>
            <p:cNvPr id="3" name="object 3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8506968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8506968" y="70103"/>
                  </a:lnTo>
                  <a:lnTo>
                    <a:pt x="850696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0" y="70103"/>
                  </a:moveTo>
                  <a:lnTo>
                    <a:pt x="8506968" y="70103"/>
                  </a:lnTo>
                  <a:lnTo>
                    <a:pt x="8506968" y="0"/>
                  </a:lnTo>
                  <a:lnTo>
                    <a:pt x="0" y="0"/>
                  </a:lnTo>
                  <a:lnTo>
                    <a:pt x="0" y="70103"/>
                  </a:lnTo>
                  <a:close/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9239" y="-4762"/>
            <a:ext cx="9153525" cy="489584"/>
            <a:chOff x="-4762" y="-4762"/>
            <a:chExt cx="9153525" cy="48958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800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144000" cy="480059"/>
            </a:xfrm>
            <a:custGeom>
              <a:avLst/>
              <a:gdLst/>
              <a:ahLst/>
              <a:cxnLst/>
              <a:rect l="l" t="t" r="r" b="b"/>
              <a:pathLst>
                <a:path w="9144000" h="480059">
                  <a:moveTo>
                    <a:pt x="0" y="480060"/>
                  </a:moveTo>
                  <a:lnTo>
                    <a:pt x="9144000" y="4800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18716" y="6406896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19239" y="6664261"/>
            <a:ext cx="9153525" cy="198755"/>
            <a:chOff x="-4762" y="6664260"/>
            <a:chExt cx="9153525" cy="1987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69023"/>
              <a:ext cx="9144000" cy="1889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6669023"/>
              <a:ext cx="9144000" cy="189230"/>
            </a:xfrm>
            <a:custGeom>
              <a:avLst/>
              <a:gdLst/>
              <a:ahLst/>
              <a:cxnLst/>
              <a:rect l="l" t="t" r="r" b="b"/>
              <a:pathLst>
                <a:path w="9144000" h="189229">
                  <a:moveTo>
                    <a:pt x="0" y="188976"/>
                  </a:moveTo>
                  <a:lnTo>
                    <a:pt x="9144000" y="1889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7981" y="6507289"/>
            <a:ext cx="82676" cy="811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2761" y="6507289"/>
            <a:ext cx="82676" cy="811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46017" y="6507289"/>
            <a:ext cx="82676" cy="811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19031" y="1"/>
            <a:ext cx="1648968" cy="48920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62200" y="774952"/>
            <a:ext cx="10515600" cy="50590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75" dirty="0"/>
              <a:t>4.</a:t>
            </a:r>
            <a:r>
              <a:rPr sz="3200" spc="-150" dirty="0"/>
              <a:t> </a:t>
            </a:r>
            <a:r>
              <a:rPr sz="3200" spc="-20" dirty="0"/>
              <a:t>UART통신을</a:t>
            </a:r>
            <a:r>
              <a:rPr sz="3200" spc="-229" dirty="0"/>
              <a:t> </a:t>
            </a:r>
            <a:r>
              <a:rPr sz="3200" spc="-10" dirty="0"/>
              <a:t>이용한</a:t>
            </a:r>
            <a:r>
              <a:rPr sz="3200" spc="-215" dirty="0"/>
              <a:t> </a:t>
            </a:r>
            <a:r>
              <a:rPr sz="3200" spc="-30" dirty="0"/>
              <a:t>원격제어</a:t>
            </a:r>
            <a:r>
              <a:rPr sz="3200" spc="-235" dirty="0"/>
              <a:t> </a:t>
            </a:r>
            <a:r>
              <a:rPr sz="3200" spc="-25" dirty="0"/>
              <a:t>실험</a:t>
            </a:r>
            <a:endParaRPr sz="3200"/>
          </a:p>
        </p:txBody>
      </p:sp>
      <p:sp>
        <p:nvSpPr>
          <p:cNvPr id="17" name="object 17"/>
          <p:cNvSpPr txBox="1"/>
          <p:nvPr/>
        </p:nvSpPr>
        <p:spPr>
          <a:xfrm>
            <a:off x="2070304" y="1470102"/>
            <a:ext cx="2229485" cy="365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3050">
              <a:lnSpc>
                <a:spcPts val="3070"/>
              </a:lnSpc>
              <a:buSzPct val="114583"/>
              <a:buFont typeface="Wingdings"/>
              <a:buChar char=""/>
              <a:tabLst>
                <a:tab pos="285115" algn="l"/>
              </a:tabLst>
            </a:pPr>
            <a:r>
              <a:rPr sz="2400" dirty="0">
                <a:latin typeface="Malgun Gothic"/>
                <a:cs typeface="Malgun Gothic"/>
              </a:rPr>
              <a:t>슬레이브</a:t>
            </a:r>
            <a:r>
              <a:rPr sz="2400" spc="-50" dirty="0">
                <a:latin typeface="Malgun Gothic"/>
                <a:cs typeface="Malgun Gothic"/>
              </a:rPr>
              <a:t> </a:t>
            </a:r>
            <a:r>
              <a:rPr sz="2400" spc="-25" dirty="0">
                <a:latin typeface="Malgun Gothic"/>
                <a:cs typeface="Malgun Gothic"/>
              </a:rPr>
              <a:t>코드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12036" y="2039112"/>
            <a:ext cx="4175760" cy="3416935"/>
          </a:xfrm>
          <a:custGeom>
            <a:avLst/>
            <a:gdLst/>
            <a:ahLst/>
            <a:cxnLst/>
            <a:rect l="l" t="t" r="r" b="b"/>
            <a:pathLst>
              <a:path w="4175760" h="3416935">
                <a:moveTo>
                  <a:pt x="0" y="3416808"/>
                </a:moveTo>
                <a:lnTo>
                  <a:pt x="4175760" y="3416808"/>
                </a:lnTo>
                <a:lnTo>
                  <a:pt x="4175760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90471" y="2068829"/>
            <a:ext cx="4078604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" marR="485775" indent="-127000">
              <a:spcBef>
                <a:spcPts val="100"/>
              </a:spcBef>
            </a:pPr>
            <a:r>
              <a:rPr spc="-10" dirty="0">
                <a:latin typeface="Verdana"/>
                <a:cs typeface="Verdana"/>
              </a:rPr>
              <a:t>void</a:t>
            </a:r>
            <a:r>
              <a:rPr spc="-135" dirty="0">
                <a:latin typeface="Verdana"/>
                <a:cs typeface="Verdana"/>
              </a:rPr>
              <a:t> </a:t>
            </a:r>
            <a:r>
              <a:rPr spc="-45" dirty="0">
                <a:latin typeface="Verdana"/>
                <a:cs typeface="Verdana"/>
              </a:rPr>
              <a:t>loop()</a:t>
            </a:r>
            <a:r>
              <a:rPr spc="-80" dirty="0">
                <a:latin typeface="Verdana"/>
                <a:cs typeface="Verdana"/>
              </a:rPr>
              <a:t> </a:t>
            </a:r>
            <a:r>
              <a:rPr spc="-565" dirty="0">
                <a:latin typeface="Verdana"/>
                <a:cs typeface="Verdana"/>
              </a:rPr>
              <a:t>{</a:t>
            </a:r>
            <a:r>
              <a:rPr spc="-50" dirty="0">
                <a:latin typeface="Verdana"/>
                <a:cs typeface="Verdana"/>
              </a:rPr>
              <a:t> if(Serial.available()){ </a:t>
            </a:r>
            <a:r>
              <a:rPr dirty="0">
                <a:latin typeface="Verdana"/>
                <a:cs typeface="Verdana"/>
              </a:rPr>
              <a:t>received_data</a:t>
            </a:r>
            <a:r>
              <a:rPr spc="-40" dirty="0">
                <a:latin typeface="Verdana"/>
                <a:cs typeface="Verdana"/>
              </a:rPr>
              <a:t> </a:t>
            </a:r>
            <a:r>
              <a:rPr spc="-400" dirty="0">
                <a:latin typeface="Verdana"/>
                <a:cs typeface="Verdana"/>
              </a:rPr>
              <a:t>=</a:t>
            </a:r>
            <a:r>
              <a:rPr spc="-50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Serial.read(); </a:t>
            </a:r>
            <a:r>
              <a:rPr spc="-20" dirty="0">
                <a:latin typeface="Verdana"/>
                <a:cs typeface="Verdana"/>
              </a:rPr>
              <a:t>if(received_data</a:t>
            </a:r>
            <a:r>
              <a:rPr spc="-65" dirty="0">
                <a:latin typeface="Verdana"/>
                <a:cs typeface="Verdana"/>
              </a:rPr>
              <a:t> </a:t>
            </a:r>
            <a:r>
              <a:rPr spc="-400" dirty="0">
                <a:latin typeface="Verdana"/>
                <a:cs typeface="Verdana"/>
              </a:rPr>
              <a:t>==</a:t>
            </a:r>
            <a:r>
              <a:rPr spc="-80" dirty="0">
                <a:latin typeface="Verdana"/>
                <a:cs typeface="Verdana"/>
              </a:rPr>
              <a:t> </a:t>
            </a:r>
            <a:r>
              <a:rPr spc="-315" dirty="0">
                <a:latin typeface="Verdana"/>
                <a:cs typeface="Verdana"/>
              </a:rPr>
              <a:t>0){</a:t>
            </a:r>
            <a:endParaRPr>
              <a:latin typeface="Verdana"/>
              <a:cs typeface="Verdana"/>
            </a:endParaRPr>
          </a:p>
          <a:p>
            <a:pPr marL="459105" marR="5080" indent="-1905"/>
            <a:r>
              <a:rPr spc="-60" dirty="0">
                <a:latin typeface="Verdana"/>
                <a:cs typeface="Verdana"/>
              </a:rPr>
              <a:t>digitalWrite(pin_LED1,LOW); Serial.println(“Received</a:t>
            </a:r>
            <a:r>
              <a:rPr spc="2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Data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-195" dirty="0">
                <a:latin typeface="Verdana"/>
                <a:cs typeface="Verdana"/>
              </a:rPr>
              <a:t>0");</a:t>
            </a:r>
            <a:endParaRPr>
              <a:latin typeface="Verdana"/>
              <a:cs typeface="Verdana"/>
            </a:endParaRPr>
          </a:p>
          <a:p>
            <a:pPr marL="266700"/>
            <a:r>
              <a:rPr spc="-565" dirty="0">
                <a:latin typeface="Verdana"/>
                <a:cs typeface="Verdana"/>
              </a:rPr>
              <a:t>}</a:t>
            </a:r>
            <a:endParaRPr>
              <a:latin typeface="Verdana"/>
              <a:cs typeface="Verdana"/>
            </a:endParaRPr>
          </a:p>
          <a:p>
            <a:pPr marL="266700"/>
            <a:r>
              <a:rPr spc="-20" dirty="0">
                <a:latin typeface="Verdana"/>
                <a:cs typeface="Verdana"/>
              </a:rPr>
              <a:t>if(received_data</a:t>
            </a:r>
            <a:r>
              <a:rPr spc="-65" dirty="0">
                <a:latin typeface="Verdana"/>
                <a:cs typeface="Verdana"/>
              </a:rPr>
              <a:t> </a:t>
            </a:r>
            <a:r>
              <a:rPr spc="-400" dirty="0">
                <a:latin typeface="Verdana"/>
                <a:cs typeface="Verdana"/>
              </a:rPr>
              <a:t>==</a:t>
            </a:r>
            <a:r>
              <a:rPr spc="-80" dirty="0">
                <a:latin typeface="Verdana"/>
                <a:cs typeface="Verdana"/>
              </a:rPr>
              <a:t> </a:t>
            </a:r>
            <a:r>
              <a:rPr spc="-315" dirty="0">
                <a:latin typeface="Verdana"/>
                <a:cs typeface="Verdana"/>
              </a:rPr>
              <a:t>1){</a:t>
            </a:r>
            <a:endParaRPr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35479" y="4263340"/>
            <a:ext cx="31699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95" dirty="0">
                <a:latin typeface="Verdana"/>
                <a:cs typeface="Verdana"/>
              </a:rPr>
              <a:t>digitalWrite(pin_LED1,</a:t>
            </a:r>
            <a:r>
              <a:rPr spc="20" dirty="0">
                <a:latin typeface="Verdana"/>
                <a:cs typeface="Verdana"/>
              </a:rPr>
              <a:t> </a:t>
            </a:r>
            <a:r>
              <a:rPr spc="-114" dirty="0">
                <a:latin typeface="Verdana"/>
                <a:cs typeface="Verdana"/>
              </a:rPr>
              <a:t>HIGH);</a:t>
            </a:r>
            <a:endParaRPr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44980" y="4812538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65" dirty="0">
                <a:latin typeface="Verdana"/>
                <a:cs typeface="Verdana"/>
              </a:rPr>
              <a:t>}</a:t>
            </a:r>
            <a:endParaRPr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87796" y="2039111"/>
            <a:ext cx="4320540" cy="2863850"/>
          </a:xfrm>
          <a:custGeom>
            <a:avLst/>
            <a:gdLst/>
            <a:ahLst/>
            <a:cxnLst/>
            <a:rect l="l" t="t" r="r" b="b"/>
            <a:pathLst>
              <a:path w="4320540" h="2863850">
                <a:moveTo>
                  <a:pt x="0" y="2863596"/>
                </a:moveTo>
                <a:lnTo>
                  <a:pt x="4320540" y="2863596"/>
                </a:lnTo>
                <a:lnTo>
                  <a:pt x="4320540" y="0"/>
                </a:lnTo>
                <a:lnTo>
                  <a:pt x="0" y="0"/>
                </a:lnTo>
                <a:lnTo>
                  <a:pt x="0" y="28635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193917" y="2068830"/>
            <a:ext cx="401129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17500">
              <a:spcBef>
                <a:spcPts val="100"/>
              </a:spcBef>
            </a:pPr>
            <a:r>
              <a:rPr spc="-20" dirty="0">
                <a:latin typeface="Verdana"/>
                <a:cs typeface="Verdana"/>
              </a:rPr>
              <a:t>if(received_data</a:t>
            </a:r>
            <a:r>
              <a:rPr spc="-65" dirty="0">
                <a:latin typeface="Verdana"/>
                <a:cs typeface="Verdana"/>
              </a:rPr>
              <a:t> </a:t>
            </a:r>
            <a:r>
              <a:rPr spc="-400" dirty="0">
                <a:latin typeface="Verdana"/>
                <a:cs typeface="Verdana"/>
              </a:rPr>
              <a:t>==</a:t>
            </a:r>
            <a:r>
              <a:rPr spc="-80" dirty="0">
                <a:latin typeface="Verdana"/>
                <a:cs typeface="Verdana"/>
              </a:rPr>
              <a:t> </a:t>
            </a:r>
            <a:r>
              <a:rPr spc="-315" dirty="0">
                <a:latin typeface="Verdana"/>
                <a:cs typeface="Verdana"/>
              </a:rPr>
              <a:t>2){ </a:t>
            </a:r>
            <a:r>
              <a:rPr spc="-90" dirty="0">
                <a:latin typeface="Verdana"/>
                <a:cs typeface="Verdana"/>
              </a:rPr>
              <a:t>digitalWrite(pin_LED2,</a:t>
            </a:r>
            <a:r>
              <a:rPr spc="-45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LOW); </a:t>
            </a:r>
            <a:r>
              <a:rPr spc="-60" dirty="0">
                <a:latin typeface="Verdana"/>
                <a:cs typeface="Verdana"/>
              </a:rPr>
              <a:t>Serial.println(“Received</a:t>
            </a:r>
            <a:r>
              <a:rPr spc="4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Data</a:t>
            </a:r>
            <a:r>
              <a:rPr spc="-5" dirty="0">
                <a:latin typeface="Verdana"/>
                <a:cs typeface="Verdana"/>
              </a:rPr>
              <a:t> </a:t>
            </a:r>
            <a:r>
              <a:rPr spc="-200" dirty="0">
                <a:latin typeface="Verdana"/>
                <a:cs typeface="Verdana"/>
              </a:rPr>
              <a:t>2");</a:t>
            </a:r>
            <a:endParaRPr>
              <a:latin typeface="Verdana"/>
              <a:cs typeface="Verdana"/>
            </a:endParaRPr>
          </a:p>
          <a:p>
            <a:pPr marL="140335"/>
            <a:r>
              <a:rPr spc="-565" dirty="0">
                <a:latin typeface="Verdana"/>
                <a:cs typeface="Verdana"/>
              </a:rPr>
              <a:t>}</a:t>
            </a:r>
            <a:endParaRPr>
              <a:latin typeface="Verdana"/>
              <a:cs typeface="Verdana"/>
            </a:endParaRPr>
          </a:p>
          <a:p>
            <a:pPr marL="393700" marR="5080" indent="-253365"/>
            <a:r>
              <a:rPr spc="-20" dirty="0">
                <a:latin typeface="Verdana"/>
                <a:cs typeface="Verdana"/>
              </a:rPr>
              <a:t>if(received_data</a:t>
            </a:r>
            <a:r>
              <a:rPr spc="-65" dirty="0">
                <a:latin typeface="Verdana"/>
                <a:cs typeface="Verdana"/>
              </a:rPr>
              <a:t> </a:t>
            </a:r>
            <a:r>
              <a:rPr spc="-400" dirty="0">
                <a:latin typeface="Verdana"/>
                <a:cs typeface="Verdana"/>
              </a:rPr>
              <a:t>==</a:t>
            </a:r>
            <a:r>
              <a:rPr spc="-80" dirty="0">
                <a:latin typeface="Verdana"/>
                <a:cs typeface="Verdana"/>
              </a:rPr>
              <a:t> </a:t>
            </a:r>
            <a:r>
              <a:rPr spc="-315" dirty="0">
                <a:latin typeface="Verdana"/>
                <a:cs typeface="Verdana"/>
              </a:rPr>
              <a:t>3){ </a:t>
            </a:r>
            <a:r>
              <a:rPr spc="-90" dirty="0">
                <a:latin typeface="Verdana"/>
                <a:cs typeface="Verdana"/>
              </a:rPr>
              <a:t>digitalWrite(pin_LED2,</a:t>
            </a:r>
            <a:r>
              <a:rPr spc="-45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HIGH); </a:t>
            </a:r>
            <a:r>
              <a:rPr spc="-60" dirty="0">
                <a:latin typeface="Verdana"/>
                <a:cs typeface="Verdana"/>
              </a:rPr>
              <a:t>Serial.println(“Received</a:t>
            </a:r>
            <a:r>
              <a:rPr spc="4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Data</a:t>
            </a:r>
            <a:r>
              <a:rPr spc="-5" dirty="0">
                <a:latin typeface="Verdana"/>
                <a:cs typeface="Verdana"/>
              </a:rPr>
              <a:t> </a:t>
            </a:r>
            <a:r>
              <a:rPr spc="-200" dirty="0">
                <a:latin typeface="Verdana"/>
                <a:cs typeface="Verdana"/>
              </a:rPr>
              <a:t>3");</a:t>
            </a:r>
            <a:endParaRPr>
              <a:latin typeface="Verdana"/>
              <a:cs typeface="Verdana"/>
            </a:endParaRPr>
          </a:p>
          <a:p>
            <a:pPr marL="140335"/>
            <a:r>
              <a:rPr spc="-565" dirty="0">
                <a:latin typeface="Verdana"/>
                <a:cs typeface="Verdana"/>
              </a:rPr>
              <a:t>}</a:t>
            </a:r>
            <a:endParaRPr>
              <a:latin typeface="Verdana"/>
              <a:cs typeface="Verdana"/>
            </a:endParaRPr>
          </a:p>
          <a:p>
            <a:pPr marL="12700"/>
            <a:r>
              <a:rPr spc="-565" dirty="0">
                <a:latin typeface="Verdana"/>
                <a:cs typeface="Verdana"/>
              </a:rPr>
              <a:t>}</a:t>
            </a:r>
            <a:endParaRPr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37003" y="4538217"/>
            <a:ext cx="3836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60" dirty="0">
                <a:latin typeface="Verdana"/>
                <a:cs typeface="Verdana"/>
              </a:rPr>
              <a:t>Serial.println(“Received</a:t>
            </a:r>
            <a:r>
              <a:rPr spc="-13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Data</a:t>
            </a:r>
            <a:r>
              <a:rPr spc="-150" dirty="0">
                <a:latin typeface="Verdana"/>
                <a:cs typeface="Verdana"/>
              </a:rPr>
              <a:t> </a:t>
            </a:r>
            <a:r>
              <a:rPr spc="-145" dirty="0">
                <a:latin typeface="Verdana"/>
                <a:cs typeface="Verdana"/>
              </a:rPr>
              <a:t>1");</a:t>
            </a:r>
            <a:r>
              <a:rPr spc="335" dirty="0">
                <a:latin typeface="Verdana"/>
                <a:cs typeface="Verdana"/>
              </a:rPr>
              <a:t> </a:t>
            </a:r>
            <a:r>
              <a:rPr spc="-565" dirty="0">
                <a:latin typeface="Verdana"/>
                <a:cs typeface="Verdana"/>
              </a:rPr>
              <a:t>}</a:t>
            </a:r>
            <a:endParaRPr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7128" y="1124648"/>
            <a:ext cx="8510270" cy="73660"/>
            <a:chOff x="393128" y="1124648"/>
            <a:chExt cx="8510270" cy="73660"/>
          </a:xfrm>
        </p:grpSpPr>
        <p:sp>
          <p:nvSpPr>
            <p:cNvPr id="3" name="object 3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8506968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8506968" y="70103"/>
                  </a:lnTo>
                  <a:lnTo>
                    <a:pt x="850696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0" y="70103"/>
                  </a:moveTo>
                  <a:lnTo>
                    <a:pt x="8506968" y="70103"/>
                  </a:lnTo>
                  <a:lnTo>
                    <a:pt x="8506968" y="0"/>
                  </a:lnTo>
                  <a:lnTo>
                    <a:pt x="0" y="0"/>
                  </a:lnTo>
                  <a:lnTo>
                    <a:pt x="0" y="70103"/>
                  </a:lnTo>
                  <a:close/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9239" y="-4762"/>
            <a:ext cx="9153525" cy="489584"/>
            <a:chOff x="-4762" y="-4762"/>
            <a:chExt cx="9153525" cy="48958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800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144000" cy="480059"/>
            </a:xfrm>
            <a:custGeom>
              <a:avLst/>
              <a:gdLst/>
              <a:ahLst/>
              <a:cxnLst/>
              <a:rect l="l" t="t" r="r" b="b"/>
              <a:pathLst>
                <a:path w="9144000" h="480059">
                  <a:moveTo>
                    <a:pt x="0" y="480060"/>
                  </a:moveTo>
                  <a:lnTo>
                    <a:pt x="9144000" y="4800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18716" y="6406896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19239" y="6664261"/>
            <a:ext cx="9153525" cy="198755"/>
            <a:chOff x="-4762" y="6664260"/>
            <a:chExt cx="9153525" cy="1987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69023"/>
              <a:ext cx="9144000" cy="1889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6669023"/>
              <a:ext cx="9144000" cy="189230"/>
            </a:xfrm>
            <a:custGeom>
              <a:avLst/>
              <a:gdLst/>
              <a:ahLst/>
              <a:cxnLst/>
              <a:rect l="l" t="t" r="r" b="b"/>
              <a:pathLst>
                <a:path w="9144000" h="189229">
                  <a:moveTo>
                    <a:pt x="0" y="188976"/>
                  </a:moveTo>
                  <a:lnTo>
                    <a:pt x="9144000" y="1889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7981" y="6507289"/>
            <a:ext cx="82676" cy="811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2761" y="6507289"/>
            <a:ext cx="82676" cy="811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46017" y="6507289"/>
            <a:ext cx="82676" cy="811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19031" y="1"/>
            <a:ext cx="1648968" cy="48920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62200" y="682619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Key의</a:t>
            </a:r>
            <a:r>
              <a:rPr spc="-175" dirty="0"/>
              <a:t> </a:t>
            </a:r>
            <a:r>
              <a:rPr dirty="0"/>
              <a:t>오동작</a:t>
            </a:r>
            <a:r>
              <a:rPr spc="-180" dirty="0"/>
              <a:t> </a:t>
            </a:r>
            <a:r>
              <a:rPr dirty="0"/>
              <a:t>방지</a:t>
            </a:r>
            <a:r>
              <a:rPr spc="-150" dirty="0"/>
              <a:t> </a:t>
            </a:r>
            <a:r>
              <a:rPr spc="-35" dirty="0"/>
              <a:t>코드</a:t>
            </a:r>
          </a:p>
        </p:txBody>
      </p:sp>
      <p:sp>
        <p:nvSpPr>
          <p:cNvPr id="17" name="object 17"/>
          <p:cNvSpPr/>
          <p:nvPr/>
        </p:nvSpPr>
        <p:spPr>
          <a:xfrm>
            <a:off x="1918715" y="1289303"/>
            <a:ext cx="7580630" cy="4279900"/>
          </a:xfrm>
          <a:custGeom>
            <a:avLst/>
            <a:gdLst/>
            <a:ahLst/>
            <a:cxnLst/>
            <a:rect l="l" t="t" r="r" b="b"/>
            <a:pathLst>
              <a:path w="7580630" h="4279900">
                <a:moveTo>
                  <a:pt x="0" y="4279392"/>
                </a:moveTo>
                <a:lnTo>
                  <a:pt x="7580376" y="4279392"/>
                </a:lnTo>
                <a:lnTo>
                  <a:pt x="7580376" y="0"/>
                </a:lnTo>
                <a:lnTo>
                  <a:pt x="0" y="0"/>
                </a:lnTo>
                <a:lnTo>
                  <a:pt x="0" y="427939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998066" y="1318642"/>
            <a:ext cx="7160895" cy="4171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9560" marR="2060575" indent="-277495"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void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loop()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-509" dirty="0">
                <a:latin typeface="Verdana"/>
                <a:cs typeface="Verdana"/>
              </a:rPr>
              <a:t>{</a:t>
            </a:r>
            <a:r>
              <a:rPr sz="1600" spc="500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buttonState1=digitalRead(pin_switch1);</a:t>
            </a:r>
            <a:r>
              <a:rPr sz="1600" spc="105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delay(1); </a:t>
            </a:r>
            <a:r>
              <a:rPr sz="1600" spc="-55" dirty="0">
                <a:latin typeface="Verdana"/>
                <a:cs typeface="Verdana"/>
              </a:rPr>
              <a:t>buttonState2=digitalRead(pin_switch1);delay(1); buttonState3=digitalRead(pin_switch1);delay(1);</a:t>
            </a:r>
            <a:endParaRPr sz="1600">
              <a:latin typeface="Verdana"/>
              <a:cs typeface="Verdana"/>
            </a:endParaRPr>
          </a:p>
          <a:p>
            <a:pPr marL="289560">
              <a:spcBef>
                <a:spcPts val="1920"/>
              </a:spcBef>
            </a:pPr>
            <a:r>
              <a:rPr sz="1600" spc="-70" dirty="0">
                <a:latin typeface="Verdana"/>
                <a:cs typeface="Verdana"/>
              </a:rPr>
              <a:t>if((buttonState1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355" dirty="0">
                <a:latin typeface="Verdana"/>
                <a:cs typeface="Verdana"/>
              </a:rPr>
              <a:t>==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buttonState2)&amp;&amp;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(buttonState1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355" dirty="0">
                <a:latin typeface="Verdana"/>
                <a:cs typeface="Verdana"/>
              </a:rPr>
              <a:t>==</a:t>
            </a:r>
            <a:r>
              <a:rPr sz="1600" spc="350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buttonState3)){</a:t>
            </a:r>
            <a:endParaRPr sz="1600">
              <a:latin typeface="Verdana"/>
              <a:cs typeface="Verdana"/>
            </a:endParaRPr>
          </a:p>
          <a:p>
            <a:pPr marL="846455" marR="2145030" indent="-222885"/>
            <a:r>
              <a:rPr sz="1600" spc="-90" dirty="0">
                <a:latin typeface="Verdana"/>
                <a:cs typeface="Verdana"/>
              </a:rPr>
              <a:t>if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(buttonState1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254" dirty="0">
                <a:latin typeface="Verdana"/>
                <a:cs typeface="Verdana"/>
              </a:rPr>
              <a:t>!=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buttonSwitch1_State_old){ </a:t>
            </a:r>
            <a:r>
              <a:rPr sz="1600" spc="-65" dirty="0">
                <a:latin typeface="Verdana"/>
                <a:cs typeface="Verdana"/>
              </a:rPr>
              <a:t>buttonSwitch1_State_old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355" dirty="0">
                <a:latin typeface="Verdana"/>
                <a:cs typeface="Verdana"/>
              </a:rPr>
              <a:t>=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buttonState1; </a:t>
            </a:r>
            <a:r>
              <a:rPr sz="1600" spc="-70" dirty="0">
                <a:latin typeface="Verdana"/>
                <a:cs typeface="Verdana"/>
              </a:rPr>
              <a:t>if(buttonSwitch1_State_old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355" dirty="0">
                <a:latin typeface="Verdana"/>
                <a:cs typeface="Verdana"/>
              </a:rPr>
              <a:t>==</a:t>
            </a:r>
            <a:r>
              <a:rPr sz="1600" spc="40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HIGH){</a:t>
            </a:r>
            <a:endParaRPr sz="1600">
              <a:latin typeface="Verdana"/>
              <a:cs typeface="Verdana"/>
            </a:endParaRPr>
          </a:p>
          <a:p>
            <a:pPr marL="12700">
              <a:spcBef>
                <a:spcPts val="5"/>
              </a:spcBef>
            </a:pPr>
            <a:r>
              <a:rPr sz="1600" spc="40" dirty="0">
                <a:latin typeface="Verdana"/>
                <a:cs typeface="Verdana"/>
              </a:rPr>
              <a:t>….</a:t>
            </a:r>
            <a:endParaRPr sz="1600">
              <a:latin typeface="Verdana"/>
              <a:cs typeface="Verdana"/>
            </a:endParaRPr>
          </a:p>
          <a:p>
            <a:pPr marL="846455"/>
            <a:r>
              <a:rPr sz="1600" spc="-509" dirty="0"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  <a:p>
            <a:pPr marL="623570"/>
            <a:r>
              <a:rPr sz="1600" spc="-509" dirty="0"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  <a:p>
            <a:pPr marL="346075"/>
            <a:r>
              <a:rPr sz="1600" spc="-509" dirty="0"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  <a:p>
            <a:pPr marL="289560" marR="2059939" algn="just"/>
            <a:r>
              <a:rPr sz="1600" spc="-65" dirty="0">
                <a:latin typeface="Verdana"/>
                <a:cs typeface="Verdana"/>
              </a:rPr>
              <a:t>buttonState1=digitalRead(pin_switch2);</a:t>
            </a:r>
            <a:r>
              <a:rPr sz="1600" spc="110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delay(1); </a:t>
            </a:r>
            <a:r>
              <a:rPr sz="1600" spc="-55" dirty="0">
                <a:latin typeface="Verdana"/>
                <a:cs typeface="Verdana"/>
              </a:rPr>
              <a:t>buttonState2=digitalRead(pin_switch2);delay(1); buttonState3=digitalRead(pin_switch2);delay(1);</a:t>
            </a:r>
            <a:endParaRPr sz="1600">
              <a:latin typeface="Verdana"/>
              <a:cs typeface="Verdana"/>
            </a:endParaRPr>
          </a:p>
          <a:p>
            <a:pPr marL="12700"/>
            <a:r>
              <a:rPr sz="1600" spc="-509" dirty="0"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8837676" y="6454576"/>
            <a:ext cx="266191" cy="184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lang="en-US" altLang="ko-KR" sz="1200" spc="-25" smtClean="0"/>
              <a:pPr marL="38100">
                <a:lnSpc>
                  <a:spcPts val="1370"/>
                </a:lnSpc>
              </a:pPr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0556" y="7620"/>
            <a:ext cx="1647444" cy="4953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17770" y="2613482"/>
            <a:ext cx="21564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10" dirty="0">
                <a:latin typeface="Malgun Gothic"/>
                <a:cs typeface="Malgun Gothic"/>
              </a:rPr>
              <a:t>통신의</a:t>
            </a:r>
            <a:r>
              <a:rPr sz="3200" b="1" spc="-260" dirty="0">
                <a:latin typeface="Malgun Gothic"/>
                <a:cs typeface="Malgun Gothic"/>
              </a:rPr>
              <a:t> </a:t>
            </a:r>
            <a:r>
              <a:rPr sz="3200" b="1" spc="-25" dirty="0">
                <a:latin typeface="Malgun Gothic"/>
                <a:cs typeface="Malgun Gothic"/>
              </a:rPr>
              <a:t>이해</a:t>
            </a:r>
            <a:endParaRPr sz="32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134600" y="6473447"/>
            <a:ext cx="2743200" cy="1309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47320">
              <a:lnSpc>
                <a:spcPts val="1055"/>
              </a:lnSpc>
            </a:pPr>
            <a:r>
              <a:rPr spc="-50" dirty="0"/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03573" y="3944492"/>
            <a:ext cx="3785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160" dirty="0">
                <a:latin typeface="Malgun Gothic"/>
                <a:cs typeface="Malgun Gothic"/>
              </a:rPr>
              <a:t>UART,</a:t>
            </a:r>
            <a:r>
              <a:rPr sz="2400" spc="-35" dirty="0">
                <a:latin typeface="Malgun Gothic"/>
                <a:cs typeface="Malgun Gothic"/>
              </a:rPr>
              <a:t> </a:t>
            </a:r>
            <a:r>
              <a:rPr sz="2400" spc="135" dirty="0">
                <a:latin typeface="Malgun Gothic"/>
                <a:cs typeface="Malgun Gothic"/>
              </a:rPr>
              <a:t>SPI와</a:t>
            </a:r>
            <a:r>
              <a:rPr sz="2400" spc="-15" dirty="0">
                <a:latin typeface="Malgun Gothic"/>
                <a:cs typeface="Malgun Gothic"/>
              </a:rPr>
              <a:t> </a:t>
            </a:r>
            <a:r>
              <a:rPr sz="2400" spc="75" dirty="0">
                <a:latin typeface="Malgun Gothic"/>
                <a:cs typeface="Malgun Gothic"/>
              </a:rPr>
              <a:t>I2C통신</a:t>
            </a:r>
            <a:r>
              <a:rPr sz="2400" spc="-25" dirty="0">
                <a:latin typeface="Malgun Gothic"/>
                <a:cs typeface="Malgun Gothic"/>
              </a:rPr>
              <a:t> 소개</a:t>
            </a:r>
            <a:endParaRPr sz="2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7128" y="1124648"/>
            <a:ext cx="8510270" cy="73660"/>
            <a:chOff x="393128" y="1124648"/>
            <a:chExt cx="8510270" cy="73660"/>
          </a:xfrm>
        </p:grpSpPr>
        <p:sp>
          <p:nvSpPr>
            <p:cNvPr id="3" name="object 3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8506968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8506968" y="70103"/>
                  </a:lnTo>
                  <a:lnTo>
                    <a:pt x="850696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0" y="70103"/>
                  </a:moveTo>
                  <a:lnTo>
                    <a:pt x="8506968" y="70103"/>
                  </a:lnTo>
                  <a:lnTo>
                    <a:pt x="8506968" y="0"/>
                  </a:lnTo>
                  <a:lnTo>
                    <a:pt x="0" y="0"/>
                  </a:lnTo>
                  <a:lnTo>
                    <a:pt x="0" y="70103"/>
                  </a:lnTo>
                  <a:close/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9239" y="-4762"/>
            <a:ext cx="9153525" cy="489584"/>
            <a:chOff x="-4762" y="-4762"/>
            <a:chExt cx="9153525" cy="48958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800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144000" cy="480059"/>
            </a:xfrm>
            <a:custGeom>
              <a:avLst/>
              <a:gdLst/>
              <a:ahLst/>
              <a:cxnLst/>
              <a:rect l="l" t="t" r="r" b="b"/>
              <a:pathLst>
                <a:path w="9144000" h="480059">
                  <a:moveTo>
                    <a:pt x="0" y="480060"/>
                  </a:moveTo>
                  <a:lnTo>
                    <a:pt x="9144000" y="4800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18716" y="6406896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19239" y="6664261"/>
            <a:ext cx="9153525" cy="198755"/>
            <a:chOff x="-4762" y="6664260"/>
            <a:chExt cx="9153525" cy="1987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69023"/>
              <a:ext cx="9144000" cy="1889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6669023"/>
              <a:ext cx="9144000" cy="189230"/>
            </a:xfrm>
            <a:custGeom>
              <a:avLst/>
              <a:gdLst/>
              <a:ahLst/>
              <a:cxnLst/>
              <a:rect l="l" t="t" r="r" b="b"/>
              <a:pathLst>
                <a:path w="9144000" h="189229">
                  <a:moveTo>
                    <a:pt x="0" y="188976"/>
                  </a:moveTo>
                  <a:lnTo>
                    <a:pt x="9144000" y="1889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7981" y="6507289"/>
            <a:ext cx="82676" cy="811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2761" y="6507289"/>
            <a:ext cx="82676" cy="811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46017" y="6507289"/>
            <a:ext cx="82676" cy="811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19031" y="1"/>
            <a:ext cx="1648968" cy="48920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62200" y="682619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5" dirty="0"/>
              <a:t>I2C</a:t>
            </a:r>
            <a:r>
              <a:rPr spc="-145" dirty="0"/>
              <a:t> </a:t>
            </a:r>
            <a:r>
              <a:rPr dirty="0"/>
              <a:t>통신</a:t>
            </a:r>
            <a:r>
              <a:rPr spc="-160" dirty="0"/>
              <a:t> </a:t>
            </a:r>
            <a:r>
              <a:rPr spc="-25" dirty="0"/>
              <a:t>개요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xfrm>
            <a:off x="2362200" y="1825626"/>
            <a:ext cx="10515600" cy="399160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204"/>
              </a:spcBef>
              <a:buSzPct val="114583"/>
              <a:buFont typeface="Wingdings"/>
              <a:buChar char=""/>
              <a:tabLst>
                <a:tab pos="285115" algn="l"/>
              </a:tabLst>
            </a:pPr>
            <a:r>
              <a:rPr dirty="0"/>
              <a:t>"Inter</a:t>
            </a:r>
            <a:r>
              <a:rPr spc="65" dirty="0"/>
              <a:t> </a:t>
            </a:r>
            <a:r>
              <a:rPr spc="45" dirty="0"/>
              <a:t>Integrated</a:t>
            </a:r>
            <a:r>
              <a:rPr spc="40" dirty="0"/>
              <a:t> </a:t>
            </a:r>
            <a:r>
              <a:rPr spc="75" dirty="0"/>
              <a:t>Circuits"를</a:t>
            </a:r>
            <a:r>
              <a:rPr spc="50" dirty="0"/>
              <a:t> </a:t>
            </a:r>
            <a:r>
              <a:rPr spc="-25" dirty="0"/>
              <a:t>의미</a:t>
            </a:r>
          </a:p>
          <a:p>
            <a:pPr marL="285115" indent="-273050">
              <a:lnSpc>
                <a:spcPct val="100000"/>
              </a:lnSpc>
              <a:spcBef>
                <a:spcPts val="615"/>
              </a:spcBef>
              <a:buSzPct val="114583"/>
              <a:buFont typeface="Wingdings"/>
              <a:buChar char=""/>
              <a:tabLst>
                <a:tab pos="285115" algn="l"/>
              </a:tabLst>
            </a:pPr>
            <a:r>
              <a:rPr dirty="0"/>
              <a:t>동기식</a:t>
            </a:r>
            <a:r>
              <a:rPr spc="-60" dirty="0"/>
              <a:t> </a:t>
            </a:r>
            <a:r>
              <a:rPr dirty="0"/>
              <a:t>통신</a:t>
            </a:r>
            <a:r>
              <a:rPr spc="-60" dirty="0"/>
              <a:t> </a:t>
            </a:r>
            <a:r>
              <a:rPr spc="-20" dirty="0"/>
              <a:t>프로토콜</a:t>
            </a:r>
          </a:p>
          <a:p>
            <a:pPr marL="285115" indent="-273050">
              <a:lnSpc>
                <a:spcPct val="100000"/>
              </a:lnSpc>
              <a:spcBef>
                <a:spcPts val="615"/>
              </a:spcBef>
              <a:buSzPct val="114583"/>
              <a:buFont typeface="Wingdings"/>
              <a:buChar char=""/>
              <a:tabLst>
                <a:tab pos="285115" algn="l"/>
              </a:tabLst>
            </a:pPr>
            <a:r>
              <a:rPr dirty="0"/>
              <a:t>두</a:t>
            </a:r>
            <a:r>
              <a:rPr spc="-40" dirty="0"/>
              <a:t> </a:t>
            </a:r>
            <a:r>
              <a:rPr dirty="0"/>
              <a:t>개의</a:t>
            </a:r>
            <a:r>
              <a:rPr spc="-55" dirty="0"/>
              <a:t> </a:t>
            </a:r>
            <a:r>
              <a:rPr dirty="0"/>
              <a:t>신호선이</a:t>
            </a:r>
            <a:r>
              <a:rPr spc="-40" dirty="0"/>
              <a:t> </a:t>
            </a:r>
            <a:r>
              <a:rPr spc="-25" dirty="0"/>
              <a:t>필요</a:t>
            </a:r>
          </a:p>
          <a:p>
            <a:pPr marL="269875" marR="5080" indent="-258445">
              <a:lnSpc>
                <a:spcPct val="114199"/>
              </a:lnSpc>
              <a:spcBef>
                <a:spcPts val="125"/>
              </a:spcBef>
              <a:buSzPct val="114583"/>
              <a:buFont typeface="Wingdings"/>
              <a:buChar char=""/>
              <a:tabLst>
                <a:tab pos="269875" algn="l"/>
                <a:tab pos="284480" algn="l"/>
              </a:tabLst>
            </a:pPr>
            <a:r>
              <a:rPr dirty="0"/>
              <a:t>	하나는</a:t>
            </a:r>
            <a:r>
              <a:rPr spc="-40" dirty="0"/>
              <a:t> </a:t>
            </a:r>
            <a:r>
              <a:rPr spc="125" dirty="0"/>
              <a:t>Clock</a:t>
            </a:r>
            <a:r>
              <a:rPr spc="-45" dirty="0"/>
              <a:t> </a:t>
            </a:r>
            <a:r>
              <a:rPr dirty="0"/>
              <a:t>신호에</a:t>
            </a:r>
            <a:r>
              <a:rPr spc="-35" dirty="0"/>
              <a:t> </a:t>
            </a:r>
            <a:r>
              <a:rPr dirty="0"/>
              <a:t>사용되고</a:t>
            </a:r>
            <a:r>
              <a:rPr spc="-40" dirty="0"/>
              <a:t> </a:t>
            </a:r>
            <a:r>
              <a:rPr dirty="0"/>
              <a:t>다른</a:t>
            </a:r>
            <a:r>
              <a:rPr spc="-50" dirty="0"/>
              <a:t> </a:t>
            </a:r>
            <a:r>
              <a:rPr dirty="0"/>
              <a:t>하나는</a:t>
            </a:r>
            <a:r>
              <a:rPr spc="-35" dirty="0"/>
              <a:t> </a:t>
            </a:r>
            <a:r>
              <a:rPr dirty="0"/>
              <a:t>데이터</a:t>
            </a:r>
            <a:r>
              <a:rPr spc="-40" dirty="0"/>
              <a:t> </a:t>
            </a:r>
            <a:r>
              <a:rPr spc="-25" dirty="0"/>
              <a:t>송수신 </a:t>
            </a:r>
            <a:r>
              <a:rPr dirty="0"/>
              <a:t>에</a:t>
            </a:r>
            <a:r>
              <a:rPr spc="-45" dirty="0"/>
              <a:t> </a:t>
            </a:r>
            <a:r>
              <a:rPr spc="-35" dirty="0"/>
              <a:t>사용</a:t>
            </a:r>
          </a:p>
          <a:p>
            <a:pPr marL="285115" indent="-273050">
              <a:lnSpc>
                <a:spcPct val="100000"/>
              </a:lnSpc>
              <a:spcBef>
                <a:spcPts val="705"/>
              </a:spcBef>
              <a:buSzPct val="114583"/>
              <a:buFont typeface="Wingdings"/>
              <a:buChar char=""/>
              <a:tabLst>
                <a:tab pos="285115" algn="l"/>
              </a:tabLst>
            </a:pPr>
            <a:r>
              <a:rPr dirty="0"/>
              <a:t>통신은</a:t>
            </a:r>
            <a:r>
              <a:rPr spc="-40" dirty="0"/>
              <a:t> </a:t>
            </a:r>
            <a:r>
              <a:rPr dirty="0"/>
              <a:t>항상</a:t>
            </a:r>
            <a:r>
              <a:rPr spc="-55" dirty="0"/>
              <a:t> </a:t>
            </a:r>
            <a:r>
              <a:rPr dirty="0"/>
              <a:t>마스터와</a:t>
            </a:r>
            <a:r>
              <a:rPr spc="-40" dirty="0"/>
              <a:t> </a:t>
            </a:r>
            <a:r>
              <a:rPr dirty="0"/>
              <a:t>슬레이브</a:t>
            </a:r>
            <a:r>
              <a:rPr spc="-40" dirty="0"/>
              <a:t> </a:t>
            </a:r>
            <a:r>
              <a:rPr dirty="0"/>
              <a:t>사이에서</a:t>
            </a:r>
            <a:r>
              <a:rPr spc="-55" dirty="0"/>
              <a:t> </a:t>
            </a:r>
            <a:r>
              <a:rPr spc="-25" dirty="0"/>
              <a:t>발생</a:t>
            </a:r>
          </a:p>
          <a:p>
            <a:pPr marL="285115" indent="-273050">
              <a:lnSpc>
                <a:spcPct val="100000"/>
              </a:lnSpc>
              <a:spcBef>
                <a:spcPts val="610"/>
              </a:spcBef>
              <a:buSzPct val="114583"/>
              <a:buFont typeface="Wingdings"/>
              <a:buChar char=""/>
              <a:tabLst>
                <a:tab pos="285115" algn="l"/>
              </a:tabLst>
            </a:pPr>
            <a:r>
              <a:rPr dirty="0"/>
              <a:t>하나</a:t>
            </a:r>
            <a:r>
              <a:rPr spc="-40" dirty="0"/>
              <a:t> </a:t>
            </a:r>
            <a:r>
              <a:rPr dirty="0"/>
              <a:t>이상의</a:t>
            </a:r>
            <a:r>
              <a:rPr spc="-55" dirty="0"/>
              <a:t> </a:t>
            </a:r>
            <a:r>
              <a:rPr dirty="0"/>
              <a:t>슬레이브를</a:t>
            </a:r>
            <a:r>
              <a:rPr spc="-40" dirty="0"/>
              <a:t> </a:t>
            </a:r>
            <a:r>
              <a:rPr dirty="0"/>
              <a:t>마스터에</a:t>
            </a:r>
            <a:r>
              <a:rPr spc="-40" dirty="0"/>
              <a:t> </a:t>
            </a:r>
            <a:r>
              <a:rPr dirty="0"/>
              <a:t>연결할</a:t>
            </a:r>
            <a:r>
              <a:rPr spc="-55" dirty="0"/>
              <a:t> </a:t>
            </a:r>
            <a:r>
              <a:rPr dirty="0"/>
              <a:t>수</a:t>
            </a:r>
            <a:r>
              <a:rPr spc="-40" dirty="0"/>
              <a:t> </a:t>
            </a:r>
            <a:r>
              <a:rPr dirty="0"/>
              <a:t>있어</a:t>
            </a:r>
            <a:r>
              <a:rPr spc="-40" dirty="0"/>
              <a:t> </a:t>
            </a:r>
            <a:r>
              <a:rPr spc="-25" dirty="0"/>
              <a:t>버스</a:t>
            </a:r>
          </a:p>
          <a:p>
            <a:pPr marL="269875">
              <a:lnSpc>
                <a:spcPct val="100000"/>
              </a:lnSpc>
              <a:spcBef>
                <a:spcPts val="490"/>
              </a:spcBef>
            </a:pPr>
            <a:r>
              <a:rPr spc="150" dirty="0"/>
              <a:t>(Bus)라고</a:t>
            </a:r>
            <a:r>
              <a:rPr spc="-20" dirty="0"/>
              <a:t> </a:t>
            </a:r>
            <a:r>
              <a:rPr spc="95" dirty="0"/>
              <a:t>한다.</a:t>
            </a: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02040" y="1348493"/>
            <a:ext cx="1111250" cy="1225791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8837676" y="6454576"/>
            <a:ext cx="266191" cy="184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lang="en-US" altLang="ko-KR" sz="1200" spc="-25" smtClean="0"/>
              <a:pPr marL="38100">
                <a:lnSpc>
                  <a:spcPts val="1370"/>
                </a:lnSpc>
              </a:pPr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7128" y="1124648"/>
            <a:ext cx="8510270" cy="73660"/>
            <a:chOff x="393128" y="1124648"/>
            <a:chExt cx="8510270" cy="73660"/>
          </a:xfrm>
        </p:grpSpPr>
        <p:sp>
          <p:nvSpPr>
            <p:cNvPr id="3" name="object 3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8506968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8506968" y="70103"/>
                  </a:lnTo>
                  <a:lnTo>
                    <a:pt x="850696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0" y="70103"/>
                  </a:moveTo>
                  <a:lnTo>
                    <a:pt x="8506968" y="70103"/>
                  </a:lnTo>
                  <a:lnTo>
                    <a:pt x="8506968" y="0"/>
                  </a:lnTo>
                  <a:lnTo>
                    <a:pt x="0" y="0"/>
                  </a:lnTo>
                  <a:lnTo>
                    <a:pt x="0" y="70103"/>
                  </a:lnTo>
                  <a:close/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9239" y="-4762"/>
            <a:ext cx="9153525" cy="489584"/>
            <a:chOff x="-4762" y="-4762"/>
            <a:chExt cx="9153525" cy="48958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800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144000" cy="480059"/>
            </a:xfrm>
            <a:custGeom>
              <a:avLst/>
              <a:gdLst/>
              <a:ahLst/>
              <a:cxnLst/>
              <a:rect l="l" t="t" r="r" b="b"/>
              <a:pathLst>
                <a:path w="9144000" h="480059">
                  <a:moveTo>
                    <a:pt x="0" y="480060"/>
                  </a:moveTo>
                  <a:lnTo>
                    <a:pt x="9144000" y="4800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18716" y="6406896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19239" y="6664261"/>
            <a:ext cx="9153525" cy="198755"/>
            <a:chOff x="-4762" y="6664260"/>
            <a:chExt cx="9153525" cy="1987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69023"/>
              <a:ext cx="9144000" cy="1889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6669023"/>
              <a:ext cx="9144000" cy="189230"/>
            </a:xfrm>
            <a:custGeom>
              <a:avLst/>
              <a:gdLst/>
              <a:ahLst/>
              <a:cxnLst/>
              <a:rect l="l" t="t" r="r" b="b"/>
              <a:pathLst>
                <a:path w="9144000" h="189229">
                  <a:moveTo>
                    <a:pt x="0" y="188976"/>
                  </a:moveTo>
                  <a:lnTo>
                    <a:pt x="9144000" y="1889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7981" y="6507289"/>
            <a:ext cx="82676" cy="811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2761" y="6507289"/>
            <a:ext cx="82676" cy="811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46017" y="6507289"/>
            <a:ext cx="82676" cy="811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19031" y="1"/>
            <a:ext cx="1648968" cy="48920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62200" y="682619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5" dirty="0"/>
              <a:t>I2C</a:t>
            </a:r>
            <a:r>
              <a:rPr spc="-145" dirty="0"/>
              <a:t> </a:t>
            </a:r>
            <a:r>
              <a:rPr dirty="0"/>
              <a:t>동작</a:t>
            </a:r>
            <a:r>
              <a:rPr spc="-160" dirty="0"/>
              <a:t> </a:t>
            </a:r>
            <a:r>
              <a:rPr spc="-25" dirty="0"/>
              <a:t>원리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98065" y="1173675"/>
            <a:ext cx="5181600" cy="1444626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69875" indent="-257175">
              <a:spcBef>
                <a:spcPts val="165"/>
              </a:spcBef>
              <a:buSzPct val="120000"/>
              <a:buFont typeface="Wingdings"/>
              <a:buChar char=""/>
              <a:tabLst>
                <a:tab pos="269875" algn="l"/>
              </a:tabLst>
            </a:pPr>
            <a:r>
              <a:rPr sz="2000" dirty="0">
                <a:latin typeface="Malgun Gothic"/>
                <a:cs typeface="Malgun Gothic"/>
              </a:rPr>
              <a:t>두</a:t>
            </a:r>
            <a:r>
              <a:rPr sz="2000" spc="-4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개의</a:t>
            </a:r>
            <a:r>
              <a:rPr sz="2000" spc="-6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신호선</a:t>
            </a:r>
            <a:r>
              <a:rPr sz="2000" spc="-45" dirty="0">
                <a:latin typeface="Malgun Gothic"/>
                <a:cs typeface="Malgun Gothic"/>
              </a:rPr>
              <a:t> </a:t>
            </a:r>
            <a:r>
              <a:rPr sz="2000" spc="-25" dirty="0">
                <a:latin typeface="Malgun Gothic"/>
                <a:cs typeface="Malgun Gothic"/>
              </a:rPr>
              <a:t>사용</a:t>
            </a:r>
            <a:endParaRPr sz="2000">
              <a:latin typeface="Malgun Gothic"/>
              <a:cs typeface="Malgun Gothic"/>
            </a:endParaRPr>
          </a:p>
          <a:p>
            <a:pPr marL="269240" indent="-256540">
              <a:spcBef>
                <a:spcPts val="480"/>
              </a:spcBef>
              <a:buSzPct val="120000"/>
              <a:buFont typeface="Wingdings"/>
              <a:buChar char=""/>
              <a:tabLst>
                <a:tab pos="269240" algn="l"/>
              </a:tabLst>
            </a:pPr>
            <a:r>
              <a:rPr sz="2000" spc="170" dirty="0">
                <a:latin typeface="Malgun Gothic"/>
                <a:cs typeface="Malgun Gothic"/>
              </a:rPr>
              <a:t>SDA:</a:t>
            </a:r>
            <a:r>
              <a:rPr sz="2000" spc="-2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양방향</a:t>
            </a:r>
            <a:r>
              <a:rPr sz="2000" spc="-5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데이터</a:t>
            </a:r>
            <a:r>
              <a:rPr sz="2000" spc="-50" dirty="0">
                <a:latin typeface="Malgun Gothic"/>
                <a:cs typeface="Malgun Gothic"/>
              </a:rPr>
              <a:t> 선</a:t>
            </a:r>
            <a:endParaRPr sz="2000">
              <a:latin typeface="Malgun Gothic"/>
              <a:cs typeface="Malgun Gothic"/>
            </a:endParaRPr>
          </a:p>
          <a:p>
            <a:pPr marL="269875" indent="-257175">
              <a:spcBef>
                <a:spcPts val="484"/>
              </a:spcBef>
              <a:buSzPct val="120000"/>
              <a:buFont typeface="Wingdings"/>
              <a:buChar char=""/>
              <a:tabLst>
                <a:tab pos="269875" algn="l"/>
              </a:tabLst>
            </a:pPr>
            <a:r>
              <a:rPr sz="2000" spc="260" dirty="0">
                <a:latin typeface="Malgun Gothic"/>
                <a:cs typeface="Malgun Gothic"/>
              </a:rPr>
              <a:t>SCL:</a:t>
            </a:r>
            <a:r>
              <a:rPr sz="2000" spc="-3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클럭</a:t>
            </a:r>
            <a:r>
              <a:rPr sz="2000" spc="-40" dirty="0">
                <a:latin typeface="Malgun Gothic"/>
                <a:cs typeface="Malgun Gothic"/>
              </a:rPr>
              <a:t> </a:t>
            </a:r>
            <a:r>
              <a:rPr sz="2000" spc="-25" dirty="0">
                <a:latin typeface="Malgun Gothic"/>
                <a:cs typeface="Malgun Gothic"/>
              </a:rPr>
              <a:t>신호</a:t>
            </a:r>
            <a:endParaRPr sz="2000">
              <a:latin typeface="Malgun Gothic"/>
              <a:cs typeface="Malgun Gothic"/>
            </a:endParaRPr>
          </a:p>
          <a:p>
            <a:pPr marL="269875" indent="-257175">
              <a:spcBef>
                <a:spcPts val="480"/>
              </a:spcBef>
              <a:buSzPct val="120000"/>
              <a:buFont typeface="Wingdings"/>
              <a:buChar char=""/>
              <a:tabLst>
                <a:tab pos="269875" algn="l"/>
              </a:tabLst>
            </a:pPr>
            <a:r>
              <a:rPr sz="2000" dirty="0">
                <a:latin typeface="Malgun Gothic"/>
                <a:cs typeface="Malgun Gothic"/>
              </a:rPr>
              <a:t>각</a:t>
            </a:r>
            <a:r>
              <a:rPr sz="2000" spc="-40" dirty="0">
                <a:latin typeface="Malgun Gothic"/>
                <a:cs typeface="Malgun Gothic"/>
              </a:rPr>
              <a:t> </a:t>
            </a:r>
            <a:r>
              <a:rPr sz="2000" spc="75" dirty="0">
                <a:latin typeface="Malgun Gothic"/>
                <a:cs typeface="Malgun Gothic"/>
              </a:rPr>
              <a:t>Slave는</a:t>
            </a:r>
            <a:r>
              <a:rPr sz="2000" spc="-55" dirty="0">
                <a:latin typeface="Malgun Gothic"/>
                <a:cs typeface="Malgun Gothic"/>
              </a:rPr>
              <a:t> </a:t>
            </a:r>
            <a:r>
              <a:rPr sz="2000" spc="65" dirty="0">
                <a:latin typeface="Malgun Gothic"/>
                <a:cs typeface="Malgun Gothic"/>
              </a:rPr>
              <a:t>7</a:t>
            </a:r>
            <a:r>
              <a:rPr sz="2000" spc="-45" dirty="0">
                <a:latin typeface="Malgun Gothic"/>
                <a:cs typeface="Malgun Gothic"/>
              </a:rPr>
              <a:t> </a:t>
            </a:r>
            <a:r>
              <a:rPr sz="2000" spc="50" dirty="0">
                <a:latin typeface="Malgun Gothic"/>
                <a:cs typeface="Malgun Gothic"/>
              </a:rPr>
              <a:t>bits의</a:t>
            </a:r>
            <a:r>
              <a:rPr sz="2000" spc="-4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고유한</a:t>
            </a:r>
            <a:r>
              <a:rPr sz="2000" spc="-5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주소를</a:t>
            </a:r>
            <a:r>
              <a:rPr sz="2000" spc="-55" dirty="0">
                <a:latin typeface="Malgun Gothic"/>
                <a:cs typeface="Malgun Gothic"/>
              </a:rPr>
              <a:t> </a:t>
            </a:r>
            <a:r>
              <a:rPr sz="2000" spc="55" dirty="0">
                <a:latin typeface="Malgun Gothic"/>
                <a:cs typeface="Malgun Gothic"/>
              </a:rPr>
              <a:t>갖는다.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55975" y="2948940"/>
            <a:ext cx="6480048" cy="3459479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8837676" y="6454576"/>
            <a:ext cx="266191" cy="184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lang="en-US" altLang="ko-KR" sz="1200" spc="-25" smtClean="0"/>
              <a:pPr marL="38100">
                <a:lnSpc>
                  <a:spcPts val="1370"/>
                </a:lnSpc>
              </a:pPr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7128" y="1124648"/>
            <a:ext cx="8510270" cy="73660"/>
            <a:chOff x="393128" y="1124648"/>
            <a:chExt cx="8510270" cy="73660"/>
          </a:xfrm>
        </p:grpSpPr>
        <p:sp>
          <p:nvSpPr>
            <p:cNvPr id="3" name="object 3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8506968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8506968" y="70103"/>
                  </a:lnTo>
                  <a:lnTo>
                    <a:pt x="850696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0" y="70103"/>
                  </a:moveTo>
                  <a:lnTo>
                    <a:pt x="8506968" y="70103"/>
                  </a:lnTo>
                  <a:lnTo>
                    <a:pt x="8506968" y="0"/>
                  </a:lnTo>
                  <a:lnTo>
                    <a:pt x="0" y="0"/>
                  </a:lnTo>
                  <a:lnTo>
                    <a:pt x="0" y="70103"/>
                  </a:lnTo>
                  <a:close/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9239" y="-4762"/>
            <a:ext cx="9153525" cy="489584"/>
            <a:chOff x="-4762" y="-4762"/>
            <a:chExt cx="9153525" cy="48958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800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144000" cy="480059"/>
            </a:xfrm>
            <a:custGeom>
              <a:avLst/>
              <a:gdLst/>
              <a:ahLst/>
              <a:cxnLst/>
              <a:rect l="l" t="t" r="r" b="b"/>
              <a:pathLst>
                <a:path w="9144000" h="480059">
                  <a:moveTo>
                    <a:pt x="0" y="480060"/>
                  </a:moveTo>
                  <a:lnTo>
                    <a:pt x="9144000" y="4800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18716" y="6406896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19239" y="6664261"/>
            <a:ext cx="9153525" cy="198755"/>
            <a:chOff x="-4762" y="6664260"/>
            <a:chExt cx="9153525" cy="1987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69023"/>
              <a:ext cx="9144000" cy="1889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6669023"/>
              <a:ext cx="9144000" cy="189230"/>
            </a:xfrm>
            <a:custGeom>
              <a:avLst/>
              <a:gdLst/>
              <a:ahLst/>
              <a:cxnLst/>
              <a:rect l="l" t="t" r="r" b="b"/>
              <a:pathLst>
                <a:path w="9144000" h="189229">
                  <a:moveTo>
                    <a:pt x="0" y="188976"/>
                  </a:moveTo>
                  <a:lnTo>
                    <a:pt x="9144000" y="1889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7981" y="6507289"/>
            <a:ext cx="82676" cy="811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2761" y="6507289"/>
            <a:ext cx="82676" cy="811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46017" y="6507289"/>
            <a:ext cx="82676" cy="811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19031" y="1"/>
            <a:ext cx="1648968" cy="48920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62200" y="682619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Slave</a:t>
            </a:r>
            <a:r>
              <a:rPr spc="-30" dirty="0"/>
              <a:t> </a:t>
            </a:r>
            <a:r>
              <a:rPr dirty="0"/>
              <a:t>Address와</a:t>
            </a:r>
            <a:r>
              <a:rPr spc="-55" dirty="0"/>
              <a:t> </a:t>
            </a:r>
            <a:r>
              <a:rPr spc="-75" dirty="0"/>
              <a:t>Read/Write</a:t>
            </a:r>
            <a:r>
              <a:rPr spc="-30" dirty="0"/>
              <a:t> </a:t>
            </a:r>
            <a:r>
              <a:rPr spc="-25" dirty="0"/>
              <a:t>bit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98065" y="1166427"/>
            <a:ext cx="8224520" cy="2589298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85115" indent="-273050">
              <a:spcBef>
                <a:spcPts val="204"/>
              </a:spcBef>
              <a:buSzPct val="114583"/>
              <a:buFont typeface="Wingdings"/>
              <a:buChar char=""/>
              <a:tabLst>
                <a:tab pos="285115" algn="l"/>
              </a:tabLst>
            </a:pPr>
            <a:r>
              <a:rPr sz="2400" spc="110" dirty="0">
                <a:latin typeface="Malgun Gothic"/>
                <a:cs typeface="Malgun Gothic"/>
              </a:rPr>
              <a:t>Slave</a:t>
            </a:r>
            <a:r>
              <a:rPr sz="2400" spc="30" dirty="0">
                <a:latin typeface="Malgun Gothic"/>
                <a:cs typeface="Malgun Gothic"/>
              </a:rPr>
              <a:t> </a:t>
            </a:r>
            <a:r>
              <a:rPr sz="2400" spc="95" dirty="0">
                <a:latin typeface="Malgun Gothic"/>
                <a:cs typeface="Malgun Gothic"/>
              </a:rPr>
              <a:t>Address</a:t>
            </a:r>
            <a:r>
              <a:rPr sz="2400" spc="30" dirty="0">
                <a:latin typeface="Malgun Gothic"/>
                <a:cs typeface="Malgun Gothic"/>
              </a:rPr>
              <a:t> </a:t>
            </a:r>
            <a:r>
              <a:rPr sz="2400" spc="65" dirty="0">
                <a:latin typeface="Malgun Gothic"/>
                <a:cs typeface="Malgun Gothic"/>
              </a:rPr>
              <a:t>7bits</a:t>
            </a:r>
            <a:r>
              <a:rPr sz="2400" spc="25" dirty="0">
                <a:latin typeface="Malgun Gothic"/>
                <a:cs typeface="Malgun Gothic"/>
              </a:rPr>
              <a:t> </a:t>
            </a:r>
            <a:r>
              <a:rPr sz="2400" spc="300" dirty="0">
                <a:latin typeface="Malgun Gothic"/>
                <a:cs typeface="Malgun Gothic"/>
              </a:rPr>
              <a:t>+</a:t>
            </a:r>
            <a:r>
              <a:rPr sz="2400" spc="3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Read/Write</a:t>
            </a:r>
            <a:r>
              <a:rPr sz="2400" spc="1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1bit</a:t>
            </a:r>
            <a:r>
              <a:rPr sz="2400" spc="5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로</a:t>
            </a:r>
            <a:r>
              <a:rPr sz="2400" spc="35" dirty="0">
                <a:latin typeface="Malgun Gothic"/>
                <a:cs typeface="Malgun Gothic"/>
              </a:rPr>
              <a:t> </a:t>
            </a:r>
            <a:r>
              <a:rPr sz="2400" spc="-35" dirty="0">
                <a:latin typeface="Malgun Gothic"/>
                <a:cs typeface="Malgun Gothic"/>
              </a:rPr>
              <a:t>구성</a:t>
            </a:r>
            <a:endParaRPr sz="2400">
              <a:latin typeface="Malgun Gothic"/>
              <a:cs typeface="Malgun Gothic"/>
            </a:endParaRPr>
          </a:p>
          <a:p>
            <a:pPr marL="285115" indent="-273050">
              <a:spcBef>
                <a:spcPts val="615"/>
              </a:spcBef>
              <a:buSzPct val="114583"/>
              <a:buFont typeface="Wingdings"/>
              <a:buChar char=""/>
              <a:tabLst>
                <a:tab pos="285115" algn="l"/>
              </a:tabLst>
            </a:pPr>
            <a:r>
              <a:rPr sz="2400" spc="95" dirty="0">
                <a:latin typeface="Malgun Gothic"/>
                <a:cs typeface="Malgun Gothic"/>
              </a:rPr>
              <a:t>Address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는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spc="80" dirty="0">
                <a:latin typeface="Malgun Gothic"/>
                <a:cs typeface="Malgun Gothic"/>
              </a:rPr>
              <a:t>1~127</a:t>
            </a:r>
            <a:r>
              <a:rPr sz="2400" spc="-5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까지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지정</a:t>
            </a:r>
            <a:r>
              <a:rPr sz="2400" spc="-50" dirty="0">
                <a:latin typeface="Malgun Gothic"/>
                <a:cs typeface="Malgun Gothic"/>
              </a:rPr>
              <a:t> </a:t>
            </a:r>
            <a:r>
              <a:rPr sz="2400" spc="-25" dirty="0">
                <a:latin typeface="Malgun Gothic"/>
                <a:cs typeface="Malgun Gothic"/>
              </a:rPr>
              <a:t>가능</a:t>
            </a:r>
            <a:endParaRPr sz="2400">
              <a:latin typeface="Malgun Gothic"/>
              <a:cs typeface="Malgun Gothic"/>
            </a:endParaRPr>
          </a:p>
          <a:p>
            <a:pPr marL="269875" marR="68580" indent="-258445">
              <a:lnSpc>
                <a:spcPct val="114199"/>
              </a:lnSpc>
              <a:spcBef>
                <a:spcPts val="125"/>
              </a:spcBef>
              <a:buSzPct val="114583"/>
              <a:buFont typeface="Wingdings"/>
              <a:buChar char=""/>
              <a:tabLst>
                <a:tab pos="269875" algn="l"/>
                <a:tab pos="284480" algn="l"/>
              </a:tabLst>
            </a:pPr>
            <a:r>
              <a:rPr sz="2400" spc="90" dirty="0">
                <a:latin typeface="Malgun Gothic"/>
                <a:cs typeface="Malgun Gothic"/>
              </a:rPr>
              <a:t>	Address</a:t>
            </a:r>
            <a:r>
              <a:rPr sz="2400" dirty="0">
                <a:latin typeface="Malgun Gothic"/>
                <a:cs typeface="Malgun Gothic"/>
              </a:rPr>
              <a:t> 는 </a:t>
            </a:r>
            <a:r>
              <a:rPr sz="2400" spc="95" dirty="0">
                <a:latin typeface="Malgun Gothic"/>
                <a:cs typeface="Malgun Gothic"/>
              </a:rPr>
              <a:t>Slave의</a:t>
            </a:r>
            <a:r>
              <a:rPr sz="2400" spc="-1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고유 </a:t>
            </a:r>
            <a:r>
              <a:rPr sz="2400" spc="90" dirty="0">
                <a:latin typeface="Malgun Gothic"/>
                <a:cs typeface="Malgun Gothic"/>
              </a:rPr>
              <a:t>값이며,</a:t>
            </a:r>
            <a:r>
              <a:rPr sz="2400" dirty="0">
                <a:latin typeface="Malgun Gothic"/>
                <a:cs typeface="Malgun Gothic"/>
              </a:rPr>
              <a:t> Master는</a:t>
            </a:r>
            <a:r>
              <a:rPr sz="2400" spc="-1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이에 대한</a:t>
            </a:r>
            <a:r>
              <a:rPr sz="2400" spc="-15" dirty="0">
                <a:latin typeface="Malgun Gothic"/>
                <a:cs typeface="Malgun Gothic"/>
              </a:rPr>
              <a:t> </a:t>
            </a:r>
            <a:r>
              <a:rPr sz="2400" spc="-50" dirty="0">
                <a:latin typeface="Malgun Gothic"/>
                <a:cs typeface="Malgun Gothic"/>
              </a:rPr>
              <a:t>정 </a:t>
            </a:r>
            <a:r>
              <a:rPr sz="2400" dirty="0">
                <a:latin typeface="Malgun Gothic"/>
                <a:cs typeface="Malgun Gothic"/>
              </a:rPr>
              <a:t>보를</a:t>
            </a:r>
            <a:r>
              <a:rPr sz="2400" spc="-5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알고</a:t>
            </a:r>
            <a:r>
              <a:rPr sz="2400" spc="-55" dirty="0">
                <a:latin typeface="Malgun Gothic"/>
                <a:cs typeface="Malgun Gothic"/>
              </a:rPr>
              <a:t> </a:t>
            </a:r>
            <a:r>
              <a:rPr sz="2400" spc="95" dirty="0">
                <a:latin typeface="Malgun Gothic"/>
                <a:cs typeface="Malgun Gothic"/>
              </a:rPr>
              <a:t>있다.</a:t>
            </a:r>
            <a:endParaRPr sz="2400">
              <a:latin typeface="Malgun Gothic"/>
              <a:cs typeface="Malgun Gothic"/>
            </a:endParaRPr>
          </a:p>
          <a:p>
            <a:pPr marL="285115" indent="-273050">
              <a:spcBef>
                <a:spcPts val="705"/>
              </a:spcBef>
              <a:buSzPct val="114583"/>
              <a:buFont typeface="Wingdings"/>
              <a:buChar char=""/>
              <a:tabLst>
                <a:tab pos="285115" algn="l"/>
              </a:tabLst>
            </a:pPr>
            <a:r>
              <a:rPr sz="2400" dirty="0">
                <a:latin typeface="Malgun Gothic"/>
                <a:cs typeface="Malgun Gothic"/>
              </a:rPr>
              <a:t>Read/Write</a:t>
            </a:r>
            <a:r>
              <a:rPr sz="2400" spc="4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bit가</a:t>
            </a:r>
            <a:r>
              <a:rPr sz="2400" spc="5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1일</a:t>
            </a:r>
            <a:r>
              <a:rPr sz="2400" spc="7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경우</a:t>
            </a:r>
            <a:r>
              <a:rPr sz="2400" spc="55" dirty="0">
                <a:latin typeface="Malgun Gothic"/>
                <a:cs typeface="Malgun Gothic"/>
              </a:rPr>
              <a:t> </a:t>
            </a:r>
            <a:r>
              <a:rPr sz="2400" spc="130" dirty="0">
                <a:latin typeface="Malgun Gothic"/>
                <a:cs typeface="Malgun Gothic"/>
              </a:rPr>
              <a:t>Read</a:t>
            </a:r>
            <a:r>
              <a:rPr sz="2400" spc="55" dirty="0">
                <a:latin typeface="Malgun Gothic"/>
                <a:cs typeface="Malgun Gothic"/>
              </a:rPr>
              <a:t> </a:t>
            </a:r>
            <a:r>
              <a:rPr sz="2400" spc="70" dirty="0">
                <a:latin typeface="Malgun Gothic"/>
                <a:cs typeface="Malgun Gothic"/>
              </a:rPr>
              <a:t>mode </a:t>
            </a:r>
            <a:r>
              <a:rPr sz="2400" dirty="0">
                <a:latin typeface="Malgun Gothic"/>
                <a:cs typeface="Malgun Gothic"/>
              </a:rPr>
              <a:t>protocol</a:t>
            </a:r>
            <a:r>
              <a:rPr sz="2400" spc="6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이</a:t>
            </a:r>
            <a:r>
              <a:rPr sz="2400" spc="65" dirty="0">
                <a:latin typeface="Malgun Gothic"/>
                <a:cs typeface="Malgun Gothic"/>
              </a:rPr>
              <a:t> </a:t>
            </a:r>
            <a:r>
              <a:rPr sz="2400" spc="-25" dirty="0">
                <a:latin typeface="Malgun Gothic"/>
                <a:cs typeface="Malgun Gothic"/>
              </a:rPr>
              <a:t>구성</a:t>
            </a:r>
            <a:endParaRPr sz="2400">
              <a:latin typeface="Malgun Gothic"/>
              <a:cs typeface="Malgun Gothic"/>
            </a:endParaRPr>
          </a:p>
          <a:p>
            <a:pPr marL="269875">
              <a:spcBef>
                <a:spcPts val="484"/>
              </a:spcBef>
            </a:pPr>
            <a:r>
              <a:rPr sz="2400" dirty="0">
                <a:latin typeface="Malgun Gothic"/>
                <a:cs typeface="Malgun Gothic"/>
              </a:rPr>
              <a:t>되며</a:t>
            </a:r>
            <a:r>
              <a:rPr sz="2400" spc="-4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0일</a:t>
            </a:r>
            <a:r>
              <a:rPr sz="2400" spc="-5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경우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Write</a:t>
            </a:r>
            <a:r>
              <a:rPr sz="2400" spc="-45" dirty="0">
                <a:latin typeface="Malgun Gothic"/>
                <a:cs typeface="Malgun Gothic"/>
              </a:rPr>
              <a:t> </a:t>
            </a:r>
            <a:r>
              <a:rPr sz="2400" spc="60" dirty="0">
                <a:latin typeface="Malgun Gothic"/>
                <a:cs typeface="Malgun Gothic"/>
              </a:rPr>
              <a:t>mode</a:t>
            </a:r>
            <a:r>
              <a:rPr sz="2400" spc="-5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통신을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하게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spc="95" dirty="0">
                <a:latin typeface="Malgun Gothic"/>
                <a:cs typeface="Malgun Gothic"/>
              </a:rPr>
              <a:t>된다.</a:t>
            </a:r>
            <a:endParaRPr sz="2400">
              <a:latin typeface="Malgun Gothic"/>
              <a:cs typeface="Malgun Gothic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30783" y="4619245"/>
            <a:ext cx="2641241" cy="72661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59605" y="4685035"/>
            <a:ext cx="3613398" cy="654543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234054" y="5368544"/>
            <a:ext cx="163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Tahoma"/>
                <a:cs typeface="Tahoma"/>
              </a:rPr>
              <a:t>-</a:t>
            </a:r>
            <a:r>
              <a:rPr b="1" spc="-20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Read</a:t>
            </a:r>
            <a:r>
              <a:rPr b="1" spc="-10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Mode</a:t>
            </a:r>
            <a:r>
              <a:rPr b="1" spc="-10" dirty="0">
                <a:latin typeface="Tahoma"/>
                <a:cs typeface="Tahoma"/>
              </a:rPr>
              <a:t> </a:t>
            </a:r>
            <a:r>
              <a:rPr b="1" spc="-50" dirty="0">
                <a:latin typeface="Tahoma"/>
                <a:cs typeface="Tahoma"/>
              </a:rPr>
              <a:t>-</a:t>
            </a:r>
            <a:endParaRPr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8837676" y="6454576"/>
            <a:ext cx="266191" cy="184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lang="en-US" altLang="ko-KR" sz="1200" spc="-25" smtClean="0"/>
              <a:pPr marL="38100">
                <a:lnSpc>
                  <a:spcPts val="1370"/>
                </a:lnSpc>
              </a:pPr>
              <a:t>22</a:t>
            </a:fld>
            <a:endParaRPr spc="-25" dirty="0"/>
          </a:p>
        </p:txBody>
      </p:sp>
      <p:sp>
        <p:nvSpPr>
          <p:cNvPr id="21" name="object 21"/>
          <p:cNvSpPr txBox="1"/>
          <p:nvPr/>
        </p:nvSpPr>
        <p:spPr>
          <a:xfrm>
            <a:off x="6921753" y="5368544"/>
            <a:ext cx="1606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Tahoma"/>
                <a:cs typeface="Tahoma"/>
              </a:rPr>
              <a:t>-</a:t>
            </a:r>
            <a:r>
              <a:rPr b="1" spc="5" dirty="0">
                <a:latin typeface="Tahoma"/>
                <a:cs typeface="Tahoma"/>
              </a:rPr>
              <a:t> </a:t>
            </a:r>
            <a:r>
              <a:rPr b="1" spc="-150" dirty="0">
                <a:latin typeface="Tahoma"/>
                <a:cs typeface="Tahoma"/>
              </a:rPr>
              <a:t>Write</a:t>
            </a:r>
            <a:r>
              <a:rPr b="1" spc="20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Mode</a:t>
            </a:r>
            <a:r>
              <a:rPr b="1" spc="30" dirty="0">
                <a:latin typeface="Tahoma"/>
                <a:cs typeface="Tahoma"/>
              </a:rPr>
              <a:t> </a:t>
            </a:r>
            <a:r>
              <a:rPr b="1" spc="-50" dirty="0">
                <a:latin typeface="Tahoma"/>
                <a:cs typeface="Tahoma"/>
              </a:rPr>
              <a:t>-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7128" y="1124648"/>
            <a:ext cx="8510270" cy="73660"/>
            <a:chOff x="393128" y="1124648"/>
            <a:chExt cx="8510270" cy="73660"/>
          </a:xfrm>
        </p:grpSpPr>
        <p:sp>
          <p:nvSpPr>
            <p:cNvPr id="3" name="object 3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8506968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8506968" y="70103"/>
                  </a:lnTo>
                  <a:lnTo>
                    <a:pt x="850696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0" y="70103"/>
                  </a:moveTo>
                  <a:lnTo>
                    <a:pt x="8506968" y="70103"/>
                  </a:lnTo>
                  <a:lnTo>
                    <a:pt x="8506968" y="0"/>
                  </a:lnTo>
                  <a:lnTo>
                    <a:pt x="0" y="0"/>
                  </a:lnTo>
                  <a:lnTo>
                    <a:pt x="0" y="70103"/>
                  </a:lnTo>
                  <a:close/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9239" y="-4762"/>
            <a:ext cx="9153525" cy="489584"/>
            <a:chOff x="-4762" y="-4762"/>
            <a:chExt cx="9153525" cy="48958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800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144000" cy="480059"/>
            </a:xfrm>
            <a:custGeom>
              <a:avLst/>
              <a:gdLst/>
              <a:ahLst/>
              <a:cxnLst/>
              <a:rect l="l" t="t" r="r" b="b"/>
              <a:pathLst>
                <a:path w="9144000" h="480059">
                  <a:moveTo>
                    <a:pt x="0" y="480060"/>
                  </a:moveTo>
                  <a:lnTo>
                    <a:pt x="9144000" y="4800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18716" y="6406896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19239" y="6664261"/>
            <a:ext cx="9153525" cy="198755"/>
            <a:chOff x="-4762" y="6664260"/>
            <a:chExt cx="9153525" cy="1987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69023"/>
              <a:ext cx="9144000" cy="1889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6669023"/>
              <a:ext cx="9144000" cy="189230"/>
            </a:xfrm>
            <a:custGeom>
              <a:avLst/>
              <a:gdLst/>
              <a:ahLst/>
              <a:cxnLst/>
              <a:rect l="l" t="t" r="r" b="b"/>
              <a:pathLst>
                <a:path w="9144000" h="189229">
                  <a:moveTo>
                    <a:pt x="0" y="188976"/>
                  </a:moveTo>
                  <a:lnTo>
                    <a:pt x="9144000" y="1889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7981" y="6507289"/>
            <a:ext cx="82676" cy="811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2761" y="6507289"/>
            <a:ext cx="82676" cy="811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46017" y="6507289"/>
            <a:ext cx="82676" cy="811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19031" y="1"/>
            <a:ext cx="1648968" cy="48920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62200" y="682619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ACK/NACK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98065" y="1172311"/>
            <a:ext cx="8279130" cy="290271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69875" marR="5080" indent="-257810">
              <a:lnSpc>
                <a:spcPts val="2880"/>
              </a:lnSpc>
              <a:spcBef>
                <a:spcPts val="275"/>
              </a:spcBef>
              <a:buSzPct val="120000"/>
              <a:buFont typeface="Wingdings"/>
              <a:buChar char=""/>
              <a:tabLst>
                <a:tab pos="269875" algn="l"/>
              </a:tabLst>
            </a:pPr>
            <a:r>
              <a:rPr sz="2000" dirty="0">
                <a:latin typeface="Malgun Gothic"/>
                <a:cs typeface="Malgun Gothic"/>
              </a:rPr>
              <a:t>클럭의</a:t>
            </a:r>
            <a:r>
              <a:rPr sz="2000" spc="-5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9번</a:t>
            </a:r>
            <a:r>
              <a:rPr sz="2000" spc="-3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째</a:t>
            </a:r>
            <a:r>
              <a:rPr sz="2000" spc="-3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bit는</a:t>
            </a:r>
            <a:r>
              <a:rPr sz="2000" spc="-5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통신의</a:t>
            </a:r>
            <a:r>
              <a:rPr sz="2000" spc="-5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유효유무를</a:t>
            </a:r>
            <a:r>
              <a:rPr sz="2000" spc="-4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판단하기</a:t>
            </a:r>
            <a:r>
              <a:rPr sz="2000" spc="-6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위한</a:t>
            </a:r>
            <a:r>
              <a:rPr sz="2000" spc="-35" dirty="0">
                <a:latin typeface="Malgun Gothic"/>
                <a:cs typeface="Malgun Gothic"/>
              </a:rPr>
              <a:t> </a:t>
            </a:r>
            <a:r>
              <a:rPr sz="2000" spc="60" dirty="0">
                <a:latin typeface="Malgun Gothic"/>
                <a:cs typeface="Malgun Gothic"/>
              </a:rPr>
              <a:t>비트이며,</a:t>
            </a:r>
            <a:r>
              <a:rPr sz="2000" spc="-5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이</a:t>
            </a:r>
            <a:r>
              <a:rPr sz="2000" spc="-35" dirty="0">
                <a:latin typeface="Malgun Gothic"/>
                <a:cs typeface="Malgun Gothic"/>
              </a:rPr>
              <a:t> </a:t>
            </a:r>
            <a:r>
              <a:rPr sz="2000" spc="-50" dirty="0">
                <a:latin typeface="Malgun Gothic"/>
                <a:cs typeface="Malgun Gothic"/>
              </a:rPr>
              <a:t>비 </a:t>
            </a:r>
            <a:r>
              <a:rPr sz="2000" dirty="0">
                <a:latin typeface="Malgun Gothic"/>
                <a:cs typeface="Malgun Gothic"/>
              </a:rPr>
              <a:t>트는</a:t>
            </a:r>
            <a:r>
              <a:rPr sz="2000" spc="-40" dirty="0">
                <a:latin typeface="Malgun Gothic"/>
                <a:cs typeface="Malgun Gothic"/>
              </a:rPr>
              <a:t> </a:t>
            </a:r>
            <a:r>
              <a:rPr sz="2000" spc="110" dirty="0">
                <a:latin typeface="Malgun Gothic"/>
                <a:cs typeface="Malgun Gothic"/>
              </a:rPr>
              <a:t>ACK/NACK</a:t>
            </a:r>
            <a:r>
              <a:rPr sz="2000" spc="-4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상태를</a:t>
            </a:r>
            <a:r>
              <a:rPr sz="2000" spc="-50" dirty="0">
                <a:latin typeface="Malgun Gothic"/>
                <a:cs typeface="Malgun Gothic"/>
              </a:rPr>
              <a:t> </a:t>
            </a:r>
            <a:r>
              <a:rPr sz="2000" spc="55" dirty="0">
                <a:latin typeface="Malgun Gothic"/>
                <a:cs typeface="Malgun Gothic"/>
              </a:rPr>
              <a:t>갖는다.</a:t>
            </a:r>
            <a:endParaRPr sz="2000">
              <a:latin typeface="Malgun Gothic"/>
              <a:cs typeface="Malgun Gothic"/>
            </a:endParaRPr>
          </a:p>
          <a:p>
            <a:pPr marL="269875" indent="-257175">
              <a:spcBef>
                <a:spcPts val="385"/>
              </a:spcBef>
              <a:buSzPct val="120000"/>
              <a:buFont typeface="Wingdings"/>
              <a:buChar char=""/>
              <a:tabLst>
                <a:tab pos="269875" algn="l"/>
              </a:tabLst>
            </a:pPr>
            <a:r>
              <a:rPr sz="2000" spc="155" dirty="0">
                <a:latin typeface="Malgun Gothic"/>
                <a:cs typeface="Malgun Gothic"/>
              </a:rPr>
              <a:t>ACK</a:t>
            </a:r>
            <a:r>
              <a:rPr sz="2000" spc="-3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는</a:t>
            </a:r>
            <a:r>
              <a:rPr sz="2000" spc="-2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정상적</a:t>
            </a:r>
            <a:r>
              <a:rPr sz="2000" spc="-4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통신을</a:t>
            </a:r>
            <a:r>
              <a:rPr sz="2000" spc="-2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의미하고</a:t>
            </a:r>
            <a:r>
              <a:rPr sz="2000" spc="-4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로직적으로</a:t>
            </a:r>
            <a:r>
              <a:rPr sz="2000" spc="-5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LOW에</a:t>
            </a:r>
            <a:r>
              <a:rPr sz="2000" spc="-25" dirty="0">
                <a:latin typeface="Malgun Gothic"/>
                <a:cs typeface="Malgun Gothic"/>
              </a:rPr>
              <a:t> </a:t>
            </a:r>
            <a:r>
              <a:rPr sz="2000" spc="50" dirty="0">
                <a:latin typeface="Malgun Gothic"/>
                <a:cs typeface="Malgun Gothic"/>
              </a:rPr>
              <a:t>해당한다.</a:t>
            </a:r>
            <a:endParaRPr sz="2000">
              <a:latin typeface="Malgun Gothic"/>
              <a:cs typeface="Malgun Gothic"/>
            </a:endParaRPr>
          </a:p>
          <a:p>
            <a:pPr marL="269875" indent="-257175">
              <a:spcBef>
                <a:spcPts val="480"/>
              </a:spcBef>
              <a:buSzPct val="120000"/>
              <a:buFont typeface="Wingdings"/>
              <a:buChar char=""/>
              <a:tabLst>
                <a:tab pos="269875" algn="l"/>
              </a:tabLst>
            </a:pPr>
            <a:r>
              <a:rPr sz="2000" spc="80" dirty="0">
                <a:latin typeface="Malgun Gothic"/>
                <a:cs typeface="Malgun Gothic"/>
              </a:rPr>
              <a:t>NACK는</a:t>
            </a:r>
            <a:r>
              <a:rPr sz="2000" spc="-4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통신</a:t>
            </a:r>
            <a:r>
              <a:rPr sz="2000" spc="-4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실패를</a:t>
            </a:r>
            <a:r>
              <a:rPr sz="2000" spc="-5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의미하며</a:t>
            </a:r>
            <a:r>
              <a:rPr sz="2000" spc="-6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로직적으로</a:t>
            </a:r>
            <a:r>
              <a:rPr sz="2000" spc="-70" dirty="0">
                <a:latin typeface="Malgun Gothic"/>
                <a:cs typeface="Malgun Gothic"/>
              </a:rPr>
              <a:t> </a:t>
            </a:r>
            <a:r>
              <a:rPr sz="2000" spc="45" dirty="0">
                <a:latin typeface="Malgun Gothic"/>
                <a:cs typeface="Malgun Gothic"/>
              </a:rPr>
              <a:t>High이다.</a:t>
            </a:r>
            <a:endParaRPr sz="2000">
              <a:latin typeface="Malgun Gothic"/>
              <a:cs typeface="Malgun Gothic"/>
            </a:endParaRPr>
          </a:p>
          <a:p>
            <a:pPr marL="269875" indent="-257175">
              <a:spcBef>
                <a:spcPts val="480"/>
              </a:spcBef>
              <a:buSzPct val="120000"/>
              <a:buFont typeface="Wingdings"/>
              <a:buChar char=""/>
              <a:tabLst>
                <a:tab pos="269875" algn="l"/>
              </a:tabLst>
            </a:pPr>
            <a:r>
              <a:rPr sz="2000" dirty="0">
                <a:latin typeface="Malgun Gothic"/>
                <a:cs typeface="Malgun Gothic"/>
              </a:rPr>
              <a:t>9번째</a:t>
            </a:r>
            <a:r>
              <a:rPr sz="2000" spc="-1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비트에 대한</a:t>
            </a:r>
            <a:r>
              <a:rPr sz="2000" spc="-1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제어권은</a:t>
            </a:r>
            <a:r>
              <a:rPr sz="2000" spc="-2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Master에서</a:t>
            </a:r>
            <a:r>
              <a:rPr sz="2000" spc="-2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지정한</a:t>
            </a:r>
            <a:r>
              <a:rPr sz="2000" spc="-1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주소의 </a:t>
            </a:r>
            <a:r>
              <a:rPr sz="2000" spc="75" dirty="0">
                <a:latin typeface="Malgun Gothic"/>
                <a:cs typeface="Malgun Gothic"/>
              </a:rPr>
              <a:t>Slave가</a:t>
            </a:r>
            <a:r>
              <a:rPr sz="2000" spc="-20" dirty="0">
                <a:latin typeface="Malgun Gothic"/>
                <a:cs typeface="Malgun Gothic"/>
              </a:rPr>
              <a:t> </a:t>
            </a:r>
            <a:r>
              <a:rPr sz="2000" spc="-25" dirty="0">
                <a:latin typeface="Malgun Gothic"/>
                <a:cs typeface="Malgun Gothic"/>
              </a:rPr>
              <a:t>가지</a:t>
            </a:r>
            <a:endParaRPr sz="2000">
              <a:latin typeface="Malgun Gothic"/>
              <a:cs typeface="Malgun Gothic"/>
            </a:endParaRPr>
          </a:p>
          <a:p>
            <a:pPr marL="269875">
              <a:spcBef>
                <a:spcPts val="400"/>
              </a:spcBef>
            </a:pPr>
            <a:r>
              <a:rPr sz="2000" dirty="0">
                <a:latin typeface="Malgun Gothic"/>
                <a:cs typeface="Malgun Gothic"/>
              </a:rPr>
              <a:t>고</a:t>
            </a:r>
            <a:r>
              <a:rPr sz="2000" spc="-50" dirty="0">
                <a:latin typeface="Malgun Gothic"/>
                <a:cs typeface="Malgun Gothic"/>
              </a:rPr>
              <a:t> </a:t>
            </a:r>
            <a:r>
              <a:rPr sz="2000" spc="75" dirty="0">
                <a:latin typeface="Malgun Gothic"/>
                <a:cs typeface="Malgun Gothic"/>
              </a:rPr>
              <a:t>있다.</a:t>
            </a:r>
            <a:endParaRPr sz="2000">
              <a:latin typeface="Malgun Gothic"/>
              <a:cs typeface="Malgun Gothic"/>
            </a:endParaRPr>
          </a:p>
          <a:p>
            <a:pPr marL="120014" algn="ctr">
              <a:spcBef>
                <a:spcPts val="3045"/>
              </a:spcBef>
              <a:tabLst>
                <a:tab pos="3948429" algn="l"/>
              </a:tabLst>
            </a:pPr>
            <a:r>
              <a:rPr b="1" dirty="0">
                <a:latin typeface="Tahoma"/>
                <a:cs typeface="Tahoma"/>
              </a:rPr>
              <a:t>-</a:t>
            </a:r>
            <a:r>
              <a:rPr b="1" spc="-65" dirty="0">
                <a:latin typeface="Tahoma"/>
                <a:cs typeface="Tahoma"/>
              </a:rPr>
              <a:t> </a:t>
            </a:r>
            <a:r>
              <a:rPr b="1" spc="-55" dirty="0">
                <a:latin typeface="Tahoma"/>
                <a:cs typeface="Tahoma"/>
              </a:rPr>
              <a:t>Waveform</a:t>
            </a:r>
            <a:r>
              <a:rPr b="1" spc="-60" dirty="0">
                <a:latin typeface="Tahoma"/>
                <a:cs typeface="Tahoma"/>
              </a:rPr>
              <a:t> </a:t>
            </a:r>
            <a:r>
              <a:rPr b="1" spc="-50" dirty="0">
                <a:latin typeface="Tahoma"/>
                <a:cs typeface="Tahoma"/>
              </a:rPr>
              <a:t>-</a:t>
            </a:r>
            <a:r>
              <a:rPr b="1" dirty="0">
                <a:latin typeface="Tahoma"/>
                <a:cs typeface="Tahoma"/>
              </a:rPr>
              <a:t>	-</a:t>
            </a:r>
            <a:r>
              <a:rPr b="1" spc="-80" dirty="0">
                <a:latin typeface="Tahoma"/>
                <a:cs typeface="Tahoma"/>
              </a:rPr>
              <a:t> </a:t>
            </a:r>
            <a:r>
              <a:rPr b="1" spc="-20" dirty="0">
                <a:latin typeface="Tahoma"/>
                <a:cs typeface="Tahoma"/>
              </a:rPr>
              <a:t>Data</a:t>
            </a:r>
            <a:r>
              <a:rPr b="1" spc="-50" dirty="0">
                <a:latin typeface="Tahoma"/>
                <a:cs typeface="Tahoma"/>
              </a:rPr>
              <a:t> </a:t>
            </a:r>
            <a:r>
              <a:rPr b="1" spc="-85" dirty="0">
                <a:latin typeface="Tahoma"/>
                <a:cs typeface="Tahoma"/>
              </a:rPr>
              <a:t>format</a:t>
            </a:r>
            <a:r>
              <a:rPr b="1" spc="-50" dirty="0">
                <a:latin typeface="Tahoma"/>
                <a:cs typeface="Tahoma"/>
              </a:rPr>
              <a:t> -</a:t>
            </a:r>
            <a:endParaRPr>
              <a:latin typeface="Tahoma"/>
              <a:cs typeface="Tahom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52649" y="5067318"/>
            <a:ext cx="3449410" cy="80612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60273" y="4300972"/>
            <a:ext cx="4013946" cy="1803165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8837676" y="6454576"/>
            <a:ext cx="266191" cy="184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lang="en-US" altLang="ko-KR" sz="1200" spc="-25" smtClean="0"/>
              <a:pPr marL="38100">
                <a:lnSpc>
                  <a:spcPts val="1370"/>
                </a:lnSpc>
              </a:pPr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7128" y="1124648"/>
            <a:ext cx="8510270" cy="73660"/>
            <a:chOff x="393128" y="1124648"/>
            <a:chExt cx="8510270" cy="73660"/>
          </a:xfrm>
        </p:grpSpPr>
        <p:sp>
          <p:nvSpPr>
            <p:cNvPr id="3" name="object 3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8506968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8506968" y="70103"/>
                  </a:lnTo>
                  <a:lnTo>
                    <a:pt x="850696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0" y="70103"/>
                  </a:moveTo>
                  <a:lnTo>
                    <a:pt x="8506968" y="70103"/>
                  </a:lnTo>
                  <a:lnTo>
                    <a:pt x="8506968" y="0"/>
                  </a:lnTo>
                  <a:lnTo>
                    <a:pt x="0" y="0"/>
                  </a:lnTo>
                  <a:lnTo>
                    <a:pt x="0" y="70103"/>
                  </a:lnTo>
                  <a:close/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9239" y="-4762"/>
            <a:ext cx="9153525" cy="489584"/>
            <a:chOff x="-4762" y="-4762"/>
            <a:chExt cx="9153525" cy="48958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800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144000" cy="480059"/>
            </a:xfrm>
            <a:custGeom>
              <a:avLst/>
              <a:gdLst/>
              <a:ahLst/>
              <a:cxnLst/>
              <a:rect l="l" t="t" r="r" b="b"/>
              <a:pathLst>
                <a:path w="9144000" h="480059">
                  <a:moveTo>
                    <a:pt x="0" y="480060"/>
                  </a:moveTo>
                  <a:lnTo>
                    <a:pt x="9144000" y="4800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18716" y="6406896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19239" y="6664261"/>
            <a:ext cx="9153525" cy="198755"/>
            <a:chOff x="-4762" y="6664260"/>
            <a:chExt cx="9153525" cy="1987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69023"/>
              <a:ext cx="9144000" cy="1889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6669023"/>
              <a:ext cx="9144000" cy="189230"/>
            </a:xfrm>
            <a:custGeom>
              <a:avLst/>
              <a:gdLst/>
              <a:ahLst/>
              <a:cxnLst/>
              <a:rect l="l" t="t" r="r" b="b"/>
              <a:pathLst>
                <a:path w="9144000" h="189229">
                  <a:moveTo>
                    <a:pt x="0" y="188976"/>
                  </a:moveTo>
                  <a:lnTo>
                    <a:pt x="9144000" y="1889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7981" y="6507289"/>
            <a:ext cx="82676" cy="811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2761" y="6507289"/>
            <a:ext cx="82676" cy="811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46017" y="6507289"/>
            <a:ext cx="82676" cy="811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19031" y="1"/>
            <a:ext cx="1648968" cy="48920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62200" y="682619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5" dirty="0"/>
              <a:t>SDA/SCL</a:t>
            </a:r>
            <a:r>
              <a:rPr spc="-175" dirty="0"/>
              <a:t> </a:t>
            </a:r>
            <a:r>
              <a:rPr spc="200" dirty="0"/>
              <a:t>Pull-</a:t>
            </a:r>
            <a:r>
              <a:rPr dirty="0"/>
              <a:t>up</a:t>
            </a:r>
            <a:r>
              <a:rPr spc="-175" dirty="0"/>
              <a:t> </a:t>
            </a:r>
            <a:r>
              <a:rPr spc="-25" dirty="0"/>
              <a:t>저항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98065" y="1166427"/>
            <a:ext cx="8262620" cy="2589298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85115" indent="-273050">
              <a:spcBef>
                <a:spcPts val="204"/>
              </a:spcBef>
              <a:buSzPct val="114583"/>
              <a:buFont typeface="Wingdings"/>
              <a:buChar char=""/>
              <a:tabLst>
                <a:tab pos="285115" algn="l"/>
              </a:tabLst>
            </a:pPr>
            <a:r>
              <a:rPr sz="2400" spc="90" dirty="0">
                <a:latin typeface="Malgun Gothic"/>
                <a:cs typeface="Malgun Gothic"/>
              </a:rPr>
              <a:t>SDA와</a:t>
            </a:r>
            <a:r>
              <a:rPr sz="2400" spc="-25" dirty="0">
                <a:latin typeface="Malgun Gothic"/>
                <a:cs typeface="Malgun Gothic"/>
              </a:rPr>
              <a:t> </a:t>
            </a:r>
            <a:r>
              <a:rPr sz="2400" spc="155" dirty="0">
                <a:latin typeface="Malgun Gothic"/>
                <a:cs typeface="Malgun Gothic"/>
              </a:rPr>
              <a:t>SCL에는</a:t>
            </a:r>
            <a:r>
              <a:rPr sz="2400" spc="-2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반듯이</a:t>
            </a:r>
            <a:r>
              <a:rPr sz="2400" spc="-25" dirty="0">
                <a:latin typeface="Malgun Gothic"/>
                <a:cs typeface="Malgun Gothic"/>
              </a:rPr>
              <a:t> </a:t>
            </a:r>
            <a:r>
              <a:rPr sz="2400" spc="245" dirty="0">
                <a:latin typeface="Malgun Gothic"/>
                <a:cs typeface="Malgun Gothic"/>
              </a:rPr>
              <a:t>Pull-</a:t>
            </a:r>
            <a:r>
              <a:rPr sz="2400" dirty="0">
                <a:latin typeface="Malgun Gothic"/>
                <a:cs typeface="Malgun Gothic"/>
              </a:rPr>
              <a:t>up</a:t>
            </a:r>
            <a:r>
              <a:rPr sz="2400" spc="-2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저항이</a:t>
            </a:r>
            <a:r>
              <a:rPr sz="2400" spc="-35" dirty="0">
                <a:latin typeface="Malgun Gothic"/>
                <a:cs typeface="Malgun Gothic"/>
              </a:rPr>
              <a:t> </a:t>
            </a:r>
            <a:r>
              <a:rPr sz="2400" spc="70" dirty="0">
                <a:latin typeface="Malgun Gothic"/>
                <a:cs typeface="Malgun Gothic"/>
              </a:rPr>
              <a:t>붙는다.</a:t>
            </a:r>
            <a:endParaRPr sz="2400">
              <a:latin typeface="Malgun Gothic"/>
              <a:cs typeface="Malgun Gothic"/>
            </a:endParaRPr>
          </a:p>
          <a:p>
            <a:pPr marL="285115" indent="-273050">
              <a:spcBef>
                <a:spcPts val="615"/>
              </a:spcBef>
              <a:buSzPct val="114583"/>
              <a:buFont typeface="Wingdings"/>
              <a:buChar char=""/>
              <a:tabLst>
                <a:tab pos="285115" algn="l"/>
              </a:tabLst>
            </a:pPr>
            <a:r>
              <a:rPr sz="2400" spc="120" dirty="0">
                <a:latin typeface="Malgun Gothic"/>
                <a:cs typeface="Malgun Gothic"/>
              </a:rPr>
              <a:t>4.7k의</a:t>
            </a:r>
            <a:r>
              <a:rPr sz="2400" spc="-6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저항으로</a:t>
            </a:r>
            <a:r>
              <a:rPr sz="2400" spc="-5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권장되나</a:t>
            </a:r>
            <a:r>
              <a:rPr sz="2400" spc="-5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필요에</a:t>
            </a:r>
            <a:r>
              <a:rPr sz="2400" spc="-6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따라서</a:t>
            </a:r>
            <a:r>
              <a:rPr sz="2400" spc="-5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조정할</a:t>
            </a:r>
            <a:r>
              <a:rPr sz="2400" spc="-5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수</a:t>
            </a:r>
            <a:r>
              <a:rPr sz="2400" spc="-60" dirty="0">
                <a:latin typeface="Malgun Gothic"/>
                <a:cs typeface="Malgun Gothic"/>
              </a:rPr>
              <a:t> </a:t>
            </a:r>
            <a:r>
              <a:rPr sz="2400" spc="95" dirty="0">
                <a:latin typeface="Malgun Gothic"/>
                <a:cs typeface="Malgun Gothic"/>
              </a:rPr>
              <a:t>있다.</a:t>
            </a:r>
            <a:endParaRPr sz="2400">
              <a:latin typeface="Malgun Gothic"/>
              <a:cs typeface="Malgun Gothic"/>
            </a:endParaRPr>
          </a:p>
          <a:p>
            <a:pPr marL="269875" marR="5080" indent="-258445">
              <a:lnSpc>
                <a:spcPct val="114199"/>
              </a:lnSpc>
              <a:spcBef>
                <a:spcPts val="125"/>
              </a:spcBef>
              <a:buSzPct val="114583"/>
              <a:buFont typeface="Wingdings"/>
              <a:buChar char=""/>
              <a:tabLst>
                <a:tab pos="269875" algn="l"/>
                <a:tab pos="284480" algn="l"/>
              </a:tabLst>
            </a:pPr>
            <a:r>
              <a:rPr sz="2400" spc="245" dirty="0">
                <a:latin typeface="Malgun Gothic"/>
                <a:cs typeface="Malgun Gothic"/>
              </a:rPr>
              <a:t>	Pull-</a:t>
            </a:r>
            <a:r>
              <a:rPr sz="2400" dirty="0">
                <a:latin typeface="Malgun Gothic"/>
                <a:cs typeface="Malgun Gothic"/>
              </a:rPr>
              <a:t>up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저항은</a:t>
            </a:r>
            <a:r>
              <a:rPr sz="2400" spc="-3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외부</a:t>
            </a:r>
            <a:r>
              <a:rPr sz="2400" spc="-4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노이즈의</a:t>
            </a:r>
            <a:r>
              <a:rPr sz="2400" spc="-3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신호의</a:t>
            </a:r>
            <a:r>
              <a:rPr sz="2400" spc="-3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영향을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줄여</a:t>
            </a:r>
            <a:r>
              <a:rPr sz="2400" spc="-25" dirty="0">
                <a:latin typeface="Malgun Gothic"/>
                <a:cs typeface="Malgun Gothic"/>
              </a:rPr>
              <a:t> 오류를 </a:t>
            </a:r>
            <a:r>
              <a:rPr sz="2400" dirty="0">
                <a:latin typeface="Malgun Gothic"/>
                <a:cs typeface="Malgun Gothic"/>
              </a:rPr>
              <a:t>낮추어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spc="95" dirty="0">
                <a:latin typeface="Malgun Gothic"/>
                <a:cs typeface="Malgun Gothic"/>
              </a:rPr>
              <a:t>준다.</a:t>
            </a:r>
            <a:endParaRPr sz="2400">
              <a:latin typeface="Malgun Gothic"/>
              <a:cs typeface="Malgun Gothic"/>
            </a:endParaRPr>
          </a:p>
          <a:p>
            <a:pPr marL="285115" indent="-273050">
              <a:spcBef>
                <a:spcPts val="705"/>
              </a:spcBef>
              <a:buSzPct val="114583"/>
              <a:buFont typeface="Wingdings"/>
              <a:buChar char=""/>
              <a:tabLst>
                <a:tab pos="285115" algn="l"/>
              </a:tabLst>
            </a:pPr>
            <a:r>
              <a:rPr sz="2400" dirty="0">
                <a:latin typeface="Malgun Gothic"/>
                <a:cs typeface="Malgun Gothic"/>
              </a:rPr>
              <a:t>만약 Master가</a:t>
            </a:r>
            <a:r>
              <a:rPr sz="2400" spc="-2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지정한 주소의 </a:t>
            </a:r>
            <a:r>
              <a:rPr sz="2400" spc="90" dirty="0">
                <a:latin typeface="Malgun Gothic"/>
                <a:cs typeface="Malgun Gothic"/>
              </a:rPr>
              <a:t>Slave가</a:t>
            </a:r>
            <a:r>
              <a:rPr sz="2400" spc="-1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없을</a:t>
            </a:r>
            <a:r>
              <a:rPr sz="2400" spc="-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경우</a:t>
            </a:r>
            <a:r>
              <a:rPr sz="2400" spc="-10" dirty="0">
                <a:latin typeface="Malgun Gothic"/>
                <a:cs typeface="Malgun Gothic"/>
              </a:rPr>
              <a:t> </a:t>
            </a:r>
            <a:r>
              <a:rPr sz="2400" spc="245" dirty="0">
                <a:latin typeface="Malgun Gothic"/>
                <a:cs typeface="Malgun Gothic"/>
              </a:rPr>
              <a:t>Pull-</a:t>
            </a:r>
            <a:r>
              <a:rPr sz="2400" spc="-25" dirty="0">
                <a:latin typeface="Malgun Gothic"/>
                <a:cs typeface="Malgun Gothic"/>
              </a:rPr>
              <a:t>up</a:t>
            </a:r>
            <a:endParaRPr sz="2400">
              <a:latin typeface="Malgun Gothic"/>
              <a:cs typeface="Malgun Gothic"/>
            </a:endParaRPr>
          </a:p>
          <a:p>
            <a:pPr marL="269875">
              <a:spcBef>
                <a:spcPts val="484"/>
              </a:spcBef>
            </a:pPr>
            <a:r>
              <a:rPr sz="2400" dirty="0">
                <a:latin typeface="Malgun Gothic"/>
                <a:cs typeface="Malgun Gothic"/>
              </a:rPr>
              <a:t>에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의해서</a:t>
            </a:r>
            <a:r>
              <a:rPr sz="2400" spc="-55" dirty="0">
                <a:latin typeface="Malgun Gothic"/>
                <a:cs typeface="Malgun Gothic"/>
              </a:rPr>
              <a:t> </a:t>
            </a:r>
            <a:r>
              <a:rPr sz="2400" spc="100" dirty="0">
                <a:latin typeface="Malgun Gothic"/>
                <a:cs typeface="Malgun Gothic"/>
              </a:rPr>
              <a:t>NACK가</a:t>
            </a:r>
            <a:r>
              <a:rPr sz="2400" spc="-3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지정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spc="95" dirty="0">
                <a:latin typeface="Malgun Gothic"/>
                <a:cs typeface="Malgun Gothic"/>
              </a:rPr>
              <a:t>된다.</a:t>
            </a:r>
            <a:endParaRPr sz="2400">
              <a:latin typeface="Malgun Gothic"/>
              <a:cs typeface="Malgun Gothic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18726" y="4176459"/>
            <a:ext cx="3464656" cy="1998798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8837676" y="6454576"/>
            <a:ext cx="266191" cy="184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lang="en-US" altLang="ko-KR" sz="1200" spc="-25" smtClean="0"/>
              <a:pPr marL="38100">
                <a:lnSpc>
                  <a:spcPts val="1370"/>
                </a:lnSpc>
              </a:pPr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7128" y="1124648"/>
            <a:ext cx="8510270" cy="73660"/>
            <a:chOff x="393128" y="1124648"/>
            <a:chExt cx="8510270" cy="73660"/>
          </a:xfrm>
        </p:grpSpPr>
        <p:sp>
          <p:nvSpPr>
            <p:cNvPr id="3" name="object 3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8506968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8506968" y="70103"/>
                  </a:lnTo>
                  <a:lnTo>
                    <a:pt x="850696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0" y="70103"/>
                  </a:moveTo>
                  <a:lnTo>
                    <a:pt x="8506968" y="70103"/>
                  </a:lnTo>
                  <a:lnTo>
                    <a:pt x="8506968" y="0"/>
                  </a:lnTo>
                  <a:lnTo>
                    <a:pt x="0" y="0"/>
                  </a:lnTo>
                  <a:lnTo>
                    <a:pt x="0" y="70103"/>
                  </a:lnTo>
                  <a:close/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9239" y="-4762"/>
            <a:ext cx="9153525" cy="489584"/>
            <a:chOff x="-4762" y="-4762"/>
            <a:chExt cx="9153525" cy="48958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800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144000" cy="480059"/>
            </a:xfrm>
            <a:custGeom>
              <a:avLst/>
              <a:gdLst/>
              <a:ahLst/>
              <a:cxnLst/>
              <a:rect l="l" t="t" r="r" b="b"/>
              <a:pathLst>
                <a:path w="9144000" h="480059">
                  <a:moveTo>
                    <a:pt x="0" y="480060"/>
                  </a:moveTo>
                  <a:lnTo>
                    <a:pt x="9144000" y="4800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18716" y="6406896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19239" y="6664261"/>
            <a:ext cx="9153525" cy="198755"/>
            <a:chOff x="-4762" y="6664260"/>
            <a:chExt cx="9153525" cy="1987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69023"/>
              <a:ext cx="9144000" cy="1889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6669023"/>
              <a:ext cx="9144000" cy="189230"/>
            </a:xfrm>
            <a:custGeom>
              <a:avLst/>
              <a:gdLst/>
              <a:ahLst/>
              <a:cxnLst/>
              <a:rect l="l" t="t" r="r" b="b"/>
              <a:pathLst>
                <a:path w="9144000" h="189229">
                  <a:moveTo>
                    <a:pt x="0" y="188976"/>
                  </a:moveTo>
                  <a:lnTo>
                    <a:pt x="9144000" y="1889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7981" y="6507289"/>
            <a:ext cx="82676" cy="811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2761" y="6507289"/>
            <a:ext cx="82676" cy="811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46017" y="6507289"/>
            <a:ext cx="82676" cy="811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19031" y="1"/>
            <a:ext cx="1648968" cy="48920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998065" y="592912"/>
            <a:ext cx="2814320" cy="51435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85" dirty="0"/>
              <a:t>I2C</a:t>
            </a:r>
            <a:r>
              <a:rPr sz="3200" spc="-130" dirty="0"/>
              <a:t> </a:t>
            </a:r>
            <a:r>
              <a:rPr sz="3200" spc="-35" dirty="0"/>
              <a:t>라이브러리</a:t>
            </a:r>
            <a:endParaRPr sz="3200"/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15996" y="1389888"/>
            <a:ext cx="6390132" cy="491947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7128" y="1124648"/>
            <a:ext cx="8510270" cy="73660"/>
            <a:chOff x="393128" y="1124648"/>
            <a:chExt cx="8510270" cy="73660"/>
          </a:xfrm>
        </p:grpSpPr>
        <p:sp>
          <p:nvSpPr>
            <p:cNvPr id="3" name="object 3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8506968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8506968" y="70103"/>
                  </a:lnTo>
                  <a:lnTo>
                    <a:pt x="850696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0" y="70103"/>
                  </a:moveTo>
                  <a:lnTo>
                    <a:pt x="8506968" y="70103"/>
                  </a:lnTo>
                  <a:lnTo>
                    <a:pt x="8506968" y="0"/>
                  </a:lnTo>
                  <a:lnTo>
                    <a:pt x="0" y="0"/>
                  </a:lnTo>
                  <a:lnTo>
                    <a:pt x="0" y="70103"/>
                  </a:lnTo>
                  <a:close/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9239" y="-4762"/>
            <a:ext cx="9153525" cy="489584"/>
            <a:chOff x="-4762" y="-4762"/>
            <a:chExt cx="9153525" cy="48958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800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144000" cy="480059"/>
            </a:xfrm>
            <a:custGeom>
              <a:avLst/>
              <a:gdLst/>
              <a:ahLst/>
              <a:cxnLst/>
              <a:rect l="l" t="t" r="r" b="b"/>
              <a:pathLst>
                <a:path w="9144000" h="480059">
                  <a:moveTo>
                    <a:pt x="0" y="480060"/>
                  </a:moveTo>
                  <a:lnTo>
                    <a:pt x="9144000" y="4800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18716" y="6406896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19239" y="6664261"/>
            <a:ext cx="9153525" cy="198755"/>
            <a:chOff x="-4762" y="6664260"/>
            <a:chExt cx="9153525" cy="1987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69023"/>
              <a:ext cx="9144000" cy="1889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6669023"/>
              <a:ext cx="9144000" cy="189230"/>
            </a:xfrm>
            <a:custGeom>
              <a:avLst/>
              <a:gdLst/>
              <a:ahLst/>
              <a:cxnLst/>
              <a:rect l="l" t="t" r="r" b="b"/>
              <a:pathLst>
                <a:path w="9144000" h="189229">
                  <a:moveTo>
                    <a:pt x="0" y="188976"/>
                  </a:moveTo>
                  <a:lnTo>
                    <a:pt x="9144000" y="1889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7981" y="6507289"/>
            <a:ext cx="82676" cy="811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2761" y="6507289"/>
            <a:ext cx="82676" cy="811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46017" y="6507289"/>
            <a:ext cx="82676" cy="811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19031" y="1"/>
            <a:ext cx="1648968" cy="48920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62200" y="774952"/>
            <a:ext cx="10515600" cy="50590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/>
              <a:t>master_write</a:t>
            </a:r>
            <a:r>
              <a:rPr sz="3200" spc="-125" dirty="0"/>
              <a:t> </a:t>
            </a:r>
            <a:r>
              <a:rPr sz="3200" spc="-210" dirty="0"/>
              <a:t>/</a:t>
            </a:r>
            <a:r>
              <a:rPr sz="3200" spc="-75" dirty="0"/>
              <a:t> </a:t>
            </a:r>
            <a:r>
              <a:rPr sz="3200" dirty="0"/>
              <a:t>slave_receiver</a:t>
            </a:r>
            <a:r>
              <a:rPr sz="3200" spc="-110" dirty="0"/>
              <a:t> </a:t>
            </a:r>
            <a:r>
              <a:rPr sz="3200" dirty="0"/>
              <a:t>통신</a:t>
            </a:r>
            <a:r>
              <a:rPr sz="3200" spc="-140" dirty="0"/>
              <a:t> </a:t>
            </a:r>
            <a:r>
              <a:rPr sz="3200" spc="-25" dirty="0"/>
              <a:t>실습</a:t>
            </a:r>
            <a:endParaRPr sz="3200"/>
          </a:p>
        </p:txBody>
      </p:sp>
      <p:sp>
        <p:nvSpPr>
          <p:cNvPr id="17" name="object 17"/>
          <p:cNvSpPr txBox="1"/>
          <p:nvPr/>
        </p:nvSpPr>
        <p:spPr>
          <a:xfrm>
            <a:off x="2059941" y="1471548"/>
            <a:ext cx="7513955" cy="128881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85115" indent="-273050">
              <a:spcBef>
                <a:spcPts val="210"/>
              </a:spcBef>
              <a:buSzPct val="114583"/>
              <a:buFont typeface="Wingdings"/>
              <a:buChar char=""/>
              <a:tabLst>
                <a:tab pos="285115" algn="l"/>
              </a:tabLst>
            </a:pPr>
            <a:r>
              <a:rPr sz="2400" dirty="0">
                <a:latin typeface="Malgun Gothic"/>
                <a:cs typeface="Malgun Gothic"/>
              </a:rPr>
              <a:t>Master에서 </a:t>
            </a:r>
            <a:r>
              <a:rPr sz="2400" spc="114" dirty="0">
                <a:latin typeface="Malgun Gothic"/>
                <a:cs typeface="Malgun Gothic"/>
              </a:rPr>
              <a:t>Slave(ID</a:t>
            </a:r>
            <a:r>
              <a:rPr sz="2400" spc="15" dirty="0">
                <a:latin typeface="Malgun Gothic"/>
                <a:cs typeface="Malgun Gothic"/>
              </a:rPr>
              <a:t> </a:t>
            </a:r>
            <a:r>
              <a:rPr sz="2400" spc="535" dirty="0">
                <a:latin typeface="Malgun Gothic"/>
                <a:cs typeface="Malgun Gothic"/>
              </a:rPr>
              <a:t>#</a:t>
            </a:r>
            <a:r>
              <a:rPr sz="2400" spc="15" dirty="0">
                <a:latin typeface="Malgun Gothic"/>
                <a:cs typeface="Malgun Gothic"/>
              </a:rPr>
              <a:t> </a:t>
            </a:r>
            <a:r>
              <a:rPr sz="2400" spc="110" dirty="0">
                <a:latin typeface="Malgun Gothic"/>
                <a:cs typeface="Malgun Gothic"/>
              </a:rPr>
              <a:t>8)에</a:t>
            </a:r>
            <a:r>
              <a:rPr sz="2400" spc="25" dirty="0">
                <a:latin typeface="Malgun Gothic"/>
                <a:cs typeface="Malgun Gothic"/>
              </a:rPr>
              <a:t> </a:t>
            </a:r>
            <a:r>
              <a:rPr sz="2400" spc="85" dirty="0">
                <a:latin typeface="Malgun Gothic"/>
                <a:cs typeface="Malgun Gothic"/>
              </a:rPr>
              <a:t>1Byte</a:t>
            </a:r>
            <a:r>
              <a:rPr sz="2400" dirty="0">
                <a:latin typeface="Malgun Gothic"/>
                <a:cs typeface="Malgun Gothic"/>
              </a:rPr>
              <a:t> 데이터를</a:t>
            </a:r>
            <a:r>
              <a:rPr sz="2400" spc="25" dirty="0">
                <a:latin typeface="Malgun Gothic"/>
                <a:cs typeface="Malgun Gothic"/>
              </a:rPr>
              <a:t> </a:t>
            </a:r>
            <a:r>
              <a:rPr sz="2400" spc="-25" dirty="0">
                <a:latin typeface="Malgun Gothic"/>
                <a:cs typeface="Malgun Gothic"/>
              </a:rPr>
              <a:t>보냄</a:t>
            </a:r>
            <a:endParaRPr sz="2400">
              <a:latin typeface="Malgun Gothic"/>
              <a:cs typeface="Malgun Gothic"/>
            </a:endParaRPr>
          </a:p>
          <a:p>
            <a:pPr marL="285115" indent="-273050">
              <a:spcBef>
                <a:spcPts val="610"/>
              </a:spcBef>
              <a:buSzPct val="114583"/>
              <a:buFont typeface="Wingdings"/>
              <a:buChar char=""/>
              <a:tabLst>
                <a:tab pos="285115" algn="l"/>
              </a:tabLst>
            </a:pPr>
            <a:r>
              <a:rPr sz="2400" spc="90" dirty="0">
                <a:latin typeface="Malgun Gothic"/>
                <a:cs typeface="Malgun Gothic"/>
              </a:rPr>
              <a:t>Slave는</a:t>
            </a:r>
            <a:r>
              <a:rPr sz="2400" spc="-5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수신된</a:t>
            </a:r>
            <a:r>
              <a:rPr sz="2400" spc="-3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데이터를</a:t>
            </a:r>
            <a:r>
              <a:rPr sz="2400" spc="-3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시리얼</a:t>
            </a:r>
            <a:r>
              <a:rPr sz="2400" spc="-4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모니터에</a:t>
            </a:r>
            <a:r>
              <a:rPr sz="2400" spc="-35" dirty="0">
                <a:latin typeface="Malgun Gothic"/>
                <a:cs typeface="Malgun Gothic"/>
              </a:rPr>
              <a:t> </a:t>
            </a:r>
            <a:r>
              <a:rPr sz="2400" spc="-25" dirty="0">
                <a:latin typeface="Malgun Gothic"/>
                <a:cs typeface="Malgun Gothic"/>
              </a:rPr>
              <a:t>출력</a:t>
            </a:r>
            <a:endParaRPr sz="2400">
              <a:latin typeface="Malgun Gothic"/>
              <a:cs typeface="Malgun Gothic"/>
            </a:endParaRPr>
          </a:p>
          <a:p>
            <a:pPr marL="285115" indent="-273050">
              <a:spcBef>
                <a:spcPts val="615"/>
              </a:spcBef>
              <a:buSzPct val="114583"/>
              <a:buFont typeface="Wingdings"/>
              <a:buChar char=""/>
              <a:tabLst>
                <a:tab pos="285115" algn="l"/>
                <a:tab pos="2113915" algn="l"/>
                <a:tab pos="3333750" algn="l"/>
                <a:tab pos="4857750" algn="l"/>
                <a:tab pos="6076950" algn="l"/>
              </a:tabLst>
            </a:pPr>
            <a:r>
              <a:rPr sz="2400" spc="-10" dirty="0">
                <a:latin typeface="Malgun Gothic"/>
                <a:cs typeface="Malgun Gothic"/>
              </a:rPr>
              <a:t>아두이노의</a:t>
            </a:r>
            <a:r>
              <a:rPr sz="2400" dirty="0">
                <a:latin typeface="Malgun Gothic"/>
                <a:cs typeface="Malgun Gothic"/>
              </a:rPr>
              <a:t>	</a:t>
            </a:r>
            <a:r>
              <a:rPr sz="2400" spc="-25" dirty="0">
                <a:latin typeface="Malgun Gothic"/>
                <a:cs typeface="Malgun Gothic"/>
              </a:rPr>
              <a:t>Ａ４는</a:t>
            </a:r>
            <a:r>
              <a:rPr sz="2400" dirty="0">
                <a:latin typeface="Malgun Gothic"/>
                <a:cs typeface="Malgun Gothic"/>
              </a:rPr>
              <a:t>	</a:t>
            </a:r>
            <a:r>
              <a:rPr sz="2400" spc="-20" dirty="0">
                <a:latin typeface="Malgun Gothic"/>
                <a:cs typeface="Malgun Gothic"/>
              </a:rPr>
              <a:t>ＳＤＡ，</a:t>
            </a:r>
            <a:r>
              <a:rPr sz="2400" dirty="0">
                <a:latin typeface="Malgun Gothic"/>
                <a:cs typeface="Malgun Gothic"/>
              </a:rPr>
              <a:t>	</a:t>
            </a:r>
            <a:r>
              <a:rPr sz="2400" spc="-25" dirty="0">
                <a:latin typeface="Malgun Gothic"/>
                <a:cs typeface="Malgun Gothic"/>
              </a:rPr>
              <a:t>Ａ５는</a:t>
            </a:r>
            <a:r>
              <a:rPr sz="2400" dirty="0">
                <a:latin typeface="Malgun Gothic"/>
                <a:cs typeface="Malgun Gothic"/>
              </a:rPr>
              <a:t>	</a:t>
            </a:r>
            <a:r>
              <a:rPr sz="2400" spc="45" dirty="0">
                <a:latin typeface="Malgun Gothic"/>
                <a:cs typeface="Malgun Gothic"/>
              </a:rPr>
              <a:t>SＣＬ이다</a:t>
            </a:r>
            <a:endParaRPr sz="2400">
              <a:latin typeface="Malgun Gothic"/>
              <a:cs typeface="Malgun Gothic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93364" y="3572256"/>
            <a:ext cx="4872228" cy="247345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7128" y="1124648"/>
            <a:ext cx="8510270" cy="73660"/>
            <a:chOff x="393128" y="1124648"/>
            <a:chExt cx="8510270" cy="73660"/>
          </a:xfrm>
        </p:grpSpPr>
        <p:sp>
          <p:nvSpPr>
            <p:cNvPr id="3" name="object 3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8506968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8506968" y="70103"/>
                  </a:lnTo>
                  <a:lnTo>
                    <a:pt x="850696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0" y="70103"/>
                  </a:moveTo>
                  <a:lnTo>
                    <a:pt x="8506968" y="70103"/>
                  </a:lnTo>
                  <a:lnTo>
                    <a:pt x="8506968" y="0"/>
                  </a:lnTo>
                  <a:lnTo>
                    <a:pt x="0" y="0"/>
                  </a:lnTo>
                  <a:lnTo>
                    <a:pt x="0" y="70103"/>
                  </a:lnTo>
                  <a:close/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9239" y="-4762"/>
            <a:ext cx="9153525" cy="489584"/>
            <a:chOff x="-4762" y="-4762"/>
            <a:chExt cx="9153525" cy="48958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800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144000" cy="480059"/>
            </a:xfrm>
            <a:custGeom>
              <a:avLst/>
              <a:gdLst/>
              <a:ahLst/>
              <a:cxnLst/>
              <a:rect l="l" t="t" r="r" b="b"/>
              <a:pathLst>
                <a:path w="9144000" h="480059">
                  <a:moveTo>
                    <a:pt x="0" y="480060"/>
                  </a:moveTo>
                  <a:lnTo>
                    <a:pt x="9144000" y="4800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18716" y="6406896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19239" y="6664261"/>
            <a:ext cx="9153525" cy="198755"/>
            <a:chOff x="-4762" y="6664260"/>
            <a:chExt cx="9153525" cy="1987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69023"/>
              <a:ext cx="9144000" cy="1889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6669023"/>
              <a:ext cx="9144000" cy="189230"/>
            </a:xfrm>
            <a:custGeom>
              <a:avLst/>
              <a:gdLst/>
              <a:ahLst/>
              <a:cxnLst/>
              <a:rect l="l" t="t" r="r" b="b"/>
              <a:pathLst>
                <a:path w="9144000" h="189229">
                  <a:moveTo>
                    <a:pt x="0" y="188976"/>
                  </a:moveTo>
                  <a:lnTo>
                    <a:pt x="9144000" y="1889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7981" y="6507289"/>
            <a:ext cx="82676" cy="811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2761" y="6507289"/>
            <a:ext cx="82676" cy="811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46017" y="6507289"/>
            <a:ext cx="82676" cy="811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19031" y="1"/>
            <a:ext cx="1648968" cy="48920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62200" y="806371"/>
            <a:ext cx="10515600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/>
              <a:t>가변저항을</a:t>
            </a:r>
            <a:r>
              <a:rPr sz="2800" spc="-180" dirty="0"/>
              <a:t> </a:t>
            </a:r>
            <a:r>
              <a:rPr sz="2800" spc="-50" dirty="0"/>
              <a:t>이용하여</a:t>
            </a:r>
            <a:r>
              <a:rPr sz="2800" spc="-170" dirty="0"/>
              <a:t> </a:t>
            </a:r>
            <a:r>
              <a:rPr sz="2800" spc="-40" dirty="0"/>
              <a:t>원격지</a:t>
            </a:r>
            <a:r>
              <a:rPr sz="2800" spc="-170" dirty="0"/>
              <a:t> </a:t>
            </a:r>
            <a:r>
              <a:rPr sz="2800" spc="170" dirty="0"/>
              <a:t>LED</a:t>
            </a:r>
            <a:r>
              <a:rPr sz="2800" spc="-160" dirty="0"/>
              <a:t> </a:t>
            </a:r>
            <a:r>
              <a:rPr sz="2800" spc="-40" dirty="0"/>
              <a:t>깜박임</a:t>
            </a:r>
            <a:r>
              <a:rPr sz="2800" spc="-165" dirty="0"/>
              <a:t> </a:t>
            </a:r>
            <a:r>
              <a:rPr sz="2800" spc="-25" dirty="0"/>
              <a:t>조절</a:t>
            </a:r>
            <a:endParaRPr sz="2800"/>
          </a:p>
        </p:txBody>
      </p:sp>
      <p:sp>
        <p:nvSpPr>
          <p:cNvPr id="17" name="object 17"/>
          <p:cNvSpPr txBox="1"/>
          <p:nvPr/>
        </p:nvSpPr>
        <p:spPr>
          <a:xfrm>
            <a:off x="2059941" y="1389406"/>
            <a:ext cx="7680325" cy="1002261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69875" marR="5080" indent="-260985">
              <a:lnSpc>
                <a:spcPts val="4029"/>
              </a:lnSpc>
              <a:spcBef>
                <a:spcPts val="204"/>
              </a:spcBef>
              <a:buSzPct val="116071"/>
              <a:buFont typeface="Wingdings"/>
              <a:buChar char=""/>
              <a:tabLst>
                <a:tab pos="269875" algn="l"/>
                <a:tab pos="329565" algn="l"/>
              </a:tabLst>
            </a:pPr>
            <a:r>
              <a:rPr sz="2800" dirty="0">
                <a:latin typeface="Malgun Gothic"/>
                <a:cs typeface="Malgun Gothic"/>
              </a:rPr>
              <a:t>	저항기를</a:t>
            </a:r>
            <a:r>
              <a:rPr sz="2800" spc="-105" dirty="0">
                <a:latin typeface="Malgun Gothic"/>
                <a:cs typeface="Malgun Gothic"/>
              </a:rPr>
              <a:t> </a:t>
            </a:r>
            <a:r>
              <a:rPr sz="2800" dirty="0">
                <a:latin typeface="Malgun Gothic"/>
                <a:cs typeface="Malgun Gothic"/>
              </a:rPr>
              <a:t>이용하여</a:t>
            </a:r>
            <a:r>
              <a:rPr sz="2800" spc="-85" dirty="0">
                <a:latin typeface="Malgun Gothic"/>
                <a:cs typeface="Malgun Gothic"/>
              </a:rPr>
              <a:t> </a:t>
            </a:r>
            <a:r>
              <a:rPr sz="2800" dirty="0">
                <a:latin typeface="Malgun Gothic"/>
                <a:cs typeface="Malgun Gothic"/>
              </a:rPr>
              <a:t>원격지</a:t>
            </a:r>
            <a:r>
              <a:rPr sz="2800" spc="-90" dirty="0">
                <a:latin typeface="Malgun Gothic"/>
                <a:cs typeface="Malgun Gothic"/>
              </a:rPr>
              <a:t> </a:t>
            </a:r>
            <a:r>
              <a:rPr sz="2800" spc="185" dirty="0">
                <a:latin typeface="Malgun Gothic"/>
                <a:cs typeface="Malgun Gothic"/>
              </a:rPr>
              <a:t>LED의</a:t>
            </a:r>
            <a:r>
              <a:rPr sz="2800" spc="-100" dirty="0">
                <a:latin typeface="Malgun Gothic"/>
                <a:cs typeface="Malgun Gothic"/>
              </a:rPr>
              <a:t> </a:t>
            </a:r>
            <a:r>
              <a:rPr sz="2800" spc="95" dirty="0">
                <a:latin typeface="Malgun Gothic"/>
                <a:cs typeface="Malgun Gothic"/>
              </a:rPr>
              <a:t>ON/OFF</a:t>
            </a:r>
            <a:r>
              <a:rPr sz="2800" spc="-80" dirty="0">
                <a:latin typeface="Malgun Gothic"/>
                <a:cs typeface="Malgun Gothic"/>
              </a:rPr>
              <a:t> </a:t>
            </a:r>
            <a:r>
              <a:rPr sz="2800" spc="-50" dirty="0">
                <a:latin typeface="Malgun Gothic"/>
                <a:cs typeface="Malgun Gothic"/>
              </a:rPr>
              <a:t>주 </a:t>
            </a:r>
            <a:r>
              <a:rPr sz="2800" dirty="0">
                <a:latin typeface="Malgun Gothic"/>
                <a:cs typeface="Malgun Gothic"/>
              </a:rPr>
              <a:t>기를</a:t>
            </a:r>
            <a:r>
              <a:rPr sz="2800" spc="-100" dirty="0">
                <a:latin typeface="Malgun Gothic"/>
                <a:cs typeface="Malgun Gothic"/>
              </a:rPr>
              <a:t> </a:t>
            </a:r>
            <a:r>
              <a:rPr sz="2800" spc="145" dirty="0">
                <a:latin typeface="Malgun Gothic"/>
                <a:cs typeface="Malgun Gothic"/>
              </a:rPr>
              <a:t>I2C</a:t>
            </a:r>
            <a:r>
              <a:rPr sz="2800" spc="-110" dirty="0">
                <a:latin typeface="Malgun Gothic"/>
                <a:cs typeface="Malgun Gothic"/>
              </a:rPr>
              <a:t> </a:t>
            </a:r>
            <a:r>
              <a:rPr sz="2800" dirty="0">
                <a:latin typeface="Malgun Gothic"/>
                <a:cs typeface="Malgun Gothic"/>
              </a:rPr>
              <a:t>통신을</a:t>
            </a:r>
            <a:r>
              <a:rPr sz="2800" spc="-95" dirty="0">
                <a:latin typeface="Malgun Gothic"/>
                <a:cs typeface="Malgun Gothic"/>
              </a:rPr>
              <a:t> </a:t>
            </a:r>
            <a:r>
              <a:rPr sz="2800" dirty="0">
                <a:latin typeface="Malgun Gothic"/>
                <a:cs typeface="Malgun Gothic"/>
              </a:rPr>
              <a:t>이용하여</a:t>
            </a:r>
            <a:r>
              <a:rPr sz="2800" spc="-90" dirty="0">
                <a:latin typeface="Malgun Gothic"/>
                <a:cs typeface="Malgun Gothic"/>
              </a:rPr>
              <a:t> </a:t>
            </a:r>
            <a:r>
              <a:rPr sz="2800" spc="-25" dirty="0">
                <a:latin typeface="Malgun Gothic"/>
                <a:cs typeface="Malgun Gothic"/>
              </a:rPr>
              <a:t>실시</a:t>
            </a:r>
            <a:endParaRPr sz="2800">
              <a:latin typeface="Malgun Gothic"/>
              <a:cs typeface="Malgun Gothic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03676" y="2564892"/>
            <a:ext cx="4539996" cy="407517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7128" y="1124648"/>
            <a:ext cx="8510270" cy="73660"/>
            <a:chOff x="393128" y="1124648"/>
            <a:chExt cx="8510270" cy="73660"/>
          </a:xfrm>
        </p:grpSpPr>
        <p:sp>
          <p:nvSpPr>
            <p:cNvPr id="3" name="object 3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8506968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8506968" y="70103"/>
                  </a:lnTo>
                  <a:lnTo>
                    <a:pt x="850696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0" y="70103"/>
                  </a:moveTo>
                  <a:lnTo>
                    <a:pt x="8506968" y="70103"/>
                  </a:lnTo>
                  <a:lnTo>
                    <a:pt x="8506968" y="0"/>
                  </a:lnTo>
                  <a:lnTo>
                    <a:pt x="0" y="0"/>
                  </a:lnTo>
                  <a:lnTo>
                    <a:pt x="0" y="70103"/>
                  </a:lnTo>
                  <a:close/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9239" y="-4762"/>
            <a:ext cx="9153525" cy="489584"/>
            <a:chOff x="-4762" y="-4762"/>
            <a:chExt cx="9153525" cy="48958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800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144000" cy="480059"/>
            </a:xfrm>
            <a:custGeom>
              <a:avLst/>
              <a:gdLst/>
              <a:ahLst/>
              <a:cxnLst/>
              <a:rect l="l" t="t" r="r" b="b"/>
              <a:pathLst>
                <a:path w="9144000" h="480059">
                  <a:moveTo>
                    <a:pt x="0" y="480060"/>
                  </a:moveTo>
                  <a:lnTo>
                    <a:pt x="9144000" y="4800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18716" y="6406896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19239" y="6664261"/>
            <a:ext cx="9153525" cy="198755"/>
            <a:chOff x="-4762" y="6664260"/>
            <a:chExt cx="9153525" cy="1987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69023"/>
              <a:ext cx="9144000" cy="1889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6669023"/>
              <a:ext cx="9144000" cy="189230"/>
            </a:xfrm>
            <a:custGeom>
              <a:avLst/>
              <a:gdLst/>
              <a:ahLst/>
              <a:cxnLst/>
              <a:rect l="l" t="t" r="r" b="b"/>
              <a:pathLst>
                <a:path w="9144000" h="189229">
                  <a:moveTo>
                    <a:pt x="0" y="188976"/>
                  </a:moveTo>
                  <a:lnTo>
                    <a:pt x="9144000" y="1889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7981" y="6507289"/>
            <a:ext cx="82676" cy="811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2761" y="6507289"/>
            <a:ext cx="82676" cy="811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46017" y="6507289"/>
            <a:ext cx="82676" cy="811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19031" y="1"/>
            <a:ext cx="1648968" cy="48920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18715" y="1376172"/>
            <a:ext cx="8497824" cy="4780788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0429747" y="6438392"/>
            <a:ext cx="1600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spc="-25" dirty="0">
                <a:latin typeface="Malgun Gothic"/>
                <a:cs typeface="Malgun Gothic"/>
              </a:rPr>
              <a:t>28</a:t>
            </a:r>
            <a:endParaRPr sz="9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7128" y="1124648"/>
            <a:ext cx="8510270" cy="73660"/>
            <a:chOff x="393128" y="1124648"/>
            <a:chExt cx="8510270" cy="73660"/>
          </a:xfrm>
        </p:grpSpPr>
        <p:sp>
          <p:nvSpPr>
            <p:cNvPr id="3" name="object 3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8506968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8506968" y="70103"/>
                  </a:lnTo>
                  <a:lnTo>
                    <a:pt x="850696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0" y="70103"/>
                  </a:moveTo>
                  <a:lnTo>
                    <a:pt x="8506968" y="70103"/>
                  </a:lnTo>
                  <a:lnTo>
                    <a:pt x="8506968" y="0"/>
                  </a:lnTo>
                  <a:lnTo>
                    <a:pt x="0" y="0"/>
                  </a:lnTo>
                  <a:lnTo>
                    <a:pt x="0" y="70103"/>
                  </a:lnTo>
                  <a:close/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9239" y="-4762"/>
            <a:ext cx="9153525" cy="489584"/>
            <a:chOff x="-4762" y="-4762"/>
            <a:chExt cx="9153525" cy="48958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800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144000" cy="480059"/>
            </a:xfrm>
            <a:custGeom>
              <a:avLst/>
              <a:gdLst/>
              <a:ahLst/>
              <a:cxnLst/>
              <a:rect l="l" t="t" r="r" b="b"/>
              <a:pathLst>
                <a:path w="9144000" h="480059">
                  <a:moveTo>
                    <a:pt x="0" y="480060"/>
                  </a:moveTo>
                  <a:lnTo>
                    <a:pt x="9144000" y="4800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18716" y="6406896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19239" y="6664261"/>
            <a:ext cx="9153525" cy="198755"/>
            <a:chOff x="-4762" y="6664260"/>
            <a:chExt cx="9153525" cy="1987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69023"/>
              <a:ext cx="9144000" cy="1889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6669023"/>
              <a:ext cx="9144000" cy="189230"/>
            </a:xfrm>
            <a:custGeom>
              <a:avLst/>
              <a:gdLst/>
              <a:ahLst/>
              <a:cxnLst/>
              <a:rect l="l" t="t" r="r" b="b"/>
              <a:pathLst>
                <a:path w="9144000" h="189229">
                  <a:moveTo>
                    <a:pt x="0" y="188976"/>
                  </a:moveTo>
                  <a:lnTo>
                    <a:pt x="9144000" y="1889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7981" y="6507289"/>
            <a:ext cx="82676" cy="811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2761" y="6507289"/>
            <a:ext cx="82676" cy="811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46017" y="6507289"/>
            <a:ext cx="82676" cy="811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19031" y="1"/>
            <a:ext cx="1648968" cy="48920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62200" y="806371"/>
            <a:ext cx="10515600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/>
              <a:t>가변저항을</a:t>
            </a:r>
            <a:r>
              <a:rPr sz="2800" spc="-180" dirty="0"/>
              <a:t> </a:t>
            </a:r>
            <a:r>
              <a:rPr sz="2800" spc="-50" dirty="0"/>
              <a:t>이용하여</a:t>
            </a:r>
            <a:r>
              <a:rPr sz="2800" spc="-170" dirty="0"/>
              <a:t> </a:t>
            </a:r>
            <a:r>
              <a:rPr sz="2800" spc="-40" dirty="0"/>
              <a:t>원격지</a:t>
            </a:r>
            <a:r>
              <a:rPr sz="2800" spc="-170" dirty="0"/>
              <a:t> </a:t>
            </a:r>
            <a:r>
              <a:rPr sz="2800" spc="170" dirty="0"/>
              <a:t>LED</a:t>
            </a:r>
            <a:r>
              <a:rPr sz="2800" spc="-160" dirty="0"/>
              <a:t> </a:t>
            </a:r>
            <a:r>
              <a:rPr sz="2800" spc="-40" dirty="0"/>
              <a:t>깜박임</a:t>
            </a:r>
            <a:r>
              <a:rPr sz="2800" spc="-165" dirty="0"/>
              <a:t> </a:t>
            </a:r>
            <a:r>
              <a:rPr sz="2800" spc="-25" dirty="0"/>
              <a:t>조절</a:t>
            </a:r>
            <a:endParaRPr sz="2800"/>
          </a:p>
        </p:txBody>
      </p:sp>
      <p:sp>
        <p:nvSpPr>
          <p:cNvPr id="17" name="object 17"/>
          <p:cNvSpPr txBox="1"/>
          <p:nvPr/>
        </p:nvSpPr>
        <p:spPr>
          <a:xfrm>
            <a:off x="2095602" y="1198625"/>
            <a:ext cx="2244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spc="-20" dirty="0">
                <a:latin typeface="Malgun Gothic"/>
                <a:cs typeface="Malgun Gothic"/>
              </a:rPr>
              <a:t>마스터</a:t>
            </a:r>
            <a:r>
              <a:rPr sz="2800" spc="-220" dirty="0">
                <a:latin typeface="Malgun Gothic"/>
                <a:cs typeface="Malgun Gothic"/>
              </a:rPr>
              <a:t> </a:t>
            </a:r>
            <a:r>
              <a:rPr sz="2800" spc="-35" dirty="0">
                <a:latin typeface="Malgun Gothic"/>
                <a:cs typeface="Malgun Gothic"/>
              </a:rPr>
              <a:t>코드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63495" y="1725167"/>
            <a:ext cx="8342630" cy="4523740"/>
          </a:xfrm>
          <a:custGeom>
            <a:avLst/>
            <a:gdLst/>
            <a:ahLst/>
            <a:cxnLst/>
            <a:rect l="l" t="t" r="r" b="b"/>
            <a:pathLst>
              <a:path w="8342630" h="4523740">
                <a:moveTo>
                  <a:pt x="0" y="4523232"/>
                </a:moveTo>
                <a:lnTo>
                  <a:pt x="8342376" y="4523232"/>
                </a:lnTo>
                <a:lnTo>
                  <a:pt x="8342376" y="0"/>
                </a:lnTo>
                <a:lnTo>
                  <a:pt x="0" y="0"/>
                </a:lnTo>
                <a:lnTo>
                  <a:pt x="0" y="452323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42541" y="1753615"/>
            <a:ext cx="5967095" cy="4167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Verdana"/>
                <a:cs typeface="Verdana"/>
              </a:rPr>
              <a:t>#include</a:t>
            </a:r>
            <a:r>
              <a:rPr spc="-100" dirty="0">
                <a:latin typeface="Verdana"/>
                <a:cs typeface="Verdana"/>
              </a:rPr>
              <a:t> </a:t>
            </a:r>
            <a:r>
              <a:rPr spc="-50" dirty="0">
                <a:latin typeface="Verdana"/>
                <a:cs typeface="Verdana"/>
              </a:rPr>
              <a:t>&lt;Wire.h&gt;</a:t>
            </a:r>
            <a:endParaRPr>
              <a:latin typeface="Verdana"/>
              <a:cs typeface="Verdana"/>
            </a:endParaRPr>
          </a:p>
          <a:p>
            <a:pPr marL="12700"/>
            <a:r>
              <a:rPr spc="-25" dirty="0">
                <a:latin typeface="Verdana"/>
                <a:cs typeface="Verdana"/>
              </a:rPr>
              <a:t>#define</a:t>
            </a:r>
            <a:r>
              <a:rPr spc="-105" dirty="0">
                <a:latin typeface="Verdana"/>
                <a:cs typeface="Verdana"/>
              </a:rPr>
              <a:t> SLAVE_ADDR</a:t>
            </a:r>
            <a:r>
              <a:rPr spc="-145" dirty="0">
                <a:latin typeface="Verdana"/>
                <a:cs typeface="Verdana"/>
              </a:rPr>
              <a:t> </a:t>
            </a:r>
            <a:r>
              <a:rPr spc="-170" dirty="0">
                <a:latin typeface="Verdana"/>
                <a:cs typeface="Verdana"/>
              </a:rPr>
              <a:t>9</a:t>
            </a:r>
            <a:r>
              <a:rPr spc="-110" dirty="0">
                <a:latin typeface="Verdana"/>
                <a:cs typeface="Verdana"/>
              </a:rPr>
              <a:t> </a:t>
            </a:r>
            <a:r>
              <a:rPr spc="-30" dirty="0">
                <a:latin typeface="Verdana"/>
                <a:cs typeface="Verdana"/>
              </a:rPr>
              <a:t>//</a:t>
            </a:r>
            <a:r>
              <a:rPr spc="-105" dirty="0">
                <a:latin typeface="Verdana"/>
                <a:cs typeface="Verdana"/>
              </a:rPr>
              <a:t> </a:t>
            </a:r>
            <a:r>
              <a:rPr dirty="0">
                <a:latin typeface="Malgun Gothic"/>
                <a:cs typeface="Malgun Gothic"/>
              </a:rPr>
              <a:t>슬레이브</a:t>
            </a:r>
            <a:r>
              <a:rPr spc="-105" dirty="0">
                <a:latin typeface="Malgun Gothic"/>
                <a:cs typeface="Malgun Gothic"/>
              </a:rPr>
              <a:t> </a:t>
            </a:r>
            <a:r>
              <a:rPr spc="-204" dirty="0">
                <a:latin typeface="Verdana"/>
                <a:cs typeface="Verdana"/>
              </a:rPr>
              <a:t>ID</a:t>
            </a:r>
            <a:r>
              <a:rPr spc="-140" dirty="0">
                <a:latin typeface="Verdana"/>
                <a:cs typeface="Verdana"/>
              </a:rPr>
              <a:t> </a:t>
            </a:r>
            <a:r>
              <a:rPr spc="-25" dirty="0">
                <a:latin typeface="Malgun Gothic"/>
                <a:cs typeface="Malgun Gothic"/>
              </a:rPr>
              <a:t>지정</a:t>
            </a:r>
            <a:endParaRPr>
              <a:latin typeface="Malgun Gothic"/>
              <a:cs typeface="Malgun Gothic"/>
            </a:endParaRPr>
          </a:p>
          <a:p>
            <a:pPr marL="12700" marR="4043679"/>
            <a:r>
              <a:rPr spc="-95" dirty="0">
                <a:latin typeface="Verdana"/>
                <a:cs typeface="Verdana"/>
              </a:rPr>
              <a:t>int</a:t>
            </a:r>
            <a:r>
              <a:rPr spc="-12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analogPin</a:t>
            </a:r>
            <a:r>
              <a:rPr spc="-140" dirty="0">
                <a:latin typeface="Verdana"/>
                <a:cs typeface="Verdana"/>
              </a:rPr>
              <a:t> </a:t>
            </a:r>
            <a:r>
              <a:rPr spc="-400" dirty="0">
                <a:latin typeface="Verdana"/>
                <a:cs typeface="Verdana"/>
              </a:rPr>
              <a:t>=</a:t>
            </a:r>
            <a:r>
              <a:rPr spc="-120" dirty="0">
                <a:latin typeface="Verdana"/>
                <a:cs typeface="Verdana"/>
              </a:rPr>
              <a:t> </a:t>
            </a:r>
            <a:r>
              <a:rPr spc="-215" dirty="0">
                <a:latin typeface="Verdana"/>
                <a:cs typeface="Verdana"/>
              </a:rPr>
              <a:t>0; </a:t>
            </a:r>
            <a:r>
              <a:rPr spc="-95" dirty="0">
                <a:latin typeface="Verdana"/>
                <a:cs typeface="Verdana"/>
              </a:rPr>
              <a:t>int</a:t>
            </a:r>
            <a:r>
              <a:rPr spc="-135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val</a:t>
            </a:r>
            <a:r>
              <a:rPr spc="-145" dirty="0">
                <a:latin typeface="Verdana"/>
                <a:cs typeface="Verdana"/>
              </a:rPr>
              <a:t> </a:t>
            </a:r>
            <a:r>
              <a:rPr spc="-400" dirty="0">
                <a:latin typeface="Verdana"/>
                <a:cs typeface="Verdana"/>
              </a:rPr>
              <a:t>=</a:t>
            </a:r>
            <a:r>
              <a:rPr spc="-130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0;</a:t>
            </a:r>
            <a:endParaRPr>
              <a:latin typeface="Verdana"/>
              <a:cs typeface="Verdana"/>
            </a:endParaRPr>
          </a:p>
          <a:p>
            <a:pPr marL="12700"/>
            <a:r>
              <a:rPr spc="-10" dirty="0">
                <a:latin typeface="Verdana"/>
                <a:cs typeface="Verdana"/>
              </a:rPr>
              <a:t>void</a:t>
            </a:r>
            <a:r>
              <a:rPr spc="-140" dirty="0">
                <a:latin typeface="Verdana"/>
                <a:cs typeface="Verdana"/>
              </a:rPr>
              <a:t> </a:t>
            </a:r>
            <a:r>
              <a:rPr spc="-90" dirty="0">
                <a:latin typeface="Verdana"/>
                <a:cs typeface="Verdana"/>
              </a:rPr>
              <a:t>setup()</a:t>
            </a:r>
            <a:r>
              <a:rPr spc="-55" dirty="0">
                <a:latin typeface="Verdana"/>
                <a:cs typeface="Verdana"/>
              </a:rPr>
              <a:t> </a:t>
            </a:r>
            <a:r>
              <a:rPr spc="-565" dirty="0">
                <a:latin typeface="Verdana"/>
                <a:cs typeface="Verdana"/>
              </a:rPr>
              <a:t>{</a:t>
            </a:r>
            <a:endParaRPr>
              <a:latin typeface="Verdana"/>
              <a:cs typeface="Verdana"/>
            </a:endParaRPr>
          </a:p>
          <a:p>
            <a:pPr marL="139065"/>
            <a:r>
              <a:rPr spc="-85" dirty="0">
                <a:latin typeface="Verdana"/>
                <a:cs typeface="Verdana"/>
              </a:rPr>
              <a:t>Wire.begin(); </a:t>
            </a:r>
            <a:r>
              <a:rPr spc="-35" dirty="0">
                <a:latin typeface="Verdana"/>
                <a:cs typeface="Verdana"/>
              </a:rPr>
              <a:t>//</a:t>
            </a:r>
            <a:r>
              <a:rPr spc="-125" dirty="0">
                <a:latin typeface="Verdana"/>
                <a:cs typeface="Verdana"/>
              </a:rPr>
              <a:t> </a:t>
            </a:r>
            <a:r>
              <a:rPr dirty="0">
                <a:latin typeface="Malgun Gothic"/>
                <a:cs typeface="Malgun Gothic"/>
              </a:rPr>
              <a:t>마스터로써</a:t>
            </a:r>
            <a:r>
              <a:rPr spc="-130" dirty="0">
                <a:latin typeface="Malgun Gothic"/>
                <a:cs typeface="Malgun Gothic"/>
              </a:rPr>
              <a:t> </a:t>
            </a:r>
            <a:r>
              <a:rPr spc="-105" dirty="0">
                <a:latin typeface="Verdana"/>
                <a:cs typeface="Verdana"/>
              </a:rPr>
              <a:t>I2C</a:t>
            </a:r>
            <a:r>
              <a:rPr spc="-145" dirty="0">
                <a:latin typeface="Verdana"/>
                <a:cs typeface="Verdana"/>
              </a:rPr>
              <a:t> </a:t>
            </a:r>
            <a:r>
              <a:rPr dirty="0">
                <a:latin typeface="Malgun Gothic"/>
                <a:cs typeface="Malgun Gothic"/>
              </a:rPr>
              <a:t>통신</a:t>
            </a:r>
            <a:r>
              <a:rPr spc="-120" dirty="0">
                <a:latin typeface="Malgun Gothic"/>
                <a:cs typeface="Malgun Gothic"/>
              </a:rPr>
              <a:t> </a:t>
            </a:r>
            <a:r>
              <a:rPr spc="-25" dirty="0">
                <a:latin typeface="Malgun Gothic"/>
                <a:cs typeface="Malgun Gothic"/>
              </a:rPr>
              <a:t>초기화</a:t>
            </a:r>
            <a:endParaRPr>
              <a:latin typeface="Malgun Gothic"/>
              <a:cs typeface="Malgun Gothic"/>
            </a:endParaRPr>
          </a:p>
          <a:p>
            <a:pPr marL="12700"/>
            <a:r>
              <a:rPr spc="-565" dirty="0">
                <a:latin typeface="Verdana"/>
                <a:cs typeface="Verdana"/>
              </a:rPr>
              <a:t>}</a:t>
            </a:r>
            <a:endParaRPr>
              <a:latin typeface="Verdana"/>
              <a:cs typeface="Verdana"/>
            </a:endParaRPr>
          </a:p>
          <a:p>
            <a:pPr marL="76200"/>
            <a:r>
              <a:rPr spc="-10" dirty="0">
                <a:latin typeface="Verdana"/>
                <a:cs typeface="Verdana"/>
              </a:rPr>
              <a:t>void</a:t>
            </a:r>
            <a:r>
              <a:rPr spc="-135" dirty="0">
                <a:latin typeface="Verdana"/>
                <a:cs typeface="Verdana"/>
              </a:rPr>
              <a:t> </a:t>
            </a:r>
            <a:r>
              <a:rPr spc="-45" dirty="0">
                <a:latin typeface="Verdana"/>
                <a:cs typeface="Verdana"/>
              </a:rPr>
              <a:t>loop()</a:t>
            </a:r>
            <a:r>
              <a:rPr spc="-80" dirty="0">
                <a:latin typeface="Verdana"/>
                <a:cs typeface="Verdana"/>
              </a:rPr>
              <a:t> </a:t>
            </a:r>
            <a:r>
              <a:rPr spc="-565" dirty="0">
                <a:latin typeface="Verdana"/>
                <a:cs typeface="Verdana"/>
              </a:rPr>
              <a:t>{</a:t>
            </a:r>
            <a:endParaRPr>
              <a:latin typeface="Verdana"/>
              <a:cs typeface="Verdana"/>
            </a:endParaRPr>
          </a:p>
          <a:p>
            <a:pPr marL="202565"/>
            <a:r>
              <a:rPr spc="-10" dirty="0">
                <a:latin typeface="Verdana"/>
                <a:cs typeface="Verdana"/>
              </a:rPr>
              <a:t>delay(50);</a:t>
            </a:r>
            <a:endParaRPr>
              <a:latin typeface="Verdana"/>
              <a:cs typeface="Verdana"/>
            </a:endParaRPr>
          </a:p>
          <a:p>
            <a:pPr marL="202565">
              <a:spcBef>
                <a:spcPts val="5"/>
              </a:spcBef>
            </a:pPr>
            <a:r>
              <a:rPr spc="-30" dirty="0">
                <a:latin typeface="Verdana"/>
                <a:cs typeface="Verdana"/>
              </a:rPr>
              <a:t>//</a:t>
            </a:r>
            <a:r>
              <a:rPr spc="-135" dirty="0">
                <a:latin typeface="Verdana"/>
                <a:cs typeface="Verdana"/>
              </a:rPr>
              <a:t> </a:t>
            </a:r>
            <a:r>
              <a:rPr dirty="0">
                <a:latin typeface="Malgun Gothic"/>
                <a:cs typeface="Malgun Gothic"/>
              </a:rPr>
              <a:t>읽은</a:t>
            </a:r>
            <a:r>
              <a:rPr spc="-120" dirty="0">
                <a:latin typeface="Malgun Gothic"/>
                <a:cs typeface="Malgun Gothic"/>
              </a:rPr>
              <a:t> </a:t>
            </a:r>
            <a:r>
              <a:rPr dirty="0">
                <a:latin typeface="Malgun Gothic"/>
                <a:cs typeface="Malgun Gothic"/>
              </a:rPr>
              <a:t>값을</a:t>
            </a:r>
            <a:r>
              <a:rPr spc="-140" dirty="0">
                <a:latin typeface="Malgun Gothic"/>
                <a:cs typeface="Malgun Gothic"/>
              </a:rPr>
              <a:t> </a:t>
            </a:r>
            <a:r>
              <a:rPr spc="-200" dirty="0">
                <a:latin typeface="Verdana"/>
                <a:cs typeface="Verdana"/>
              </a:rPr>
              <a:t>1-</a:t>
            </a:r>
            <a:r>
              <a:rPr spc="-130" dirty="0">
                <a:latin typeface="Verdana"/>
                <a:cs typeface="Verdana"/>
              </a:rPr>
              <a:t>255</a:t>
            </a:r>
            <a:r>
              <a:rPr spc="-130" dirty="0">
                <a:latin typeface="Malgun Gothic"/>
                <a:cs typeface="Malgun Gothic"/>
              </a:rPr>
              <a:t>로</a:t>
            </a:r>
            <a:r>
              <a:rPr spc="-110" dirty="0">
                <a:latin typeface="Malgun Gothic"/>
                <a:cs typeface="Malgun Gothic"/>
              </a:rPr>
              <a:t> </a:t>
            </a:r>
            <a:r>
              <a:rPr dirty="0">
                <a:latin typeface="Malgun Gothic"/>
                <a:cs typeface="Malgun Gothic"/>
              </a:rPr>
              <a:t>정규화</a:t>
            </a:r>
            <a:r>
              <a:rPr spc="-120" dirty="0">
                <a:latin typeface="Malgun Gothic"/>
                <a:cs typeface="Malgun Gothic"/>
              </a:rPr>
              <a:t> </a:t>
            </a:r>
            <a:r>
              <a:rPr spc="-35" dirty="0">
                <a:latin typeface="Malgun Gothic"/>
                <a:cs typeface="Malgun Gothic"/>
              </a:rPr>
              <a:t>시킴</a:t>
            </a:r>
            <a:endParaRPr>
              <a:latin typeface="Malgun Gothic"/>
              <a:cs typeface="Malgun Gothic"/>
            </a:endParaRPr>
          </a:p>
          <a:p>
            <a:pPr marL="266700"/>
            <a:r>
              <a:rPr spc="-25" dirty="0">
                <a:latin typeface="Verdana"/>
                <a:cs typeface="Verdana"/>
              </a:rPr>
              <a:t>val</a:t>
            </a:r>
            <a:r>
              <a:rPr spc="-114" dirty="0">
                <a:latin typeface="Verdana"/>
                <a:cs typeface="Verdana"/>
              </a:rPr>
              <a:t> </a:t>
            </a:r>
            <a:r>
              <a:rPr spc="-400" dirty="0">
                <a:latin typeface="Verdana"/>
                <a:cs typeface="Verdana"/>
              </a:rPr>
              <a:t>=</a:t>
            </a:r>
            <a:r>
              <a:rPr spc="-95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map(analogRead(analogPin),</a:t>
            </a:r>
            <a:r>
              <a:rPr spc="-45" dirty="0">
                <a:latin typeface="Verdana"/>
                <a:cs typeface="Verdana"/>
              </a:rPr>
              <a:t> </a:t>
            </a:r>
            <a:r>
              <a:rPr spc="-160" dirty="0">
                <a:latin typeface="Verdana"/>
                <a:cs typeface="Verdana"/>
              </a:rPr>
              <a:t>0,</a:t>
            </a:r>
            <a:r>
              <a:rPr spc="-85" dirty="0">
                <a:latin typeface="Verdana"/>
                <a:cs typeface="Verdana"/>
              </a:rPr>
              <a:t> </a:t>
            </a:r>
            <a:r>
              <a:rPr spc="-165" dirty="0">
                <a:latin typeface="Verdana"/>
                <a:cs typeface="Verdana"/>
              </a:rPr>
              <a:t>1023,</a:t>
            </a:r>
            <a:r>
              <a:rPr spc="-75" dirty="0">
                <a:latin typeface="Verdana"/>
                <a:cs typeface="Verdana"/>
              </a:rPr>
              <a:t> </a:t>
            </a:r>
            <a:r>
              <a:rPr spc="-155" dirty="0">
                <a:latin typeface="Verdana"/>
                <a:cs typeface="Verdana"/>
              </a:rPr>
              <a:t>255,</a:t>
            </a:r>
            <a:r>
              <a:rPr spc="-85" dirty="0">
                <a:latin typeface="Verdana"/>
                <a:cs typeface="Verdana"/>
              </a:rPr>
              <a:t> </a:t>
            </a:r>
            <a:r>
              <a:rPr spc="-114" dirty="0">
                <a:latin typeface="Verdana"/>
                <a:cs typeface="Verdana"/>
              </a:rPr>
              <a:t>1);</a:t>
            </a:r>
            <a:endParaRPr>
              <a:latin typeface="Verdana"/>
              <a:cs typeface="Verdana"/>
            </a:endParaRPr>
          </a:p>
          <a:p>
            <a:pPr marL="202565" marR="1581150"/>
            <a:r>
              <a:rPr spc="-30" dirty="0">
                <a:latin typeface="Verdana"/>
                <a:cs typeface="Verdana"/>
              </a:rPr>
              <a:t>//</a:t>
            </a:r>
            <a:r>
              <a:rPr spc="-140" dirty="0">
                <a:latin typeface="Verdana"/>
                <a:cs typeface="Verdana"/>
              </a:rPr>
              <a:t> </a:t>
            </a:r>
            <a:r>
              <a:rPr dirty="0">
                <a:latin typeface="Malgun Gothic"/>
                <a:cs typeface="Malgun Gothic"/>
              </a:rPr>
              <a:t>슬레이브로</a:t>
            </a:r>
            <a:r>
              <a:rPr spc="-130" dirty="0">
                <a:latin typeface="Malgun Gothic"/>
                <a:cs typeface="Malgun Gothic"/>
              </a:rPr>
              <a:t> </a:t>
            </a:r>
            <a:r>
              <a:rPr dirty="0">
                <a:latin typeface="Malgun Gothic"/>
                <a:cs typeface="Malgun Gothic"/>
              </a:rPr>
              <a:t>값</a:t>
            </a:r>
            <a:r>
              <a:rPr spc="-140" dirty="0">
                <a:latin typeface="Malgun Gothic"/>
                <a:cs typeface="Malgun Gothic"/>
              </a:rPr>
              <a:t> </a:t>
            </a:r>
            <a:r>
              <a:rPr spc="-25" dirty="0">
                <a:latin typeface="Malgun Gothic"/>
                <a:cs typeface="Malgun Gothic"/>
              </a:rPr>
              <a:t>보내기 </a:t>
            </a:r>
            <a:r>
              <a:rPr spc="-105" dirty="0">
                <a:latin typeface="Verdana"/>
                <a:cs typeface="Verdana"/>
              </a:rPr>
              <a:t>Wire.beginTransmission(SLAVE_ADDR); </a:t>
            </a:r>
            <a:r>
              <a:rPr spc="-45" dirty="0">
                <a:latin typeface="Verdana"/>
                <a:cs typeface="Verdana"/>
              </a:rPr>
              <a:t>Wire.write(val); </a:t>
            </a:r>
            <a:r>
              <a:rPr spc="-75" dirty="0">
                <a:latin typeface="Verdana"/>
                <a:cs typeface="Verdana"/>
              </a:rPr>
              <a:t>Wire.endTransmission();</a:t>
            </a:r>
            <a:endParaRPr>
              <a:latin typeface="Verdana"/>
              <a:cs typeface="Verdana"/>
            </a:endParaRPr>
          </a:p>
          <a:p>
            <a:pPr marL="12700"/>
            <a:r>
              <a:rPr spc="-565" dirty="0">
                <a:latin typeface="Verdana"/>
                <a:cs typeface="Verdana"/>
              </a:rPr>
              <a:t>}</a:t>
            </a:r>
            <a:endParaRPr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7128" y="1124648"/>
            <a:ext cx="8510270" cy="73660"/>
            <a:chOff x="393128" y="1124648"/>
            <a:chExt cx="8510270" cy="73660"/>
          </a:xfrm>
        </p:grpSpPr>
        <p:sp>
          <p:nvSpPr>
            <p:cNvPr id="3" name="object 3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8506968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8506968" y="70103"/>
                  </a:lnTo>
                  <a:lnTo>
                    <a:pt x="850696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0" y="70103"/>
                  </a:moveTo>
                  <a:lnTo>
                    <a:pt x="8506968" y="70103"/>
                  </a:lnTo>
                  <a:lnTo>
                    <a:pt x="8506968" y="0"/>
                  </a:lnTo>
                  <a:lnTo>
                    <a:pt x="0" y="0"/>
                  </a:lnTo>
                  <a:lnTo>
                    <a:pt x="0" y="70103"/>
                  </a:lnTo>
                  <a:close/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9239" y="-4762"/>
            <a:ext cx="9153525" cy="489584"/>
            <a:chOff x="-4762" y="-4762"/>
            <a:chExt cx="9153525" cy="48958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800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144000" cy="480059"/>
            </a:xfrm>
            <a:custGeom>
              <a:avLst/>
              <a:gdLst/>
              <a:ahLst/>
              <a:cxnLst/>
              <a:rect l="l" t="t" r="r" b="b"/>
              <a:pathLst>
                <a:path w="9144000" h="480059">
                  <a:moveTo>
                    <a:pt x="0" y="480060"/>
                  </a:moveTo>
                  <a:lnTo>
                    <a:pt x="9144000" y="4800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18716" y="6406896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19239" y="6664261"/>
            <a:ext cx="9153525" cy="198755"/>
            <a:chOff x="-4762" y="6664260"/>
            <a:chExt cx="9153525" cy="1987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69023"/>
              <a:ext cx="9144000" cy="1889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6669023"/>
              <a:ext cx="9144000" cy="189230"/>
            </a:xfrm>
            <a:custGeom>
              <a:avLst/>
              <a:gdLst/>
              <a:ahLst/>
              <a:cxnLst/>
              <a:rect l="l" t="t" r="r" b="b"/>
              <a:pathLst>
                <a:path w="9144000" h="189229">
                  <a:moveTo>
                    <a:pt x="0" y="188976"/>
                  </a:moveTo>
                  <a:lnTo>
                    <a:pt x="9144000" y="1889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7981" y="6507289"/>
            <a:ext cx="82676" cy="811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2761" y="6507289"/>
            <a:ext cx="82676" cy="811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46017" y="6507289"/>
            <a:ext cx="82676" cy="811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19031" y="1"/>
            <a:ext cx="1648968" cy="48920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62200" y="682619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하드웨어적</a:t>
            </a:r>
            <a:r>
              <a:rPr spc="-220" dirty="0"/>
              <a:t> </a:t>
            </a:r>
            <a:r>
              <a:rPr dirty="0"/>
              <a:t>구성에</a:t>
            </a:r>
            <a:r>
              <a:rPr spc="-215" dirty="0"/>
              <a:t> </a:t>
            </a:r>
            <a:r>
              <a:rPr dirty="0"/>
              <a:t>따른</a:t>
            </a:r>
            <a:r>
              <a:rPr spc="-195" dirty="0"/>
              <a:t> </a:t>
            </a:r>
            <a:r>
              <a:rPr spc="-25" dirty="0"/>
              <a:t>분류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8837676" y="6454576"/>
            <a:ext cx="266191" cy="184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lang="en-US" altLang="ko-KR" sz="1200" spc="-25" smtClean="0"/>
              <a:pPr marL="38100">
                <a:lnSpc>
                  <a:spcPts val="1370"/>
                </a:lnSpc>
              </a:pPr>
              <a:t>3</a:t>
            </a:fld>
            <a:endParaRPr spc="-50" dirty="0"/>
          </a:p>
        </p:txBody>
      </p:sp>
      <p:sp>
        <p:nvSpPr>
          <p:cNvPr id="17" name="object 17"/>
          <p:cNvSpPr txBox="1"/>
          <p:nvPr/>
        </p:nvSpPr>
        <p:spPr>
          <a:xfrm>
            <a:off x="1998065" y="1082647"/>
            <a:ext cx="8331200" cy="37555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85115" indent="-273050">
              <a:spcBef>
                <a:spcPts val="865"/>
              </a:spcBef>
              <a:buSzPct val="114583"/>
              <a:buFont typeface="Wingdings"/>
              <a:buChar char=""/>
              <a:tabLst>
                <a:tab pos="285115" algn="l"/>
              </a:tabLst>
            </a:pPr>
            <a:r>
              <a:rPr sz="2400" dirty="0">
                <a:latin typeface="Malgun Gothic"/>
                <a:cs typeface="Malgun Gothic"/>
              </a:rPr>
              <a:t>직렬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통신</a:t>
            </a:r>
            <a:r>
              <a:rPr sz="2400" spc="-5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방식과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병렬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통신</a:t>
            </a:r>
            <a:r>
              <a:rPr sz="2400" spc="-55" dirty="0">
                <a:latin typeface="Malgun Gothic"/>
                <a:cs typeface="Malgun Gothic"/>
              </a:rPr>
              <a:t> </a:t>
            </a:r>
            <a:r>
              <a:rPr sz="2400" spc="-25" dirty="0">
                <a:latin typeface="Malgun Gothic"/>
                <a:cs typeface="Malgun Gothic"/>
              </a:rPr>
              <a:t>방식</a:t>
            </a:r>
            <a:endParaRPr sz="2400">
              <a:latin typeface="Malgun Gothic"/>
              <a:cs typeface="Malgun Gothic"/>
            </a:endParaRPr>
          </a:p>
          <a:p>
            <a:pPr marL="582295" lvl="1" indent="-226695">
              <a:spcBef>
                <a:spcPts val="935"/>
              </a:spcBef>
              <a:buSzPct val="95000"/>
              <a:buFont typeface="Wingdings"/>
              <a:buChar char=""/>
              <a:tabLst>
                <a:tab pos="582295" algn="l"/>
              </a:tabLst>
            </a:pP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통신</a:t>
            </a:r>
            <a:r>
              <a:rPr sz="2000" spc="-60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장치간의</a:t>
            </a:r>
            <a:r>
              <a:rPr sz="2000" spc="-7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연결이</a:t>
            </a:r>
            <a:r>
              <a:rPr sz="2000" spc="-50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spc="70" dirty="0">
                <a:solidFill>
                  <a:srgbClr val="3333CC"/>
                </a:solidFill>
                <a:latin typeface="Malgun Gothic"/>
                <a:cs typeface="Malgun Gothic"/>
              </a:rPr>
              <a:t>다르며,</a:t>
            </a:r>
            <a:r>
              <a:rPr sz="2000" spc="-7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상호간의</a:t>
            </a:r>
            <a:r>
              <a:rPr sz="2000" spc="-6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장단점이</a:t>
            </a:r>
            <a:r>
              <a:rPr sz="2000" spc="-6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spc="75" dirty="0">
                <a:solidFill>
                  <a:srgbClr val="3333CC"/>
                </a:solidFill>
                <a:latin typeface="Malgun Gothic"/>
                <a:cs typeface="Malgun Gothic"/>
              </a:rPr>
              <a:t>있다.</a:t>
            </a:r>
            <a:endParaRPr sz="2000">
              <a:latin typeface="Malgun Gothic"/>
              <a:cs typeface="Malgun Gothic"/>
            </a:endParaRPr>
          </a:p>
          <a:p>
            <a:pPr marL="582295" lvl="1" indent="-227329">
              <a:spcBef>
                <a:spcPts val="965"/>
              </a:spcBef>
              <a:buSzPct val="95000"/>
              <a:buFont typeface="Wingdings"/>
              <a:buChar char=""/>
              <a:tabLst>
                <a:tab pos="582295" algn="l"/>
              </a:tabLst>
            </a:pP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장단점을</a:t>
            </a:r>
            <a:r>
              <a:rPr sz="2000" spc="-6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활용한</a:t>
            </a:r>
            <a:r>
              <a:rPr sz="2000" spc="-60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많은</a:t>
            </a:r>
            <a:r>
              <a:rPr sz="2000" spc="-4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통신</a:t>
            </a:r>
            <a:r>
              <a:rPr sz="2000" spc="-60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방식이</a:t>
            </a:r>
            <a:r>
              <a:rPr sz="2000" spc="-60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개발</a:t>
            </a:r>
            <a:r>
              <a:rPr sz="2000" spc="-4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3CC"/>
                </a:solidFill>
                <a:latin typeface="Malgun Gothic"/>
                <a:cs typeface="Malgun Gothic"/>
              </a:rPr>
              <a:t>중</a:t>
            </a:r>
            <a:endParaRPr sz="2000">
              <a:latin typeface="Malgun Gothic"/>
              <a:cs typeface="Malgun Gothic"/>
            </a:endParaRPr>
          </a:p>
          <a:p>
            <a:pPr lvl="1">
              <a:spcBef>
                <a:spcPts val="1040"/>
              </a:spcBef>
              <a:buClr>
                <a:srgbClr val="3333CC"/>
              </a:buClr>
              <a:buFont typeface="Wingdings"/>
              <a:buChar char=""/>
            </a:pPr>
            <a:endParaRPr sz="2000">
              <a:latin typeface="Malgun Gothic"/>
              <a:cs typeface="Malgun Gothic"/>
            </a:endParaRPr>
          </a:p>
          <a:p>
            <a:pPr marL="285115" indent="-273050">
              <a:buSzPct val="114583"/>
              <a:buFont typeface="Wingdings"/>
              <a:buChar char=""/>
              <a:tabLst>
                <a:tab pos="285115" algn="l"/>
              </a:tabLst>
            </a:pPr>
            <a:r>
              <a:rPr sz="2400" dirty="0">
                <a:latin typeface="Malgun Gothic"/>
                <a:cs typeface="Malgun Gothic"/>
              </a:rPr>
              <a:t>비동기식</a:t>
            </a:r>
            <a:r>
              <a:rPr sz="2400" spc="-5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통신</a:t>
            </a:r>
            <a:r>
              <a:rPr sz="2400" spc="-6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과</a:t>
            </a:r>
            <a:r>
              <a:rPr sz="2400" spc="-5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동기식</a:t>
            </a:r>
            <a:r>
              <a:rPr sz="2400" spc="-5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통신</a:t>
            </a:r>
            <a:r>
              <a:rPr sz="2400" spc="-60" dirty="0">
                <a:latin typeface="Malgun Gothic"/>
                <a:cs typeface="Malgun Gothic"/>
              </a:rPr>
              <a:t> </a:t>
            </a:r>
            <a:r>
              <a:rPr sz="2400" spc="-25" dirty="0">
                <a:latin typeface="Malgun Gothic"/>
                <a:cs typeface="Malgun Gothic"/>
              </a:rPr>
              <a:t>방법</a:t>
            </a:r>
            <a:endParaRPr sz="2400">
              <a:latin typeface="Malgun Gothic"/>
              <a:cs typeface="Malgun Gothic"/>
            </a:endParaRPr>
          </a:p>
          <a:p>
            <a:pPr marL="570230" marR="5080" lvl="1" indent="-215900">
              <a:lnSpc>
                <a:spcPct val="120000"/>
              </a:lnSpc>
              <a:spcBef>
                <a:spcPts val="455"/>
              </a:spcBef>
              <a:buSzPct val="95000"/>
              <a:buFont typeface="Wingdings"/>
              <a:buChar char=""/>
              <a:tabLst>
                <a:tab pos="570230" algn="l"/>
                <a:tab pos="581660" algn="l"/>
              </a:tabLst>
            </a:pP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	</a:t>
            </a:r>
            <a:r>
              <a:rPr sz="2000" spc="80" dirty="0">
                <a:solidFill>
                  <a:srgbClr val="3333CC"/>
                </a:solidFill>
                <a:latin typeface="Malgun Gothic"/>
                <a:cs typeface="Malgun Gothic"/>
              </a:rPr>
              <a:t>동기식(Synchronous)</a:t>
            </a:r>
            <a:r>
              <a:rPr sz="2000" spc="-3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통신</a:t>
            </a:r>
            <a:r>
              <a:rPr sz="2000" spc="-60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방식은</a:t>
            </a:r>
            <a:r>
              <a:rPr sz="2000" spc="-5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동기를</a:t>
            </a:r>
            <a:r>
              <a:rPr sz="2000" spc="-4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위한</a:t>
            </a:r>
            <a:r>
              <a:rPr sz="2000" spc="-60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신호가</a:t>
            </a:r>
            <a:r>
              <a:rPr sz="2000" spc="-5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같이</a:t>
            </a:r>
            <a:r>
              <a:rPr sz="2000" spc="-4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3CC"/>
                </a:solidFill>
                <a:latin typeface="Malgun Gothic"/>
                <a:cs typeface="Malgun Gothic"/>
              </a:rPr>
              <a:t>동반된 </a:t>
            </a:r>
            <a:r>
              <a:rPr sz="2000" spc="130" dirty="0">
                <a:solidFill>
                  <a:srgbClr val="3333CC"/>
                </a:solidFill>
                <a:latin typeface="Malgun Gothic"/>
                <a:cs typeface="Malgun Gothic"/>
              </a:rPr>
              <a:t>다.</a:t>
            </a:r>
            <a:endParaRPr sz="2000">
              <a:latin typeface="Malgun Gothic"/>
              <a:cs typeface="Malgun Gothic"/>
            </a:endParaRPr>
          </a:p>
          <a:p>
            <a:pPr marL="582295" lvl="1" indent="-226695">
              <a:spcBef>
                <a:spcPts val="960"/>
              </a:spcBef>
              <a:buSzPct val="95000"/>
              <a:buFont typeface="Wingdings"/>
              <a:buChar char=""/>
              <a:tabLst>
                <a:tab pos="582295" algn="l"/>
              </a:tabLst>
            </a:pPr>
            <a:r>
              <a:rPr sz="2000" spc="70" dirty="0">
                <a:solidFill>
                  <a:srgbClr val="3333CC"/>
                </a:solidFill>
                <a:latin typeface="Malgun Gothic"/>
                <a:cs typeface="Malgun Gothic"/>
              </a:rPr>
              <a:t>비동기식(Asynchronous)</a:t>
            </a:r>
            <a:r>
              <a:rPr sz="2000" spc="-40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통신</a:t>
            </a:r>
            <a:r>
              <a:rPr sz="2000" spc="-5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방식은</a:t>
            </a:r>
            <a:r>
              <a:rPr sz="2000" spc="-6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동기</a:t>
            </a:r>
            <a:r>
              <a:rPr sz="2000" spc="-6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신호가</a:t>
            </a:r>
            <a:r>
              <a:rPr sz="2000" spc="-5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없기</a:t>
            </a:r>
            <a:r>
              <a:rPr sz="2000" spc="-6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때문에</a:t>
            </a:r>
            <a:r>
              <a:rPr sz="2000" spc="-6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3CC"/>
                </a:solidFill>
                <a:latin typeface="Malgun Gothic"/>
                <a:cs typeface="Malgun Gothic"/>
              </a:rPr>
              <a:t>시</a:t>
            </a:r>
            <a:endParaRPr sz="2000">
              <a:latin typeface="Malgun Gothic"/>
              <a:cs typeface="Malgun Gothic"/>
            </a:endParaRPr>
          </a:p>
          <a:p>
            <a:pPr marL="570230">
              <a:spcBef>
                <a:spcPts val="484"/>
              </a:spcBef>
            </a:pP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간에</a:t>
            </a:r>
            <a:r>
              <a:rPr sz="2000" spc="-4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따른</a:t>
            </a:r>
            <a:r>
              <a:rPr sz="2000" spc="-60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데이터</a:t>
            </a:r>
            <a:r>
              <a:rPr sz="2000" spc="-60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인식을</a:t>
            </a:r>
            <a:r>
              <a:rPr sz="2000" spc="-4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spc="75" dirty="0">
                <a:solidFill>
                  <a:srgbClr val="3333CC"/>
                </a:solidFill>
                <a:latin typeface="Malgun Gothic"/>
                <a:cs typeface="Malgun Gothic"/>
              </a:rPr>
              <a:t>한다.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7128" y="1124648"/>
            <a:ext cx="8510270" cy="73660"/>
            <a:chOff x="393128" y="1124648"/>
            <a:chExt cx="8510270" cy="73660"/>
          </a:xfrm>
        </p:grpSpPr>
        <p:sp>
          <p:nvSpPr>
            <p:cNvPr id="3" name="object 3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8506968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8506968" y="70103"/>
                  </a:lnTo>
                  <a:lnTo>
                    <a:pt x="850696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0" y="70103"/>
                  </a:moveTo>
                  <a:lnTo>
                    <a:pt x="8506968" y="70103"/>
                  </a:lnTo>
                  <a:lnTo>
                    <a:pt x="8506968" y="0"/>
                  </a:lnTo>
                  <a:lnTo>
                    <a:pt x="0" y="0"/>
                  </a:lnTo>
                  <a:lnTo>
                    <a:pt x="0" y="70103"/>
                  </a:lnTo>
                  <a:close/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9239" y="-4762"/>
            <a:ext cx="9153525" cy="489584"/>
            <a:chOff x="-4762" y="-4762"/>
            <a:chExt cx="9153525" cy="48958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800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144000" cy="480059"/>
            </a:xfrm>
            <a:custGeom>
              <a:avLst/>
              <a:gdLst/>
              <a:ahLst/>
              <a:cxnLst/>
              <a:rect l="l" t="t" r="r" b="b"/>
              <a:pathLst>
                <a:path w="9144000" h="480059">
                  <a:moveTo>
                    <a:pt x="0" y="480060"/>
                  </a:moveTo>
                  <a:lnTo>
                    <a:pt x="9144000" y="4800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18716" y="6406896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19239" y="6664261"/>
            <a:ext cx="9153525" cy="198755"/>
            <a:chOff x="-4762" y="6664260"/>
            <a:chExt cx="9153525" cy="1987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69023"/>
              <a:ext cx="9144000" cy="1889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6669023"/>
              <a:ext cx="9144000" cy="189230"/>
            </a:xfrm>
            <a:custGeom>
              <a:avLst/>
              <a:gdLst/>
              <a:ahLst/>
              <a:cxnLst/>
              <a:rect l="l" t="t" r="r" b="b"/>
              <a:pathLst>
                <a:path w="9144000" h="189229">
                  <a:moveTo>
                    <a:pt x="0" y="188976"/>
                  </a:moveTo>
                  <a:lnTo>
                    <a:pt x="9144000" y="1889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7981" y="6507289"/>
            <a:ext cx="82676" cy="811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2761" y="6507289"/>
            <a:ext cx="82676" cy="811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46017" y="6507289"/>
            <a:ext cx="82676" cy="811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19031" y="1"/>
            <a:ext cx="1648968" cy="48920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62200" y="806371"/>
            <a:ext cx="10515600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/>
              <a:t>가변저항을</a:t>
            </a:r>
            <a:r>
              <a:rPr sz="2800" spc="-180" dirty="0"/>
              <a:t> </a:t>
            </a:r>
            <a:r>
              <a:rPr sz="2800" spc="-50" dirty="0"/>
              <a:t>이용하여</a:t>
            </a:r>
            <a:r>
              <a:rPr sz="2800" spc="-170" dirty="0"/>
              <a:t> </a:t>
            </a:r>
            <a:r>
              <a:rPr sz="2800" spc="-40" dirty="0"/>
              <a:t>원격지</a:t>
            </a:r>
            <a:r>
              <a:rPr sz="2800" spc="-170" dirty="0"/>
              <a:t> </a:t>
            </a:r>
            <a:r>
              <a:rPr sz="2800" spc="170" dirty="0"/>
              <a:t>LED</a:t>
            </a:r>
            <a:r>
              <a:rPr sz="2800" spc="-160" dirty="0"/>
              <a:t> </a:t>
            </a:r>
            <a:r>
              <a:rPr sz="2800" spc="-40" dirty="0"/>
              <a:t>깜박임</a:t>
            </a:r>
            <a:r>
              <a:rPr sz="2800" spc="-165" dirty="0"/>
              <a:t> </a:t>
            </a:r>
            <a:r>
              <a:rPr sz="2800" spc="-25" dirty="0"/>
              <a:t>조절</a:t>
            </a:r>
            <a:endParaRPr sz="2800"/>
          </a:p>
        </p:txBody>
      </p:sp>
      <p:sp>
        <p:nvSpPr>
          <p:cNvPr id="17" name="object 17"/>
          <p:cNvSpPr txBox="1"/>
          <p:nvPr/>
        </p:nvSpPr>
        <p:spPr>
          <a:xfrm>
            <a:off x="2095602" y="1162253"/>
            <a:ext cx="2600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spc="-35" dirty="0">
                <a:latin typeface="Malgun Gothic"/>
                <a:cs typeface="Malgun Gothic"/>
              </a:rPr>
              <a:t>슬레이브</a:t>
            </a:r>
            <a:r>
              <a:rPr sz="2800" spc="-185" dirty="0">
                <a:latin typeface="Malgun Gothic"/>
                <a:cs typeface="Malgun Gothic"/>
              </a:rPr>
              <a:t> </a:t>
            </a:r>
            <a:r>
              <a:rPr sz="2800" spc="-25" dirty="0">
                <a:latin typeface="Malgun Gothic"/>
                <a:cs typeface="Malgun Gothic"/>
              </a:rPr>
              <a:t>코드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24811" y="1581911"/>
            <a:ext cx="8342630" cy="4800600"/>
          </a:xfrm>
          <a:custGeom>
            <a:avLst/>
            <a:gdLst/>
            <a:ahLst/>
            <a:cxnLst/>
            <a:rect l="l" t="t" r="r" b="b"/>
            <a:pathLst>
              <a:path w="8342630" h="4800600">
                <a:moveTo>
                  <a:pt x="0" y="4800600"/>
                </a:moveTo>
                <a:lnTo>
                  <a:pt x="8342376" y="4800600"/>
                </a:lnTo>
                <a:lnTo>
                  <a:pt x="8342376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03552" y="1610056"/>
            <a:ext cx="2036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Verdana"/>
                <a:cs typeface="Verdana"/>
              </a:rPr>
              <a:t>#include</a:t>
            </a:r>
            <a:r>
              <a:rPr spc="-110" dirty="0">
                <a:latin typeface="Verdana"/>
                <a:cs typeface="Verdana"/>
              </a:rPr>
              <a:t> </a:t>
            </a:r>
            <a:r>
              <a:rPr spc="-155" dirty="0">
                <a:latin typeface="Verdana"/>
                <a:cs typeface="Verdana"/>
              </a:rPr>
              <a:t>&lt;Wire.h&gt;</a:t>
            </a:r>
            <a:endParaRPr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03552" y="1884934"/>
            <a:ext cx="2591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Verdana"/>
                <a:cs typeface="Verdana"/>
              </a:rPr>
              <a:t>#define</a:t>
            </a:r>
            <a:r>
              <a:rPr spc="-70" dirty="0">
                <a:latin typeface="Verdana"/>
                <a:cs typeface="Verdana"/>
              </a:rPr>
              <a:t> </a:t>
            </a:r>
            <a:r>
              <a:rPr spc="-105" dirty="0">
                <a:latin typeface="Verdana"/>
                <a:cs typeface="Verdana"/>
              </a:rPr>
              <a:t>SLAVE_ADDR</a:t>
            </a:r>
            <a:r>
              <a:rPr spc="-114" dirty="0">
                <a:latin typeface="Verdana"/>
                <a:cs typeface="Verdana"/>
              </a:rPr>
              <a:t> </a:t>
            </a:r>
            <a:r>
              <a:rPr spc="-50" dirty="0">
                <a:latin typeface="Verdana"/>
                <a:cs typeface="Verdana"/>
              </a:rPr>
              <a:t>9</a:t>
            </a:r>
            <a:endParaRPr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61786" y="1884934"/>
            <a:ext cx="2010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0" dirty="0">
                <a:latin typeface="Verdana"/>
                <a:cs typeface="Verdana"/>
              </a:rPr>
              <a:t>//</a:t>
            </a:r>
            <a:r>
              <a:rPr spc="-135" dirty="0">
                <a:latin typeface="Verdana"/>
                <a:cs typeface="Verdana"/>
              </a:rPr>
              <a:t> </a:t>
            </a:r>
            <a:r>
              <a:rPr dirty="0">
                <a:latin typeface="Malgun Gothic"/>
                <a:cs typeface="Malgun Gothic"/>
              </a:rPr>
              <a:t>슬레이브</a:t>
            </a:r>
            <a:r>
              <a:rPr spc="-125" dirty="0">
                <a:latin typeface="Malgun Gothic"/>
                <a:cs typeface="Malgun Gothic"/>
              </a:rPr>
              <a:t> </a:t>
            </a:r>
            <a:r>
              <a:rPr spc="-204" dirty="0">
                <a:latin typeface="Verdana"/>
                <a:cs typeface="Verdana"/>
              </a:rPr>
              <a:t>ID</a:t>
            </a:r>
            <a:r>
              <a:rPr spc="-155" dirty="0">
                <a:latin typeface="Verdana"/>
                <a:cs typeface="Verdana"/>
              </a:rPr>
              <a:t> </a:t>
            </a:r>
            <a:r>
              <a:rPr spc="-25" dirty="0">
                <a:latin typeface="Malgun Gothic"/>
                <a:cs typeface="Malgun Gothic"/>
              </a:rPr>
              <a:t>지정</a:t>
            </a:r>
            <a:endParaRPr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03551" y="2159253"/>
            <a:ext cx="579882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841500" algn="l"/>
              </a:tabLst>
            </a:pPr>
            <a:r>
              <a:rPr spc="-95" dirty="0">
                <a:latin typeface="Verdana"/>
                <a:cs typeface="Verdana"/>
              </a:rPr>
              <a:t>int</a:t>
            </a:r>
            <a:r>
              <a:rPr spc="-135" dirty="0">
                <a:latin typeface="Verdana"/>
                <a:cs typeface="Verdana"/>
              </a:rPr>
              <a:t> </a:t>
            </a:r>
            <a:r>
              <a:rPr spc="-145" dirty="0">
                <a:latin typeface="Verdana"/>
                <a:cs typeface="Verdana"/>
              </a:rPr>
              <a:t>LED</a:t>
            </a:r>
            <a:r>
              <a:rPr spc="-120" dirty="0">
                <a:latin typeface="Verdana"/>
                <a:cs typeface="Verdana"/>
              </a:rPr>
              <a:t> </a:t>
            </a:r>
            <a:r>
              <a:rPr spc="-400" dirty="0">
                <a:latin typeface="Verdana"/>
                <a:cs typeface="Verdana"/>
              </a:rPr>
              <a:t>=</a:t>
            </a:r>
            <a:r>
              <a:rPr spc="-130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13;</a:t>
            </a:r>
            <a:r>
              <a:rPr dirty="0">
                <a:latin typeface="Verdana"/>
                <a:cs typeface="Verdana"/>
              </a:rPr>
              <a:t>	</a:t>
            </a:r>
            <a:r>
              <a:rPr spc="-40" dirty="0">
                <a:latin typeface="Verdana"/>
                <a:cs typeface="Verdana"/>
              </a:rPr>
              <a:t>//</a:t>
            </a:r>
            <a:r>
              <a:rPr spc="-114" dirty="0">
                <a:latin typeface="Verdana"/>
                <a:cs typeface="Verdana"/>
              </a:rPr>
              <a:t> </a:t>
            </a:r>
            <a:r>
              <a:rPr spc="-30" dirty="0">
                <a:latin typeface="Verdana"/>
                <a:cs typeface="Verdana"/>
              </a:rPr>
              <a:t>Define</a:t>
            </a:r>
            <a:r>
              <a:rPr spc="-120" dirty="0">
                <a:latin typeface="Verdana"/>
                <a:cs typeface="Verdana"/>
              </a:rPr>
              <a:t> </a:t>
            </a:r>
            <a:r>
              <a:rPr spc="-150" dirty="0">
                <a:latin typeface="Verdana"/>
                <a:cs typeface="Verdana"/>
              </a:rPr>
              <a:t>LED</a:t>
            </a:r>
            <a:r>
              <a:rPr spc="-110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Pin</a:t>
            </a:r>
            <a:endParaRPr>
              <a:latin typeface="Verdana"/>
              <a:cs typeface="Verdana"/>
            </a:endParaRPr>
          </a:p>
          <a:p>
            <a:pPr marL="12700" marR="1647189">
              <a:tabLst>
                <a:tab pos="926465" algn="l"/>
              </a:tabLst>
            </a:pPr>
            <a:r>
              <a:rPr spc="-95" dirty="0">
                <a:latin typeface="Verdana"/>
                <a:cs typeface="Verdana"/>
              </a:rPr>
              <a:t>int</a:t>
            </a:r>
            <a:r>
              <a:rPr spc="-140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rd;</a:t>
            </a:r>
            <a:r>
              <a:rPr dirty="0">
                <a:latin typeface="Verdana"/>
                <a:cs typeface="Verdana"/>
              </a:rPr>
              <a:t>	</a:t>
            </a:r>
            <a:r>
              <a:rPr spc="-40" dirty="0">
                <a:latin typeface="Verdana"/>
                <a:cs typeface="Verdana"/>
              </a:rPr>
              <a:t>//</a:t>
            </a:r>
            <a:r>
              <a:rPr spc="-75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Variable</a:t>
            </a:r>
            <a:r>
              <a:rPr spc="-90" dirty="0">
                <a:latin typeface="Verdana"/>
                <a:cs typeface="Verdana"/>
              </a:rPr>
              <a:t> </a:t>
            </a:r>
            <a:r>
              <a:rPr spc="-80" dirty="0">
                <a:latin typeface="Verdana"/>
                <a:cs typeface="Verdana"/>
              </a:rPr>
              <a:t>for</a:t>
            </a:r>
            <a:r>
              <a:rPr spc="-9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received</a:t>
            </a:r>
            <a:r>
              <a:rPr spc="-70" dirty="0">
                <a:latin typeface="Verdana"/>
                <a:cs typeface="Verdana"/>
              </a:rPr>
              <a:t> </a:t>
            </a:r>
            <a:r>
              <a:rPr spc="40" dirty="0">
                <a:latin typeface="Verdana"/>
                <a:cs typeface="Verdana"/>
              </a:rPr>
              <a:t>data </a:t>
            </a:r>
            <a:r>
              <a:rPr spc="-95" dirty="0">
                <a:latin typeface="Verdana"/>
                <a:cs typeface="Verdana"/>
              </a:rPr>
              <a:t>int</a:t>
            </a:r>
            <a:r>
              <a:rPr spc="-140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br;</a:t>
            </a:r>
            <a:r>
              <a:rPr dirty="0">
                <a:latin typeface="Verdana"/>
                <a:cs typeface="Verdana"/>
              </a:rPr>
              <a:t>	</a:t>
            </a:r>
            <a:r>
              <a:rPr spc="-40" dirty="0">
                <a:latin typeface="Verdana"/>
                <a:cs typeface="Verdana"/>
              </a:rPr>
              <a:t>//</a:t>
            </a:r>
            <a:r>
              <a:rPr spc="-105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Variable</a:t>
            </a:r>
            <a:r>
              <a:rPr spc="-114" dirty="0">
                <a:latin typeface="Verdana"/>
                <a:cs typeface="Verdana"/>
              </a:rPr>
              <a:t> </a:t>
            </a:r>
            <a:r>
              <a:rPr spc="-80" dirty="0">
                <a:latin typeface="Verdana"/>
                <a:cs typeface="Verdana"/>
              </a:rPr>
              <a:t>for</a:t>
            </a:r>
            <a:r>
              <a:rPr spc="-120" dirty="0">
                <a:latin typeface="Verdana"/>
                <a:cs typeface="Verdana"/>
              </a:rPr>
              <a:t> </a:t>
            </a:r>
            <a:r>
              <a:rPr spc="-85" dirty="0">
                <a:latin typeface="Verdana"/>
                <a:cs typeface="Verdana"/>
              </a:rPr>
              <a:t>blink</a:t>
            </a:r>
            <a:r>
              <a:rPr spc="-125" dirty="0">
                <a:latin typeface="Verdana"/>
                <a:cs typeface="Verdana"/>
              </a:rPr>
              <a:t> </a:t>
            </a:r>
            <a:r>
              <a:rPr spc="-20" dirty="0">
                <a:latin typeface="Verdana"/>
                <a:cs typeface="Verdana"/>
              </a:rPr>
              <a:t>rate</a:t>
            </a:r>
            <a:endParaRPr>
              <a:latin typeface="Verdana"/>
              <a:cs typeface="Verdana"/>
            </a:endParaRPr>
          </a:p>
          <a:p>
            <a:pPr marL="12700"/>
            <a:r>
              <a:rPr dirty="0">
                <a:latin typeface="Verdana"/>
                <a:cs typeface="Verdana"/>
              </a:rPr>
              <a:t>void</a:t>
            </a:r>
            <a:r>
              <a:rPr spc="-145" dirty="0">
                <a:latin typeface="Verdana"/>
                <a:cs typeface="Verdana"/>
              </a:rPr>
              <a:t> </a:t>
            </a:r>
            <a:r>
              <a:rPr spc="-90" dirty="0">
                <a:latin typeface="Verdana"/>
                <a:cs typeface="Verdana"/>
              </a:rPr>
              <a:t>setup()</a:t>
            </a:r>
            <a:r>
              <a:rPr spc="-60" dirty="0">
                <a:latin typeface="Verdana"/>
                <a:cs typeface="Verdana"/>
              </a:rPr>
              <a:t> </a:t>
            </a:r>
            <a:r>
              <a:rPr spc="-565" dirty="0">
                <a:latin typeface="Verdana"/>
                <a:cs typeface="Verdana"/>
              </a:rPr>
              <a:t>{</a:t>
            </a:r>
            <a:endParaRPr>
              <a:latin typeface="Verdana"/>
              <a:cs typeface="Verdana"/>
            </a:endParaRPr>
          </a:p>
          <a:p>
            <a:pPr marL="139065"/>
            <a:r>
              <a:rPr spc="-40" dirty="0">
                <a:latin typeface="Verdana"/>
                <a:cs typeface="Verdana"/>
              </a:rPr>
              <a:t>pinMode(LED,</a:t>
            </a:r>
            <a:r>
              <a:rPr spc="-70" dirty="0">
                <a:latin typeface="Verdana"/>
                <a:cs typeface="Verdana"/>
              </a:rPr>
              <a:t> </a:t>
            </a:r>
            <a:r>
              <a:rPr spc="-50" dirty="0">
                <a:latin typeface="Verdana"/>
                <a:cs typeface="Verdana"/>
              </a:rPr>
              <a:t>OUTPUT);</a:t>
            </a:r>
            <a:endParaRPr>
              <a:latin typeface="Verdana"/>
              <a:cs typeface="Verdana"/>
            </a:endParaRPr>
          </a:p>
          <a:p>
            <a:pPr marL="139065"/>
            <a:r>
              <a:rPr spc="-40" dirty="0">
                <a:latin typeface="Verdana"/>
                <a:cs typeface="Verdana"/>
              </a:rPr>
              <a:t>//</a:t>
            </a:r>
            <a:r>
              <a:rPr spc="-95" dirty="0">
                <a:latin typeface="Verdana"/>
                <a:cs typeface="Verdana"/>
              </a:rPr>
              <a:t> </a:t>
            </a:r>
            <a:r>
              <a:rPr spc="-110" dirty="0">
                <a:latin typeface="Verdana"/>
                <a:cs typeface="Verdana"/>
              </a:rPr>
              <a:t>Initialize</a:t>
            </a:r>
            <a:r>
              <a:rPr spc="-130" dirty="0">
                <a:latin typeface="Verdana"/>
                <a:cs typeface="Verdana"/>
              </a:rPr>
              <a:t> </a:t>
            </a:r>
            <a:r>
              <a:rPr spc="-100" dirty="0">
                <a:latin typeface="Verdana"/>
                <a:cs typeface="Verdana"/>
              </a:rPr>
              <a:t>I2C </a:t>
            </a:r>
            <a:r>
              <a:rPr spc="-20" dirty="0">
                <a:latin typeface="Verdana"/>
                <a:cs typeface="Verdana"/>
              </a:rPr>
              <a:t>communications</a:t>
            </a:r>
            <a:r>
              <a:rPr spc="-120" dirty="0">
                <a:latin typeface="Verdana"/>
                <a:cs typeface="Verdana"/>
              </a:rPr>
              <a:t> </a:t>
            </a:r>
            <a:r>
              <a:rPr spc="-60" dirty="0">
                <a:latin typeface="Verdana"/>
                <a:cs typeface="Verdana"/>
              </a:rPr>
              <a:t>as</a:t>
            </a:r>
            <a:r>
              <a:rPr spc="-90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Slave</a:t>
            </a:r>
            <a:endParaRPr>
              <a:latin typeface="Verdana"/>
              <a:cs typeface="Verdana"/>
            </a:endParaRPr>
          </a:p>
          <a:p>
            <a:pPr marL="139065">
              <a:spcBef>
                <a:spcPts val="2160"/>
              </a:spcBef>
            </a:pPr>
            <a:r>
              <a:rPr spc="-50" dirty="0">
                <a:latin typeface="Verdana"/>
                <a:cs typeface="Verdana"/>
              </a:rPr>
              <a:t>Wire.begin(SLAVE_ADDR);</a:t>
            </a:r>
            <a:endParaRPr>
              <a:latin typeface="Verdana"/>
              <a:cs typeface="Verdana"/>
            </a:endParaRPr>
          </a:p>
          <a:p>
            <a:pPr marL="139065"/>
            <a:r>
              <a:rPr spc="-40" dirty="0">
                <a:latin typeface="Verdana"/>
                <a:cs typeface="Verdana"/>
              </a:rPr>
              <a:t>//</a:t>
            </a:r>
            <a:r>
              <a:rPr spc="-110" dirty="0">
                <a:latin typeface="Verdana"/>
                <a:cs typeface="Verdana"/>
              </a:rPr>
              <a:t> </a:t>
            </a:r>
            <a:r>
              <a:rPr spc="-35" dirty="0">
                <a:latin typeface="Verdana"/>
                <a:cs typeface="Verdana"/>
              </a:rPr>
              <a:t>Function</a:t>
            </a:r>
            <a:r>
              <a:rPr spc="-105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to</a:t>
            </a:r>
            <a:r>
              <a:rPr spc="-100" dirty="0">
                <a:latin typeface="Verdana"/>
                <a:cs typeface="Verdana"/>
              </a:rPr>
              <a:t> </a:t>
            </a:r>
            <a:r>
              <a:rPr spc="-110" dirty="0">
                <a:latin typeface="Verdana"/>
                <a:cs typeface="Verdana"/>
              </a:rPr>
              <a:t>run</a:t>
            </a:r>
            <a:r>
              <a:rPr spc="-114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when</a:t>
            </a:r>
            <a:r>
              <a:rPr spc="-55" dirty="0">
                <a:latin typeface="Verdana"/>
                <a:cs typeface="Verdana"/>
              </a:rPr>
              <a:t> </a:t>
            </a:r>
            <a:r>
              <a:rPr spc="65" dirty="0">
                <a:latin typeface="Verdana"/>
                <a:cs typeface="Verdana"/>
              </a:rPr>
              <a:t>data</a:t>
            </a:r>
            <a:r>
              <a:rPr spc="-10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received</a:t>
            </a:r>
            <a:r>
              <a:rPr spc="-110" dirty="0">
                <a:latin typeface="Verdana"/>
                <a:cs typeface="Verdana"/>
              </a:rPr>
              <a:t> </a:t>
            </a:r>
            <a:r>
              <a:rPr spc="-80" dirty="0">
                <a:latin typeface="Verdana"/>
                <a:cs typeface="Verdana"/>
              </a:rPr>
              <a:t>from</a:t>
            </a:r>
            <a:r>
              <a:rPr spc="-114" dirty="0">
                <a:latin typeface="Verdana"/>
                <a:cs typeface="Verdana"/>
              </a:rPr>
              <a:t> </a:t>
            </a:r>
            <a:r>
              <a:rPr spc="-30" dirty="0">
                <a:latin typeface="Verdana"/>
                <a:cs typeface="Verdana"/>
              </a:rPr>
              <a:t>master</a:t>
            </a:r>
            <a:endParaRPr>
              <a:latin typeface="Verdana"/>
              <a:cs typeface="Verdana"/>
            </a:endParaRPr>
          </a:p>
          <a:p>
            <a:pPr marL="139065">
              <a:spcBef>
                <a:spcPts val="5"/>
              </a:spcBef>
            </a:pPr>
            <a:r>
              <a:rPr spc="-10" dirty="0">
                <a:latin typeface="Verdana"/>
                <a:cs typeface="Verdana"/>
              </a:rPr>
              <a:t>Wire.onReceive(receiveEvent);</a:t>
            </a:r>
            <a:endParaRPr>
              <a:latin typeface="Verdana"/>
              <a:cs typeface="Verdana"/>
            </a:endParaRPr>
          </a:p>
          <a:p>
            <a:pPr marL="139065" marR="3201670">
              <a:spcBef>
                <a:spcPts val="2160"/>
              </a:spcBef>
            </a:pPr>
            <a:r>
              <a:rPr spc="-40" dirty="0">
                <a:latin typeface="Verdana"/>
                <a:cs typeface="Verdana"/>
              </a:rPr>
              <a:t>//</a:t>
            </a:r>
            <a:r>
              <a:rPr spc="-110" dirty="0">
                <a:latin typeface="Verdana"/>
                <a:cs typeface="Verdana"/>
              </a:rPr>
              <a:t> </a:t>
            </a:r>
            <a:r>
              <a:rPr spc="-75" dirty="0">
                <a:latin typeface="Verdana"/>
                <a:cs typeface="Verdana"/>
              </a:rPr>
              <a:t>Setup</a:t>
            </a:r>
            <a:r>
              <a:rPr spc="-80" dirty="0">
                <a:latin typeface="Verdana"/>
                <a:cs typeface="Verdana"/>
              </a:rPr>
              <a:t> </a:t>
            </a:r>
            <a:r>
              <a:rPr spc="-105" dirty="0">
                <a:latin typeface="Verdana"/>
                <a:cs typeface="Verdana"/>
              </a:rPr>
              <a:t>Serial</a:t>
            </a:r>
            <a:r>
              <a:rPr spc="-120" dirty="0">
                <a:latin typeface="Verdana"/>
                <a:cs typeface="Verdana"/>
              </a:rPr>
              <a:t> </a:t>
            </a:r>
            <a:r>
              <a:rPr spc="-20" dirty="0">
                <a:latin typeface="Verdana"/>
                <a:cs typeface="Verdana"/>
              </a:rPr>
              <a:t>Monitor </a:t>
            </a:r>
            <a:r>
              <a:rPr spc="-60" dirty="0">
                <a:latin typeface="Verdana"/>
                <a:cs typeface="Verdana"/>
              </a:rPr>
              <a:t>Serial.begin(9600);</a:t>
            </a:r>
            <a:endParaRPr>
              <a:latin typeface="Verdana"/>
              <a:cs typeface="Verdana"/>
            </a:endParaRPr>
          </a:p>
          <a:p>
            <a:pPr marL="139065"/>
            <a:r>
              <a:rPr spc="-120" dirty="0">
                <a:latin typeface="Verdana"/>
                <a:cs typeface="Verdana"/>
              </a:rPr>
              <a:t>Serial.println("I2C</a:t>
            </a:r>
            <a:r>
              <a:rPr spc="-25" dirty="0">
                <a:latin typeface="Verdana"/>
                <a:cs typeface="Verdana"/>
              </a:rPr>
              <a:t> </a:t>
            </a:r>
            <a:r>
              <a:rPr spc="-70" dirty="0">
                <a:latin typeface="Verdana"/>
                <a:cs typeface="Verdana"/>
              </a:rPr>
              <a:t>Slave</a:t>
            </a:r>
            <a:r>
              <a:rPr spc="-85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Demonstration");</a:t>
            </a:r>
            <a:endParaRPr>
              <a:latin typeface="Verdana"/>
              <a:cs typeface="Verdana"/>
            </a:endParaRPr>
          </a:p>
          <a:p>
            <a:pPr marL="12700"/>
            <a:r>
              <a:rPr spc="-565" dirty="0">
                <a:latin typeface="Verdana"/>
                <a:cs typeface="Verdana"/>
              </a:rPr>
              <a:t>}</a:t>
            </a:r>
            <a:endParaRPr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7128" y="1124648"/>
            <a:ext cx="8510270" cy="73660"/>
            <a:chOff x="393128" y="1124648"/>
            <a:chExt cx="8510270" cy="73660"/>
          </a:xfrm>
        </p:grpSpPr>
        <p:sp>
          <p:nvSpPr>
            <p:cNvPr id="3" name="object 3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8506968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8506968" y="70103"/>
                  </a:lnTo>
                  <a:lnTo>
                    <a:pt x="850696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0" y="70103"/>
                  </a:moveTo>
                  <a:lnTo>
                    <a:pt x="8506968" y="70103"/>
                  </a:lnTo>
                  <a:lnTo>
                    <a:pt x="8506968" y="0"/>
                  </a:lnTo>
                  <a:lnTo>
                    <a:pt x="0" y="0"/>
                  </a:lnTo>
                  <a:lnTo>
                    <a:pt x="0" y="70103"/>
                  </a:lnTo>
                  <a:close/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9239" y="-4762"/>
            <a:ext cx="9153525" cy="489584"/>
            <a:chOff x="-4762" y="-4762"/>
            <a:chExt cx="9153525" cy="48958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800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144000" cy="480059"/>
            </a:xfrm>
            <a:custGeom>
              <a:avLst/>
              <a:gdLst/>
              <a:ahLst/>
              <a:cxnLst/>
              <a:rect l="l" t="t" r="r" b="b"/>
              <a:pathLst>
                <a:path w="9144000" h="480059">
                  <a:moveTo>
                    <a:pt x="0" y="480060"/>
                  </a:moveTo>
                  <a:lnTo>
                    <a:pt x="9144000" y="4800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18716" y="6406896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19239" y="6664261"/>
            <a:ext cx="9153525" cy="198755"/>
            <a:chOff x="-4762" y="6664260"/>
            <a:chExt cx="9153525" cy="1987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69023"/>
              <a:ext cx="9144000" cy="1889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6669023"/>
              <a:ext cx="9144000" cy="189230"/>
            </a:xfrm>
            <a:custGeom>
              <a:avLst/>
              <a:gdLst/>
              <a:ahLst/>
              <a:cxnLst/>
              <a:rect l="l" t="t" r="r" b="b"/>
              <a:pathLst>
                <a:path w="9144000" h="189229">
                  <a:moveTo>
                    <a:pt x="0" y="188976"/>
                  </a:moveTo>
                  <a:lnTo>
                    <a:pt x="9144000" y="1889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7981" y="6507289"/>
            <a:ext cx="82676" cy="811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2761" y="6507289"/>
            <a:ext cx="82676" cy="811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46017" y="6507289"/>
            <a:ext cx="82676" cy="811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19031" y="1"/>
            <a:ext cx="1648968" cy="48920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62200" y="806371"/>
            <a:ext cx="10515600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/>
              <a:t>가변저항을</a:t>
            </a:r>
            <a:r>
              <a:rPr sz="2800" spc="-180" dirty="0"/>
              <a:t> </a:t>
            </a:r>
            <a:r>
              <a:rPr sz="2800" spc="-50" dirty="0"/>
              <a:t>이용하여</a:t>
            </a:r>
            <a:r>
              <a:rPr sz="2800" spc="-170" dirty="0"/>
              <a:t> </a:t>
            </a:r>
            <a:r>
              <a:rPr sz="2800" spc="-40" dirty="0"/>
              <a:t>원격지</a:t>
            </a:r>
            <a:r>
              <a:rPr sz="2800" spc="-170" dirty="0"/>
              <a:t> </a:t>
            </a:r>
            <a:r>
              <a:rPr sz="2800" spc="170" dirty="0"/>
              <a:t>LED</a:t>
            </a:r>
            <a:r>
              <a:rPr sz="2800" spc="-160" dirty="0"/>
              <a:t> </a:t>
            </a:r>
            <a:r>
              <a:rPr sz="2800" spc="-40" dirty="0"/>
              <a:t>깜박임</a:t>
            </a:r>
            <a:r>
              <a:rPr sz="2800" spc="-165" dirty="0"/>
              <a:t> </a:t>
            </a:r>
            <a:r>
              <a:rPr sz="2800" spc="-25" dirty="0"/>
              <a:t>조절</a:t>
            </a:r>
            <a:endParaRPr sz="2800"/>
          </a:p>
        </p:txBody>
      </p:sp>
      <p:sp>
        <p:nvSpPr>
          <p:cNvPr id="17" name="object 17"/>
          <p:cNvSpPr txBox="1"/>
          <p:nvPr/>
        </p:nvSpPr>
        <p:spPr>
          <a:xfrm>
            <a:off x="2095602" y="1438097"/>
            <a:ext cx="2600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spc="-35" dirty="0">
                <a:latin typeface="Malgun Gothic"/>
                <a:cs typeface="Malgun Gothic"/>
              </a:rPr>
              <a:t>슬레이브</a:t>
            </a:r>
            <a:r>
              <a:rPr sz="2800" spc="-185" dirty="0">
                <a:latin typeface="Malgun Gothic"/>
                <a:cs typeface="Malgun Gothic"/>
              </a:rPr>
              <a:t> </a:t>
            </a:r>
            <a:r>
              <a:rPr sz="2800" spc="-25" dirty="0">
                <a:latin typeface="Malgun Gothic"/>
                <a:cs typeface="Malgun Gothic"/>
              </a:rPr>
              <a:t>코드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35123" y="2144267"/>
            <a:ext cx="8342630" cy="373371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spcBef>
                <a:spcPts val="315"/>
              </a:spcBef>
            </a:pPr>
            <a:r>
              <a:rPr sz="2000" spc="-10" dirty="0">
                <a:latin typeface="Verdana"/>
                <a:cs typeface="Verdana"/>
              </a:rPr>
              <a:t>void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receiveEvent()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625" dirty="0">
                <a:latin typeface="Verdana"/>
                <a:cs typeface="Verdana"/>
              </a:rPr>
              <a:t>{</a:t>
            </a:r>
            <a:endParaRPr sz="2000">
              <a:latin typeface="Verdana"/>
              <a:cs typeface="Verdana"/>
            </a:endParaRPr>
          </a:p>
          <a:p>
            <a:pPr marL="231775" marR="1709420">
              <a:tabLst>
                <a:tab pos="2409190" algn="l"/>
              </a:tabLst>
            </a:pPr>
            <a:r>
              <a:rPr sz="2000" spc="-75" dirty="0">
                <a:latin typeface="Verdana"/>
                <a:cs typeface="Verdana"/>
              </a:rPr>
              <a:t>rd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spc="-430" dirty="0">
                <a:latin typeface="Verdana"/>
                <a:cs typeface="Verdana"/>
              </a:rPr>
              <a:t>=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spc="-105" dirty="0">
                <a:latin typeface="Verdana"/>
                <a:cs typeface="Verdana"/>
              </a:rPr>
              <a:t>Wire.read();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//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read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one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character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90" dirty="0">
                <a:latin typeface="Verdana"/>
                <a:cs typeface="Verdana"/>
              </a:rPr>
              <a:t>from </a:t>
            </a:r>
            <a:r>
              <a:rPr sz="2000" spc="-10" dirty="0">
                <a:latin typeface="Verdana"/>
                <a:cs typeface="Verdana"/>
              </a:rPr>
              <a:t>the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I2C </a:t>
            </a:r>
            <a:r>
              <a:rPr sz="2000" spc="-45" dirty="0">
                <a:latin typeface="Verdana"/>
                <a:cs typeface="Verdana"/>
              </a:rPr>
              <a:t>Serial.println(rd);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5" dirty="0">
                <a:latin typeface="Verdana"/>
                <a:cs typeface="Verdana"/>
              </a:rPr>
              <a:t>//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125" dirty="0">
                <a:latin typeface="Verdana"/>
                <a:cs typeface="Verdana"/>
              </a:rPr>
              <a:t>Print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value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incoming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65" dirty="0">
                <a:latin typeface="Verdana"/>
                <a:cs typeface="Verdana"/>
              </a:rPr>
              <a:t>data</a:t>
            </a:r>
            <a:endParaRPr sz="2000">
              <a:latin typeface="Verdana"/>
              <a:cs typeface="Verdana"/>
            </a:endParaRPr>
          </a:p>
          <a:p>
            <a:pPr marL="91440"/>
            <a:r>
              <a:rPr sz="2000" spc="-625" dirty="0">
                <a:latin typeface="Verdana"/>
                <a:cs typeface="Verdana"/>
              </a:rPr>
              <a:t>}</a:t>
            </a:r>
            <a:endParaRPr sz="2000">
              <a:latin typeface="Verdana"/>
              <a:cs typeface="Verdana"/>
            </a:endParaRPr>
          </a:p>
          <a:p>
            <a:pPr marL="231775" marR="6736715" indent="-140335">
              <a:spcBef>
                <a:spcPts val="5"/>
              </a:spcBef>
            </a:pPr>
            <a:r>
              <a:rPr sz="2000" spc="-10" dirty="0">
                <a:latin typeface="Verdana"/>
                <a:cs typeface="Verdana"/>
              </a:rPr>
              <a:t>void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loop()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spc="-625" dirty="0">
                <a:latin typeface="Verdana"/>
                <a:cs typeface="Verdana"/>
              </a:rPr>
              <a:t>{</a:t>
            </a:r>
            <a:r>
              <a:rPr sz="2000" spc="-10" dirty="0">
                <a:latin typeface="Verdana"/>
                <a:cs typeface="Verdana"/>
              </a:rPr>
              <a:t> delay(50);</a:t>
            </a:r>
            <a:endParaRPr sz="2000">
              <a:latin typeface="Verdana"/>
              <a:cs typeface="Verdana"/>
            </a:endParaRPr>
          </a:p>
          <a:p>
            <a:pPr marL="231775"/>
            <a:r>
              <a:rPr sz="2000" spc="-80" dirty="0">
                <a:latin typeface="Verdana"/>
                <a:cs typeface="Verdana"/>
              </a:rPr>
              <a:t>br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430" dirty="0">
                <a:latin typeface="Verdana"/>
                <a:cs typeface="Verdana"/>
              </a:rPr>
              <a:t>=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map(rd,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175" dirty="0">
                <a:latin typeface="Verdana"/>
                <a:cs typeface="Verdana"/>
              </a:rPr>
              <a:t>1,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75" dirty="0">
                <a:latin typeface="Verdana"/>
                <a:cs typeface="Verdana"/>
              </a:rPr>
              <a:t>255,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75" dirty="0">
                <a:latin typeface="Verdana"/>
                <a:cs typeface="Verdana"/>
              </a:rPr>
              <a:t>100,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210" dirty="0">
                <a:latin typeface="Verdana"/>
                <a:cs typeface="Verdana"/>
              </a:rPr>
              <a:t>2000);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//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dirty="0">
                <a:latin typeface="Malgun Gothic"/>
                <a:cs typeface="Malgun Gothic"/>
              </a:rPr>
              <a:t>수신된</a:t>
            </a:r>
            <a:r>
              <a:rPr sz="2000" spc="-16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값을</a:t>
            </a:r>
            <a:r>
              <a:rPr sz="2000" spc="-14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이용하여</a:t>
            </a:r>
            <a:r>
              <a:rPr sz="2000" spc="-165" dirty="0">
                <a:latin typeface="Malgun Gothic"/>
                <a:cs typeface="Malgun Gothic"/>
              </a:rPr>
              <a:t> </a:t>
            </a:r>
            <a:r>
              <a:rPr sz="2000" spc="-10" dirty="0">
                <a:latin typeface="Verdana"/>
                <a:cs typeface="Verdana"/>
              </a:rPr>
              <a:t>delay</a:t>
            </a:r>
            <a:endParaRPr sz="2000">
              <a:latin typeface="Verdana"/>
              <a:cs typeface="Verdana"/>
            </a:endParaRPr>
          </a:p>
          <a:p>
            <a:pPr marL="1223010" algn="ctr"/>
            <a:r>
              <a:rPr sz="2000" dirty="0">
                <a:latin typeface="Malgun Gothic"/>
                <a:cs typeface="Malgun Gothic"/>
              </a:rPr>
              <a:t>시간</a:t>
            </a:r>
            <a:r>
              <a:rPr sz="2000" spc="-165" dirty="0">
                <a:latin typeface="Malgun Gothic"/>
                <a:cs typeface="Malgun Gothic"/>
              </a:rPr>
              <a:t> </a:t>
            </a:r>
            <a:r>
              <a:rPr sz="2000" spc="-25" dirty="0">
                <a:latin typeface="Malgun Gothic"/>
                <a:cs typeface="Malgun Gothic"/>
              </a:rPr>
              <a:t>계산</a:t>
            </a:r>
            <a:endParaRPr sz="2000">
              <a:latin typeface="Malgun Gothic"/>
              <a:cs typeface="Malgun Gothic"/>
            </a:endParaRPr>
          </a:p>
          <a:p>
            <a:pPr marL="231775" marR="5253990"/>
            <a:r>
              <a:rPr sz="2000" spc="-95" dirty="0">
                <a:latin typeface="Verdana"/>
                <a:cs typeface="Verdana"/>
              </a:rPr>
              <a:t>digitalWrite(LED,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spc="-155" dirty="0">
                <a:latin typeface="Verdana"/>
                <a:cs typeface="Verdana"/>
              </a:rPr>
              <a:t>HIGH); </a:t>
            </a:r>
            <a:r>
              <a:rPr sz="2000" spc="-10" dirty="0">
                <a:latin typeface="Verdana"/>
                <a:cs typeface="Verdana"/>
              </a:rPr>
              <a:t>delay(br); </a:t>
            </a:r>
            <a:r>
              <a:rPr sz="2000" spc="-95" dirty="0">
                <a:latin typeface="Verdana"/>
                <a:cs typeface="Verdana"/>
              </a:rPr>
              <a:t>digitalWrite(LED,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LOW); </a:t>
            </a:r>
            <a:r>
              <a:rPr sz="2000" spc="-10" dirty="0">
                <a:latin typeface="Verdana"/>
                <a:cs typeface="Verdana"/>
              </a:rPr>
              <a:t>delay(br);</a:t>
            </a:r>
            <a:endParaRPr sz="2000">
              <a:latin typeface="Verdana"/>
              <a:cs typeface="Verdana"/>
            </a:endParaRPr>
          </a:p>
          <a:p>
            <a:pPr marL="91440"/>
            <a:r>
              <a:rPr sz="2000" spc="-625" dirty="0">
                <a:latin typeface="Verdana"/>
                <a:cs typeface="Verdana"/>
              </a:rPr>
              <a:t>}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7128" y="1124648"/>
            <a:ext cx="8510270" cy="73660"/>
            <a:chOff x="393128" y="1124648"/>
            <a:chExt cx="8510270" cy="73660"/>
          </a:xfrm>
        </p:grpSpPr>
        <p:sp>
          <p:nvSpPr>
            <p:cNvPr id="3" name="object 3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8506968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8506968" y="70103"/>
                  </a:lnTo>
                  <a:lnTo>
                    <a:pt x="850696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0" y="70103"/>
                  </a:moveTo>
                  <a:lnTo>
                    <a:pt x="8506968" y="70103"/>
                  </a:lnTo>
                  <a:lnTo>
                    <a:pt x="8506968" y="0"/>
                  </a:lnTo>
                  <a:lnTo>
                    <a:pt x="0" y="0"/>
                  </a:lnTo>
                  <a:lnTo>
                    <a:pt x="0" y="70103"/>
                  </a:lnTo>
                  <a:close/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9239" y="-4762"/>
            <a:ext cx="9153525" cy="489584"/>
            <a:chOff x="-4762" y="-4762"/>
            <a:chExt cx="9153525" cy="48958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800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144000" cy="480059"/>
            </a:xfrm>
            <a:custGeom>
              <a:avLst/>
              <a:gdLst/>
              <a:ahLst/>
              <a:cxnLst/>
              <a:rect l="l" t="t" r="r" b="b"/>
              <a:pathLst>
                <a:path w="9144000" h="480059">
                  <a:moveTo>
                    <a:pt x="0" y="480060"/>
                  </a:moveTo>
                  <a:lnTo>
                    <a:pt x="9144000" y="4800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18716" y="6406896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19239" y="6664261"/>
            <a:ext cx="9153525" cy="198755"/>
            <a:chOff x="-4762" y="6664260"/>
            <a:chExt cx="9153525" cy="1987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69023"/>
              <a:ext cx="9144000" cy="1889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6669023"/>
              <a:ext cx="9144000" cy="189230"/>
            </a:xfrm>
            <a:custGeom>
              <a:avLst/>
              <a:gdLst/>
              <a:ahLst/>
              <a:cxnLst/>
              <a:rect l="l" t="t" r="r" b="b"/>
              <a:pathLst>
                <a:path w="9144000" h="189229">
                  <a:moveTo>
                    <a:pt x="0" y="188976"/>
                  </a:moveTo>
                  <a:lnTo>
                    <a:pt x="9144000" y="1889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7981" y="6507289"/>
            <a:ext cx="82676" cy="811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2761" y="6507289"/>
            <a:ext cx="82676" cy="811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46017" y="6507289"/>
            <a:ext cx="82676" cy="811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19031" y="1"/>
            <a:ext cx="1648968" cy="48920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62200" y="806371"/>
            <a:ext cx="10515600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/>
              <a:t>가변저항을</a:t>
            </a:r>
            <a:r>
              <a:rPr sz="2800" spc="-180" dirty="0"/>
              <a:t> </a:t>
            </a:r>
            <a:r>
              <a:rPr sz="2800" spc="-50" dirty="0"/>
              <a:t>이용하여</a:t>
            </a:r>
            <a:r>
              <a:rPr sz="2800" spc="-170" dirty="0"/>
              <a:t> </a:t>
            </a:r>
            <a:r>
              <a:rPr sz="2800" spc="-40" dirty="0"/>
              <a:t>원격지</a:t>
            </a:r>
            <a:r>
              <a:rPr sz="2800" spc="-170" dirty="0"/>
              <a:t> </a:t>
            </a:r>
            <a:r>
              <a:rPr sz="2800" spc="170" dirty="0"/>
              <a:t>LED</a:t>
            </a:r>
            <a:r>
              <a:rPr sz="2800" spc="-160" dirty="0"/>
              <a:t> </a:t>
            </a:r>
            <a:r>
              <a:rPr sz="2800" spc="-40" dirty="0"/>
              <a:t>깜박임</a:t>
            </a:r>
            <a:r>
              <a:rPr sz="2800" spc="-165" dirty="0"/>
              <a:t> </a:t>
            </a:r>
            <a:r>
              <a:rPr sz="2800" spc="-25" dirty="0"/>
              <a:t>조절</a:t>
            </a:r>
            <a:endParaRPr sz="2800"/>
          </a:p>
        </p:txBody>
      </p:sp>
      <p:sp>
        <p:nvSpPr>
          <p:cNvPr id="17" name="object 17"/>
          <p:cNvSpPr txBox="1"/>
          <p:nvPr/>
        </p:nvSpPr>
        <p:spPr>
          <a:xfrm>
            <a:off x="2095602" y="1438097"/>
            <a:ext cx="18884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spc="-20" dirty="0">
                <a:latin typeface="Malgun Gothic"/>
                <a:cs typeface="Malgun Gothic"/>
              </a:rPr>
              <a:t>실험</a:t>
            </a:r>
            <a:r>
              <a:rPr sz="2800" spc="-229" dirty="0">
                <a:latin typeface="Malgun Gothic"/>
                <a:cs typeface="Malgun Gothic"/>
              </a:rPr>
              <a:t> </a:t>
            </a:r>
            <a:r>
              <a:rPr sz="2800" spc="-25" dirty="0">
                <a:latin typeface="Malgun Gothic"/>
                <a:cs typeface="Malgun Gothic"/>
              </a:rPr>
              <a:t>결과</a:t>
            </a:r>
            <a:endParaRPr sz="2800">
              <a:latin typeface="Malgun Gothic"/>
              <a:cs typeface="Malgun Gothic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61332" y="1217675"/>
            <a:ext cx="5963412" cy="499872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7128" y="1124648"/>
            <a:ext cx="8510270" cy="73660"/>
            <a:chOff x="393128" y="1124648"/>
            <a:chExt cx="8510270" cy="73660"/>
          </a:xfrm>
        </p:grpSpPr>
        <p:sp>
          <p:nvSpPr>
            <p:cNvPr id="3" name="object 3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8506968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8506968" y="70103"/>
                  </a:lnTo>
                  <a:lnTo>
                    <a:pt x="850696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0" y="70103"/>
                  </a:moveTo>
                  <a:lnTo>
                    <a:pt x="8506968" y="70103"/>
                  </a:lnTo>
                  <a:lnTo>
                    <a:pt x="8506968" y="0"/>
                  </a:lnTo>
                  <a:lnTo>
                    <a:pt x="0" y="0"/>
                  </a:lnTo>
                  <a:lnTo>
                    <a:pt x="0" y="70103"/>
                  </a:lnTo>
                  <a:close/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9239" y="-4762"/>
            <a:ext cx="9153525" cy="489584"/>
            <a:chOff x="-4762" y="-4762"/>
            <a:chExt cx="9153525" cy="48958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800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144000" cy="480059"/>
            </a:xfrm>
            <a:custGeom>
              <a:avLst/>
              <a:gdLst/>
              <a:ahLst/>
              <a:cxnLst/>
              <a:rect l="l" t="t" r="r" b="b"/>
              <a:pathLst>
                <a:path w="9144000" h="480059">
                  <a:moveTo>
                    <a:pt x="0" y="480060"/>
                  </a:moveTo>
                  <a:lnTo>
                    <a:pt x="9144000" y="4800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18716" y="6406896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19239" y="6664261"/>
            <a:ext cx="9153525" cy="198755"/>
            <a:chOff x="-4762" y="6664260"/>
            <a:chExt cx="9153525" cy="1987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69023"/>
              <a:ext cx="9144000" cy="1889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6669023"/>
              <a:ext cx="9144000" cy="189230"/>
            </a:xfrm>
            <a:custGeom>
              <a:avLst/>
              <a:gdLst/>
              <a:ahLst/>
              <a:cxnLst/>
              <a:rect l="l" t="t" r="r" b="b"/>
              <a:pathLst>
                <a:path w="9144000" h="189229">
                  <a:moveTo>
                    <a:pt x="0" y="188976"/>
                  </a:moveTo>
                  <a:lnTo>
                    <a:pt x="9144000" y="1889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7981" y="6507289"/>
            <a:ext cx="82676" cy="811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2761" y="6507289"/>
            <a:ext cx="82676" cy="811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46017" y="6507289"/>
            <a:ext cx="82676" cy="811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19031" y="1"/>
            <a:ext cx="1648968" cy="48920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62200" y="682619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5" dirty="0"/>
              <a:t>SPI</a:t>
            </a:r>
            <a:r>
              <a:rPr spc="-125" dirty="0"/>
              <a:t> </a:t>
            </a:r>
            <a:r>
              <a:rPr dirty="0"/>
              <a:t>통신</a:t>
            </a:r>
            <a:r>
              <a:rPr spc="-160" dirty="0"/>
              <a:t> </a:t>
            </a:r>
            <a:r>
              <a:rPr spc="-25" dirty="0"/>
              <a:t>개요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8837676" y="6454576"/>
            <a:ext cx="266191" cy="184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lang="en-US" altLang="ko-KR" sz="1200" spc="-25" smtClean="0"/>
              <a:pPr marL="38100">
                <a:lnSpc>
                  <a:spcPts val="1370"/>
                </a:lnSpc>
              </a:pPr>
              <a:t>33</a:t>
            </a:fld>
            <a:endParaRPr spc="-25" dirty="0"/>
          </a:p>
        </p:txBody>
      </p:sp>
      <p:sp>
        <p:nvSpPr>
          <p:cNvPr id="17" name="object 17"/>
          <p:cNvSpPr txBox="1"/>
          <p:nvPr/>
        </p:nvSpPr>
        <p:spPr>
          <a:xfrm>
            <a:off x="1998066" y="1166427"/>
            <a:ext cx="8326755" cy="210493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85115" indent="-273050">
              <a:spcBef>
                <a:spcPts val="204"/>
              </a:spcBef>
              <a:buSzPct val="114583"/>
              <a:buFont typeface="Wingdings"/>
              <a:buChar char=""/>
              <a:tabLst>
                <a:tab pos="285115" algn="l"/>
              </a:tabLst>
            </a:pPr>
            <a:r>
              <a:rPr sz="2400" spc="85" dirty="0">
                <a:latin typeface="Malgun Gothic"/>
                <a:cs typeface="Malgun Gothic"/>
              </a:rPr>
              <a:t>Serial</a:t>
            </a:r>
            <a:r>
              <a:rPr sz="2400" spc="-15" dirty="0">
                <a:latin typeface="Malgun Gothic"/>
                <a:cs typeface="Malgun Gothic"/>
              </a:rPr>
              <a:t> </a:t>
            </a:r>
            <a:r>
              <a:rPr sz="2400" spc="50" dirty="0">
                <a:latin typeface="Malgun Gothic"/>
                <a:cs typeface="Malgun Gothic"/>
              </a:rPr>
              <a:t>Peripherial</a:t>
            </a:r>
            <a:r>
              <a:rPr sz="2400" spc="-25" dirty="0">
                <a:latin typeface="Malgun Gothic"/>
                <a:cs typeface="Malgun Gothic"/>
              </a:rPr>
              <a:t> </a:t>
            </a:r>
            <a:r>
              <a:rPr sz="2400" spc="85" dirty="0">
                <a:latin typeface="Malgun Gothic"/>
                <a:cs typeface="Malgun Gothic"/>
              </a:rPr>
              <a:t>Interface</a:t>
            </a:r>
            <a:r>
              <a:rPr sz="2400" spc="-20" dirty="0">
                <a:latin typeface="Malgun Gothic"/>
                <a:cs typeface="Malgun Gothic"/>
              </a:rPr>
              <a:t> </a:t>
            </a:r>
            <a:r>
              <a:rPr sz="2400" spc="-25" dirty="0">
                <a:latin typeface="Malgun Gothic"/>
                <a:cs typeface="Malgun Gothic"/>
              </a:rPr>
              <a:t>약자</a:t>
            </a:r>
            <a:endParaRPr sz="2400">
              <a:latin typeface="Malgun Gothic"/>
              <a:cs typeface="Malgun Gothic"/>
            </a:endParaRPr>
          </a:p>
          <a:p>
            <a:pPr marL="285115" indent="-273050">
              <a:spcBef>
                <a:spcPts val="615"/>
              </a:spcBef>
              <a:buSzPct val="114583"/>
              <a:buFont typeface="Wingdings"/>
              <a:buChar char=""/>
              <a:tabLst>
                <a:tab pos="285115" algn="l"/>
              </a:tabLst>
            </a:pPr>
            <a:r>
              <a:rPr sz="2400" dirty="0">
                <a:latin typeface="Malgun Gothic"/>
                <a:cs typeface="Malgun Gothic"/>
              </a:rPr>
              <a:t>하나의</a:t>
            </a:r>
            <a:r>
              <a:rPr sz="2400" spc="-5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마스터와</a:t>
            </a:r>
            <a:r>
              <a:rPr sz="2400" spc="-6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하나</a:t>
            </a:r>
            <a:r>
              <a:rPr sz="2400" spc="-5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이상의</a:t>
            </a:r>
            <a:r>
              <a:rPr sz="2400" spc="-6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슬레이브</a:t>
            </a:r>
            <a:r>
              <a:rPr sz="2400" spc="-60" dirty="0">
                <a:latin typeface="Malgun Gothic"/>
                <a:cs typeface="Malgun Gothic"/>
              </a:rPr>
              <a:t> </a:t>
            </a:r>
            <a:r>
              <a:rPr sz="2400" spc="-25" dirty="0">
                <a:latin typeface="Malgun Gothic"/>
                <a:cs typeface="Malgun Gothic"/>
              </a:rPr>
              <a:t>기기</a:t>
            </a:r>
            <a:endParaRPr sz="2400">
              <a:latin typeface="Malgun Gothic"/>
              <a:cs typeface="Malgun Gothic"/>
            </a:endParaRPr>
          </a:p>
          <a:p>
            <a:pPr marL="285115" indent="-273050">
              <a:spcBef>
                <a:spcPts val="615"/>
              </a:spcBef>
              <a:buSzPct val="114583"/>
              <a:buFont typeface="Wingdings"/>
              <a:buChar char=""/>
              <a:tabLst>
                <a:tab pos="285115" algn="l"/>
              </a:tabLst>
            </a:pPr>
            <a:r>
              <a:rPr sz="2400" spc="135" dirty="0">
                <a:latin typeface="Malgun Gothic"/>
                <a:cs typeface="Malgun Gothic"/>
              </a:rPr>
              <a:t>SPI는</a:t>
            </a:r>
            <a:r>
              <a:rPr sz="2400" spc="-3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마스터에서</a:t>
            </a:r>
            <a:r>
              <a:rPr sz="2400" spc="-4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클럭</a:t>
            </a:r>
            <a:r>
              <a:rPr sz="2400" spc="-3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신호를</a:t>
            </a:r>
            <a:r>
              <a:rPr sz="2400" spc="-35" dirty="0">
                <a:latin typeface="Malgun Gothic"/>
                <a:cs typeface="Malgun Gothic"/>
              </a:rPr>
              <a:t> </a:t>
            </a:r>
            <a:r>
              <a:rPr sz="2400" spc="-25" dirty="0">
                <a:latin typeface="Malgun Gothic"/>
                <a:cs typeface="Malgun Gothic"/>
              </a:rPr>
              <a:t>생성</a:t>
            </a:r>
            <a:endParaRPr sz="2400">
              <a:latin typeface="Malgun Gothic"/>
              <a:cs typeface="Malgun Gothic"/>
            </a:endParaRPr>
          </a:p>
          <a:p>
            <a:pPr marL="269875" marR="5080" indent="-258445">
              <a:lnSpc>
                <a:spcPct val="114199"/>
              </a:lnSpc>
              <a:spcBef>
                <a:spcPts val="125"/>
              </a:spcBef>
              <a:buSzPct val="114583"/>
              <a:buFont typeface="Wingdings"/>
              <a:buChar char=""/>
              <a:tabLst>
                <a:tab pos="269875" algn="l"/>
                <a:tab pos="284480" algn="l"/>
              </a:tabLst>
            </a:pPr>
            <a:r>
              <a:rPr sz="2400" dirty="0">
                <a:latin typeface="Malgun Gothic"/>
                <a:cs typeface="Malgun Gothic"/>
              </a:rPr>
              <a:t>	속도가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빠르기</a:t>
            </a:r>
            <a:r>
              <a:rPr sz="2400" spc="-5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때문에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주로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빠른</a:t>
            </a:r>
            <a:r>
              <a:rPr sz="2400" spc="-5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데이터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전송속도가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spc="-20" dirty="0">
                <a:latin typeface="Malgun Gothic"/>
                <a:cs typeface="Malgun Gothic"/>
              </a:rPr>
              <a:t>필요한 </a:t>
            </a:r>
            <a:r>
              <a:rPr sz="2400" dirty="0">
                <a:latin typeface="Malgun Gothic"/>
                <a:cs typeface="Malgun Gothic"/>
              </a:rPr>
              <a:t>곳에</a:t>
            </a:r>
            <a:r>
              <a:rPr sz="2400" spc="-4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많이</a:t>
            </a:r>
            <a:r>
              <a:rPr sz="2400" spc="-60" dirty="0">
                <a:latin typeface="Malgun Gothic"/>
                <a:cs typeface="Malgun Gothic"/>
              </a:rPr>
              <a:t> </a:t>
            </a:r>
            <a:r>
              <a:rPr sz="2400" spc="-25" dirty="0">
                <a:latin typeface="Malgun Gothic"/>
                <a:cs typeface="Malgun Gothic"/>
              </a:rPr>
              <a:t>사용</a:t>
            </a:r>
            <a:endParaRPr sz="2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7128" y="1124648"/>
            <a:ext cx="8510270" cy="73660"/>
            <a:chOff x="393128" y="1124648"/>
            <a:chExt cx="8510270" cy="73660"/>
          </a:xfrm>
        </p:grpSpPr>
        <p:sp>
          <p:nvSpPr>
            <p:cNvPr id="3" name="object 3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8506968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8506968" y="70103"/>
                  </a:lnTo>
                  <a:lnTo>
                    <a:pt x="850696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0" y="70103"/>
                  </a:moveTo>
                  <a:lnTo>
                    <a:pt x="8506968" y="70103"/>
                  </a:lnTo>
                  <a:lnTo>
                    <a:pt x="8506968" y="0"/>
                  </a:lnTo>
                  <a:lnTo>
                    <a:pt x="0" y="0"/>
                  </a:lnTo>
                  <a:lnTo>
                    <a:pt x="0" y="70103"/>
                  </a:lnTo>
                  <a:close/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9239" y="-4762"/>
            <a:ext cx="9153525" cy="489584"/>
            <a:chOff x="-4762" y="-4762"/>
            <a:chExt cx="9153525" cy="48958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800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144000" cy="480059"/>
            </a:xfrm>
            <a:custGeom>
              <a:avLst/>
              <a:gdLst/>
              <a:ahLst/>
              <a:cxnLst/>
              <a:rect l="l" t="t" r="r" b="b"/>
              <a:pathLst>
                <a:path w="9144000" h="480059">
                  <a:moveTo>
                    <a:pt x="0" y="480060"/>
                  </a:moveTo>
                  <a:lnTo>
                    <a:pt x="9144000" y="4800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18716" y="6406896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19239" y="6664261"/>
            <a:ext cx="9153525" cy="198755"/>
            <a:chOff x="-4762" y="6664260"/>
            <a:chExt cx="9153525" cy="1987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69023"/>
              <a:ext cx="9144000" cy="1889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6669023"/>
              <a:ext cx="9144000" cy="189230"/>
            </a:xfrm>
            <a:custGeom>
              <a:avLst/>
              <a:gdLst/>
              <a:ahLst/>
              <a:cxnLst/>
              <a:rect l="l" t="t" r="r" b="b"/>
              <a:pathLst>
                <a:path w="9144000" h="189229">
                  <a:moveTo>
                    <a:pt x="0" y="188976"/>
                  </a:moveTo>
                  <a:lnTo>
                    <a:pt x="9144000" y="1889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7981" y="6507289"/>
            <a:ext cx="82676" cy="811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2761" y="6507289"/>
            <a:ext cx="82676" cy="811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46017" y="6507289"/>
            <a:ext cx="82676" cy="811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19031" y="1"/>
            <a:ext cx="1648968" cy="48920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62200" y="682619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5" dirty="0"/>
              <a:t>SPI</a:t>
            </a:r>
            <a:r>
              <a:rPr spc="-140" dirty="0"/>
              <a:t> </a:t>
            </a:r>
            <a:r>
              <a:rPr dirty="0"/>
              <a:t>통신</a:t>
            </a:r>
            <a:r>
              <a:rPr spc="-170" dirty="0"/>
              <a:t> </a:t>
            </a:r>
            <a:r>
              <a:rPr spc="-20" dirty="0"/>
              <a:t>하드웨어</a:t>
            </a:r>
            <a:r>
              <a:rPr spc="-185" dirty="0"/>
              <a:t> </a:t>
            </a:r>
            <a:r>
              <a:rPr spc="-25" dirty="0"/>
              <a:t>구성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8837676" y="6454576"/>
            <a:ext cx="266191" cy="184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lang="en-US" altLang="ko-KR" sz="1200" spc="-25" smtClean="0"/>
              <a:pPr marL="38100">
                <a:lnSpc>
                  <a:spcPts val="1370"/>
                </a:lnSpc>
              </a:pPr>
              <a:t>34</a:t>
            </a:fld>
            <a:endParaRPr spc="-25" dirty="0"/>
          </a:p>
        </p:txBody>
      </p:sp>
      <p:sp>
        <p:nvSpPr>
          <p:cNvPr id="17" name="object 17"/>
          <p:cNvSpPr txBox="1"/>
          <p:nvPr/>
        </p:nvSpPr>
        <p:spPr>
          <a:xfrm>
            <a:off x="1998066" y="1166427"/>
            <a:ext cx="8258175" cy="341888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85115" indent="-273050">
              <a:spcBef>
                <a:spcPts val="204"/>
              </a:spcBef>
              <a:buSzPct val="114583"/>
              <a:buFont typeface="Wingdings"/>
              <a:buChar char=""/>
              <a:tabLst>
                <a:tab pos="285115" algn="l"/>
              </a:tabLst>
            </a:pPr>
            <a:r>
              <a:rPr sz="2400" dirty="0">
                <a:latin typeface="Malgun Gothic"/>
                <a:cs typeface="Malgun Gothic"/>
              </a:rPr>
              <a:t>통신을</a:t>
            </a:r>
            <a:r>
              <a:rPr sz="2400" spc="-2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위해서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4개의</a:t>
            </a:r>
            <a:r>
              <a:rPr sz="2400" spc="-2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선이</a:t>
            </a:r>
            <a:r>
              <a:rPr sz="2400" spc="-35" dirty="0">
                <a:latin typeface="Malgun Gothic"/>
                <a:cs typeface="Malgun Gothic"/>
              </a:rPr>
              <a:t> </a:t>
            </a:r>
            <a:r>
              <a:rPr sz="2400" spc="-25" dirty="0">
                <a:latin typeface="Malgun Gothic"/>
                <a:cs typeface="Malgun Gothic"/>
              </a:rPr>
              <a:t>필요</a:t>
            </a:r>
            <a:endParaRPr sz="2400">
              <a:latin typeface="Malgun Gothic"/>
              <a:cs typeface="Malgun Gothic"/>
            </a:endParaRPr>
          </a:p>
          <a:p>
            <a:pPr marL="285115" indent="-273050">
              <a:spcBef>
                <a:spcPts val="615"/>
              </a:spcBef>
              <a:buSzPct val="114583"/>
              <a:buFont typeface="Wingdings"/>
              <a:buChar char=""/>
              <a:tabLst>
                <a:tab pos="285115" algn="l"/>
              </a:tabLst>
            </a:pPr>
            <a:r>
              <a:rPr sz="2400" b="1" spc="-45" dirty="0">
                <a:latin typeface="Malgun Gothic"/>
                <a:cs typeface="Malgun Gothic"/>
              </a:rPr>
              <a:t>MISO(Mater</a:t>
            </a:r>
            <a:r>
              <a:rPr sz="2400" b="1" spc="-9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In</a:t>
            </a:r>
            <a:r>
              <a:rPr sz="2400" b="1" spc="-7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Slave</a:t>
            </a:r>
            <a:r>
              <a:rPr sz="2400" b="1" spc="-95" dirty="0">
                <a:latin typeface="Malgun Gothic"/>
                <a:cs typeface="Malgun Gothic"/>
              </a:rPr>
              <a:t> </a:t>
            </a:r>
            <a:r>
              <a:rPr sz="2400" b="1" spc="70" dirty="0">
                <a:latin typeface="Malgun Gothic"/>
                <a:cs typeface="Malgun Gothic"/>
              </a:rPr>
              <a:t>Out)</a:t>
            </a:r>
            <a:r>
              <a:rPr sz="2400" spc="70" dirty="0">
                <a:latin typeface="Malgun Gothic"/>
                <a:cs typeface="Malgun Gothic"/>
              </a:rPr>
              <a:t>:</a:t>
            </a:r>
            <a:r>
              <a:rPr sz="2400" spc="-6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슬레이브에서</a:t>
            </a:r>
            <a:r>
              <a:rPr sz="2400" spc="-2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마스터로</a:t>
            </a:r>
            <a:r>
              <a:rPr sz="2400" spc="-25" dirty="0">
                <a:latin typeface="Malgun Gothic"/>
                <a:cs typeface="Malgun Gothic"/>
              </a:rPr>
              <a:t> 데이</a:t>
            </a:r>
            <a:endParaRPr sz="2400">
              <a:latin typeface="Malgun Gothic"/>
              <a:cs typeface="Malgun Gothic"/>
            </a:endParaRPr>
          </a:p>
          <a:p>
            <a:pPr marL="269875">
              <a:spcBef>
                <a:spcPts val="484"/>
              </a:spcBef>
            </a:pPr>
            <a:r>
              <a:rPr sz="2400" dirty="0">
                <a:latin typeface="Malgun Gothic"/>
                <a:cs typeface="Malgun Gothic"/>
              </a:rPr>
              <a:t>터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출력하기</a:t>
            </a:r>
            <a:r>
              <a:rPr sz="2400" spc="-6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위한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spc="-50" dirty="0">
                <a:latin typeface="Malgun Gothic"/>
                <a:cs typeface="Malgun Gothic"/>
              </a:rPr>
              <a:t>선</a:t>
            </a:r>
            <a:endParaRPr sz="2400">
              <a:latin typeface="Malgun Gothic"/>
              <a:cs typeface="Malgun Gothic"/>
            </a:endParaRPr>
          </a:p>
          <a:p>
            <a:pPr marL="269875" marR="5080" indent="-258445">
              <a:lnSpc>
                <a:spcPct val="114199"/>
              </a:lnSpc>
              <a:spcBef>
                <a:spcPts val="219"/>
              </a:spcBef>
              <a:buSzPct val="114583"/>
              <a:buFont typeface="Wingdings"/>
              <a:buChar char=""/>
              <a:tabLst>
                <a:tab pos="269875" algn="l"/>
                <a:tab pos="284480" algn="l"/>
              </a:tabLst>
            </a:pPr>
            <a:r>
              <a:rPr sz="2400" b="1" spc="-25" dirty="0">
                <a:latin typeface="Malgun Gothic"/>
                <a:cs typeface="Malgun Gothic"/>
              </a:rPr>
              <a:t>	MOSI(Master</a:t>
            </a:r>
            <a:r>
              <a:rPr sz="2400" b="1" spc="-95" dirty="0">
                <a:latin typeface="Malgun Gothic"/>
                <a:cs typeface="Malgun Gothic"/>
              </a:rPr>
              <a:t> </a:t>
            </a:r>
            <a:r>
              <a:rPr sz="2400" b="1" spc="-55" dirty="0">
                <a:latin typeface="Malgun Gothic"/>
                <a:cs typeface="Malgun Gothic"/>
              </a:rPr>
              <a:t>Out</a:t>
            </a:r>
            <a:r>
              <a:rPr sz="2400" b="1" spc="-90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Slave</a:t>
            </a:r>
            <a:r>
              <a:rPr sz="2400" b="1" spc="-100" dirty="0">
                <a:latin typeface="Malgun Gothic"/>
                <a:cs typeface="Malgun Gothic"/>
              </a:rPr>
              <a:t> </a:t>
            </a:r>
            <a:r>
              <a:rPr sz="2400" b="1" spc="140" dirty="0">
                <a:latin typeface="Malgun Gothic"/>
                <a:cs typeface="Malgun Gothic"/>
              </a:rPr>
              <a:t>In)</a:t>
            </a:r>
            <a:r>
              <a:rPr sz="2400" spc="140" dirty="0">
                <a:latin typeface="Malgun Gothic"/>
                <a:cs typeface="Malgun Gothic"/>
              </a:rPr>
              <a:t>:</a:t>
            </a:r>
            <a:r>
              <a:rPr sz="2400" spc="-5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마스터에서</a:t>
            </a:r>
            <a:r>
              <a:rPr sz="2400" spc="-2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슬레이브로</a:t>
            </a:r>
            <a:r>
              <a:rPr sz="2400" spc="-20" dirty="0">
                <a:latin typeface="Malgun Gothic"/>
                <a:cs typeface="Malgun Gothic"/>
              </a:rPr>
              <a:t> </a:t>
            </a:r>
            <a:r>
              <a:rPr sz="2400" spc="-25" dirty="0">
                <a:latin typeface="Malgun Gothic"/>
                <a:cs typeface="Malgun Gothic"/>
              </a:rPr>
              <a:t>데이 </a:t>
            </a:r>
            <a:r>
              <a:rPr sz="2400" dirty="0">
                <a:latin typeface="Malgun Gothic"/>
                <a:cs typeface="Malgun Gothic"/>
              </a:rPr>
              <a:t>터를</a:t>
            </a:r>
            <a:r>
              <a:rPr sz="2400" spc="-6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출력하기</a:t>
            </a:r>
            <a:r>
              <a:rPr sz="2400" spc="-6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위한</a:t>
            </a:r>
            <a:r>
              <a:rPr sz="2400" spc="-45" dirty="0">
                <a:latin typeface="Malgun Gothic"/>
                <a:cs typeface="Malgun Gothic"/>
              </a:rPr>
              <a:t> </a:t>
            </a:r>
            <a:r>
              <a:rPr sz="2400" spc="-50" dirty="0">
                <a:latin typeface="Malgun Gothic"/>
                <a:cs typeface="Malgun Gothic"/>
              </a:rPr>
              <a:t>선</a:t>
            </a:r>
            <a:endParaRPr sz="2400">
              <a:latin typeface="Malgun Gothic"/>
              <a:cs typeface="Malgun Gothic"/>
            </a:endParaRPr>
          </a:p>
          <a:p>
            <a:pPr marL="285115" indent="-273050">
              <a:spcBef>
                <a:spcPts val="700"/>
              </a:spcBef>
              <a:buSzPct val="114583"/>
              <a:buFont typeface="Wingdings"/>
              <a:buChar char=""/>
              <a:tabLst>
                <a:tab pos="285115" algn="l"/>
              </a:tabLst>
            </a:pPr>
            <a:r>
              <a:rPr sz="2400" b="1" spc="260" dirty="0">
                <a:latin typeface="Malgun Gothic"/>
                <a:cs typeface="Malgun Gothic"/>
              </a:rPr>
              <a:t>SCK</a:t>
            </a:r>
            <a:r>
              <a:rPr sz="2400" spc="260" dirty="0">
                <a:latin typeface="Malgun Gothic"/>
                <a:cs typeface="Malgun Gothic"/>
              </a:rPr>
              <a:t>:</a:t>
            </a:r>
            <a:r>
              <a:rPr sz="2400" spc="-65" dirty="0">
                <a:latin typeface="Malgun Gothic"/>
                <a:cs typeface="Malgun Gothic"/>
              </a:rPr>
              <a:t> </a:t>
            </a:r>
            <a:r>
              <a:rPr sz="2400" spc="125" dirty="0">
                <a:latin typeface="Malgun Gothic"/>
                <a:cs typeface="Malgun Gothic"/>
              </a:rPr>
              <a:t>Clock</a:t>
            </a:r>
            <a:r>
              <a:rPr sz="2400" spc="-30" dirty="0">
                <a:latin typeface="Malgun Gothic"/>
                <a:cs typeface="Malgun Gothic"/>
              </a:rPr>
              <a:t> </a:t>
            </a:r>
            <a:r>
              <a:rPr sz="2400" spc="-50" dirty="0">
                <a:latin typeface="Malgun Gothic"/>
                <a:cs typeface="Malgun Gothic"/>
              </a:rPr>
              <a:t>선</a:t>
            </a:r>
            <a:endParaRPr sz="2400">
              <a:latin typeface="Malgun Gothic"/>
              <a:cs typeface="Malgun Gothic"/>
            </a:endParaRPr>
          </a:p>
          <a:p>
            <a:pPr marL="269875" marR="29209" indent="-258445">
              <a:lnSpc>
                <a:spcPct val="114300"/>
              </a:lnSpc>
              <a:spcBef>
                <a:spcPts val="125"/>
              </a:spcBef>
              <a:buSzPct val="114583"/>
              <a:buFont typeface="Wingdings"/>
              <a:buChar char=""/>
              <a:tabLst>
                <a:tab pos="269875" algn="l"/>
                <a:tab pos="284480" algn="l"/>
              </a:tabLst>
            </a:pPr>
            <a:r>
              <a:rPr sz="2400" b="1" spc="85" dirty="0">
                <a:latin typeface="Malgun Gothic"/>
                <a:cs typeface="Malgun Gothic"/>
              </a:rPr>
              <a:t>	SS(Slave</a:t>
            </a:r>
            <a:r>
              <a:rPr sz="2400" b="1" spc="-110" dirty="0">
                <a:latin typeface="Malgun Gothic"/>
                <a:cs typeface="Malgun Gothic"/>
              </a:rPr>
              <a:t> </a:t>
            </a:r>
            <a:r>
              <a:rPr sz="2400" b="1" spc="110" dirty="0">
                <a:latin typeface="Malgun Gothic"/>
                <a:cs typeface="Malgun Gothic"/>
              </a:rPr>
              <a:t>Select)</a:t>
            </a:r>
            <a:r>
              <a:rPr sz="2400" spc="110" dirty="0">
                <a:latin typeface="Malgun Gothic"/>
                <a:cs typeface="Malgun Gothic"/>
              </a:rPr>
              <a:t>:</a:t>
            </a:r>
            <a:r>
              <a:rPr sz="2400" spc="-7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데이터를</a:t>
            </a:r>
            <a:r>
              <a:rPr sz="2400" spc="-5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송수신</a:t>
            </a:r>
            <a:r>
              <a:rPr sz="2400" spc="-3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할</a:t>
            </a:r>
            <a:r>
              <a:rPr sz="2400" spc="-3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슬레이브를</a:t>
            </a:r>
            <a:r>
              <a:rPr sz="2400" spc="-45" dirty="0">
                <a:latin typeface="Malgun Gothic"/>
                <a:cs typeface="Malgun Gothic"/>
              </a:rPr>
              <a:t> </a:t>
            </a:r>
            <a:r>
              <a:rPr sz="2400" spc="-25" dirty="0">
                <a:latin typeface="Malgun Gothic"/>
                <a:cs typeface="Malgun Gothic"/>
              </a:rPr>
              <a:t>선택하 </a:t>
            </a:r>
            <a:r>
              <a:rPr sz="2400" dirty="0">
                <a:latin typeface="Malgun Gothic"/>
                <a:cs typeface="Malgun Gothic"/>
              </a:rPr>
              <a:t>기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위한</a:t>
            </a:r>
            <a:r>
              <a:rPr sz="2400" spc="-55" dirty="0">
                <a:latin typeface="Malgun Gothic"/>
                <a:cs typeface="Malgun Gothic"/>
              </a:rPr>
              <a:t> </a:t>
            </a:r>
            <a:r>
              <a:rPr sz="2400" spc="-50" dirty="0">
                <a:latin typeface="Malgun Gothic"/>
                <a:cs typeface="Malgun Gothic"/>
              </a:rPr>
              <a:t>선</a:t>
            </a:r>
            <a:endParaRPr sz="2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7128" y="1124648"/>
            <a:ext cx="8510270" cy="73660"/>
            <a:chOff x="393128" y="1124648"/>
            <a:chExt cx="8510270" cy="73660"/>
          </a:xfrm>
        </p:grpSpPr>
        <p:sp>
          <p:nvSpPr>
            <p:cNvPr id="3" name="object 3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8506968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8506968" y="70103"/>
                  </a:lnTo>
                  <a:lnTo>
                    <a:pt x="850696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0" y="70103"/>
                  </a:moveTo>
                  <a:lnTo>
                    <a:pt x="8506968" y="70103"/>
                  </a:lnTo>
                  <a:lnTo>
                    <a:pt x="8506968" y="0"/>
                  </a:lnTo>
                  <a:lnTo>
                    <a:pt x="0" y="0"/>
                  </a:lnTo>
                  <a:lnTo>
                    <a:pt x="0" y="70103"/>
                  </a:lnTo>
                  <a:close/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9239" y="-4762"/>
            <a:ext cx="9153525" cy="489584"/>
            <a:chOff x="-4762" y="-4762"/>
            <a:chExt cx="9153525" cy="48958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800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144000" cy="480059"/>
            </a:xfrm>
            <a:custGeom>
              <a:avLst/>
              <a:gdLst/>
              <a:ahLst/>
              <a:cxnLst/>
              <a:rect l="l" t="t" r="r" b="b"/>
              <a:pathLst>
                <a:path w="9144000" h="480059">
                  <a:moveTo>
                    <a:pt x="0" y="480060"/>
                  </a:moveTo>
                  <a:lnTo>
                    <a:pt x="9144000" y="4800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18716" y="6406896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19239" y="6664261"/>
            <a:ext cx="9153525" cy="198755"/>
            <a:chOff x="-4762" y="6664260"/>
            <a:chExt cx="9153525" cy="1987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69023"/>
              <a:ext cx="9144000" cy="1889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6669023"/>
              <a:ext cx="9144000" cy="189230"/>
            </a:xfrm>
            <a:custGeom>
              <a:avLst/>
              <a:gdLst/>
              <a:ahLst/>
              <a:cxnLst/>
              <a:rect l="l" t="t" r="r" b="b"/>
              <a:pathLst>
                <a:path w="9144000" h="189229">
                  <a:moveTo>
                    <a:pt x="0" y="188976"/>
                  </a:moveTo>
                  <a:lnTo>
                    <a:pt x="9144000" y="1889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7981" y="6507289"/>
            <a:ext cx="82676" cy="811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2761" y="6507289"/>
            <a:ext cx="82676" cy="811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46017" y="6507289"/>
            <a:ext cx="82676" cy="811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19031" y="1"/>
            <a:ext cx="1648968" cy="48920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62200" y="682619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5" dirty="0"/>
              <a:t>SPI</a:t>
            </a:r>
            <a:r>
              <a:rPr spc="-140" dirty="0"/>
              <a:t> </a:t>
            </a:r>
            <a:r>
              <a:rPr dirty="0"/>
              <a:t>통신</a:t>
            </a:r>
            <a:r>
              <a:rPr spc="-170" dirty="0"/>
              <a:t> </a:t>
            </a:r>
            <a:r>
              <a:rPr spc="-20" dirty="0"/>
              <a:t>하드웨어</a:t>
            </a:r>
            <a:r>
              <a:rPr spc="-185" dirty="0"/>
              <a:t> </a:t>
            </a:r>
            <a:r>
              <a:rPr spc="-25" dirty="0"/>
              <a:t>구성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98066" y="1164460"/>
            <a:ext cx="8326755" cy="1740733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69875" marR="5080" indent="-258445">
              <a:lnSpc>
                <a:spcPts val="3460"/>
              </a:lnSpc>
              <a:spcBef>
                <a:spcPts val="305"/>
              </a:spcBef>
              <a:buSzPct val="114583"/>
              <a:buFont typeface="Wingdings"/>
              <a:buChar char=""/>
              <a:tabLst>
                <a:tab pos="269875" algn="l"/>
                <a:tab pos="284480" algn="l"/>
              </a:tabLst>
            </a:pPr>
            <a:r>
              <a:rPr sz="2400" spc="90" dirty="0">
                <a:latin typeface="Malgun Gothic"/>
                <a:cs typeface="Malgun Gothic"/>
              </a:rPr>
              <a:t>	Slave를</a:t>
            </a:r>
            <a:r>
              <a:rPr sz="2400" spc="-5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선택하기</a:t>
            </a:r>
            <a:r>
              <a:rPr sz="2400" spc="-3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위해서</a:t>
            </a:r>
            <a:r>
              <a:rPr sz="2400" spc="-30" dirty="0">
                <a:latin typeface="Malgun Gothic"/>
                <a:cs typeface="Malgun Gothic"/>
              </a:rPr>
              <a:t> </a:t>
            </a:r>
            <a:r>
              <a:rPr sz="2400" spc="215" dirty="0">
                <a:latin typeface="Malgun Gothic"/>
                <a:cs typeface="Malgun Gothic"/>
              </a:rPr>
              <a:t>SSx</a:t>
            </a:r>
            <a:r>
              <a:rPr sz="2400" spc="-3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핀을</a:t>
            </a:r>
            <a:r>
              <a:rPr sz="2400" spc="-3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사용하고</a:t>
            </a:r>
            <a:r>
              <a:rPr sz="2400" spc="-45" dirty="0">
                <a:latin typeface="Malgun Gothic"/>
                <a:cs typeface="Malgun Gothic"/>
              </a:rPr>
              <a:t> </a:t>
            </a:r>
            <a:r>
              <a:rPr sz="2400" spc="90" dirty="0">
                <a:latin typeface="Malgun Gothic"/>
                <a:cs typeface="Malgun Gothic"/>
              </a:rPr>
              <a:t>Slave의</a:t>
            </a:r>
            <a:r>
              <a:rPr sz="2400" spc="-30" dirty="0">
                <a:latin typeface="Malgun Gothic"/>
                <a:cs typeface="Malgun Gothic"/>
              </a:rPr>
              <a:t> </a:t>
            </a:r>
            <a:r>
              <a:rPr sz="2400" spc="-25" dirty="0">
                <a:latin typeface="Malgun Gothic"/>
                <a:cs typeface="Malgun Gothic"/>
              </a:rPr>
              <a:t>개수 </a:t>
            </a:r>
            <a:r>
              <a:rPr sz="2400" dirty="0">
                <a:latin typeface="Malgun Gothic"/>
                <a:cs typeface="Malgun Gothic"/>
              </a:rPr>
              <a:t>만큼</a:t>
            </a:r>
            <a:r>
              <a:rPr sz="2400" spc="-45" dirty="0">
                <a:latin typeface="Malgun Gothic"/>
                <a:cs typeface="Malgun Gothic"/>
              </a:rPr>
              <a:t> </a:t>
            </a:r>
            <a:r>
              <a:rPr sz="2400" spc="215" dirty="0">
                <a:latin typeface="Malgun Gothic"/>
                <a:cs typeface="Malgun Gothic"/>
              </a:rPr>
              <a:t>SSx</a:t>
            </a:r>
            <a:r>
              <a:rPr sz="2400" spc="-5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핀이</a:t>
            </a:r>
            <a:r>
              <a:rPr sz="2400" spc="-5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구성되어야</a:t>
            </a:r>
            <a:r>
              <a:rPr sz="2400" spc="-60" dirty="0">
                <a:latin typeface="Malgun Gothic"/>
                <a:cs typeface="Malgun Gothic"/>
              </a:rPr>
              <a:t> </a:t>
            </a:r>
            <a:r>
              <a:rPr sz="2400" spc="95" dirty="0">
                <a:latin typeface="Malgun Gothic"/>
                <a:cs typeface="Malgun Gothic"/>
              </a:rPr>
              <a:t>한다.</a:t>
            </a:r>
            <a:endParaRPr sz="2400">
              <a:latin typeface="Malgun Gothic"/>
              <a:cs typeface="Malgun Gothic"/>
            </a:endParaRPr>
          </a:p>
          <a:p>
            <a:pPr marL="269875" marR="30480" indent="-258445">
              <a:lnSpc>
                <a:spcPct val="114199"/>
              </a:lnSpc>
              <a:buSzPct val="114583"/>
              <a:buFont typeface="Wingdings"/>
              <a:buChar char=""/>
              <a:tabLst>
                <a:tab pos="269875" algn="l"/>
                <a:tab pos="284480" algn="l"/>
              </a:tabLst>
            </a:pPr>
            <a:r>
              <a:rPr sz="2400" spc="140" dirty="0">
                <a:latin typeface="Malgun Gothic"/>
                <a:cs typeface="Malgun Gothic"/>
              </a:rPr>
              <a:t>	SS핀에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의해서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지정된</a:t>
            </a:r>
            <a:r>
              <a:rPr sz="2400" spc="-45" dirty="0">
                <a:latin typeface="Malgun Gothic"/>
                <a:cs typeface="Malgun Gothic"/>
              </a:rPr>
              <a:t> </a:t>
            </a:r>
            <a:r>
              <a:rPr sz="2400" spc="80" dirty="0">
                <a:latin typeface="Malgun Gothic"/>
                <a:cs typeface="Malgun Gothic"/>
              </a:rPr>
              <a:t>Slave만이</a:t>
            </a:r>
            <a:r>
              <a:rPr sz="2400" spc="-5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활성화</a:t>
            </a:r>
            <a:r>
              <a:rPr sz="2400" spc="-3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되어</a:t>
            </a:r>
            <a:r>
              <a:rPr sz="2400" spc="-5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통신이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spc="-25" dirty="0">
                <a:latin typeface="Malgun Gothic"/>
                <a:cs typeface="Malgun Gothic"/>
              </a:rPr>
              <a:t>가능 하다</a:t>
            </a:r>
            <a:endParaRPr sz="2400">
              <a:latin typeface="Malgun Gothic"/>
              <a:cs typeface="Malgun Gothic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07210" y="3598043"/>
            <a:ext cx="4421369" cy="2411089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8837676" y="6454576"/>
            <a:ext cx="266191" cy="184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lang="en-US" altLang="ko-KR" sz="1200" spc="-25" smtClean="0"/>
              <a:pPr marL="38100">
                <a:lnSpc>
                  <a:spcPts val="1370"/>
                </a:lnSpc>
              </a:pPr>
              <a:t>35</a:t>
            </a:fld>
            <a:endParaRPr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7128" y="1124648"/>
            <a:ext cx="8510270" cy="73660"/>
            <a:chOff x="393128" y="1124648"/>
            <a:chExt cx="8510270" cy="73660"/>
          </a:xfrm>
        </p:grpSpPr>
        <p:sp>
          <p:nvSpPr>
            <p:cNvPr id="3" name="object 3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8506968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8506968" y="70103"/>
                  </a:lnTo>
                  <a:lnTo>
                    <a:pt x="850696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0" y="70103"/>
                  </a:moveTo>
                  <a:lnTo>
                    <a:pt x="8506968" y="70103"/>
                  </a:lnTo>
                  <a:lnTo>
                    <a:pt x="8506968" y="0"/>
                  </a:lnTo>
                  <a:lnTo>
                    <a:pt x="0" y="0"/>
                  </a:lnTo>
                  <a:lnTo>
                    <a:pt x="0" y="70103"/>
                  </a:lnTo>
                  <a:close/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9239" y="-4762"/>
            <a:ext cx="9153525" cy="489584"/>
            <a:chOff x="-4762" y="-4762"/>
            <a:chExt cx="9153525" cy="48958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800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144000" cy="480059"/>
            </a:xfrm>
            <a:custGeom>
              <a:avLst/>
              <a:gdLst/>
              <a:ahLst/>
              <a:cxnLst/>
              <a:rect l="l" t="t" r="r" b="b"/>
              <a:pathLst>
                <a:path w="9144000" h="480059">
                  <a:moveTo>
                    <a:pt x="0" y="480060"/>
                  </a:moveTo>
                  <a:lnTo>
                    <a:pt x="9144000" y="4800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18716" y="6406896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19239" y="6664261"/>
            <a:ext cx="9153525" cy="198755"/>
            <a:chOff x="-4762" y="6664260"/>
            <a:chExt cx="9153525" cy="1987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69023"/>
              <a:ext cx="9144000" cy="1889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6669023"/>
              <a:ext cx="9144000" cy="189230"/>
            </a:xfrm>
            <a:custGeom>
              <a:avLst/>
              <a:gdLst/>
              <a:ahLst/>
              <a:cxnLst/>
              <a:rect l="l" t="t" r="r" b="b"/>
              <a:pathLst>
                <a:path w="9144000" h="189229">
                  <a:moveTo>
                    <a:pt x="0" y="188976"/>
                  </a:moveTo>
                  <a:lnTo>
                    <a:pt x="9144000" y="1889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7981" y="6507289"/>
            <a:ext cx="82676" cy="811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2761" y="6507289"/>
            <a:ext cx="82676" cy="811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46017" y="6507289"/>
            <a:ext cx="82676" cy="811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19031" y="1"/>
            <a:ext cx="1648968" cy="48920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62200" y="682619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5" dirty="0"/>
              <a:t>SPI</a:t>
            </a:r>
            <a:r>
              <a:rPr spc="-125" dirty="0"/>
              <a:t> </a:t>
            </a:r>
            <a:r>
              <a:rPr dirty="0"/>
              <a:t>통신</a:t>
            </a:r>
            <a:r>
              <a:rPr spc="-160" dirty="0"/>
              <a:t> </a:t>
            </a:r>
            <a:r>
              <a:rPr spc="-25" dirty="0"/>
              <a:t>특징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98066" y="1106087"/>
            <a:ext cx="8271509" cy="264174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69875" indent="-257175">
              <a:spcBef>
                <a:spcPts val="700"/>
              </a:spcBef>
              <a:buSzPct val="120000"/>
              <a:buFont typeface="Wingdings"/>
              <a:buChar char=""/>
              <a:tabLst>
                <a:tab pos="269875" algn="l"/>
              </a:tabLst>
            </a:pPr>
            <a:r>
              <a:rPr sz="2000" dirty="0">
                <a:latin typeface="Malgun Gothic"/>
                <a:cs typeface="Malgun Gothic"/>
              </a:rPr>
              <a:t>동기식</a:t>
            </a:r>
            <a:r>
              <a:rPr sz="2000" spc="-5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통신</a:t>
            </a:r>
            <a:r>
              <a:rPr sz="2000" spc="-4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방식</a:t>
            </a:r>
            <a:r>
              <a:rPr sz="2000" spc="-60" dirty="0">
                <a:latin typeface="Malgun Gothic"/>
                <a:cs typeface="Malgun Gothic"/>
              </a:rPr>
              <a:t> </a:t>
            </a:r>
            <a:r>
              <a:rPr sz="2000" spc="-25" dirty="0">
                <a:latin typeface="Malgun Gothic"/>
                <a:cs typeface="Malgun Gothic"/>
              </a:rPr>
              <a:t>사용</a:t>
            </a:r>
            <a:endParaRPr sz="2000">
              <a:latin typeface="Malgun Gothic"/>
              <a:cs typeface="Malgun Gothic"/>
            </a:endParaRPr>
          </a:p>
          <a:p>
            <a:pPr marL="569595" lvl="1" indent="-213995">
              <a:spcBef>
                <a:spcPts val="815"/>
              </a:spcBef>
              <a:buSzPct val="94444"/>
              <a:buFont typeface="Wingdings"/>
              <a:buChar char=""/>
              <a:tabLst>
                <a:tab pos="569595" algn="l"/>
              </a:tabLst>
            </a:pPr>
            <a:r>
              <a:rPr spc="95" dirty="0">
                <a:solidFill>
                  <a:srgbClr val="3333CC"/>
                </a:solidFill>
                <a:latin typeface="Malgun Gothic"/>
                <a:cs typeface="Malgun Gothic"/>
              </a:rPr>
              <a:t>Clock</a:t>
            </a:r>
            <a:r>
              <a:rPr spc="-4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dirty="0">
                <a:solidFill>
                  <a:srgbClr val="3333CC"/>
                </a:solidFill>
                <a:latin typeface="Malgun Gothic"/>
                <a:cs typeface="Malgun Gothic"/>
              </a:rPr>
              <a:t>신호를</a:t>
            </a:r>
            <a:r>
              <a:rPr spc="-30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dirty="0">
                <a:solidFill>
                  <a:srgbClr val="3333CC"/>
                </a:solidFill>
                <a:latin typeface="Malgun Gothic"/>
                <a:cs typeface="Malgun Gothic"/>
              </a:rPr>
              <a:t>이용한</a:t>
            </a:r>
            <a:r>
              <a:rPr spc="-20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dirty="0">
                <a:solidFill>
                  <a:srgbClr val="3333CC"/>
                </a:solidFill>
                <a:latin typeface="Malgun Gothic"/>
                <a:cs typeface="Malgun Gothic"/>
              </a:rPr>
              <a:t>동기식</a:t>
            </a:r>
            <a:r>
              <a:rPr spc="-30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dirty="0">
                <a:solidFill>
                  <a:srgbClr val="3333CC"/>
                </a:solidFill>
                <a:latin typeface="Malgun Gothic"/>
                <a:cs typeface="Malgun Gothic"/>
              </a:rPr>
              <a:t>통신</a:t>
            </a:r>
            <a:r>
              <a:rPr spc="-30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dirty="0">
                <a:solidFill>
                  <a:srgbClr val="3333CC"/>
                </a:solidFill>
                <a:latin typeface="Malgun Gothic"/>
                <a:cs typeface="Malgun Gothic"/>
              </a:rPr>
              <a:t>방법을</a:t>
            </a:r>
            <a:r>
              <a:rPr spc="-3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dirty="0">
                <a:solidFill>
                  <a:srgbClr val="3333CC"/>
                </a:solidFill>
                <a:latin typeface="Malgun Gothic"/>
                <a:cs typeface="Malgun Gothic"/>
              </a:rPr>
              <a:t>사용하고</a:t>
            </a:r>
            <a:r>
              <a:rPr spc="-30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pc="65" dirty="0">
                <a:solidFill>
                  <a:srgbClr val="3333CC"/>
                </a:solidFill>
                <a:latin typeface="Malgun Gothic"/>
                <a:cs typeface="Malgun Gothic"/>
              </a:rPr>
              <a:t>있다.</a:t>
            </a:r>
            <a:endParaRPr>
              <a:latin typeface="Malgun Gothic"/>
              <a:cs typeface="Malgun Gothic"/>
            </a:endParaRPr>
          </a:p>
          <a:p>
            <a:pPr marL="569595" lvl="1" indent="-213995">
              <a:spcBef>
                <a:spcPts val="865"/>
              </a:spcBef>
              <a:buSzPct val="94444"/>
              <a:buFont typeface="Wingdings"/>
              <a:buChar char=""/>
              <a:tabLst>
                <a:tab pos="569595" algn="l"/>
              </a:tabLst>
            </a:pPr>
            <a:r>
              <a:rPr dirty="0">
                <a:solidFill>
                  <a:srgbClr val="3333CC"/>
                </a:solidFill>
                <a:latin typeface="Malgun Gothic"/>
                <a:cs typeface="Malgun Gothic"/>
              </a:rPr>
              <a:t>한번에</a:t>
            </a:r>
            <a:r>
              <a:rPr spc="50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dirty="0">
                <a:solidFill>
                  <a:srgbClr val="3333CC"/>
                </a:solidFill>
                <a:latin typeface="Malgun Gothic"/>
                <a:cs typeface="Malgun Gothic"/>
              </a:rPr>
              <a:t>8bits의</a:t>
            </a:r>
            <a:r>
              <a:rPr spc="60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dirty="0">
                <a:solidFill>
                  <a:srgbClr val="3333CC"/>
                </a:solidFill>
                <a:latin typeface="Malgun Gothic"/>
                <a:cs typeface="Malgun Gothic"/>
              </a:rPr>
              <a:t>데이터를</a:t>
            </a:r>
            <a:r>
              <a:rPr spc="6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pc="40" dirty="0">
                <a:solidFill>
                  <a:srgbClr val="3333CC"/>
                </a:solidFill>
                <a:latin typeface="Malgun Gothic"/>
                <a:cs typeface="Malgun Gothic"/>
              </a:rPr>
              <a:t>전달한다.</a:t>
            </a:r>
            <a:endParaRPr>
              <a:latin typeface="Malgun Gothic"/>
              <a:cs typeface="Malgun Gothic"/>
            </a:endParaRPr>
          </a:p>
          <a:p>
            <a:pPr marL="569595" lvl="1" indent="-213995">
              <a:spcBef>
                <a:spcPts val="865"/>
              </a:spcBef>
              <a:buSzPct val="94444"/>
              <a:buFont typeface="Wingdings"/>
              <a:buChar char=""/>
              <a:tabLst>
                <a:tab pos="569595" algn="l"/>
              </a:tabLst>
            </a:pPr>
            <a:r>
              <a:rPr spc="70" dirty="0">
                <a:solidFill>
                  <a:srgbClr val="3333CC"/>
                </a:solidFill>
                <a:latin typeface="Malgun Gothic"/>
                <a:cs typeface="Malgun Gothic"/>
              </a:rPr>
              <a:t>Slave로</a:t>
            </a:r>
            <a:r>
              <a:rPr spc="-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dirty="0">
                <a:solidFill>
                  <a:srgbClr val="3333CC"/>
                </a:solidFill>
                <a:latin typeface="Malgun Gothic"/>
                <a:cs typeface="Malgun Gothic"/>
              </a:rPr>
              <a:t>부터</a:t>
            </a:r>
            <a:r>
              <a:rPr spc="-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dirty="0">
                <a:solidFill>
                  <a:srgbClr val="3333CC"/>
                </a:solidFill>
                <a:latin typeface="Malgun Gothic"/>
                <a:cs typeface="Malgun Gothic"/>
              </a:rPr>
              <a:t>데이터를</a:t>
            </a:r>
            <a:r>
              <a:rPr spc="1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dirty="0">
                <a:solidFill>
                  <a:srgbClr val="3333CC"/>
                </a:solidFill>
                <a:latin typeface="Malgun Gothic"/>
                <a:cs typeface="Malgun Gothic"/>
              </a:rPr>
              <a:t>전달</a:t>
            </a:r>
            <a:r>
              <a:rPr spc="-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dirty="0">
                <a:solidFill>
                  <a:srgbClr val="3333CC"/>
                </a:solidFill>
                <a:latin typeface="Malgun Gothic"/>
                <a:cs typeface="Malgun Gothic"/>
              </a:rPr>
              <a:t>받을</a:t>
            </a:r>
            <a:r>
              <a:rPr spc="-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dirty="0">
                <a:solidFill>
                  <a:srgbClr val="3333CC"/>
                </a:solidFill>
                <a:latin typeface="Malgun Gothic"/>
                <a:cs typeface="Malgun Gothic"/>
              </a:rPr>
              <a:t>경우에도 Master는</a:t>
            </a:r>
            <a:r>
              <a:rPr spc="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pc="80" dirty="0">
                <a:solidFill>
                  <a:srgbClr val="3333CC"/>
                </a:solidFill>
                <a:latin typeface="Malgun Gothic"/>
                <a:cs typeface="Malgun Gothic"/>
              </a:rPr>
              <a:t>Clock을</a:t>
            </a:r>
            <a:r>
              <a:rPr spc="-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pc="40" dirty="0">
                <a:solidFill>
                  <a:srgbClr val="3333CC"/>
                </a:solidFill>
                <a:latin typeface="Malgun Gothic"/>
                <a:cs typeface="Malgun Gothic"/>
              </a:rPr>
              <a:t>출력한다.</a:t>
            </a:r>
            <a:endParaRPr>
              <a:latin typeface="Malgun Gothic"/>
              <a:cs typeface="Malgun Gothic"/>
            </a:endParaRPr>
          </a:p>
          <a:p>
            <a:pPr marL="269875" indent="-257175">
              <a:spcBef>
                <a:spcPts val="530"/>
              </a:spcBef>
              <a:buSzPct val="120000"/>
              <a:buFont typeface="Wingdings"/>
              <a:buChar char=""/>
              <a:tabLst>
                <a:tab pos="269875" algn="l"/>
              </a:tabLst>
            </a:pPr>
            <a:r>
              <a:rPr sz="2000" dirty="0">
                <a:latin typeface="Malgun Gothic"/>
                <a:cs typeface="Malgun Gothic"/>
              </a:rPr>
              <a:t>입출력이</a:t>
            </a:r>
            <a:r>
              <a:rPr sz="2000" spc="-5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동시에</a:t>
            </a:r>
            <a:r>
              <a:rPr sz="2000" spc="-6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가능한</a:t>
            </a:r>
            <a:r>
              <a:rPr sz="2000" spc="-55" dirty="0">
                <a:latin typeface="Malgun Gothic"/>
                <a:cs typeface="Malgun Gothic"/>
              </a:rPr>
              <a:t> </a:t>
            </a:r>
            <a:r>
              <a:rPr sz="2000" spc="-35" dirty="0">
                <a:latin typeface="Malgun Gothic"/>
                <a:cs typeface="Malgun Gothic"/>
              </a:rPr>
              <a:t>방식</a:t>
            </a:r>
            <a:endParaRPr sz="2000">
              <a:latin typeface="Malgun Gothic"/>
              <a:cs typeface="Malgun Gothic"/>
            </a:endParaRPr>
          </a:p>
          <a:p>
            <a:pPr marL="570230" lvl="1" indent="-214629">
              <a:spcBef>
                <a:spcPts val="815"/>
              </a:spcBef>
              <a:buSzPct val="94444"/>
              <a:buFont typeface="Wingdings"/>
              <a:buChar char=""/>
              <a:tabLst>
                <a:tab pos="570230" algn="l"/>
              </a:tabLst>
            </a:pPr>
            <a:r>
              <a:rPr dirty="0">
                <a:solidFill>
                  <a:srgbClr val="3333CC"/>
                </a:solidFill>
                <a:latin typeface="Malgun Gothic"/>
                <a:cs typeface="Malgun Gothic"/>
              </a:rPr>
              <a:t>입력핀과</a:t>
            </a:r>
            <a:r>
              <a:rPr spc="-30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dirty="0">
                <a:solidFill>
                  <a:srgbClr val="3333CC"/>
                </a:solidFill>
                <a:latin typeface="Malgun Gothic"/>
                <a:cs typeface="Malgun Gothic"/>
              </a:rPr>
              <a:t>출력핀이</a:t>
            </a:r>
            <a:r>
              <a:rPr spc="-2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pc="100" dirty="0">
                <a:solidFill>
                  <a:srgbClr val="3333CC"/>
                </a:solidFill>
                <a:latin typeface="Malgun Gothic"/>
                <a:cs typeface="Malgun Gothic"/>
              </a:rPr>
              <a:t>MOSI,</a:t>
            </a:r>
            <a:r>
              <a:rPr spc="-20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dirty="0">
                <a:solidFill>
                  <a:srgbClr val="3333CC"/>
                </a:solidFill>
                <a:latin typeface="Malgun Gothic"/>
                <a:cs typeface="Malgun Gothic"/>
              </a:rPr>
              <a:t>MISO로</a:t>
            </a:r>
            <a:r>
              <a:rPr spc="-20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dirty="0">
                <a:solidFill>
                  <a:srgbClr val="3333CC"/>
                </a:solidFill>
                <a:latin typeface="Malgun Gothic"/>
                <a:cs typeface="Malgun Gothic"/>
              </a:rPr>
              <a:t>분리</a:t>
            </a:r>
            <a:r>
              <a:rPr spc="-20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dirty="0">
                <a:solidFill>
                  <a:srgbClr val="3333CC"/>
                </a:solidFill>
                <a:latin typeface="Malgun Gothic"/>
                <a:cs typeface="Malgun Gothic"/>
              </a:rPr>
              <a:t>되어</a:t>
            </a:r>
            <a:r>
              <a:rPr spc="-2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dirty="0">
                <a:solidFill>
                  <a:srgbClr val="3333CC"/>
                </a:solidFill>
                <a:latin typeface="Malgun Gothic"/>
                <a:cs typeface="Malgun Gothic"/>
              </a:rPr>
              <a:t>있어</a:t>
            </a:r>
            <a:r>
              <a:rPr spc="-2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dirty="0">
                <a:solidFill>
                  <a:srgbClr val="3333CC"/>
                </a:solidFill>
                <a:latin typeface="Malgun Gothic"/>
                <a:cs typeface="Malgun Gothic"/>
              </a:rPr>
              <a:t>입출력이</a:t>
            </a:r>
            <a:r>
              <a:rPr spc="-1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dirty="0">
                <a:solidFill>
                  <a:srgbClr val="3333CC"/>
                </a:solidFill>
                <a:latin typeface="Malgun Gothic"/>
                <a:cs typeface="Malgun Gothic"/>
              </a:rPr>
              <a:t>동시에</a:t>
            </a:r>
            <a:r>
              <a:rPr spc="-25" dirty="0">
                <a:solidFill>
                  <a:srgbClr val="3333CC"/>
                </a:solidFill>
                <a:latin typeface="Malgun Gothic"/>
                <a:cs typeface="Malgun Gothic"/>
              </a:rPr>
              <a:t> 가능하</a:t>
            </a:r>
            <a:endParaRPr>
              <a:latin typeface="Malgun Gothic"/>
              <a:cs typeface="Malgun Gothic"/>
            </a:endParaRPr>
          </a:p>
          <a:p>
            <a:pPr marL="570230">
              <a:spcBef>
                <a:spcPts val="434"/>
              </a:spcBef>
            </a:pPr>
            <a:r>
              <a:rPr spc="110" dirty="0">
                <a:solidFill>
                  <a:srgbClr val="3333CC"/>
                </a:solidFill>
                <a:latin typeface="Malgun Gothic"/>
                <a:cs typeface="Malgun Gothic"/>
              </a:rPr>
              <a:t>다.</a:t>
            </a:r>
            <a:endParaRPr>
              <a:latin typeface="Malgun Gothic"/>
              <a:cs typeface="Malgun Gothic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91304" y="3771145"/>
            <a:ext cx="2929113" cy="2531355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8837676" y="6454576"/>
            <a:ext cx="266191" cy="184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lang="en-US" altLang="ko-KR" sz="1200" spc="-25" smtClean="0"/>
              <a:pPr marL="38100">
                <a:lnSpc>
                  <a:spcPts val="1370"/>
                </a:lnSpc>
              </a:pPr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7128" y="1124648"/>
            <a:ext cx="8510270" cy="73660"/>
            <a:chOff x="393128" y="1124648"/>
            <a:chExt cx="8510270" cy="73660"/>
          </a:xfrm>
        </p:grpSpPr>
        <p:sp>
          <p:nvSpPr>
            <p:cNvPr id="3" name="object 3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8506968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8506968" y="70103"/>
                  </a:lnTo>
                  <a:lnTo>
                    <a:pt x="850696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0" y="70103"/>
                  </a:moveTo>
                  <a:lnTo>
                    <a:pt x="8506968" y="70103"/>
                  </a:lnTo>
                  <a:lnTo>
                    <a:pt x="8506968" y="0"/>
                  </a:lnTo>
                  <a:lnTo>
                    <a:pt x="0" y="0"/>
                  </a:lnTo>
                  <a:lnTo>
                    <a:pt x="0" y="70103"/>
                  </a:lnTo>
                  <a:close/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9239" y="-4762"/>
            <a:ext cx="9153525" cy="489584"/>
            <a:chOff x="-4762" y="-4762"/>
            <a:chExt cx="9153525" cy="48958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800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144000" cy="480059"/>
            </a:xfrm>
            <a:custGeom>
              <a:avLst/>
              <a:gdLst/>
              <a:ahLst/>
              <a:cxnLst/>
              <a:rect l="l" t="t" r="r" b="b"/>
              <a:pathLst>
                <a:path w="9144000" h="480059">
                  <a:moveTo>
                    <a:pt x="0" y="480060"/>
                  </a:moveTo>
                  <a:lnTo>
                    <a:pt x="9144000" y="4800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18716" y="6406896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19239" y="6664261"/>
            <a:ext cx="9153525" cy="198755"/>
            <a:chOff x="-4762" y="6664260"/>
            <a:chExt cx="9153525" cy="1987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69023"/>
              <a:ext cx="9144000" cy="1889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6669023"/>
              <a:ext cx="9144000" cy="189230"/>
            </a:xfrm>
            <a:custGeom>
              <a:avLst/>
              <a:gdLst/>
              <a:ahLst/>
              <a:cxnLst/>
              <a:rect l="l" t="t" r="r" b="b"/>
              <a:pathLst>
                <a:path w="9144000" h="189229">
                  <a:moveTo>
                    <a:pt x="0" y="188976"/>
                  </a:moveTo>
                  <a:lnTo>
                    <a:pt x="9144000" y="1889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7981" y="6507289"/>
            <a:ext cx="82676" cy="811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2761" y="6507289"/>
            <a:ext cx="82676" cy="811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46017" y="6507289"/>
            <a:ext cx="82676" cy="811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19031" y="1"/>
            <a:ext cx="1648968" cy="48920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62200" y="682619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0" dirty="0"/>
              <a:t>1.</a:t>
            </a:r>
            <a:r>
              <a:rPr spc="-130" dirty="0"/>
              <a:t> </a:t>
            </a:r>
            <a:r>
              <a:rPr dirty="0"/>
              <a:t>UART</a:t>
            </a:r>
            <a:r>
              <a:rPr spc="-155" dirty="0"/>
              <a:t> </a:t>
            </a:r>
            <a:r>
              <a:rPr dirty="0"/>
              <a:t>통신</a:t>
            </a:r>
            <a:r>
              <a:rPr spc="-165" dirty="0"/>
              <a:t> </a:t>
            </a:r>
            <a:r>
              <a:rPr spc="-25" dirty="0"/>
              <a:t>기초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98066" y="1237235"/>
            <a:ext cx="4808855" cy="365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3050">
              <a:lnSpc>
                <a:spcPts val="3070"/>
              </a:lnSpc>
              <a:buSzPct val="114583"/>
              <a:buFont typeface="Wingdings"/>
              <a:buChar char=""/>
              <a:tabLst>
                <a:tab pos="285115" algn="l"/>
              </a:tabLst>
            </a:pPr>
            <a:r>
              <a:rPr sz="2400" b="1" dirty="0">
                <a:latin typeface="Malgun Gothic"/>
                <a:cs typeface="Malgun Gothic"/>
              </a:rPr>
              <a:t>통신</a:t>
            </a:r>
            <a:r>
              <a:rPr sz="2400" b="1" spc="-165" dirty="0">
                <a:latin typeface="Malgun Gothic"/>
                <a:cs typeface="Malgun Gothic"/>
              </a:rPr>
              <a:t> </a:t>
            </a:r>
            <a:r>
              <a:rPr sz="2400" b="1" spc="100" dirty="0">
                <a:latin typeface="Malgun Gothic"/>
                <a:cs typeface="Malgun Gothic"/>
              </a:rPr>
              <a:t>방법:</a:t>
            </a:r>
            <a:r>
              <a:rPr sz="2400" b="1" spc="-130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직렬</a:t>
            </a:r>
            <a:r>
              <a:rPr sz="2400" b="1" spc="-16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방식과</a:t>
            </a:r>
            <a:r>
              <a:rPr sz="2400" b="1" spc="-17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병렬</a:t>
            </a:r>
            <a:r>
              <a:rPr sz="2400" b="1" spc="-155" dirty="0">
                <a:latin typeface="Malgun Gothic"/>
                <a:cs typeface="Malgun Gothic"/>
              </a:rPr>
              <a:t> </a:t>
            </a:r>
            <a:r>
              <a:rPr sz="2400" b="1" spc="-25" dirty="0">
                <a:latin typeface="Malgun Gothic"/>
                <a:cs typeface="Malgun Gothic"/>
              </a:rPr>
              <a:t>방식</a:t>
            </a:r>
            <a:endParaRPr sz="2400">
              <a:latin typeface="Malgun Gothic"/>
              <a:cs typeface="Malgun Gothic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72283" y="2781301"/>
            <a:ext cx="7668768" cy="32506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7128" y="1124648"/>
            <a:ext cx="8510270" cy="73660"/>
            <a:chOff x="393128" y="1124648"/>
            <a:chExt cx="8510270" cy="73660"/>
          </a:xfrm>
        </p:grpSpPr>
        <p:sp>
          <p:nvSpPr>
            <p:cNvPr id="3" name="object 3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8506968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8506968" y="70103"/>
                  </a:lnTo>
                  <a:lnTo>
                    <a:pt x="850696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0" y="70103"/>
                  </a:moveTo>
                  <a:lnTo>
                    <a:pt x="8506968" y="70103"/>
                  </a:lnTo>
                  <a:lnTo>
                    <a:pt x="8506968" y="0"/>
                  </a:lnTo>
                  <a:lnTo>
                    <a:pt x="0" y="0"/>
                  </a:lnTo>
                  <a:lnTo>
                    <a:pt x="0" y="70103"/>
                  </a:lnTo>
                  <a:close/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9239" y="-4762"/>
            <a:ext cx="9153525" cy="489584"/>
            <a:chOff x="-4762" y="-4762"/>
            <a:chExt cx="9153525" cy="48958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800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144000" cy="480059"/>
            </a:xfrm>
            <a:custGeom>
              <a:avLst/>
              <a:gdLst/>
              <a:ahLst/>
              <a:cxnLst/>
              <a:rect l="l" t="t" r="r" b="b"/>
              <a:pathLst>
                <a:path w="9144000" h="480059">
                  <a:moveTo>
                    <a:pt x="0" y="480060"/>
                  </a:moveTo>
                  <a:lnTo>
                    <a:pt x="9144000" y="4800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18716" y="6406896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19239" y="6664261"/>
            <a:ext cx="9153525" cy="198755"/>
            <a:chOff x="-4762" y="6664260"/>
            <a:chExt cx="9153525" cy="1987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69023"/>
              <a:ext cx="9144000" cy="1889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6669023"/>
              <a:ext cx="9144000" cy="189230"/>
            </a:xfrm>
            <a:custGeom>
              <a:avLst/>
              <a:gdLst/>
              <a:ahLst/>
              <a:cxnLst/>
              <a:rect l="l" t="t" r="r" b="b"/>
              <a:pathLst>
                <a:path w="9144000" h="189229">
                  <a:moveTo>
                    <a:pt x="0" y="188976"/>
                  </a:moveTo>
                  <a:lnTo>
                    <a:pt x="9144000" y="1889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7981" y="6507289"/>
            <a:ext cx="82676" cy="811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2761" y="6507289"/>
            <a:ext cx="82676" cy="811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46017" y="6507289"/>
            <a:ext cx="82676" cy="811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19031" y="1"/>
            <a:ext cx="1648968" cy="48920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62200" y="682619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UART,</a:t>
            </a:r>
            <a:r>
              <a:rPr spc="-95" dirty="0"/>
              <a:t> </a:t>
            </a:r>
            <a:r>
              <a:rPr spc="80" dirty="0"/>
              <a:t>SPI와</a:t>
            </a:r>
            <a:r>
              <a:rPr spc="-120" dirty="0"/>
              <a:t> </a:t>
            </a:r>
            <a:r>
              <a:rPr dirty="0"/>
              <a:t>I2C통신에</a:t>
            </a:r>
            <a:r>
              <a:rPr spc="-114" dirty="0"/>
              <a:t> </a:t>
            </a:r>
            <a:r>
              <a:rPr spc="-25" dirty="0"/>
              <a:t>대하여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54758" y="1260833"/>
            <a:ext cx="7749540" cy="4280403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522605" indent="-494665">
              <a:spcBef>
                <a:spcPts val="1490"/>
              </a:spcBef>
              <a:buFont typeface="Tahoma"/>
              <a:buAutoNum type="arabicParenR"/>
              <a:tabLst>
                <a:tab pos="522605" algn="l"/>
              </a:tabLst>
            </a:pPr>
            <a:r>
              <a:rPr sz="3200" b="1" dirty="0">
                <a:latin typeface="Malgun Gothic"/>
                <a:cs typeface="Malgun Gothic"/>
              </a:rPr>
              <a:t>비동기식</a:t>
            </a:r>
            <a:r>
              <a:rPr sz="3200" b="1" spc="-254" dirty="0">
                <a:latin typeface="Malgun Gothic"/>
                <a:cs typeface="Malgun Gothic"/>
              </a:rPr>
              <a:t> </a:t>
            </a:r>
            <a:r>
              <a:rPr sz="3200" b="1" dirty="0">
                <a:latin typeface="Malgun Gothic"/>
                <a:cs typeface="Malgun Gothic"/>
              </a:rPr>
              <a:t>통신</a:t>
            </a:r>
            <a:r>
              <a:rPr sz="3200" b="1" spc="-250" dirty="0">
                <a:latin typeface="Malgun Gothic"/>
                <a:cs typeface="Malgun Gothic"/>
              </a:rPr>
              <a:t> </a:t>
            </a:r>
            <a:r>
              <a:rPr sz="3200" b="1" dirty="0">
                <a:latin typeface="Malgun Gothic"/>
                <a:cs typeface="Malgun Gothic"/>
              </a:rPr>
              <a:t>방법</a:t>
            </a:r>
            <a:r>
              <a:rPr sz="3200" b="1" spc="-250" dirty="0">
                <a:latin typeface="Malgun Gothic"/>
                <a:cs typeface="Malgun Gothic"/>
              </a:rPr>
              <a:t> </a:t>
            </a:r>
            <a:r>
              <a:rPr sz="3200" b="1" dirty="0">
                <a:latin typeface="Tahoma"/>
                <a:cs typeface="Tahoma"/>
              </a:rPr>
              <a:t>-</a:t>
            </a:r>
            <a:r>
              <a:rPr sz="3200" b="1" spc="-40" dirty="0">
                <a:latin typeface="Tahoma"/>
                <a:cs typeface="Tahoma"/>
              </a:rPr>
              <a:t> </a:t>
            </a:r>
            <a:r>
              <a:rPr sz="3200" b="1" spc="-335" dirty="0">
                <a:latin typeface="Tahoma"/>
                <a:cs typeface="Tahoma"/>
              </a:rPr>
              <a:t>UART</a:t>
            </a:r>
            <a:endParaRPr sz="3200">
              <a:latin typeface="Tahoma"/>
              <a:cs typeface="Tahoma"/>
            </a:endParaRPr>
          </a:p>
          <a:p>
            <a:pPr marL="307975" lvl="1" indent="-297180">
              <a:spcBef>
                <a:spcPts val="1380"/>
              </a:spcBef>
              <a:buSzPct val="115384"/>
              <a:buFont typeface="Wingdings"/>
              <a:buChar char=""/>
              <a:tabLst>
                <a:tab pos="307975" algn="l"/>
              </a:tabLst>
            </a:pPr>
            <a:r>
              <a:rPr sz="2600" spc="85" dirty="0">
                <a:latin typeface="Malgun Gothic"/>
                <a:cs typeface="Malgun Gothic"/>
              </a:rPr>
              <a:t>Universal</a:t>
            </a:r>
            <a:r>
              <a:rPr sz="2600" spc="-50" dirty="0">
                <a:latin typeface="Malgun Gothic"/>
                <a:cs typeface="Malgun Gothic"/>
              </a:rPr>
              <a:t> </a:t>
            </a:r>
            <a:r>
              <a:rPr sz="2600" spc="95" dirty="0">
                <a:latin typeface="Malgun Gothic"/>
                <a:cs typeface="Malgun Gothic"/>
              </a:rPr>
              <a:t>Asynchronous</a:t>
            </a:r>
            <a:r>
              <a:rPr sz="2600" spc="-55" dirty="0">
                <a:latin typeface="Malgun Gothic"/>
                <a:cs typeface="Malgun Gothic"/>
              </a:rPr>
              <a:t> </a:t>
            </a:r>
            <a:r>
              <a:rPr sz="2600" spc="65" dirty="0">
                <a:latin typeface="Malgun Gothic"/>
                <a:cs typeface="Malgun Gothic"/>
              </a:rPr>
              <a:t>Receiver/Transmitter</a:t>
            </a:r>
            <a:endParaRPr sz="2600">
              <a:latin typeface="Malgun Gothic"/>
              <a:cs typeface="Malgun Gothic"/>
            </a:endParaRPr>
          </a:p>
          <a:p>
            <a:pPr marL="269875">
              <a:spcBef>
                <a:spcPts val="215"/>
              </a:spcBef>
            </a:pPr>
            <a:r>
              <a:rPr sz="2600" dirty="0">
                <a:latin typeface="Malgun Gothic"/>
                <a:cs typeface="Malgun Gothic"/>
              </a:rPr>
              <a:t>의</a:t>
            </a:r>
            <a:r>
              <a:rPr sz="2600" spc="-55" dirty="0">
                <a:latin typeface="Malgun Gothic"/>
                <a:cs typeface="Malgun Gothic"/>
              </a:rPr>
              <a:t> </a:t>
            </a:r>
            <a:r>
              <a:rPr sz="2600" dirty="0">
                <a:latin typeface="Malgun Gothic"/>
                <a:cs typeface="Malgun Gothic"/>
              </a:rPr>
              <a:t>약자로서</a:t>
            </a:r>
            <a:r>
              <a:rPr sz="2600" spc="-75" dirty="0">
                <a:latin typeface="Malgun Gothic"/>
                <a:cs typeface="Malgun Gothic"/>
              </a:rPr>
              <a:t> </a:t>
            </a:r>
            <a:r>
              <a:rPr sz="2600" dirty="0">
                <a:latin typeface="Malgun Gothic"/>
                <a:cs typeface="Malgun Gothic"/>
              </a:rPr>
              <a:t>일종의</a:t>
            </a:r>
            <a:r>
              <a:rPr sz="2600" spc="-65" dirty="0">
                <a:latin typeface="Malgun Gothic"/>
                <a:cs typeface="Malgun Gothic"/>
              </a:rPr>
              <a:t> </a:t>
            </a:r>
            <a:r>
              <a:rPr sz="2600" dirty="0">
                <a:latin typeface="Malgun Gothic"/>
                <a:cs typeface="Malgun Gothic"/>
              </a:rPr>
              <a:t>비동기</a:t>
            </a:r>
            <a:r>
              <a:rPr sz="2600" spc="-65" dirty="0">
                <a:latin typeface="Malgun Gothic"/>
                <a:cs typeface="Malgun Gothic"/>
              </a:rPr>
              <a:t> </a:t>
            </a:r>
            <a:r>
              <a:rPr sz="2600" dirty="0">
                <a:latin typeface="Malgun Gothic"/>
                <a:cs typeface="Malgun Gothic"/>
              </a:rPr>
              <a:t>통신</a:t>
            </a:r>
            <a:r>
              <a:rPr sz="2600" spc="-65" dirty="0">
                <a:latin typeface="Malgun Gothic"/>
                <a:cs typeface="Malgun Gothic"/>
              </a:rPr>
              <a:t> </a:t>
            </a:r>
            <a:r>
              <a:rPr sz="2600" dirty="0">
                <a:latin typeface="Malgun Gothic"/>
                <a:cs typeface="Malgun Gothic"/>
              </a:rPr>
              <a:t>방법을</a:t>
            </a:r>
            <a:r>
              <a:rPr sz="2600" spc="-65" dirty="0">
                <a:latin typeface="Malgun Gothic"/>
                <a:cs typeface="Malgun Gothic"/>
              </a:rPr>
              <a:t> </a:t>
            </a:r>
            <a:r>
              <a:rPr sz="2600" spc="75" dirty="0">
                <a:latin typeface="Malgun Gothic"/>
                <a:cs typeface="Malgun Gothic"/>
              </a:rPr>
              <a:t>말한다.</a:t>
            </a:r>
            <a:endParaRPr sz="2600">
              <a:latin typeface="Malgun Gothic"/>
              <a:cs typeface="Malgun Gothic"/>
            </a:endParaRPr>
          </a:p>
          <a:p>
            <a:pPr marL="307340" lvl="1" indent="-296545">
              <a:spcBef>
                <a:spcPts val="434"/>
              </a:spcBef>
              <a:buSzPct val="115384"/>
              <a:buFont typeface="Wingdings"/>
              <a:buChar char=""/>
              <a:tabLst>
                <a:tab pos="307340" algn="l"/>
              </a:tabLst>
            </a:pPr>
            <a:r>
              <a:rPr sz="2600" spc="130" dirty="0">
                <a:latin typeface="Malgun Gothic"/>
                <a:cs typeface="Malgun Gothic"/>
              </a:rPr>
              <a:t>UART</a:t>
            </a:r>
            <a:r>
              <a:rPr sz="2600" spc="-20" dirty="0">
                <a:latin typeface="Malgun Gothic"/>
                <a:cs typeface="Malgun Gothic"/>
              </a:rPr>
              <a:t> </a:t>
            </a:r>
            <a:r>
              <a:rPr sz="2600" dirty="0">
                <a:latin typeface="Malgun Gothic"/>
                <a:cs typeface="Malgun Gothic"/>
              </a:rPr>
              <a:t>통신은</a:t>
            </a:r>
            <a:r>
              <a:rPr sz="2600" spc="-15" dirty="0">
                <a:latin typeface="Malgun Gothic"/>
                <a:cs typeface="Malgun Gothic"/>
              </a:rPr>
              <a:t> </a:t>
            </a:r>
            <a:r>
              <a:rPr sz="2600" dirty="0">
                <a:latin typeface="Malgun Gothic"/>
                <a:cs typeface="Malgun Gothic"/>
              </a:rPr>
              <a:t>1byte를</a:t>
            </a:r>
            <a:r>
              <a:rPr sz="2600" spc="-50" dirty="0">
                <a:latin typeface="Malgun Gothic"/>
                <a:cs typeface="Malgun Gothic"/>
              </a:rPr>
              <a:t> </a:t>
            </a:r>
            <a:r>
              <a:rPr sz="2600" dirty="0">
                <a:latin typeface="Malgun Gothic"/>
                <a:cs typeface="Malgun Gothic"/>
              </a:rPr>
              <a:t>송신할</a:t>
            </a:r>
            <a:r>
              <a:rPr sz="2600" spc="-15" dirty="0">
                <a:latin typeface="Malgun Gothic"/>
                <a:cs typeface="Malgun Gothic"/>
              </a:rPr>
              <a:t> </a:t>
            </a:r>
            <a:r>
              <a:rPr sz="2600" dirty="0">
                <a:latin typeface="Malgun Gothic"/>
                <a:cs typeface="Malgun Gothic"/>
              </a:rPr>
              <a:t>때마다</a:t>
            </a:r>
            <a:r>
              <a:rPr sz="2600" spc="-10" dirty="0">
                <a:latin typeface="Malgun Gothic"/>
                <a:cs typeface="Malgun Gothic"/>
              </a:rPr>
              <a:t> </a:t>
            </a:r>
            <a:r>
              <a:rPr sz="2600" spc="-25" dirty="0">
                <a:latin typeface="Malgun Gothic"/>
                <a:cs typeface="Malgun Gothic"/>
              </a:rPr>
              <a:t>추가로</a:t>
            </a:r>
            <a:endParaRPr sz="2600">
              <a:latin typeface="Malgun Gothic"/>
              <a:cs typeface="Malgun Gothic"/>
            </a:endParaRPr>
          </a:p>
          <a:p>
            <a:pPr marL="269875">
              <a:spcBef>
                <a:spcPts val="215"/>
              </a:spcBef>
            </a:pPr>
            <a:r>
              <a:rPr sz="2600" spc="55" dirty="0">
                <a:latin typeface="Malgun Gothic"/>
                <a:cs typeface="Malgun Gothic"/>
              </a:rPr>
              <a:t>start/stop</a:t>
            </a:r>
            <a:r>
              <a:rPr sz="2600" spc="-40" dirty="0">
                <a:latin typeface="Malgun Gothic"/>
                <a:cs typeface="Malgun Gothic"/>
              </a:rPr>
              <a:t> </a:t>
            </a:r>
            <a:r>
              <a:rPr sz="2600" dirty="0">
                <a:latin typeface="Malgun Gothic"/>
                <a:cs typeface="Malgun Gothic"/>
              </a:rPr>
              <a:t>bit를</a:t>
            </a:r>
            <a:r>
              <a:rPr sz="2600" spc="-40" dirty="0">
                <a:latin typeface="Malgun Gothic"/>
                <a:cs typeface="Malgun Gothic"/>
              </a:rPr>
              <a:t> </a:t>
            </a:r>
            <a:r>
              <a:rPr sz="2600" spc="-25" dirty="0">
                <a:latin typeface="Malgun Gothic"/>
                <a:cs typeface="Malgun Gothic"/>
              </a:rPr>
              <a:t>추가</a:t>
            </a:r>
            <a:endParaRPr sz="2600">
              <a:latin typeface="Malgun Gothic"/>
              <a:cs typeface="Malgun Gothic"/>
            </a:endParaRPr>
          </a:p>
          <a:p>
            <a:pPr marL="269875" marR="5080" lvl="1" indent="-259715">
              <a:lnSpc>
                <a:spcPct val="105700"/>
              </a:lnSpc>
              <a:spcBef>
                <a:spcPts val="220"/>
              </a:spcBef>
              <a:buSzPct val="115384"/>
              <a:buFont typeface="Wingdings"/>
              <a:buChar char=""/>
              <a:tabLst>
                <a:tab pos="269875" algn="l"/>
                <a:tab pos="306705" algn="l"/>
              </a:tabLst>
            </a:pPr>
            <a:r>
              <a:rPr sz="2600" dirty="0">
                <a:latin typeface="Malgun Gothic"/>
                <a:cs typeface="Malgun Gothic"/>
              </a:rPr>
              <a:t>	총</a:t>
            </a:r>
            <a:r>
              <a:rPr sz="2600" spc="-55" dirty="0">
                <a:latin typeface="Malgun Gothic"/>
                <a:cs typeface="Malgun Gothic"/>
              </a:rPr>
              <a:t> </a:t>
            </a:r>
            <a:r>
              <a:rPr sz="2600" spc="70" dirty="0">
                <a:latin typeface="Malgun Gothic"/>
                <a:cs typeface="Malgun Gothic"/>
              </a:rPr>
              <a:t>10</a:t>
            </a:r>
            <a:r>
              <a:rPr sz="2600" spc="-80" dirty="0">
                <a:latin typeface="Malgun Gothic"/>
                <a:cs typeface="Malgun Gothic"/>
              </a:rPr>
              <a:t> </a:t>
            </a:r>
            <a:r>
              <a:rPr sz="2600" dirty="0">
                <a:latin typeface="Malgun Gothic"/>
                <a:cs typeface="Malgun Gothic"/>
              </a:rPr>
              <a:t>비트의</a:t>
            </a:r>
            <a:r>
              <a:rPr sz="2600" spc="-65" dirty="0">
                <a:latin typeface="Malgun Gothic"/>
                <a:cs typeface="Malgun Gothic"/>
              </a:rPr>
              <a:t> </a:t>
            </a:r>
            <a:r>
              <a:rPr sz="2600" dirty="0">
                <a:latin typeface="Malgun Gothic"/>
                <a:cs typeface="Malgun Gothic"/>
              </a:rPr>
              <a:t>전송</a:t>
            </a:r>
            <a:r>
              <a:rPr sz="2600" spc="-45" dirty="0">
                <a:latin typeface="Malgun Gothic"/>
                <a:cs typeface="Malgun Gothic"/>
              </a:rPr>
              <a:t> </a:t>
            </a:r>
            <a:r>
              <a:rPr sz="2600" dirty="0">
                <a:latin typeface="Malgun Gothic"/>
                <a:cs typeface="Malgun Gothic"/>
              </a:rPr>
              <a:t>시간이</a:t>
            </a:r>
            <a:r>
              <a:rPr sz="2600" spc="-75" dirty="0">
                <a:latin typeface="Malgun Gothic"/>
                <a:cs typeface="Malgun Gothic"/>
              </a:rPr>
              <a:t> </a:t>
            </a:r>
            <a:r>
              <a:rPr sz="2600" dirty="0">
                <a:latin typeface="Malgun Gothic"/>
                <a:cs typeface="Malgun Gothic"/>
              </a:rPr>
              <a:t>필요하며</a:t>
            </a:r>
            <a:r>
              <a:rPr sz="2600" spc="-65" dirty="0">
                <a:latin typeface="Malgun Gothic"/>
                <a:cs typeface="Malgun Gothic"/>
              </a:rPr>
              <a:t> </a:t>
            </a:r>
            <a:r>
              <a:rPr sz="2600" dirty="0">
                <a:latin typeface="Malgun Gothic"/>
                <a:cs typeface="Malgun Gothic"/>
              </a:rPr>
              <a:t>데이터</a:t>
            </a:r>
            <a:r>
              <a:rPr sz="2600" spc="-65" dirty="0">
                <a:latin typeface="Malgun Gothic"/>
                <a:cs typeface="Malgun Gothic"/>
              </a:rPr>
              <a:t> </a:t>
            </a:r>
            <a:r>
              <a:rPr sz="2600" spc="-25" dirty="0">
                <a:latin typeface="Malgun Gothic"/>
                <a:cs typeface="Malgun Gothic"/>
              </a:rPr>
              <a:t>속도에 </a:t>
            </a:r>
            <a:r>
              <a:rPr sz="2600" dirty="0">
                <a:latin typeface="Malgun Gothic"/>
                <a:cs typeface="Malgun Gothic"/>
              </a:rPr>
              <a:t>영향을</a:t>
            </a:r>
            <a:r>
              <a:rPr sz="2600" spc="-60" dirty="0">
                <a:latin typeface="Malgun Gothic"/>
                <a:cs typeface="Malgun Gothic"/>
              </a:rPr>
              <a:t> </a:t>
            </a:r>
            <a:r>
              <a:rPr sz="2600" spc="-25" dirty="0">
                <a:latin typeface="Malgun Gothic"/>
                <a:cs typeface="Malgun Gothic"/>
              </a:rPr>
              <a:t>미침</a:t>
            </a:r>
            <a:endParaRPr sz="2600">
              <a:latin typeface="Malgun Gothic"/>
              <a:cs typeface="Malgun Gothic"/>
            </a:endParaRPr>
          </a:p>
          <a:p>
            <a:pPr marL="269875" marR="170180" lvl="1" indent="-259715">
              <a:lnSpc>
                <a:spcPct val="105700"/>
              </a:lnSpc>
              <a:spcBef>
                <a:spcPts val="229"/>
              </a:spcBef>
              <a:buSzPct val="115384"/>
              <a:buFont typeface="Wingdings"/>
              <a:buChar char=""/>
              <a:tabLst>
                <a:tab pos="269875" algn="l"/>
                <a:tab pos="306705" algn="l"/>
              </a:tabLst>
            </a:pPr>
            <a:r>
              <a:rPr sz="2600" dirty="0">
                <a:latin typeface="Malgun Gothic"/>
                <a:cs typeface="Malgun Gothic"/>
              </a:rPr>
              <a:t>	클럭이</a:t>
            </a:r>
            <a:r>
              <a:rPr sz="2600" spc="-60" dirty="0">
                <a:latin typeface="Malgun Gothic"/>
                <a:cs typeface="Malgun Gothic"/>
              </a:rPr>
              <a:t> </a:t>
            </a:r>
            <a:r>
              <a:rPr sz="2600" dirty="0">
                <a:latin typeface="Malgun Gothic"/>
                <a:cs typeface="Malgun Gothic"/>
              </a:rPr>
              <a:t>조금이라도</a:t>
            </a:r>
            <a:r>
              <a:rPr sz="2600" spc="-75" dirty="0">
                <a:latin typeface="Malgun Gothic"/>
                <a:cs typeface="Malgun Gothic"/>
              </a:rPr>
              <a:t> </a:t>
            </a:r>
            <a:r>
              <a:rPr sz="2600" dirty="0">
                <a:latin typeface="Malgun Gothic"/>
                <a:cs typeface="Malgun Gothic"/>
              </a:rPr>
              <a:t>다르게</a:t>
            </a:r>
            <a:r>
              <a:rPr sz="2600" spc="-65" dirty="0">
                <a:latin typeface="Malgun Gothic"/>
                <a:cs typeface="Malgun Gothic"/>
              </a:rPr>
              <a:t> </a:t>
            </a:r>
            <a:r>
              <a:rPr sz="2600" dirty="0">
                <a:latin typeface="Malgun Gothic"/>
                <a:cs typeface="Malgun Gothic"/>
              </a:rPr>
              <a:t>되면</a:t>
            </a:r>
            <a:r>
              <a:rPr sz="2600" spc="-65" dirty="0">
                <a:latin typeface="Malgun Gothic"/>
                <a:cs typeface="Malgun Gothic"/>
              </a:rPr>
              <a:t> </a:t>
            </a:r>
            <a:r>
              <a:rPr sz="2600" dirty="0">
                <a:latin typeface="Malgun Gothic"/>
                <a:cs typeface="Malgun Gothic"/>
              </a:rPr>
              <a:t>데이터</a:t>
            </a:r>
            <a:r>
              <a:rPr sz="2600" spc="-65" dirty="0">
                <a:latin typeface="Malgun Gothic"/>
                <a:cs typeface="Malgun Gothic"/>
              </a:rPr>
              <a:t> </a:t>
            </a:r>
            <a:r>
              <a:rPr sz="2600" dirty="0">
                <a:latin typeface="Malgun Gothic"/>
                <a:cs typeface="Malgun Gothic"/>
              </a:rPr>
              <a:t>전송에</a:t>
            </a:r>
            <a:r>
              <a:rPr sz="2600" spc="-60" dirty="0">
                <a:latin typeface="Malgun Gothic"/>
                <a:cs typeface="Malgun Gothic"/>
              </a:rPr>
              <a:t> </a:t>
            </a:r>
            <a:r>
              <a:rPr sz="2600" spc="-50" dirty="0">
                <a:latin typeface="Malgun Gothic"/>
                <a:cs typeface="Malgun Gothic"/>
              </a:rPr>
              <a:t>오 </a:t>
            </a:r>
            <a:r>
              <a:rPr sz="2600" dirty="0">
                <a:latin typeface="Malgun Gothic"/>
                <a:cs typeface="Malgun Gothic"/>
              </a:rPr>
              <a:t>류가</a:t>
            </a:r>
            <a:r>
              <a:rPr sz="2600" spc="-65" dirty="0">
                <a:latin typeface="Malgun Gothic"/>
                <a:cs typeface="Malgun Gothic"/>
              </a:rPr>
              <a:t> </a:t>
            </a:r>
            <a:r>
              <a:rPr sz="2600" spc="-25" dirty="0">
                <a:latin typeface="Malgun Gothic"/>
                <a:cs typeface="Malgun Gothic"/>
              </a:rPr>
              <a:t>발생</a:t>
            </a:r>
            <a:endParaRPr sz="2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7128" y="1124648"/>
            <a:ext cx="8510270" cy="73660"/>
            <a:chOff x="393128" y="1124648"/>
            <a:chExt cx="8510270" cy="73660"/>
          </a:xfrm>
        </p:grpSpPr>
        <p:sp>
          <p:nvSpPr>
            <p:cNvPr id="3" name="object 3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8506968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8506968" y="70103"/>
                  </a:lnTo>
                  <a:lnTo>
                    <a:pt x="850696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0" y="70103"/>
                  </a:moveTo>
                  <a:lnTo>
                    <a:pt x="8506968" y="70103"/>
                  </a:lnTo>
                  <a:lnTo>
                    <a:pt x="8506968" y="0"/>
                  </a:lnTo>
                  <a:lnTo>
                    <a:pt x="0" y="0"/>
                  </a:lnTo>
                  <a:lnTo>
                    <a:pt x="0" y="70103"/>
                  </a:lnTo>
                  <a:close/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9239" y="-4762"/>
            <a:ext cx="9153525" cy="489584"/>
            <a:chOff x="-4762" y="-4762"/>
            <a:chExt cx="9153525" cy="48958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800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144000" cy="480059"/>
            </a:xfrm>
            <a:custGeom>
              <a:avLst/>
              <a:gdLst/>
              <a:ahLst/>
              <a:cxnLst/>
              <a:rect l="l" t="t" r="r" b="b"/>
              <a:pathLst>
                <a:path w="9144000" h="480059">
                  <a:moveTo>
                    <a:pt x="0" y="480060"/>
                  </a:moveTo>
                  <a:lnTo>
                    <a:pt x="9144000" y="4800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18716" y="6406896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19239" y="6664261"/>
            <a:ext cx="9153525" cy="198755"/>
            <a:chOff x="-4762" y="6664260"/>
            <a:chExt cx="9153525" cy="1987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69023"/>
              <a:ext cx="9144000" cy="1889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6669023"/>
              <a:ext cx="9144000" cy="189230"/>
            </a:xfrm>
            <a:custGeom>
              <a:avLst/>
              <a:gdLst/>
              <a:ahLst/>
              <a:cxnLst/>
              <a:rect l="l" t="t" r="r" b="b"/>
              <a:pathLst>
                <a:path w="9144000" h="189229">
                  <a:moveTo>
                    <a:pt x="0" y="188976"/>
                  </a:moveTo>
                  <a:lnTo>
                    <a:pt x="9144000" y="1889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7981" y="6507289"/>
            <a:ext cx="82676" cy="811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2761" y="6507289"/>
            <a:ext cx="82676" cy="811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46017" y="6507289"/>
            <a:ext cx="82676" cy="811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19031" y="1"/>
            <a:ext cx="1648968" cy="48920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62200" y="682619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UART,</a:t>
            </a:r>
            <a:r>
              <a:rPr spc="-95" dirty="0"/>
              <a:t> </a:t>
            </a:r>
            <a:r>
              <a:rPr spc="80" dirty="0"/>
              <a:t>SPI와</a:t>
            </a:r>
            <a:r>
              <a:rPr spc="-120" dirty="0"/>
              <a:t> </a:t>
            </a:r>
            <a:r>
              <a:rPr dirty="0"/>
              <a:t>I2C통신에</a:t>
            </a:r>
            <a:r>
              <a:rPr spc="-114" dirty="0"/>
              <a:t> </a:t>
            </a:r>
            <a:r>
              <a:rPr spc="-25" dirty="0"/>
              <a:t>대하여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54758" y="1248070"/>
            <a:ext cx="7901940" cy="4299382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27940">
              <a:spcBef>
                <a:spcPts val="1590"/>
              </a:spcBef>
            </a:pPr>
            <a:r>
              <a:rPr sz="3200" b="1" spc="-250" dirty="0">
                <a:latin typeface="Tahoma"/>
                <a:cs typeface="Tahoma"/>
              </a:rPr>
              <a:t>2)</a:t>
            </a:r>
            <a:r>
              <a:rPr sz="3200" b="1" spc="-50" dirty="0">
                <a:latin typeface="Tahoma"/>
                <a:cs typeface="Tahoma"/>
              </a:rPr>
              <a:t> </a:t>
            </a:r>
            <a:r>
              <a:rPr sz="3200" b="1" dirty="0">
                <a:latin typeface="Malgun Gothic"/>
                <a:cs typeface="Malgun Gothic"/>
              </a:rPr>
              <a:t>동기식</a:t>
            </a:r>
            <a:r>
              <a:rPr sz="3200" b="1" spc="-250" dirty="0">
                <a:latin typeface="Malgun Gothic"/>
                <a:cs typeface="Malgun Gothic"/>
              </a:rPr>
              <a:t> </a:t>
            </a:r>
            <a:r>
              <a:rPr sz="3200" b="1" dirty="0">
                <a:latin typeface="Malgun Gothic"/>
                <a:cs typeface="Malgun Gothic"/>
              </a:rPr>
              <a:t>통신</a:t>
            </a:r>
            <a:r>
              <a:rPr sz="3200" b="1" spc="-240" dirty="0">
                <a:latin typeface="Malgun Gothic"/>
                <a:cs typeface="Malgun Gothic"/>
              </a:rPr>
              <a:t> </a:t>
            </a:r>
            <a:r>
              <a:rPr sz="3200" b="1" dirty="0">
                <a:latin typeface="Malgun Gothic"/>
                <a:cs typeface="Malgun Gothic"/>
              </a:rPr>
              <a:t>방법</a:t>
            </a:r>
            <a:r>
              <a:rPr sz="3200" b="1" spc="-225" dirty="0">
                <a:latin typeface="Malgun Gothic"/>
                <a:cs typeface="Malgun Gothic"/>
              </a:rPr>
              <a:t> </a:t>
            </a:r>
            <a:r>
              <a:rPr sz="3200" b="1" dirty="0">
                <a:latin typeface="Tahoma"/>
                <a:cs typeface="Tahoma"/>
              </a:rPr>
              <a:t>-</a:t>
            </a:r>
            <a:r>
              <a:rPr sz="3200" b="1" spc="-45" dirty="0">
                <a:latin typeface="Tahoma"/>
                <a:cs typeface="Tahoma"/>
              </a:rPr>
              <a:t> </a:t>
            </a:r>
            <a:r>
              <a:rPr sz="3200" b="1" spc="-370" dirty="0">
                <a:latin typeface="Tahoma"/>
                <a:cs typeface="Tahoma"/>
              </a:rPr>
              <a:t>SPI,</a:t>
            </a:r>
            <a:r>
              <a:rPr sz="3200" b="1" spc="-40" dirty="0">
                <a:latin typeface="Tahoma"/>
                <a:cs typeface="Tahoma"/>
              </a:rPr>
              <a:t> </a:t>
            </a:r>
            <a:r>
              <a:rPr sz="3200" b="1" spc="-25" dirty="0">
                <a:latin typeface="Tahoma"/>
                <a:cs typeface="Tahoma"/>
              </a:rPr>
              <a:t>I2C</a:t>
            </a:r>
            <a:endParaRPr sz="3200">
              <a:latin typeface="Tahoma"/>
              <a:cs typeface="Tahoma"/>
            </a:endParaRPr>
          </a:p>
          <a:p>
            <a:pPr marL="269875" marR="209550" indent="-260985">
              <a:lnSpc>
                <a:spcPct val="113999"/>
              </a:lnSpc>
              <a:spcBef>
                <a:spcPts val="1010"/>
              </a:spcBef>
              <a:buSzPct val="116071"/>
              <a:buFont typeface="Wingdings"/>
              <a:buChar char=""/>
              <a:tabLst>
                <a:tab pos="269875" algn="l"/>
                <a:tab pos="329565" algn="l"/>
              </a:tabLst>
            </a:pPr>
            <a:r>
              <a:rPr sz="2800" dirty="0">
                <a:latin typeface="Malgun Gothic"/>
                <a:cs typeface="Malgun Gothic"/>
              </a:rPr>
              <a:t>	데이터를</a:t>
            </a:r>
            <a:r>
              <a:rPr sz="2800" spc="-140" dirty="0">
                <a:latin typeface="Malgun Gothic"/>
                <a:cs typeface="Malgun Gothic"/>
              </a:rPr>
              <a:t> </a:t>
            </a:r>
            <a:r>
              <a:rPr sz="2800" dirty="0">
                <a:latin typeface="Malgun Gothic"/>
                <a:cs typeface="Malgun Gothic"/>
              </a:rPr>
              <a:t>보낼</a:t>
            </a:r>
            <a:r>
              <a:rPr sz="2800" spc="-140" dirty="0">
                <a:latin typeface="Malgun Gothic"/>
                <a:cs typeface="Malgun Gothic"/>
              </a:rPr>
              <a:t> </a:t>
            </a:r>
            <a:r>
              <a:rPr sz="2800" dirty="0">
                <a:latin typeface="Malgun Gothic"/>
                <a:cs typeface="Malgun Gothic"/>
              </a:rPr>
              <a:t>때마다</a:t>
            </a:r>
            <a:r>
              <a:rPr sz="2800" spc="-135" dirty="0">
                <a:latin typeface="Malgun Gothic"/>
                <a:cs typeface="Malgun Gothic"/>
              </a:rPr>
              <a:t> </a:t>
            </a:r>
            <a:r>
              <a:rPr sz="2800" dirty="0">
                <a:latin typeface="Malgun Gothic"/>
                <a:cs typeface="Malgun Gothic"/>
              </a:rPr>
              <a:t>데이터가</a:t>
            </a:r>
            <a:r>
              <a:rPr sz="2800" spc="-125" dirty="0">
                <a:latin typeface="Malgun Gothic"/>
                <a:cs typeface="Malgun Gothic"/>
              </a:rPr>
              <a:t> </a:t>
            </a:r>
            <a:r>
              <a:rPr sz="2800" dirty="0">
                <a:latin typeface="Malgun Gothic"/>
                <a:cs typeface="Malgun Gothic"/>
              </a:rPr>
              <a:t>전달된다고</a:t>
            </a:r>
            <a:r>
              <a:rPr sz="2800" spc="-125" dirty="0">
                <a:latin typeface="Malgun Gothic"/>
                <a:cs typeface="Malgun Gothic"/>
              </a:rPr>
              <a:t> </a:t>
            </a:r>
            <a:r>
              <a:rPr sz="2800" spc="-50" dirty="0">
                <a:latin typeface="Malgun Gothic"/>
                <a:cs typeface="Malgun Gothic"/>
              </a:rPr>
              <a:t>알 </a:t>
            </a:r>
            <a:r>
              <a:rPr sz="2800" dirty="0">
                <a:latin typeface="Malgun Gothic"/>
                <a:cs typeface="Malgun Gothic"/>
              </a:rPr>
              <a:t>려주는</a:t>
            </a:r>
            <a:r>
              <a:rPr sz="2800" spc="-114" dirty="0">
                <a:latin typeface="Malgun Gothic"/>
                <a:cs typeface="Malgun Gothic"/>
              </a:rPr>
              <a:t> </a:t>
            </a:r>
            <a:r>
              <a:rPr sz="2800" dirty="0">
                <a:latin typeface="Malgun Gothic"/>
                <a:cs typeface="Malgun Gothic"/>
              </a:rPr>
              <a:t>별도의</a:t>
            </a:r>
            <a:r>
              <a:rPr sz="2800" spc="-114" dirty="0">
                <a:latin typeface="Malgun Gothic"/>
                <a:cs typeface="Malgun Gothic"/>
              </a:rPr>
              <a:t> </a:t>
            </a:r>
            <a:r>
              <a:rPr sz="2800" dirty="0">
                <a:latin typeface="Malgun Gothic"/>
                <a:cs typeface="Malgun Gothic"/>
              </a:rPr>
              <a:t>클럭</a:t>
            </a:r>
            <a:r>
              <a:rPr sz="2800" spc="-114" dirty="0">
                <a:latin typeface="Malgun Gothic"/>
                <a:cs typeface="Malgun Gothic"/>
              </a:rPr>
              <a:t> </a:t>
            </a:r>
            <a:r>
              <a:rPr sz="2800" dirty="0">
                <a:latin typeface="Malgun Gothic"/>
                <a:cs typeface="Malgun Gothic"/>
              </a:rPr>
              <a:t>라인을</a:t>
            </a:r>
            <a:r>
              <a:rPr sz="2800" spc="-114" dirty="0">
                <a:latin typeface="Malgun Gothic"/>
                <a:cs typeface="Malgun Gothic"/>
              </a:rPr>
              <a:t> </a:t>
            </a:r>
            <a:r>
              <a:rPr sz="2800" spc="-25" dirty="0">
                <a:latin typeface="Malgun Gothic"/>
                <a:cs typeface="Malgun Gothic"/>
              </a:rPr>
              <a:t>이용</a:t>
            </a:r>
            <a:endParaRPr sz="2800">
              <a:latin typeface="Malgun Gothic"/>
              <a:cs typeface="Malgun Gothic"/>
            </a:endParaRPr>
          </a:p>
          <a:p>
            <a:pPr marL="269875" marR="5080" indent="-260350">
              <a:lnSpc>
                <a:spcPct val="113999"/>
              </a:lnSpc>
              <a:spcBef>
                <a:spcPts val="235"/>
              </a:spcBef>
              <a:buSzPct val="116071"/>
              <a:buFont typeface="Wingdings"/>
              <a:buChar char=""/>
              <a:tabLst>
                <a:tab pos="269875" algn="l"/>
                <a:tab pos="330200" algn="l"/>
              </a:tabLst>
            </a:pPr>
            <a:r>
              <a:rPr sz="2800" spc="150" dirty="0">
                <a:latin typeface="Malgun Gothic"/>
                <a:cs typeface="Malgun Gothic"/>
              </a:rPr>
              <a:t>	클럭(Clock)</a:t>
            </a:r>
            <a:r>
              <a:rPr sz="2800" spc="-114" dirty="0">
                <a:latin typeface="Malgun Gothic"/>
                <a:cs typeface="Malgun Gothic"/>
              </a:rPr>
              <a:t> </a:t>
            </a:r>
            <a:r>
              <a:rPr sz="2800" dirty="0">
                <a:latin typeface="Malgun Gothic"/>
                <a:cs typeface="Malgun Gothic"/>
              </a:rPr>
              <a:t>라인을</a:t>
            </a:r>
            <a:r>
              <a:rPr sz="2800" spc="-110" dirty="0">
                <a:latin typeface="Malgun Gothic"/>
                <a:cs typeface="Malgun Gothic"/>
              </a:rPr>
              <a:t> </a:t>
            </a:r>
            <a:r>
              <a:rPr sz="2800" dirty="0">
                <a:latin typeface="Malgun Gothic"/>
                <a:cs typeface="Malgun Gothic"/>
              </a:rPr>
              <a:t>통신</a:t>
            </a:r>
            <a:r>
              <a:rPr sz="2800" spc="-105" dirty="0">
                <a:latin typeface="Malgun Gothic"/>
                <a:cs typeface="Malgun Gothic"/>
              </a:rPr>
              <a:t> </a:t>
            </a:r>
            <a:r>
              <a:rPr sz="2800" dirty="0">
                <a:latin typeface="Malgun Gothic"/>
                <a:cs typeface="Malgun Gothic"/>
              </a:rPr>
              <a:t>라인에</a:t>
            </a:r>
            <a:r>
              <a:rPr sz="2800" spc="-110" dirty="0">
                <a:latin typeface="Malgun Gothic"/>
                <a:cs typeface="Malgun Gothic"/>
              </a:rPr>
              <a:t> </a:t>
            </a:r>
            <a:r>
              <a:rPr sz="2800" dirty="0">
                <a:latin typeface="Malgun Gothic"/>
                <a:cs typeface="Malgun Gothic"/>
              </a:rPr>
              <a:t>연결된</a:t>
            </a:r>
            <a:r>
              <a:rPr sz="2800" spc="-105" dirty="0">
                <a:latin typeface="Malgun Gothic"/>
                <a:cs typeface="Malgun Gothic"/>
              </a:rPr>
              <a:t> </a:t>
            </a:r>
            <a:r>
              <a:rPr sz="2800" spc="-25" dirty="0">
                <a:latin typeface="Malgun Gothic"/>
                <a:cs typeface="Malgun Gothic"/>
              </a:rPr>
              <a:t>다수의 </a:t>
            </a:r>
            <a:r>
              <a:rPr sz="2800" dirty="0">
                <a:latin typeface="Malgun Gothic"/>
                <a:cs typeface="Malgun Gothic"/>
              </a:rPr>
              <a:t>장치(참여</a:t>
            </a:r>
            <a:r>
              <a:rPr sz="2800" spc="55" dirty="0">
                <a:latin typeface="Malgun Gothic"/>
                <a:cs typeface="Malgun Gothic"/>
              </a:rPr>
              <a:t> 장치)가</a:t>
            </a:r>
            <a:r>
              <a:rPr sz="2800" spc="60" dirty="0">
                <a:latin typeface="Malgun Gothic"/>
                <a:cs typeface="Malgun Gothic"/>
              </a:rPr>
              <a:t> </a:t>
            </a:r>
            <a:r>
              <a:rPr sz="2800" spc="-25" dirty="0">
                <a:latin typeface="Malgun Gothic"/>
                <a:cs typeface="Malgun Gothic"/>
              </a:rPr>
              <a:t>공유</a:t>
            </a:r>
            <a:endParaRPr sz="2800">
              <a:latin typeface="Malgun Gothic"/>
              <a:cs typeface="Malgun Gothic"/>
            </a:endParaRPr>
          </a:p>
          <a:p>
            <a:pPr marL="330200" indent="-320675">
              <a:spcBef>
                <a:spcPts val="795"/>
              </a:spcBef>
              <a:buSzPct val="116071"/>
              <a:buFont typeface="Wingdings"/>
              <a:buChar char=""/>
              <a:tabLst>
                <a:tab pos="330200" algn="l"/>
              </a:tabLst>
            </a:pPr>
            <a:r>
              <a:rPr sz="2800" dirty="0">
                <a:latin typeface="Malgun Gothic"/>
                <a:cs typeface="Malgun Gothic"/>
              </a:rPr>
              <a:t>대표적인</a:t>
            </a:r>
            <a:r>
              <a:rPr sz="2800" spc="-90" dirty="0">
                <a:latin typeface="Malgun Gothic"/>
                <a:cs typeface="Malgun Gothic"/>
              </a:rPr>
              <a:t> </a:t>
            </a:r>
            <a:r>
              <a:rPr sz="2800" dirty="0">
                <a:latin typeface="Malgun Gothic"/>
                <a:cs typeface="Malgun Gothic"/>
              </a:rPr>
              <a:t>시스템이</a:t>
            </a:r>
            <a:r>
              <a:rPr sz="2800" spc="-80" dirty="0">
                <a:latin typeface="Malgun Gothic"/>
                <a:cs typeface="Malgun Gothic"/>
              </a:rPr>
              <a:t> </a:t>
            </a:r>
            <a:r>
              <a:rPr sz="2800" spc="155" dirty="0">
                <a:latin typeface="Malgun Gothic"/>
                <a:cs typeface="Malgun Gothic"/>
              </a:rPr>
              <a:t>SPI와</a:t>
            </a:r>
            <a:r>
              <a:rPr sz="2800" spc="-90" dirty="0">
                <a:latin typeface="Malgun Gothic"/>
                <a:cs typeface="Malgun Gothic"/>
              </a:rPr>
              <a:t> </a:t>
            </a:r>
            <a:r>
              <a:rPr sz="2800" spc="145" dirty="0">
                <a:latin typeface="Malgun Gothic"/>
                <a:cs typeface="Malgun Gothic"/>
              </a:rPr>
              <a:t>I2C</a:t>
            </a:r>
            <a:r>
              <a:rPr sz="2800" spc="-100" dirty="0">
                <a:latin typeface="Malgun Gothic"/>
                <a:cs typeface="Malgun Gothic"/>
              </a:rPr>
              <a:t> </a:t>
            </a:r>
            <a:r>
              <a:rPr sz="2800" spc="-25" dirty="0">
                <a:latin typeface="Malgun Gothic"/>
                <a:cs typeface="Malgun Gothic"/>
              </a:rPr>
              <a:t>통신</a:t>
            </a:r>
            <a:endParaRPr sz="2800">
              <a:latin typeface="Malgun Gothic"/>
              <a:cs typeface="Malgun Gothic"/>
            </a:endParaRPr>
          </a:p>
          <a:p>
            <a:pPr marL="269875" marR="88900" indent="-260985">
              <a:lnSpc>
                <a:spcPct val="113999"/>
              </a:lnSpc>
              <a:spcBef>
                <a:spcPts val="120"/>
              </a:spcBef>
              <a:buSzPct val="116071"/>
              <a:buFont typeface="Wingdings"/>
              <a:buChar char=""/>
              <a:tabLst>
                <a:tab pos="269875" algn="l"/>
                <a:tab pos="329565" algn="l"/>
              </a:tabLst>
            </a:pPr>
            <a:r>
              <a:rPr sz="2800" spc="65" dirty="0">
                <a:latin typeface="Malgun Gothic"/>
                <a:cs typeface="Malgun Gothic"/>
              </a:rPr>
              <a:t>	start/stop</a:t>
            </a:r>
            <a:r>
              <a:rPr sz="2800" spc="-70" dirty="0">
                <a:latin typeface="Malgun Gothic"/>
                <a:cs typeface="Malgun Gothic"/>
              </a:rPr>
              <a:t> </a:t>
            </a:r>
            <a:r>
              <a:rPr sz="2800" dirty="0">
                <a:latin typeface="Malgun Gothic"/>
                <a:cs typeface="Malgun Gothic"/>
              </a:rPr>
              <a:t>비트가</a:t>
            </a:r>
            <a:r>
              <a:rPr sz="2800" spc="-75" dirty="0">
                <a:latin typeface="Malgun Gothic"/>
                <a:cs typeface="Malgun Gothic"/>
              </a:rPr>
              <a:t> </a:t>
            </a:r>
            <a:r>
              <a:rPr sz="2800" dirty="0">
                <a:latin typeface="Malgun Gothic"/>
                <a:cs typeface="Malgun Gothic"/>
              </a:rPr>
              <a:t>필요</a:t>
            </a:r>
            <a:r>
              <a:rPr sz="2800" spc="-85" dirty="0">
                <a:latin typeface="Malgun Gothic"/>
                <a:cs typeface="Malgun Gothic"/>
              </a:rPr>
              <a:t> </a:t>
            </a:r>
            <a:r>
              <a:rPr sz="2800" spc="85" dirty="0">
                <a:latin typeface="Malgun Gothic"/>
                <a:cs typeface="Malgun Gothic"/>
              </a:rPr>
              <a:t>없으며,</a:t>
            </a:r>
            <a:r>
              <a:rPr sz="2800" spc="-70" dirty="0">
                <a:latin typeface="Malgun Gothic"/>
                <a:cs typeface="Malgun Gothic"/>
              </a:rPr>
              <a:t> </a:t>
            </a:r>
            <a:r>
              <a:rPr sz="2800" dirty="0">
                <a:latin typeface="Malgun Gothic"/>
                <a:cs typeface="Malgun Gothic"/>
              </a:rPr>
              <a:t>통신</a:t>
            </a:r>
            <a:r>
              <a:rPr sz="2800" spc="-85" dirty="0">
                <a:latin typeface="Malgun Gothic"/>
                <a:cs typeface="Malgun Gothic"/>
              </a:rPr>
              <a:t> </a:t>
            </a:r>
            <a:r>
              <a:rPr sz="2800" dirty="0">
                <a:latin typeface="Malgun Gothic"/>
                <a:cs typeface="Malgun Gothic"/>
              </a:rPr>
              <a:t>속도를</a:t>
            </a:r>
            <a:r>
              <a:rPr sz="2800" spc="-75" dirty="0">
                <a:latin typeface="Malgun Gothic"/>
                <a:cs typeface="Malgun Gothic"/>
              </a:rPr>
              <a:t> </a:t>
            </a:r>
            <a:r>
              <a:rPr sz="2800" spc="-50" dirty="0">
                <a:latin typeface="Malgun Gothic"/>
                <a:cs typeface="Malgun Gothic"/>
              </a:rPr>
              <a:t>공 </a:t>
            </a:r>
            <a:r>
              <a:rPr sz="2800" dirty="0">
                <a:latin typeface="Malgun Gothic"/>
                <a:cs typeface="Malgun Gothic"/>
              </a:rPr>
              <a:t>유할</a:t>
            </a:r>
            <a:r>
              <a:rPr sz="2800" spc="-120" dirty="0">
                <a:latin typeface="Malgun Gothic"/>
                <a:cs typeface="Malgun Gothic"/>
              </a:rPr>
              <a:t> </a:t>
            </a:r>
            <a:r>
              <a:rPr sz="2800" dirty="0">
                <a:latin typeface="Malgun Gothic"/>
                <a:cs typeface="Malgun Gothic"/>
              </a:rPr>
              <a:t>필요도</a:t>
            </a:r>
            <a:r>
              <a:rPr sz="2800" spc="-110" dirty="0">
                <a:latin typeface="Malgun Gothic"/>
                <a:cs typeface="Malgun Gothic"/>
              </a:rPr>
              <a:t> </a:t>
            </a:r>
            <a:r>
              <a:rPr sz="2800" spc="-25" dirty="0">
                <a:latin typeface="Malgun Gothic"/>
                <a:cs typeface="Malgun Gothic"/>
              </a:rPr>
              <a:t>없음</a:t>
            </a:r>
            <a:endParaRPr sz="2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7128" y="1124648"/>
            <a:ext cx="8510270" cy="73660"/>
            <a:chOff x="393128" y="1124648"/>
            <a:chExt cx="8510270" cy="73660"/>
          </a:xfrm>
        </p:grpSpPr>
        <p:sp>
          <p:nvSpPr>
            <p:cNvPr id="3" name="object 3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8506968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8506968" y="70103"/>
                  </a:lnTo>
                  <a:lnTo>
                    <a:pt x="850696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0" y="70103"/>
                  </a:moveTo>
                  <a:lnTo>
                    <a:pt x="8506968" y="70103"/>
                  </a:lnTo>
                  <a:lnTo>
                    <a:pt x="8506968" y="0"/>
                  </a:lnTo>
                  <a:lnTo>
                    <a:pt x="0" y="0"/>
                  </a:lnTo>
                  <a:lnTo>
                    <a:pt x="0" y="70103"/>
                  </a:lnTo>
                  <a:close/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9239" y="-4762"/>
            <a:ext cx="9153525" cy="489584"/>
            <a:chOff x="-4762" y="-4762"/>
            <a:chExt cx="9153525" cy="48958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800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144000" cy="480059"/>
            </a:xfrm>
            <a:custGeom>
              <a:avLst/>
              <a:gdLst/>
              <a:ahLst/>
              <a:cxnLst/>
              <a:rect l="l" t="t" r="r" b="b"/>
              <a:pathLst>
                <a:path w="9144000" h="480059">
                  <a:moveTo>
                    <a:pt x="0" y="480060"/>
                  </a:moveTo>
                  <a:lnTo>
                    <a:pt x="9144000" y="4800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18716" y="6406896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19239" y="6664261"/>
            <a:ext cx="9153525" cy="198755"/>
            <a:chOff x="-4762" y="6664260"/>
            <a:chExt cx="9153525" cy="1987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69023"/>
              <a:ext cx="9144000" cy="1889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6669023"/>
              <a:ext cx="9144000" cy="189230"/>
            </a:xfrm>
            <a:custGeom>
              <a:avLst/>
              <a:gdLst/>
              <a:ahLst/>
              <a:cxnLst/>
              <a:rect l="l" t="t" r="r" b="b"/>
              <a:pathLst>
                <a:path w="9144000" h="189229">
                  <a:moveTo>
                    <a:pt x="0" y="188976"/>
                  </a:moveTo>
                  <a:lnTo>
                    <a:pt x="9144000" y="1889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7981" y="6507289"/>
            <a:ext cx="82676" cy="811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2761" y="6507289"/>
            <a:ext cx="82676" cy="811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46017" y="6507289"/>
            <a:ext cx="82676" cy="811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19031" y="1"/>
            <a:ext cx="1648968" cy="48920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998065" y="573406"/>
            <a:ext cx="3100070" cy="51371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70" dirty="0"/>
              <a:t>시리얼</a:t>
            </a:r>
            <a:r>
              <a:rPr sz="3200" spc="-215" dirty="0"/>
              <a:t> </a:t>
            </a:r>
            <a:r>
              <a:rPr sz="3200" spc="-65" dirty="0"/>
              <a:t>통신이란?</a:t>
            </a:r>
            <a:endParaRPr sz="3200"/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41679" y="2108069"/>
            <a:ext cx="4753789" cy="215015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072641" y="1228344"/>
            <a:ext cx="8209915" cy="60080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07314" rIns="0" bIns="0" rtlCol="0">
            <a:spAutoFit/>
          </a:bodyPr>
          <a:lstStyle/>
          <a:p>
            <a:pPr marL="127635">
              <a:spcBef>
                <a:spcPts val="844"/>
              </a:spcBef>
            </a:pPr>
            <a:r>
              <a:rPr sz="1600" dirty="0">
                <a:latin typeface="Malgun Gothic"/>
                <a:cs typeface="Malgun Gothic"/>
              </a:rPr>
              <a:t>정보처리기기는</a:t>
            </a:r>
            <a:r>
              <a:rPr sz="1600" spc="-4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기본으로</a:t>
            </a:r>
            <a:r>
              <a:rPr sz="1600" spc="-5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시리얼</a:t>
            </a:r>
            <a:r>
              <a:rPr sz="1600" spc="-5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통신을</a:t>
            </a:r>
            <a:r>
              <a:rPr sz="1600" spc="-55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지원한다.</a:t>
            </a:r>
            <a:r>
              <a:rPr sz="1600" spc="-4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두</a:t>
            </a:r>
            <a:r>
              <a:rPr sz="1600" spc="-65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기기</a:t>
            </a:r>
            <a:r>
              <a:rPr sz="1600" spc="-6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간에</a:t>
            </a:r>
            <a:r>
              <a:rPr sz="1600" spc="-5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통신</a:t>
            </a:r>
            <a:r>
              <a:rPr sz="1600" spc="-65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속도를</a:t>
            </a:r>
            <a:r>
              <a:rPr sz="1600" spc="-50" dirty="0">
                <a:latin typeface="Malgun Gothic"/>
                <a:cs typeface="Malgun Gothic"/>
              </a:rPr>
              <a:t> </a:t>
            </a:r>
            <a:r>
              <a:rPr sz="1600" spc="-20" dirty="0">
                <a:latin typeface="Malgun Gothic"/>
                <a:cs typeface="Malgun Gothic"/>
              </a:rPr>
              <a:t>약속하고</a:t>
            </a:r>
            <a:endParaRPr sz="1600">
              <a:latin typeface="Malgun Gothic"/>
              <a:cs typeface="Malgun Gothic"/>
            </a:endParaRPr>
          </a:p>
          <a:p>
            <a:pPr marL="127635"/>
            <a:r>
              <a:rPr sz="1600" dirty="0">
                <a:latin typeface="Malgun Gothic"/>
                <a:cs typeface="Malgun Gothic"/>
              </a:rPr>
              <a:t>송수신</a:t>
            </a:r>
            <a:r>
              <a:rPr sz="1600" spc="-45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회선을</a:t>
            </a:r>
            <a:r>
              <a:rPr sz="1600" spc="-35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각각</a:t>
            </a:r>
            <a:r>
              <a:rPr sz="1600" spc="-5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지정하여</a:t>
            </a:r>
            <a:r>
              <a:rPr sz="1600" spc="-25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데이터를</a:t>
            </a:r>
            <a:r>
              <a:rPr sz="1600" spc="-40" dirty="0">
                <a:latin typeface="Malgun Gothic"/>
                <a:cs typeface="Malgun Gothic"/>
              </a:rPr>
              <a:t> </a:t>
            </a:r>
            <a:r>
              <a:rPr sz="1600" spc="-10" dirty="0">
                <a:latin typeface="Malgun Gothic"/>
                <a:cs typeface="Malgun Gothic"/>
              </a:rPr>
              <a:t>주고받는다.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8837676" y="6454576"/>
            <a:ext cx="266191" cy="184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lang="en-US" altLang="ko-KR" sz="1200" spc="-25" smtClean="0"/>
              <a:pPr marL="38100">
                <a:lnSpc>
                  <a:spcPts val="1370"/>
                </a:lnSpc>
              </a:pPr>
              <a:t>7</a:t>
            </a:fld>
            <a:endParaRPr spc="-25" dirty="0"/>
          </a:p>
        </p:txBody>
      </p:sp>
      <p:sp>
        <p:nvSpPr>
          <p:cNvPr id="19" name="object 19"/>
          <p:cNvSpPr txBox="1"/>
          <p:nvPr/>
        </p:nvSpPr>
        <p:spPr>
          <a:xfrm>
            <a:off x="2064207" y="4449827"/>
            <a:ext cx="8002270" cy="1275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18260" indent="-342900">
              <a:spcBef>
                <a:spcPts val="100"/>
              </a:spcBef>
              <a:buChar char="–"/>
              <a:tabLst>
                <a:tab pos="355600" algn="l"/>
              </a:tabLst>
            </a:pPr>
            <a:r>
              <a:rPr dirty="0">
                <a:latin typeface="Malgun Gothic"/>
                <a:cs typeface="Malgun Gothic"/>
              </a:rPr>
              <a:t>보드에는</a:t>
            </a:r>
            <a:r>
              <a:rPr spc="-5" dirty="0">
                <a:latin typeface="Malgun Gothic"/>
                <a:cs typeface="Malgun Gothic"/>
              </a:rPr>
              <a:t> </a:t>
            </a:r>
            <a:r>
              <a:rPr dirty="0">
                <a:latin typeface="Malgun Gothic"/>
                <a:cs typeface="Malgun Gothic"/>
              </a:rPr>
              <a:t>시리얼 통신을 지원하는</a:t>
            </a:r>
            <a:r>
              <a:rPr spc="15" dirty="0">
                <a:latin typeface="Malgun Gothic"/>
                <a:cs typeface="Malgun Gothic"/>
              </a:rPr>
              <a:t> </a:t>
            </a:r>
            <a:r>
              <a:rPr dirty="0">
                <a:latin typeface="Malgun Gothic"/>
                <a:cs typeface="Malgun Gothic"/>
              </a:rPr>
              <a:t>하드웨어인 </a:t>
            </a:r>
            <a:r>
              <a:rPr spc="-10" dirty="0">
                <a:latin typeface="Malgun Gothic"/>
                <a:cs typeface="Malgun Gothic"/>
              </a:rPr>
              <a:t>UART(Universal </a:t>
            </a:r>
            <a:r>
              <a:rPr dirty="0">
                <a:latin typeface="Malgun Gothic"/>
                <a:cs typeface="Malgun Gothic"/>
              </a:rPr>
              <a:t>Asynchronous</a:t>
            </a:r>
            <a:r>
              <a:rPr spc="-100" dirty="0">
                <a:latin typeface="Malgun Gothic"/>
                <a:cs typeface="Malgun Gothic"/>
              </a:rPr>
              <a:t> </a:t>
            </a:r>
            <a:r>
              <a:rPr spc="-10" dirty="0">
                <a:latin typeface="Malgun Gothic"/>
                <a:cs typeface="Malgun Gothic"/>
              </a:rPr>
              <a:t>Receiver/Transmitter)가</a:t>
            </a:r>
            <a:r>
              <a:rPr spc="-50" dirty="0">
                <a:latin typeface="Malgun Gothic"/>
                <a:cs typeface="Malgun Gothic"/>
              </a:rPr>
              <a:t> </a:t>
            </a:r>
            <a:r>
              <a:rPr dirty="0">
                <a:latin typeface="Malgun Gothic"/>
                <a:cs typeface="Malgun Gothic"/>
              </a:rPr>
              <a:t>장착되어</a:t>
            </a:r>
            <a:r>
              <a:rPr spc="-65" dirty="0">
                <a:latin typeface="Malgun Gothic"/>
                <a:cs typeface="Malgun Gothic"/>
              </a:rPr>
              <a:t> </a:t>
            </a:r>
            <a:r>
              <a:rPr spc="-25" dirty="0">
                <a:latin typeface="Malgun Gothic"/>
                <a:cs typeface="Malgun Gothic"/>
              </a:rPr>
              <a:t>있다.</a:t>
            </a:r>
            <a:endParaRPr>
              <a:latin typeface="Malgun Gothic"/>
              <a:cs typeface="Malgun Gothic"/>
            </a:endParaRPr>
          </a:p>
          <a:p>
            <a:pPr marL="354965" indent="-342265">
              <a:spcBef>
                <a:spcPts val="1200"/>
              </a:spcBef>
              <a:buChar char="–"/>
              <a:tabLst>
                <a:tab pos="354965" algn="l"/>
              </a:tabLst>
            </a:pPr>
            <a:r>
              <a:rPr dirty="0">
                <a:latin typeface="Malgun Gothic"/>
                <a:cs typeface="Malgun Gothic"/>
              </a:rPr>
              <a:t>UART에는</a:t>
            </a:r>
            <a:r>
              <a:rPr spc="-55" dirty="0">
                <a:latin typeface="Malgun Gothic"/>
                <a:cs typeface="Malgun Gothic"/>
              </a:rPr>
              <a:t> </a:t>
            </a:r>
            <a:r>
              <a:rPr dirty="0">
                <a:latin typeface="Malgun Gothic"/>
                <a:cs typeface="Malgun Gothic"/>
              </a:rPr>
              <a:t>TX(transmission)와</a:t>
            </a:r>
            <a:r>
              <a:rPr spc="-100" dirty="0">
                <a:latin typeface="Malgun Gothic"/>
                <a:cs typeface="Malgun Gothic"/>
              </a:rPr>
              <a:t> </a:t>
            </a:r>
            <a:r>
              <a:rPr dirty="0">
                <a:latin typeface="Malgun Gothic"/>
                <a:cs typeface="Malgun Gothic"/>
              </a:rPr>
              <a:t>RX(reception)이</a:t>
            </a:r>
            <a:r>
              <a:rPr spc="-75" dirty="0">
                <a:latin typeface="Malgun Gothic"/>
                <a:cs typeface="Malgun Gothic"/>
              </a:rPr>
              <a:t> </a:t>
            </a:r>
            <a:r>
              <a:rPr dirty="0">
                <a:latin typeface="Malgun Gothic"/>
                <a:cs typeface="Malgun Gothic"/>
              </a:rPr>
              <a:t>존재한다.</a:t>
            </a:r>
            <a:r>
              <a:rPr spc="-50" dirty="0">
                <a:latin typeface="Malgun Gothic"/>
                <a:cs typeface="Malgun Gothic"/>
              </a:rPr>
              <a:t> </a:t>
            </a:r>
            <a:r>
              <a:rPr dirty="0">
                <a:latin typeface="Malgun Gothic"/>
                <a:cs typeface="Malgun Gothic"/>
              </a:rPr>
              <a:t>TX는</a:t>
            </a:r>
            <a:r>
              <a:rPr spc="-65" dirty="0">
                <a:latin typeface="Malgun Gothic"/>
                <a:cs typeface="Malgun Gothic"/>
              </a:rPr>
              <a:t> </a:t>
            </a:r>
            <a:r>
              <a:rPr dirty="0">
                <a:latin typeface="Malgun Gothic"/>
                <a:cs typeface="Malgun Gothic"/>
              </a:rPr>
              <a:t>다른</a:t>
            </a:r>
            <a:r>
              <a:rPr spc="-65" dirty="0">
                <a:latin typeface="Malgun Gothic"/>
                <a:cs typeface="Malgun Gothic"/>
              </a:rPr>
              <a:t> </a:t>
            </a:r>
            <a:r>
              <a:rPr spc="-25" dirty="0">
                <a:latin typeface="Malgun Gothic"/>
                <a:cs typeface="Malgun Gothic"/>
              </a:rPr>
              <a:t>기기의</a:t>
            </a:r>
            <a:endParaRPr>
              <a:latin typeface="Malgun Gothic"/>
              <a:cs typeface="Malgun Gothic"/>
            </a:endParaRPr>
          </a:p>
          <a:p>
            <a:pPr marL="355600"/>
            <a:r>
              <a:rPr dirty="0">
                <a:latin typeface="Malgun Gothic"/>
                <a:cs typeface="Malgun Gothic"/>
              </a:rPr>
              <a:t>RX와</a:t>
            </a:r>
            <a:r>
              <a:rPr spc="-10" dirty="0">
                <a:latin typeface="Malgun Gothic"/>
                <a:cs typeface="Malgun Gothic"/>
              </a:rPr>
              <a:t> </a:t>
            </a:r>
            <a:r>
              <a:rPr dirty="0">
                <a:latin typeface="Malgun Gothic"/>
                <a:cs typeface="Malgun Gothic"/>
              </a:rPr>
              <a:t>연결하고</a:t>
            </a:r>
            <a:r>
              <a:rPr spc="-10" dirty="0">
                <a:latin typeface="Malgun Gothic"/>
                <a:cs typeface="Malgun Gothic"/>
              </a:rPr>
              <a:t> </a:t>
            </a:r>
            <a:r>
              <a:rPr dirty="0">
                <a:latin typeface="Malgun Gothic"/>
                <a:cs typeface="Malgun Gothic"/>
              </a:rPr>
              <a:t>RX는</a:t>
            </a:r>
            <a:r>
              <a:rPr spc="-5" dirty="0">
                <a:latin typeface="Malgun Gothic"/>
                <a:cs typeface="Malgun Gothic"/>
              </a:rPr>
              <a:t> </a:t>
            </a:r>
            <a:r>
              <a:rPr dirty="0">
                <a:latin typeface="Malgun Gothic"/>
                <a:cs typeface="Malgun Gothic"/>
              </a:rPr>
              <a:t>다른</a:t>
            </a:r>
            <a:r>
              <a:rPr spc="-20" dirty="0">
                <a:latin typeface="Malgun Gothic"/>
                <a:cs typeface="Malgun Gothic"/>
              </a:rPr>
              <a:t> </a:t>
            </a:r>
            <a:r>
              <a:rPr dirty="0">
                <a:latin typeface="Malgun Gothic"/>
                <a:cs typeface="Malgun Gothic"/>
              </a:rPr>
              <a:t>기기의</a:t>
            </a:r>
            <a:r>
              <a:rPr spc="-20" dirty="0">
                <a:latin typeface="Malgun Gothic"/>
                <a:cs typeface="Malgun Gothic"/>
              </a:rPr>
              <a:t> </a:t>
            </a:r>
            <a:r>
              <a:rPr dirty="0">
                <a:latin typeface="Malgun Gothic"/>
                <a:cs typeface="Malgun Gothic"/>
              </a:rPr>
              <a:t>TX와</a:t>
            </a:r>
            <a:r>
              <a:rPr spc="-5" dirty="0">
                <a:latin typeface="Malgun Gothic"/>
                <a:cs typeface="Malgun Gothic"/>
              </a:rPr>
              <a:t> </a:t>
            </a:r>
            <a:r>
              <a:rPr dirty="0">
                <a:latin typeface="Malgun Gothic"/>
                <a:cs typeface="Malgun Gothic"/>
              </a:rPr>
              <a:t>연결한다.</a:t>
            </a:r>
            <a:r>
              <a:rPr spc="-15" dirty="0">
                <a:latin typeface="Malgun Gothic"/>
                <a:cs typeface="Malgun Gothic"/>
              </a:rPr>
              <a:t> </a:t>
            </a:r>
            <a:r>
              <a:rPr dirty="0">
                <a:latin typeface="Malgun Gothic"/>
                <a:cs typeface="Malgun Gothic"/>
              </a:rPr>
              <a:t>GND는</a:t>
            </a:r>
            <a:r>
              <a:rPr spc="-35" dirty="0">
                <a:latin typeface="Malgun Gothic"/>
                <a:cs typeface="Malgun Gothic"/>
              </a:rPr>
              <a:t> </a:t>
            </a:r>
            <a:r>
              <a:rPr dirty="0">
                <a:latin typeface="Malgun Gothic"/>
                <a:cs typeface="Malgun Gothic"/>
              </a:rPr>
              <a:t>서로</a:t>
            </a:r>
            <a:r>
              <a:rPr spc="-5" dirty="0">
                <a:latin typeface="Malgun Gothic"/>
                <a:cs typeface="Malgun Gothic"/>
              </a:rPr>
              <a:t> </a:t>
            </a:r>
            <a:r>
              <a:rPr spc="-10" dirty="0">
                <a:latin typeface="Malgun Gothic"/>
                <a:cs typeface="Malgun Gothic"/>
              </a:rPr>
              <a:t>연결한다.</a:t>
            </a:r>
            <a:endParaRPr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7128" y="1124648"/>
            <a:ext cx="8510270" cy="73660"/>
            <a:chOff x="393128" y="1124648"/>
            <a:chExt cx="8510270" cy="73660"/>
          </a:xfrm>
        </p:grpSpPr>
        <p:sp>
          <p:nvSpPr>
            <p:cNvPr id="3" name="object 3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8506968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8506968" y="70103"/>
                  </a:lnTo>
                  <a:lnTo>
                    <a:pt x="850696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0" y="70103"/>
                  </a:moveTo>
                  <a:lnTo>
                    <a:pt x="8506968" y="70103"/>
                  </a:lnTo>
                  <a:lnTo>
                    <a:pt x="8506968" y="0"/>
                  </a:lnTo>
                  <a:lnTo>
                    <a:pt x="0" y="0"/>
                  </a:lnTo>
                  <a:lnTo>
                    <a:pt x="0" y="70103"/>
                  </a:lnTo>
                  <a:close/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9239" y="-4762"/>
            <a:ext cx="9153525" cy="489584"/>
            <a:chOff x="-4762" y="-4762"/>
            <a:chExt cx="9153525" cy="48958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800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144000" cy="480059"/>
            </a:xfrm>
            <a:custGeom>
              <a:avLst/>
              <a:gdLst/>
              <a:ahLst/>
              <a:cxnLst/>
              <a:rect l="l" t="t" r="r" b="b"/>
              <a:pathLst>
                <a:path w="9144000" h="480059">
                  <a:moveTo>
                    <a:pt x="0" y="480060"/>
                  </a:moveTo>
                  <a:lnTo>
                    <a:pt x="9144000" y="4800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18716" y="6406896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19239" y="6664261"/>
            <a:ext cx="9153525" cy="198755"/>
            <a:chOff x="-4762" y="6664260"/>
            <a:chExt cx="9153525" cy="1987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69023"/>
              <a:ext cx="9144000" cy="1889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6669023"/>
              <a:ext cx="9144000" cy="189230"/>
            </a:xfrm>
            <a:custGeom>
              <a:avLst/>
              <a:gdLst/>
              <a:ahLst/>
              <a:cxnLst/>
              <a:rect l="l" t="t" r="r" b="b"/>
              <a:pathLst>
                <a:path w="9144000" h="189229">
                  <a:moveTo>
                    <a:pt x="0" y="188976"/>
                  </a:moveTo>
                  <a:lnTo>
                    <a:pt x="9144000" y="1889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7981" y="6507289"/>
            <a:ext cx="82676" cy="811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2761" y="6507289"/>
            <a:ext cx="82676" cy="811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46017" y="6507289"/>
            <a:ext cx="82676" cy="811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19031" y="1"/>
            <a:ext cx="1648968" cy="48920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998066" y="576453"/>
            <a:ext cx="6675755" cy="51371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75" dirty="0"/>
              <a:t>아두이노</a:t>
            </a:r>
            <a:r>
              <a:rPr sz="3200" spc="-225" dirty="0"/>
              <a:t> </a:t>
            </a:r>
            <a:r>
              <a:rPr sz="3200" spc="-70" dirty="0"/>
              <a:t>보드와</a:t>
            </a:r>
            <a:r>
              <a:rPr sz="3200" spc="-225" dirty="0"/>
              <a:t> </a:t>
            </a:r>
            <a:r>
              <a:rPr sz="3200" spc="-50" dirty="0"/>
              <a:t>PC</a:t>
            </a:r>
            <a:r>
              <a:rPr sz="3200" spc="-235" dirty="0"/>
              <a:t> </a:t>
            </a:r>
            <a:r>
              <a:rPr sz="3200" spc="-35" dirty="0"/>
              <a:t>간의</a:t>
            </a:r>
            <a:r>
              <a:rPr sz="3200" spc="-229" dirty="0"/>
              <a:t> </a:t>
            </a:r>
            <a:r>
              <a:rPr sz="3200" spc="-65" dirty="0"/>
              <a:t>시리얼</a:t>
            </a:r>
            <a:r>
              <a:rPr sz="3200" spc="-220" dirty="0"/>
              <a:t> </a:t>
            </a:r>
            <a:r>
              <a:rPr sz="3200" spc="-25" dirty="0"/>
              <a:t>통신</a:t>
            </a:r>
            <a:endParaRPr sz="3200"/>
          </a:p>
        </p:txBody>
      </p:sp>
      <p:sp>
        <p:nvSpPr>
          <p:cNvPr id="17" name="object 17"/>
          <p:cNvSpPr txBox="1"/>
          <p:nvPr/>
        </p:nvSpPr>
        <p:spPr>
          <a:xfrm>
            <a:off x="2141932" y="1091876"/>
            <a:ext cx="7452359" cy="941069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54965" indent="-342265">
              <a:spcBef>
                <a:spcPts val="1305"/>
              </a:spcBef>
              <a:buChar char="–"/>
              <a:tabLst>
                <a:tab pos="354965" algn="l"/>
              </a:tabLst>
            </a:pPr>
            <a:r>
              <a:rPr sz="2000" dirty="0">
                <a:latin typeface="Malgun Gothic"/>
                <a:cs typeface="Malgun Gothic"/>
              </a:rPr>
              <a:t>보드와</a:t>
            </a:r>
            <a:r>
              <a:rPr sz="2000" spc="-4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PC</a:t>
            </a:r>
            <a:r>
              <a:rPr sz="2000" spc="-1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모두</a:t>
            </a:r>
            <a:r>
              <a:rPr sz="2000" spc="-3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USB</a:t>
            </a:r>
            <a:r>
              <a:rPr sz="2000" spc="-2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모듈이</a:t>
            </a:r>
            <a:r>
              <a:rPr sz="2000" spc="-3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있으므로</a:t>
            </a:r>
            <a:r>
              <a:rPr sz="2000" spc="-3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USB</a:t>
            </a:r>
            <a:r>
              <a:rPr sz="2000" spc="-2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케이블로</a:t>
            </a:r>
            <a:r>
              <a:rPr sz="2000" spc="-30" dirty="0">
                <a:latin typeface="Malgun Gothic"/>
                <a:cs typeface="Malgun Gothic"/>
              </a:rPr>
              <a:t> </a:t>
            </a:r>
            <a:r>
              <a:rPr sz="2000" spc="-10" dirty="0">
                <a:latin typeface="Malgun Gothic"/>
                <a:cs typeface="Malgun Gothic"/>
              </a:rPr>
              <a:t>연결한다.</a:t>
            </a:r>
            <a:endParaRPr sz="2000">
              <a:latin typeface="Malgun Gothic"/>
              <a:cs typeface="Malgun Gothic"/>
            </a:endParaRPr>
          </a:p>
          <a:p>
            <a:pPr marL="354965" indent="-342265">
              <a:spcBef>
                <a:spcPts val="1200"/>
              </a:spcBef>
              <a:buChar char="–"/>
              <a:tabLst>
                <a:tab pos="354965" algn="l"/>
              </a:tabLst>
            </a:pPr>
            <a:r>
              <a:rPr sz="2000" dirty="0">
                <a:latin typeface="Malgun Gothic"/>
                <a:cs typeface="Malgun Gothic"/>
              </a:rPr>
              <a:t>USB</a:t>
            </a:r>
            <a:r>
              <a:rPr sz="2000" spc="-3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모듈의</a:t>
            </a:r>
            <a:r>
              <a:rPr sz="2000" spc="-1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도움을</a:t>
            </a:r>
            <a:r>
              <a:rPr sz="2000" spc="-2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받지만</a:t>
            </a:r>
            <a:r>
              <a:rPr sz="2000" spc="-15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두</a:t>
            </a:r>
            <a:r>
              <a:rPr sz="2000" spc="-1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기기는</a:t>
            </a:r>
            <a:r>
              <a:rPr sz="2000" spc="-20" dirty="0">
                <a:latin typeface="Malgun Gothic"/>
                <a:cs typeface="Malgun Gothic"/>
              </a:rPr>
              <a:t> </a:t>
            </a:r>
            <a:r>
              <a:rPr sz="2000" dirty="0">
                <a:latin typeface="Malgun Gothic"/>
                <a:cs typeface="Malgun Gothic"/>
              </a:rPr>
              <a:t>시리얼로</a:t>
            </a:r>
            <a:r>
              <a:rPr sz="2000" spc="-20" dirty="0">
                <a:latin typeface="Malgun Gothic"/>
                <a:cs typeface="Malgun Gothic"/>
              </a:rPr>
              <a:t> 통신한다.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71005" y="2212017"/>
            <a:ext cx="5936909" cy="2059893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078737" y="4463797"/>
            <a:ext cx="8209915" cy="355867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08585" rIns="0" bIns="0" rtlCol="0">
            <a:spAutoFit/>
          </a:bodyPr>
          <a:lstStyle/>
          <a:p>
            <a:pPr marL="127635">
              <a:spcBef>
                <a:spcPts val="855"/>
              </a:spcBef>
            </a:pPr>
            <a:r>
              <a:rPr sz="1600" dirty="0">
                <a:latin typeface="Malgun Gothic"/>
                <a:cs typeface="Malgun Gothic"/>
              </a:rPr>
              <a:t>아두이노에는</a:t>
            </a:r>
            <a:r>
              <a:rPr sz="1600" spc="-45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Serial</a:t>
            </a:r>
            <a:r>
              <a:rPr sz="1600" spc="-25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오브젝트가</a:t>
            </a:r>
            <a:r>
              <a:rPr sz="1600" spc="-5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미리</a:t>
            </a:r>
            <a:r>
              <a:rPr sz="1600" spc="-5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생성되어</a:t>
            </a:r>
            <a:r>
              <a:rPr sz="1600" spc="-5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있다.</a:t>
            </a:r>
            <a:r>
              <a:rPr sz="1600" spc="-55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D1</a:t>
            </a:r>
            <a:r>
              <a:rPr sz="1600" spc="-45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mini는</a:t>
            </a:r>
            <a:r>
              <a:rPr sz="1600" spc="-5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이를</a:t>
            </a:r>
            <a:r>
              <a:rPr sz="1600" spc="-5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통해</a:t>
            </a:r>
            <a:r>
              <a:rPr sz="1600" spc="-65" dirty="0">
                <a:latin typeface="Malgun Gothic"/>
                <a:cs typeface="Malgun Gothic"/>
              </a:rPr>
              <a:t> </a:t>
            </a:r>
            <a:r>
              <a:rPr sz="1600" spc="-10" dirty="0">
                <a:latin typeface="Malgun Gothic"/>
                <a:cs typeface="Malgun Gothic"/>
              </a:rPr>
              <a:t>통신한다.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8837676" y="6454576"/>
            <a:ext cx="266191" cy="184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lang="en-US" altLang="ko-KR" sz="1200" spc="-25" smtClean="0"/>
              <a:pPr marL="38100">
                <a:lnSpc>
                  <a:spcPts val="1370"/>
                </a:lnSpc>
              </a:pPr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7128" y="1124648"/>
            <a:ext cx="8510270" cy="73660"/>
            <a:chOff x="393128" y="1124648"/>
            <a:chExt cx="8510270" cy="73660"/>
          </a:xfrm>
        </p:grpSpPr>
        <p:sp>
          <p:nvSpPr>
            <p:cNvPr id="3" name="object 3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8506968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8506968" y="70103"/>
                  </a:lnTo>
                  <a:lnTo>
                    <a:pt x="850696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4715" y="1126236"/>
              <a:ext cx="8507095" cy="70485"/>
            </a:xfrm>
            <a:custGeom>
              <a:avLst/>
              <a:gdLst/>
              <a:ahLst/>
              <a:cxnLst/>
              <a:rect l="l" t="t" r="r" b="b"/>
              <a:pathLst>
                <a:path w="8507095" h="70484">
                  <a:moveTo>
                    <a:pt x="0" y="70103"/>
                  </a:moveTo>
                  <a:lnTo>
                    <a:pt x="8506968" y="70103"/>
                  </a:lnTo>
                  <a:lnTo>
                    <a:pt x="8506968" y="0"/>
                  </a:lnTo>
                  <a:lnTo>
                    <a:pt x="0" y="0"/>
                  </a:lnTo>
                  <a:lnTo>
                    <a:pt x="0" y="70103"/>
                  </a:lnTo>
                  <a:close/>
                </a:path>
              </a:pathLst>
            </a:custGeom>
            <a:ln w="3175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19239" y="-4762"/>
            <a:ext cx="9153525" cy="489584"/>
            <a:chOff x="-4762" y="-4762"/>
            <a:chExt cx="9153525" cy="48958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800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9144000" cy="480059"/>
            </a:xfrm>
            <a:custGeom>
              <a:avLst/>
              <a:gdLst/>
              <a:ahLst/>
              <a:cxnLst/>
              <a:rect l="l" t="t" r="r" b="b"/>
              <a:pathLst>
                <a:path w="9144000" h="480059">
                  <a:moveTo>
                    <a:pt x="0" y="480060"/>
                  </a:moveTo>
                  <a:lnTo>
                    <a:pt x="9144000" y="48006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18716" y="6406896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19239" y="6664261"/>
            <a:ext cx="9153525" cy="198755"/>
            <a:chOff x="-4762" y="6664260"/>
            <a:chExt cx="9153525" cy="1987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69023"/>
              <a:ext cx="9144000" cy="1889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6669023"/>
              <a:ext cx="9144000" cy="189230"/>
            </a:xfrm>
            <a:custGeom>
              <a:avLst/>
              <a:gdLst/>
              <a:ahLst/>
              <a:cxnLst/>
              <a:rect l="l" t="t" r="r" b="b"/>
              <a:pathLst>
                <a:path w="9144000" h="189229">
                  <a:moveTo>
                    <a:pt x="0" y="188976"/>
                  </a:moveTo>
                  <a:lnTo>
                    <a:pt x="9144000" y="18897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7981" y="6507289"/>
            <a:ext cx="82676" cy="811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2761" y="6507289"/>
            <a:ext cx="82676" cy="8115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46017" y="6507289"/>
            <a:ext cx="82676" cy="811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19031" y="1"/>
            <a:ext cx="1648968" cy="48920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62200" y="682619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UART</a:t>
            </a:r>
            <a:r>
              <a:rPr spc="-170" dirty="0"/>
              <a:t> </a:t>
            </a:r>
            <a:r>
              <a:rPr dirty="0"/>
              <a:t>통신</a:t>
            </a:r>
            <a:r>
              <a:rPr spc="-175" dirty="0"/>
              <a:t> </a:t>
            </a:r>
            <a:r>
              <a:rPr spc="-25" dirty="0"/>
              <a:t>기초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98065" y="1082647"/>
            <a:ext cx="8282940" cy="220027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385445" indent="-372745">
              <a:spcBef>
                <a:spcPts val="1315"/>
              </a:spcBef>
              <a:buSzPct val="118750"/>
              <a:buFont typeface="Wingdings"/>
              <a:buChar char=""/>
              <a:tabLst>
                <a:tab pos="385445" algn="l"/>
              </a:tabLst>
            </a:pPr>
            <a:r>
              <a:rPr sz="2400" b="1" dirty="0">
                <a:latin typeface="Malgun Gothic"/>
                <a:cs typeface="Malgun Gothic"/>
              </a:rPr>
              <a:t>통신</a:t>
            </a:r>
            <a:r>
              <a:rPr sz="2400" b="1" spc="-65" dirty="0">
                <a:latin typeface="Malgun Gothic"/>
                <a:cs typeface="Malgun Gothic"/>
              </a:rPr>
              <a:t> </a:t>
            </a:r>
            <a:r>
              <a:rPr sz="2400" b="1" dirty="0">
                <a:latin typeface="Malgun Gothic"/>
                <a:cs typeface="Malgun Gothic"/>
              </a:rPr>
              <a:t>속도(Baud</a:t>
            </a:r>
            <a:r>
              <a:rPr sz="2400" b="1" spc="-65" dirty="0">
                <a:latin typeface="Malgun Gothic"/>
                <a:cs typeface="Malgun Gothic"/>
              </a:rPr>
              <a:t> </a:t>
            </a:r>
            <a:r>
              <a:rPr sz="2400" b="1" spc="-20" dirty="0">
                <a:latin typeface="Malgun Gothic"/>
                <a:cs typeface="Malgun Gothic"/>
              </a:rPr>
              <a:t>Rate)</a:t>
            </a:r>
            <a:endParaRPr sz="2400">
              <a:latin typeface="Malgun Gothic"/>
              <a:cs typeface="Malgun Gothic"/>
            </a:endParaRPr>
          </a:p>
          <a:p>
            <a:pPr marL="582295" lvl="1" indent="-226695">
              <a:spcBef>
                <a:spcPts val="1025"/>
              </a:spcBef>
              <a:buSzPct val="95000"/>
              <a:buFont typeface="Wingdings"/>
              <a:buChar char=""/>
              <a:tabLst>
                <a:tab pos="582295" algn="l"/>
              </a:tabLst>
            </a:pPr>
            <a:r>
              <a:rPr sz="2000" spc="100" dirty="0">
                <a:solidFill>
                  <a:srgbClr val="3333CC"/>
                </a:solidFill>
                <a:latin typeface="Malgun Gothic"/>
                <a:cs typeface="Malgun Gothic"/>
              </a:rPr>
              <a:t>Baud</a:t>
            </a:r>
            <a:r>
              <a:rPr sz="2000" spc="-4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spc="75" dirty="0">
                <a:solidFill>
                  <a:srgbClr val="3333CC"/>
                </a:solidFill>
                <a:latin typeface="Malgun Gothic"/>
                <a:cs typeface="Malgun Gothic"/>
              </a:rPr>
              <a:t>Rate는</a:t>
            </a:r>
            <a:r>
              <a:rPr sz="2000" spc="-70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직렬</a:t>
            </a:r>
            <a:r>
              <a:rPr sz="2000" spc="-4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전송의</a:t>
            </a:r>
            <a:r>
              <a:rPr sz="2000" spc="-60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변조</a:t>
            </a:r>
            <a:r>
              <a:rPr sz="2000" spc="-50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속도를</a:t>
            </a:r>
            <a:r>
              <a:rPr sz="2000" spc="-60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1초간에</a:t>
            </a:r>
            <a:r>
              <a:rPr sz="2000" spc="-60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전송되는</a:t>
            </a:r>
            <a:r>
              <a:rPr sz="2000" spc="-60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신호의</a:t>
            </a:r>
            <a:r>
              <a:rPr sz="2000" spc="-60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3CC"/>
                </a:solidFill>
                <a:latin typeface="Malgun Gothic"/>
                <a:cs typeface="Malgun Gothic"/>
              </a:rPr>
              <a:t>수</a:t>
            </a:r>
            <a:endParaRPr sz="2000">
              <a:latin typeface="Malgun Gothic"/>
              <a:cs typeface="Malgun Gothic"/>
            </a:endParaRPr>
          </a:p>
          <a:p>
            <a:pPr marL="570230">
              <a:spcBef>
                <a:spcPts val="484"/>
              </a:spcBef>
            </a:pP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로</a:t>
            </a:r>
            <a:r>
              <a:rPr sz="2000" spc="-4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나타낸</a:t>
            </a:r>
            <a:r>
              <a:rPr sz="2000" spc="-60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spc="-50" dirty="0">
                <a:solidFill>
                  <a:srgbClr val="3333CC"/>
                </a:solidFill>
                <a:latin typeface="Malgun Gothic"/>
                <a:cs typeface="Malgun Gothic"/>
              </a:rPr>
              <a:t>값</a:t>
            </a:r>
            <a:endParaRPr sz="2000">
              <a:latin typeface="Malgun Gothic"/>
              <a:cs typeface="Malgun Gothic"/>
            </a:endParaRPr>
          </a:p>
          <a:p>
            <a:pPr marL="582295" lvl="1" indent="-227329">
              <a:spcBef>
                <a:spcPts val="960"/>
              </a:spcBef>
              <a:buSzPct val="95000"/>
              <a:buFont typeface="Wingdings"/>
              <a:buChar char=""/>
              <a:tabLst>
                <a:tab pos="582295" algn="l"/>
              </a:tabLst>
            </a:pP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단위는</a:t>
            </a:r>
            <a:r>
              <a:rPr sz="2000" spc="-3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spc="75" dirty="0">
                <a:solidFill>
                  <a:srgbClr val="3333CC"/>
                </a:solidFill>
                <a:latin typeface="Malgun Gothic"/>
                <a:cs typeface="Malgun Gothic"/>
              </a:rPr>
              <a:t>bps(bit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 per</a:t>
            </a:r>
            <a:r>
              <a:rPr sz="2000" spc="-10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spc="114" dirty="0">
                <a:solidFill>
                  <a:srgbClr val="3333CC"/>
                </a:solidFill>
                <a:latin typeface="Malgun Gothic"/>
                <a:cs typeface="Malgun Gothic"/>
              </a:rPr>
              <a:t>second)</a:t>
            </a:r>
            <a:endParaRPr sz="2000">
              <a:latin typeface="Malgun Gothic"/>
              <a:cs typeface="Malgun Gothic"/>
            </a:endParaRPr>
          </a:p>
          <a:p>
            <a:pPr marL="582295" lvl="1" indent="-227329">
              <a:spcBef>
                <a:spcPts val="960"/>
              </a:spcBef>
              <a:buSzPct val="95000"/>
              <a:buFont typeface="Wingdings"/>
              <a:buChar char=""/>
              <a:tabLst>
                <a:tab pos="582295" algn="l"/>
              </a:tabLst>
            </a:pPr>
            <a:r>
              <a:rPr sz="2000" spc="70" dirty="0">
                <a:solidFill>
                  <a:srgbClr val="3333CC"/>
                </a:solidFill>
                <a:latin typeface="Malgun Gothic"/>
                <a:cs typeface="Malgun Gothic"/>
              </a:rPr>
              <a:t>Serial.begin(통신속도</a:t>
            </a:r>
            <a:r>
              <a:rPr sz="2000" spc="-60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spc="70" dirty="0">
                <a:solidFill>
                  <a:srgbClr val="3333CC"/>
                </a:solidFill>
                <a:latin typeface="Malgun Gothic"/>
                <a:cs typeface="Malgun Gothic"/>
              </a:rPr>
              <a:t>값)을</a:t>
            </a:r>
            <a:r>
              <a:rPr sz="2000" spc="-40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이용하여</a:t>
            </a:r>
            <a:r>
              <a:rPr sz="2000" spc="-50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통신</a:t>
            </a:r>
            <a:r>
              <a:rPr sz="2000" spc="-40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dirty="0">
                <a:solidFill>
                  <a:srgbClr val="3333CC"/>
                </a:solidFill>
                <a:latin typeface="Malgun Gothic"/>
                <a:cs typeface="Malgun Gothic"/>
              </a:rPr>
              <a:t>속도를</a:t>
            </a:r>
            <a:r>
              <a:rPr sz="2000" spc="-55" dirty="0">
                <a:solidFill>
                  <a:srgbClr val="3333CC"/>
                </a:solidFill>
                <a:latin typeface="Malgun Gothic"/>
                <a:cs typeface="Malgun Gothic"/>
              </a:rPr>
              <a:t> </a:t>
            </a:r>
            <a:r>
              <a:rPr sz="2000" spc="-25" dirty="0">
                <a:solidFill>
                  <a:srgbClr val="3333CC"/>
                </a:solidFill>
                <a:latin typeface="Malgun Gothic"/>
                <a:cs typeface="Malgun Gothic"/>
              </a:rPr>
              <a:t>초기화</a:t>
            </a:r>
            <a:endParaRPr sz="2000">
              <a:latin typeface="Malgun Gothic"/>
              <a:cs typeface="Malgun Gothic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44139" y="4338828"/>
            <a:ext cx="6771132" cy="82296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998066" y="4542790"/>
            <a:ext cx="621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45" dirty="0">
                <a:solidFill>
                  <a:srgbClr val="00CC99"/>
                </a:solidFill>
                <a:latin typeface="Tahoma"/>
                <a:cs typeface="Tahoma"/>
              </a:rPr>
              <a:t>RX-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8837676" y="6454576"/>
            <a:ext cx="266191" cy="184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lang="en-US" altLang="ko-KR" sz="1200" spc="-25" smtClean="0"/>
              <a:pPr marL="38100">
                <a:lnSpc>
                  <a:spcPts val="1370"/>
                </a:lnSpc>
              </a:pPr>
              <a:t>9</a:t>
            </a:fld>
            <a:endParaRPr spc="-25" dirty="0"/>
          </a:p>
        </p:txBody>
      </p:sp>
      <p:sp>
        <p:nvSpPr>
          <p:cNvPr id="20" name="object 20"/>
          <p:cNvSpPr txBox="1"/>
          <p:nvPr/>
        </p:nvSpPr>
        <p:spPr>
          <a:xfrm>
            <a:off x="9491599" y="4542790"/>
            <a:ext cx="565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55" dirty="0">
                <a:solidFill>
                  <a:srgbClr val="00CC99"/>
                </a:solidFill>
                <a:latin typeface="Tahoma"/>
                <a:cs typeface="Tahoma"/>
              </a:rPr>
              <a:t>-</a:t>
            </a:r>
            <a:r>
              <a:rPr sz="2800" b="1" spc="-315" dirty="0">
                <a:solidFill>
                  <a:srgbClr val="00CC99"/>
                </a:solidFill>
                <a:latin typeface="Tahoma"/>
                <a:cs typeface="Tahoma"/>
              </a:rPr>
              <a:t>TX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2024</Words>
  <Application>Microsoft Macintosh PowerPoint</Application>
  <PresentationFormat>와이드스크린</PresentationFormat>
  <Paragraphs>250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Malgun Gothic</vt:lpstr>
      <vt:lpstr>Malgun Gothic</vt:lpstr>
      <vt:lpstr>Arial MT</vt:lpstr>
      <vt:lpstr>Arial</vt:lpstr>
      <vt:lpstr>Tahoma</vt:lpstr>
      <vt:lpstr>Times New Roman</vt:lpstr>
      <vt:lpstr>Verdana</vt:lpstr>
      <vt:lpstr>Wingdings</vt:lpstr>
      <vt:lpstr>Office 테마</vt:lpstr>
      <vt:lpstr>PowerPoint 프레젠테이션</vt:lpstr>
      <vt:lpstr>PowerPoint 프레젠테이션</vt:lpstr>
      <vt:lpstr>하드웨어적 구성에 따른 분류</vt:lpstr>
      <vt:lpstr>1. UART 통신 기초</vt:lpstr>
      <vt:lpstr>UART, SPI와 I2C통신에 대하여</vt:lpstr>
      <vt:lpstr>UART, SPI와 I2C통신에 대하여</vt:lpstr>
      <vt:lpstr>시리얼 통신이란?</vt:lpstr>
      <vt:lpstr>아두이노 보드와 PC 간의 시리얼 통신</vt:lpstr>
      <vt:lpstr>UART 통신 기초</vt:lpstr>
      <vt:lpstr>아두이노와 컴퓨터 사이의 통신 실험</vt:lpstr>
      <vt:lpstr>UART통신을 이용한 원격제어 실험</vt:lpstr>
      <vt:lpstr>4. UART통신을 이용한 원격제어 실험</vt:lpstr>
      <vt:lpstr>실습 결과</vt:lpstr>
      <vt:lpstr>마스터 코드 - 1/3</vt:lpstr>
      <vt:lpstr>마스터 코드 - 2/3</vt:lpstr>
      <vt:lpstr>마스터 코드 – 3/3</vt:lpstr>
      <vt:lpstr>슬레이브 코드 – 1/3</vt:lpstr>
      <vt:lpstr>4. UART통신을 이용한 원격제어 실험</vt:lpstr>
      <vt:lpstr>Key의 오동작 방지 코드</vt:lpstr>
      <vt:lpstr>I2C 통신 개요</vt:lpstr>
      <vt:lpstr>I2C 동작 원리</vt:lpstr>
      <vt:lpstr>Slave Address와 Read/Write bit</vt:lpstr>
      <vt:lpstr>ACK/NACK</vt:lpstr>
      <vt:lpstr>SDA/SCL Pull-up 저항</vt:lpstr>
      <vt:lpstr>I2C 라이브러리</vt:lpstr>
      <vt:lpstr>master_write / slave_receiver 통신 실습</vt:lpstr>
      <vt:lpstr>가변저항을 이용하여 원격지 LED 깜박임 조절</vt:lpstr>
      <vt:lpstr>PowerPoint 프레젠테이션</vt:lpstr>
      <vt:lpstr>가변저항을 이용하여 원격지 LED 깜박임 조절</vt:lpstr>
      <vt:lpstr>가변저항을 이용하여 원격지 LED 깜박임 조절</vt:lpstr>
      <vt:lpstr>가변저항을 이용하여 원격지 LED 깜박임 조절</vt:lpstr>
      <vt:lpstr>가변저항을 이용하여 원격지 LED 깜박임 조절</vt:lpstr>
      <vt:lpstr>SPI 통신 개요</vt:lpstr>
      <vt:lpstr>SPI 통신 하드웨어 구성</vt:lpstr>
      <vt:lpstr>SPI 통신 하드웨어 구성</vt:lpstr>
      <vt:lpstr>SPI 통신 특징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강찬휘[컴퓨터정보공학과]</dc:creator>
  <cp:lastModifiedBy>강찬휘[컴퓨터정보공학과]</cp:lastModifiedBy>
  <cp:revision>1</cp:revision>
  <dcterms:created xsi:type="dcterms:W3CDTF">2024-06-10T10:19:43Z</dcterms:created>
  <dcterms:modified xsi:type="dcterms:W3CDTF">2024-06-10T10:21:17Z</dcterms:modified>
</cp:coreProperties>
</file>