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8" r:id="rId2"/>
    <p:sldId id="265" r:id="rId3"/>
    <p:sldId id="301" r:id="rId4"/>
    <p:sldId id="302" r:id="rId5"/>
    <p:sldId id="303" r:id="rId6"/>
    <p:sldId id="304" r:id="rId7"/>
    <p:sldId id="28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14" r:id="rId38"/>
    <p:sldId id="291" r:id="rId39"/>
    <p:sldId id="289" r:id="rId40"/>
    <p:sldId id="276" r:id="rId41"/>
    <p:sldId id="297" r:id="rId42"/>
    <p:sldId id="293" r:id="rId43"/>
    <p:sldId id="294" r:id="rId44"/>
    <p:sldId id="295" r:id="rId45"/>
    <p:sldId id="296" r:id="rId46"/>
    <p:sldId id="298" r:id="rId47"/>
    <p:sldId id="278" r:id="rId48"/>
    <p:sldId id="299" r:id="rId49"/>
    <p:sldId id="300" r:id="rId50"/>
    <p:sldId id="335" r:id="rId51"/>
    <p:sldId id="277" r:id="rId52"/>
    <p:sldId id="28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78B"/>
    <a:srgbClr val="3CC508"/>
    <a:srgbClr val="6ECDA0"/>
    <a:srgbClr val="86CABA"/>
    <a:srgbClr val="65E7FF"/>
    <a:srgbClr val="EBF1E9"/>
    <a:srgbClr val="AFB2AE"/>
    <a:srgbClr val="0B5D3E"/>
    <a:srgbClr val="FF6699"/>
    <a:srgbClr val="E87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30F4-2283-4732-905E-91B1D21A5E9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498AF-0620-4511-8513-DB74F8F27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81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8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3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8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99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9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5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84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93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5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67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47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87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9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0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38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24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97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47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94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8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8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7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9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8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4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1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1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5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F31D5-CC4C-4801-A3C9-BD22B1A8A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A4C534-BF80-4423-AE28-EAACF421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4DCEC-AFFB-4858-970B-491B750B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7FB86-97E4-43F0-B66D-28CFF59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A156A-2A58-469D-872F-23C12C37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3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3748-CE8A-4CC7-BED4-7415C184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2878B-1763-4F13-94CC-8F3138A0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ACEF9-4DE6-4D57-9CF5-F040CEDF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445CC-D7B9-4367-9D97-145B5F19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8C993-99DB-43DF-B7AF-0B55083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9D991-B235-4C61-B08F-B22E66D4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A34EB-D8B6-4476-99AB-D5EF4701A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3D519-E784-4408-9840-0EAD0405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9E796-70C5-4F15-B74D-3B9336CB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CC07E-1BD0-49BC-8272-D7957557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6B50-06E7-4F66-89E4-4B326B6A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004A6-1E4F-4BF2-9AC4-F430F8BC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7E268-2144-4614-8A12-BC788037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3212-F612-498E-AB03-EE177625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C51E8-761C-417C-A72E-36E47DE8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5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B8E3A-5BF2-4E50-A981-0ED7D77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16C1D-89A4-44A3-A18C-2F4F0252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1D7D-2C02-4DE9-834E-1B0539B7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45D99-C3EE-4168-BA88-2BC7414C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710A5-5E09-4C1B-A1A0-8705AB98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6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A2753-C3D6-4AC0-B471-DEA33F5D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4ADAF-8563-4684-AE51-95AA4327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BE33B-BFAC-483C-8EBA-A6DC91F18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3B187-F38B-47A8-B686-BE530A0E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E9D7-33C2-47B8-AA4E-61C42866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13F2B-740D-457B-AB29-25F532B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4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105C0-0406-4A64-A785-9FF74704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42F09-955A-4D44-8E47-C1818FE2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0E76C-EB34-4117-92C2-F6F732B1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320802-BC06-4CEC-ABDB-2BB7FDA5C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217D92-7EAE-4FDC-A51D-FE3664BD5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B1F42-079B-479A-948E-04FEACB5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33061-459C-44DF-85BE-7DB07C85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72E96-5C0B-44F7-9AD4-C45826CC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C6832-9F5D-4DEE-B43D-C3F1185B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FF266-613D-4AFA-A256-87F6457C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C15EF-6DA4-4671-9405-2F26AAAA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42EEE-537C-48A9-A996-1E12C475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B9B7FB-B58A-4525-BEF7-BC60BFA8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921556-C70B-4610-9E21-09ED2294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EA0F5E-0094-4699-9880-DA59E46D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3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6C55-5771-41D6-8FE5-BC83D424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0897E-6431-4636-B4C4-6665464B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3CB7B2-2400-4010-B5D4-7155D9D7D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23865-1459-4EB8-92DF-021DEB10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2C567-D267-4D70-BDA4-9ADFA97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277F9-78FA-4EF8-9DF1-7F501A2E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1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73E92-6457-46FA-929A-6B1269F8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66040-0806-48AE-B3D5-0AB14DF65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3E053-E710-4256-8650-F2CB6CDA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9EEE3-6C99-41C8-8889-1A5A7F4F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13B5F-E996-493E-BDD3-E3F73853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53333-C1AD-49E6-BF1B-3F2C971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09830-680D-4859-8B1A-DD7F3162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C293A-82A9-40C6-8504-462EA5E9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6823E-5697-489E-8B31-167AE0A0D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70D-CFCB-498E-9DF1-CCACD061D1F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186B0-04FA-4C42-81E3-6EA482E9B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2F856-2F1B-4706-99B2-1F8A2F7F1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D29423-26F7-4619-BEA9-5CCC9AA6A61D}"/>
              </a:ext>
            </a:extLst>
          </p:cNvPr>
          <p:cNvSpPr/>
          <p:nvPr/>
        </p:nvSpPr>
        <p:spPr>
          <a:xfrm>
            <a:off x="0" y="-108798"/>
            <a:ext cx="12216800" cy="4267678"/>
          </a:xfrm>
          <a:prstGeom prst="rect">
            <a:avLst/>
          </a:prstGeom>
          <a:solidFill>
            <a:srgbClr val="6ECD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6C4C89F-E99C-4F07-ABB6-8E9C6EF7DE7F}"/>
              </a:ext>
            </a:extLst>
          </p:cNvPr>
          <p:cNvSpPr txBox="1">
            <a:spLocks/>
          </p:cNvSpPr>
          <p:nvPr/>
        </p:nvSpPr>
        <p:spPr>
          <a:xfrm>
            <a:off x="223736" y="350789"/>
            <a:ext cx="1303507" cy="330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중간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발표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1DCAD45-B5BA-44F5-B476-37724CB0F89C}"/>
              </a:ext>
            </a:extLst>
          </p:cNvPr>
          <p:cNvSpPr txBox="1">
            <a:spLocks/>
          </p:cNvSpPr>
          <p:nvPr/>
        </p:nvSpPr>
        <p:spPr>
          <a:xfrm>
            <a:off x="920300" y="775071"/>
            <a:ext cx="10351400" cy="252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날 어때</a:t>
            </a: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!?</a:t>
            </a:r>
            <a:endParaRPr kumimoji="0" lang="en-US" altLang="ko-KR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377DDA3-EFE0-494A-A48B-64B5D536D763}"/>
              </a:ext>
            </a:extLst>
          </p:cNvPr>
          <p:cNvCxnSpPr>
            <a:cxnSpLocks/>
          </p:cNvCxnSpPr>
          <p:nvPr/>
        </p:nvCxnSpPr>
        <p:spPr>
          <a:xfrm>
            <a:off x="389106" y="739403"/>
            <a:ext cx="1566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24FA1664-5654-49C7-845E-755270B5B1EE}"/>
              </a:ext>
            </a:extLst>
          </p:cNvPr>
          <p:cNvSpPr txBox="1">
            <a:spLocks/>
          </p:cNvSpPr>
          <p:nvPr/>
        </p:nvSpPr>
        <p:spPr>
          <a:xfrm>
            <a:off x="9102445" y="5226996"/>
            <a:ext cx="2859932" cy="13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고딕" panose="020D0604000000000000" pitchFamily="50" charset="-127"/>
                <a:cs typeface="+mj-cs"/>
              </a:rPr>
              <a:t>201520971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고딕" panose="020D0604000000000000" pitchFamily="50" charset="-127"/>
                <a:cs typeface="+mj-cs"/>
              </a:rPr>
              <a:t>이현주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고딕" panose="020D0604000000000000" pitchFamily="50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고딕" panose="020D0604000000000000" pitchFamily="50" charset="-127"/>
                <a:cs typeface="+mj-cs"/>
              </a:rPr>
              <a:t>201520991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고딕" panose="020D0604000000000000" pitchFamily="50" charset="-127"/>
                <a:cs typeface="+mj-cs"/>
              </a:rPr>
              <a:t>곽명섭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고딕" panose="020D0604000000000000" pitchFamily="50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고딕" panose="020D0604000000000000" pitchFamily="50" charset="-127"/>
                <a:cs typeface="+mj-cs"/>
              </a:rPr>
              <a:t>201520995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고딕" panose="020D0604000000000000" pitchFamily="50" charset="-127"/>
                <a:cs typeface="+mj-cs"/>
              </a:rPr>
              <a:t>강찬혁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D76A6C-AAE7-40D3-8CD5-26AC7592793A}"/>
              </a:ext>
            </a:extLst>
          </p:cNvPr>
          <p:cNvCxnSpPr>
            <a:cxnSpLocks/>
          </p:cNvCxnSpPr>
          <p:nvPr/>
        </p:nvCxnSpPr>
        <p:spPr>
          <a:xfrm>
            <a:off x="8278238" y="5191328"/>
            <a:ext cx="3293529" cy="0"/>
          </a:xfrm>
          <a:prstGeom prst="line">
            <a:avLst/>
          </a:prstGeom>
          <a:ln>
            <a:solidFill>
              <a:srgbClr val="129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8B82BB04-1A93-4546-9BFC-868B54FAAF05}"/>
              </a:ext>
            </a:extLst>
          </p:cNvPr>
          <p:cNvSpPr txBox="1">
            <a:spLocks/>
          </p:cNvSpPr>
          <p:nvPr/>
        </p:nvSpPr>
        <p:spPr>
          <a:xfrm>
            <a:off x="9112172" y="5226996"/>
            <a:ext cx="2859932" cy="13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201520971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이현주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201520991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곽명섭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201520995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강찬혁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DDCE8C8-0721-4055-827F-F652A05456D6}"/>
              </a:ext>
            </a:extLst>
          </p:cNvPr>
          <p:cNvSpPr txBox="1">
            <a:spLocks/>
          </p:cNvSpPr>
          <p:nvPr/>
        </p:nvSpPr>
        <p:spPr>
          <a:xfrm>
            <a:off x="10119504" y="4737927"/>
            <a:ext cx="1842873" cy="330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딸라 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8C80B3-E0C2-4E6E-8A80-001F0D216924}"/>
              </a:ext>
            </a:extLst>
          </p:cNvPr>
          <p:cNvSpPr/>
          <p:nvPr/>
        </p:nvSpPr>
        <p:spPr>
          <a:xfrm>
            <a:off x="-12400" y="4282175"/>
            <a:ext cx="12216800" cy="45719"/>
          </a:xfrm>
          <a:prstGeom prst="rect">
            <a:avLst/>
          </a:prstGeom>
          <a:solidFill>
            <a:srgbClr val="17D37E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4868CD3-8817-42C9-ACEB-3FA7BF80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ED78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2827562"/>
            <a:ext cx="3952102" cy="13429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32FAB1-2408-405B-B65C-C3E141AA6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ED78B">
                <a:tint val="45000"/>
                <a:satMod val="400000"/>
              </a:srgbClr>
            </a:duotone>
          </a:blip>
          <a:srcRect l="50000"/>
          <a:stretch/>
        </p:blipFill>
        <p:spPr>
          <a:xfrm>
            <a:off x="8703611" y="2826390"/>
            <a:ext cx="1976051" cy="13429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5337D83-3995-485B-AFCF-B3759C46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ED78B">
                <a:tint val="45000"/>
                <a:satMod val="400000"/>
              </a:srgbClr>
            </a:duotone>
          </a:blip>
          <a:srcRect t="15625" r="49952"/>
          <a:stretch/>
        </p:blipFill>
        <p:spPr>
          <a:xfrm>
            <a:off x="10238843" y="3035964"/>
            <a:ext cx="1977957" cy="11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스케일링을 해준다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B5A16B-653D-4249-9EEA-FFBEF75764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4334" y="3602073"/>
            <a:ext cx="8608209" cy="9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9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예를 들어</a:t>
            </a:r>
            <a:r>
              <a:rPr lang="en-US" altLang="ko-KR" dirty="0"/>
              <a:t>, 2019</a:t>
            </a:r>
            <a:r>
              <a:rPr lang="ko-KR" altLang="ko-KR" dirty="0"/>
              <a:t>년 </a:t>
            </a:r>
            <a:r>
              <a:rPr lang="en-US" altLang="ko-KR" dirty="0"/>
              <a:t>10</a:t>
            </a:r>
            <a:r>
              <a:rPr lang="ko-KR" altLang="ko-KR" dirty="0"/>
              <a:t>월 </a:t>
            </a:r>
            <a:r>
              <a:rPr lang="en-US" altLang="ko-KR" dirty="0"/>
              <a:t>31</a:t>
            </a:r>
            <a:r>
              <a:rPr lang="ko-KR" altLang="ko-KR" dirty="0"/>
              <a:t>일의 입장객 수를 예측하고 싶다면</a:t>
            </a:r>
            <a:r>
              <a:rPr lang="en-US" altLang="ko-KR" dirty="0"/>
              <a:t>, 14</a:t>
            </a:r>
            <a:r>
              <a:rPr lang="ko-KR" altLang="ko-KR" dirty="0"/>
              <a:t>일전인 </a:t>
            </a:r>
            <a:r>
              <a:rPr lang="en-US" altLang="ko-KR" dirty="0"/>
              <a:t>2019.10.18</a:t>
            </a:r>
            <a:r>
              <a:rPr lang="ko-KR" altLang="ko-KR" dirty="0"/>
              <a:t>일 </a:t>
            </a:r>
            <a:r>
              <a:rPr lang="en-US" altLang="ko-KR" dirty="0"/>
              <a:t>~ 42</a:t>
            </a:r>
            <a:r>
              <a:rPr lang="ko-KR" altLang="ko-KR" dirty="0"/>
              <a:t>일 전인 </a:t>
            </a:r>
            <a:r>
              <a:rPr lang="en-US" altLang="ko-KR" dirty="0"/>
              <a:t>2019.9.17</a:t>
            </a:r>
            <a:r>
              <a:rPr lang="ko-KR" altLang="ko-KR" dirty="0"/>
              <a:t>의 일간 시계열 데이터를 기반으로 예측하도록 한다</a:t>
            </a:r>
            <a:r>
              <a:rPr lang="en-US" altLang="ko-KR" dirty="0"/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B5A16B-653D-4249-9EEA-FFBEF75764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4334" y="3602073"/>
            <a:ext cx="8608209" cy="9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20047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예를 들어</a:t>
            </a:r>
            <a:r>
              <a:rPr lang="en-US" altLang="ko-KR" dirty="0"/>
              <a:t>, 2019</a:t>
            </a:r>
            <a:r>
              <a:rPr lang="ko-KR" altLang="ko-KR" dirty="0"/>
              <a:t>년 </a:t>
            </a:r>
            <a:r>
              <a:rPr lang="en-US" altLang="ko-KR" dirty="0"/>
              <a:t>10</a:t>
            </a:r>
            <a:r>
              <a:rPr lang="ko-KR" altLang="ko-KR" dirty="0"/>
              <a:t>월 </a:t>
            </a:r>
            <a:r>
              <a:rPr lang="en-US" altLang="ko-KR" dirty="0"/>
              <a:t>31</a:t>
            </a:r>
            <a:r>
              <a:rPr lang="ko-KR" altLang="ko-KR" dirty="0"/>
              <a:t>일의 입장객 수를 예측하고 싶다면</a:t>
            </a:r>
            <a:r>
              <a:rPr lang="en-US" altLang="ko-KR" dirty="0"/>
              <a:t>, 14</a:t>
            </a:r>
            <a:r>
              <a:rPr lang="ko-KR" altLang="ko-KR" dirty="0"/>
              <a:t>일전인 </a:t>
            </a:r>
            <a:r>
              <a:rPr lang="en-US" altLang="ko-KR" dirty="0"/>
              <a:t>2019.10.18</a:t>
            </a:r>
            <a:r>
              <a:rPr lang="ko-KR" altLang="ko-KR" dirty="0"/>
              <a:t>일 </a:t>
            </a:r>
            <a:r>
              <a:rPr lang="en-US" altLang="ko-KR" dirty="0"/>
              <a:t>~ 42</a:t>
            </a:r>
            <a:r>
              <a:rPr lang="ko-KR" altLang="ko-KR" dirty="0"/>
              <a:t>일 전인 </a:t>
            </a:r>
            <a:r>
              <a:rPr lang="en-US" altLang="ko-KR" dirty="0"/>
              <a:t>2019.9.17</a:t>
            </a:r>
            <a:r>
              <a:rPr lang="ko-KR" altLang="ko-KR" dirty="0"/>
              <a:t>의 일간 시계열 데이터를 기반으로 예측하도록 한다</a:t>
            </a:r>
            <a:r>
              <a:rPr lang="en-US" altLang="ko-KR" dirty="0"/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2AC9B3-B565-4359-808D-70E8BFE77D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429000"/>
            <a:ext cx="99168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20047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A5383F-0544-4834-BFAB-96E3A45CD0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35978"/>
            <a:ext cx="2672443" cy="40749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7982D4-7040-4C1A-98A0-5C52A00457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45427" y="2294163"/>
            <a:ext cx="2672443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5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20047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E6744C-0D42-4161-A1E6-ED333A1928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990" y="1389379"/>
            <a:ext cx="5384667" cy="46521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511B57-F410-4969-9548-B804FCC39E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00057" y="1772412"/>
            <a:ext cx="5606143" cy="16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2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20047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ECD7CE-4B4A-4982-B47F-0C1301B011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599" y="1603682"/>
            <a:ext cx="3842657" cy="43513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12E7EF-7CF1-49C7-B192-958BEF66A0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2765" y="2173323"/>
            <a:ext cx="3725291" cy="22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9BB8B0-9D62-4789-9B28-83187288C2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1394" y="4506686"/>
            <a:ext cx="3978049" cy="1028019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예를 들어</a:t>
            </a:r>
            <a:r>
              <a:rPr lang="en-US" altLang="ko-KR" dirty="0"/>
              <a:t>, 2019</a:t>
            </a:r>
            <a:r>
              <a:rPr lang="ko-KR" altLang="ko-KR" dirty="0"/>
              <a:t>년 </a:t>
            </a:r>
            <a:r>
              <a:rPr lang="en-US" altLang="ko-KR" dirty="0"/>
              <a:t>10</a:t>
            </a:r>
            <a:r>
              <a:rPr lang="ko-KR" altLang="ko-KR" dirty="0"/>
              <a:t>월 </a:t>
            </a:r>
            <a:r>
              <a:rPr lang="en-US" altLang="ko-KR" dirty="0"/>
              <a:t>31</a:t>
            </a:r>
            <a:r>
              <a:rPr lang="ko-KR" altLang="ko-KR" dirty="0"/>
              <a:t>일의 입장객 수를 예측하고 싶다면</a:t>
            </a:r>
            <a:r>
              <a:rPr lang="en-US" altLang="ko-KR" dirty="0"/>
              <a:t>, 2</a:t>
            </a:r>
            <a:r>
              <a:rPr lang="ko-KR" altLang="ko-KR" dirty="0"/>
              <a:t>주 전인 </a:t>
            </a:r>
            <a:r>
              <a:rPr lang="en-US" altLang="ko-KR" dirty="0"/>
              <a:t>2019.10.18</a:t>
            </a:r>
            <a:r>
              <a:rPr lang="ko-KR" altLang="ko-KR" dirty="0"/>
              <a:t>일 </a:t>
            </a:r>
            <a:r>
              <a:rPr lang="en-US" altLang="ko-KR" dirty="0"/>
              <a:t>~ 33</a:t>
            </a:r>
            <a:r>
              <a:rPr lang="ko-KR" altLang="ko-KR" dirty="0"/>
              <a:t>주 전인 </a:t>
            </a:r>
            <a:r>
              <a:rPr lang="en-US" altLang="ko-KR" dirty="0"/>
              <a:t>2019.3.13</a:t>
            </a:r>
            <a:r>
              <a:rPr lang="ko-KR" altLang="ko-KR" dirty="0"/>
              <a:t>의 주간 평균 시계열 데이터를 기반으로 예측하도록 한다</a:t>
            </a:r>
            <a:r>
              <a:rPr lang="en-US" altLang="ko-KR" dirty="0"/>
              <a:t>. </a:t>
            </a:r>
            <a:r>
              <a:rPr lang="ko-KR" altLang="ko-KR" dirty="0"/>
              <a:t>평균데이터가 의미 없다고 생각할 수 있지만 나중에 모델들이 합쳐진 </a:t>
            </a:r>
            <a:r>
              <a:rPr lang="en-US" altLang="ko-KR" dirty="0"/>
              <a:t>neural network</a:t>
            </a:r>
            <a:r>
              <a:rPr lang="ko-KR" altLang="ko-KR" dirty="0"/>
              <a:t>에서 </a:t>
            </a:r>
            <a:r>
              <a:rPr lang="en-US" altLang="ko-KR" dirty="0"/>
              <a:t>input</a:t>
            </a:r>
            <a:r>
              <a:rPr lang="ko-KR" altLang="ko-KR" dirty="0"/>
              <a:t>으로 중 일부로 역할을 함</a:t>
            </a:r>
            <a:r>
              <a:rPr lang="en-US" altLang="ko-KR" dirty="0"/>
              <a:t>. </a:t>
            </a:r>
            <a:r>
              <a:rPr lang="ko-KR" altLang="ko-KR" dirty="0"/>
              <a:t>일일 데이터와 마찬가지로</a:t>
            </a:r>
            <a:r>
              <a:rPr lang="en-US" altLang="ko-KR" dirty="0"/>
              <a:t>..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5360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</a:t>
            </a:r>
            <a:r>
              <a:rPr lang="ko-KR" altLang="ko-KR" dirty="0"/>
              <a:t> 코드로 평균을 내도도록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E355C9-422B-40D8-83DA-922C428E00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131962"/>
            <a:ext cx="9476014" cy="17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일단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ko-KR" altLang="ko-KR" dirty="0"/>
              <a:t> 시계열과 동일하게 </a:t>
            </a:r>
            <a:r>
              <a:rPr lang="ko-KR" altLang="ko-KR" dirty="0" err="1"/>
              <a:t>포멧을</a:t>
            </a:r>
            <a:r>
              <a:rPr lang="ko-KR" altLang="ko-KR" dirty="0"/>
              <a:t> 작성한다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2891EA-81A1-4B46-846E-7091838721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472567"/>
            <a:ext cx="3227614" cy="3714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300623-B05B-4FD9-9D86-9097554710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51025" y="3092485"/>
            <a:ext cx="2982532" cy="30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일단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ko-KR" altLang="ko-KR" dirty="0"/>
              <a:t> 시계열과 동일하게 </a:t>
            </a:r>
            <a:r>
              <a:rPr lang="ko-KR" altLang="ko-KR" dirty="0" err="1"/>
              <a:t>포멧을</a:t>
            </a:r>
            <a:r>
              <a:rPr lang="ko-KR" altLang="ko-KR" dirty="0"/>
              <a:t> 작성한다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DD7DB7-7725-4DFD-9B09-62EF9B6DA3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833551"/>
            <a:ext cx="8714014" cy="33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7B1CF-658D-4A9A-B0DA-C8124AA93AE5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12" y="265247"/>
            <a:ext cx="9719553" cy="656279"/>
          </a:xfrm>
        </p:spPr>
        <p:txBody>
          <a:bodyPr>
            <a:noAutofit/>
          </a:bodyPr>
          <a:lstStyle/>
          <a:p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28686-58FF-48F8-8C67-1193666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프로토 타입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EA7EC5F1-66CE-4DCD-AC65-B1984DCF7647}"/>
              </a:ext>
            </a:extLst>
          </p:cNvPr>
          <p:cNvSpPr/>
          <p:nvPr/>
        </p:nvSpPr>
        <p:spPr>
          <a:xfrm>
            <a:off x="437131" y="1961018"/>
            <a:ext cx="197708" cy="197708"/>
          </a:xfrm>
          <a:prstGeom prst="donut">
            <a:avLst/>
          </a:prstGeom>
          <a:solidFill>
            <a:srgbClr val="2ED78B"/>
          </a:solidFill>
          <a:ln>
            <a:solidFill>
              <a:srgbClr val="3CC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C4CAE7BD-32EB-4309-8173-3AFDFC86CD31}"/>
              </a:ext>
            </a:extLst>
          </p:cNvPr>
          <p:cNvSpPr/>
          <p:nvPr/>
        </p:nvSpPr>
        <p:spPr>
          <a:xfrm>
            <a:off x="437131" y="2981156"/>
            <a:ext cx="197708" cy="197708"/>
          </a:xfrm>
          <a:prstGeom prst="donut">
            <a:avLst/>
          </a:prstGeom>
          <a:solidFill>
            <a:srgbClr val="2ED78B"/>
          </a:solidFill>
          <a:ln>
            <a:solidFill>
              <a:srgbClr val="3CC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870AEFF7-DB73-4753-A9D4-986F8A2D5B21}"/>
              </a:ext>
            </a:extLst>
          </p:cNvPr>
          <p:cNvSpPr/>
          <p:nvPr/>
        </p:nvSpPr>
        <p:spPr>
          <a:xfrm>
            <a:off x="437131" y="4001294"/>
            <a:ext cx="197708" cy="197708"/>
          </a:xfrm>
          <a:prstGeom prst="donut">
            <a:avLst/>
          </a:prstGeom>
          <a:solidFill>
            <a:srgbClr val="2ED78B"/>
          </a:solidFill>
          <a:ln>
            <a:solidFill>
              <a:srgbClr val="3CC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B64A2C9F-9B22-40BE-8D75-354ED78367EC}"/>
              </a:ext>
            </a:extLst>
          </p:cNvPr>
          <p:cNvSpPr/>
          <p:nvPr/>
        </p:nvSpPr>
        <p:spPr>
          <a:xfrm>
            <a:off x="437131" y="5021432"/>
            <a:ext cx="197708" cy="197708"/>
          </a:xfrm>
          <a:prstGeom prst="donut">
            <a:avLst/>
          </a:prstGeom>
          <a:solidFill>
            <a:srgbClr val="2ED78B"/>
          </a:solidFill>
          <a:ln>
            <a:solidFill>
              <a:srgbClr val="3CC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7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NaN</a:t>
            </a:r>
            <a:r>
              <a:rPr lang="ko-KR" altLang="ko-KR" dirty="0"/>
              <a:t>값이 나오는 날을 사용할 수 없기 때문에 </a:t>
            </a:r>
            <a:r>
              <a:rPr lang="ko-KR" altLang="ko-KR" dirty="0" err="1"/>
              <a:t>드롭시키고</a:t>
            </a:r>
            <a:r>
              <a:rPr lang="ko-KR" altLang="ko-KR" dirty="0"/>
              <a:t> </a:t>
            </a:r>
            <a:r>
              <a:rPr lang="ko-KR" altLang="ko-KR" dirty="0" err="1"/>
              <a:t>일단위</a:t>
            </a:r>
            <a:r>
              <a:rPr lang="ko-KR" altLang="ko-KR" dirty="0"/>
              <a:t> 시계열과 동일하게 </a:t>
            </a:r>
            <a:r>
              <a:rPr lang="ko-KR" altLang="ko-KR" dirty="0" err="1"/>
              <a:t>포멧을</a:t>
            </a:r>
            <a:r>
              <a:rPr lang="ko-KR" altLang="ko-KR" dirty="0"/>
              <a:t> 작성하기 위해 각 행을 </a:t>
            </a:r>
            <a:r>
              <a:rPr lang="en-US" altLang="ko-KR" dirty="0"/>
              <a:t>7</a:t>
            </a:r>
            <a:r>
              <a:rPr lang="ko-KR" altLang="ko-KR" dirty="0"/>
              <a:t>배로 늘려준다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2955C-8049-4D4B-8EDC-04BFABDE3A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3826" y="3581662"/>
            <a:ext cx="6869566" cy="4299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FDC405-4297-4EE9-A01F-D57ADB4CD8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826" y="4490867"/>
            <a:ext cx="8077880" cy="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9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9E8F5E-D84B-4F5E-A246-7F4BF6958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198" y="1744222"/>
            <a:ext cx="6343487" cy="45954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4BCF87-C175-4732-AADE-6483BCC28C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45085" y="2211423"/>
            <a:ext cx="3137458" cy="19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다시 일간 시계열 데이터로 돌아오면</a:t>
            </a:r>
            <a:r>
              <a:rPr lang="en-US" altLang="ko-KR" dirty="0"/>
              <a:t>, </a:t>
            </a:r>
            <a:r>
              <a:rPr lang="ko-KR" altLang="ko-KR" dirty="0"/>
              <a:t>과거의 데이터가 가장 많이 필요한 주간 데이터의 날들에 일간 데이터를 맞춰줘야 한다</a:t>
            </a:r>
            <a:r>
              <a:rPr lang="en-US" altLang="ko-KR" dirty="0"/>
              <a:t>. </a:t>
            </a:r>
            <a:r>
              <a:rPr lang="ko-KR" altLang="ko-KR" dirty="0"/>
              <a:t>따라서 </a:t>
            </a:r>
            <a:r>
              <a:rPr lang="en-US" altLang="ko-KR" dirty="0" err="1"/>
              <a:t>NaN</a:t>
            </a:r>
            <a:r>
              <a:rPr lang="ko-KR" altLang="ko-KR" dirty="0"/>
              <a:t>값이 들어간 행을 </a:t>
            </a:r>
            <a:r>
              <a:rPr lang="ko-KR" altLang="ko-KR" dirty="0" err="1"/>
              <a:t>드롭하며</a:t>
            </a:r>
            <a:r>
              <a:rPr lang="en-US" altLang="ko-KR" dirty="0"/>
              <a:t>, </a:t>
            </a:r>
            <a:r>
              <a:rPr lang="en-US" altLang="ko-KR" dirty="0" err="1"/>
              <a:t>weekto</a:t>
            </a:r>
            <a:r>
              <a:rPr lang="ko-KR" altLang="ko-KR" dirty="0"/>
              <a:t>와 </a:t>
            </a:r>
            <a:r>
              <a:rPr lang="en-US" altLang="ko-KR" dirty="0" err="1"/>
              <a:t>dayto</a:t>
            </a:r>
            <a:r>
              <a:rPr lang="ko-KR" altLang="ko-KR" dirty="0"/>
              <a:t>변수를 이용하여 주간 시계열 데이터와 개수를 맞춰준다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CB8C7E-9183-4F58-A082-F8D80D1CAC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2114" y="3627173"/>
            <a:ext cx="8305800" cy="6655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3BCFD8-AE7B-4FF6-BA62-FAE13FD9BB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32114" y="4617309"/>
            <a:ext cx="8305800" cy="6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3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2005.02.10 ~ 2018.4.11</a:t>
            </a:r>
            <a:r>
              <a:rPr lang="ko-KR" altLang="ko-KR"/>
              <a:t>까지 주간 시계열 데이터와 일간 시계열 데이터를 맞춰준 것을 확인할 수 있다</a:t>
            </a:r>
            <a:r>
              <a:rPr lang="en-US" altLang="ko-KR"/>
              <a:t>.</a:t>
            </a:r>
            <a:endParaRPr lang="ko-KR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5F1E71-F532-4720-9AEA-8F375F1D43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2795342"/>
            <a:ext cx="6319157" cy="3764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6DEFAD-5329-4158-8582-ECB05C68A9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60490" y="3223734"/>
            <a:ext cx="573151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(DNN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 err="1"/>
              <a:t>필요없는</a:t>
            </a:r>
            <a:r>
              <a:rPr lang="ko-KR" altLang="ko-KR" dirty="0"/>
              <a:t> 데이터인 년도</a:t>
            </a:r>
            <a:r>
              <a:rPr lang="en-US" altLang="ko-KR" dirty="0"/>
              <a:t>, </a:t>
            </a:r>
            <a:r>
              <a:rPr lang="ko-KR" altLang="ko-KR" dirty="0"/>
              <a:t>일을 제거하고 입장객수를 구하는 것이기 때문에 </a:t>
            </a:r>
            <a:r>
              <a:rPr lang="en-US" altLang="ko-KR" dirty="0"/>
              <a:t>train set</a:t>
            </a:r>
            <a:r>
              <a:rPr lang="ko-KR" altLang="ko-KR" dirty="0"/>
              <a:t>에서는 제거하고</a:t>
            </a:r>
            <a:r>
              <a:rPr lang="en-US" altLang="ko-KR" dirty="0"/>
              <a:t> output</a:t>
            </a:r>
            <a:r>
              <a:rPr lang="ko-KR" altLang="ko-KR" dirty="0"/>
              <a:t>인 </a:t>
            </a:r>
            <a:r>
              <a:rPr lang="en-US" altLang="ko-KR" dirty="0"/>
              <a:t>label</a:t>
            </a:r>
            <a:r>
              <a:rPr lang="ko-KR" altLang="ko-KR" dirty="0"/>
              <a:t>로 두도록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B85F8A-91F0-44CD-BBFA-17342ED8F0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540160"/>
            <a:ext cx="8186057" cy="16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(DNN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마찬가지로 주간 시계열 데이터와 개수를 </a:t>
            </a:r>
            <a:r>
              <a:rPr lang="ko-KR" altLang="ko-KR" dirty="0" err="1"/>
              <a:t>맞춰주기</a:t>
            </a:r>
            <a:r>
              <a:rPr lang="ko-KR" altLang="ko-KR" dirty="0"/>
              <a:t> 위한 작업을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그리고</a:t>
            </a:r>
            <a:r>
              <a:rPr lang="en-US" altLang="ko-KR" dirty="0"/>
              <a:t>, </a:t>
            </a:r>
            <a:r>
              <a:rPr lang="ko-KR" altLang="ko-KR" dirty="0"/>
              <a:t>요일</a:t>
            </a:r>
            <a:r>
              <a:rPr lang="en-US" altLang="ko-KR" dirty="0"/>
              <a:t>, </a:t>
            </a:r>
            <a:r>
              <a:rPr lang="ko-KR" altLang="ko-KR" dirty="0"/>
              <a:t>월에 대해서 </a:t>
            </a:r>
            <a:r>
              <a:rPr lang="en-US" altLang="ko-KR" dirty="0"/>
              <a:t>one-hot-encoding</a:t>
            </a:r>
            <a:r>
              <a:rPr lang="ko-KR" altLang="ko-KR" dirty="0"/>
              <a:t>을 해준다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75271-D5B3-414B-A4F8-BFA97BDFAE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167062"/>
            <a:ext cx="9247414" cy="996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B5314E-5A33-411E-A5CB-C5FB4A7E44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0599" y="5080531"/>
            <a:ext cx="8757557" cy="9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(DNN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43FF7C-5D52-48EA-B222-3F291183EB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3088" y="2209699"/>
            <a:ext cx="8836569" cy="2052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77112C-01A6-4927-A6BE-9FBE743BC1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3088" y="4342001"/>
            <a:ext cx="7171055" cy="16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3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(DNN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이제 일간 시계열 데이터</a:t>
            </a:r>
            <a:r>
              <a:rPr lang="en-US" altLang="ko-KR" dirty="0"/>
              <a:t>, </a:t>
            </a:r>
            <a:r>
              <a:rPr lang="ko-KR" altLang="ko-KR" dirty="0"/>
              <a:t>주간 시계열 데이터</a:t>
            </a:r>
            <a:r>
              <a:rPr lang="en-US" altLang="ko-KR" dirty="0"/>
              <a:t>, </a:t>
            </a:r>
            <a:r>
              <a:rPr lang="ko-KR" altLang="ko-KR" dirty="0"/>
              <a:t>특성 데이터의 </a:t>
            </a:r>
            <a:r>
              <a:rPr lang="en-US" altLang="ko-KR" dirty="0"/>
              <a:t>train</a:t>
            </a:r>
            <a:r>
              <a:rPr lang="ko-KR" altLang="ko-KR" dirty="0"/>
              <a:t>개수를 모두 맞춰주었고 전처리를 다했기 때문에</a:t>
            </a:r>
            <a:r>
              <a:rPr lang="en-US" altLang="ko-KR" dirty="0"/>
              <a:t>, neural network model</a:t>
            </a:r>
            <a:r>
              <a:rPr lang="ko-KR" altLang="ko-KR" dirty="0"/>
              <a:t>에 넣도록 </a:t>
            </a: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ko-KR" dirty="0"/>
              <a:t>로 모두 변형해주도록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1D8BE1-EFC6-404D-AFC6-E65414B92D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9643" y="3476539"/>
            <a:ext cx="7008029" cy="1579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232D0A-A8AA-45AC-88A4-98B4DB9F77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9643" y="5401853"/>
            <a:ext cx="7236628" cy="11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0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각각의 데이터의 </a:t>
            </a:r>
            <a:r>
              <a:rPr lang="en-US" altLang="ko-KR" dirty="0"/>
              <a:t>input</a:t>
            </a:r>
            <a:r>
              <a:rPr lang="ko-KR" altLang="ko-KR" dirty="0"/>
              <a:t>으로</a:t>
            </a:r>
            <a:r>
              <a:rPr lang="en-US" altLang="ko-KR" dirty="0"/>
              <a:t> neural network</a:t>
            </a:r>
            <a:r>
              <a:rPr lang="ko-KR" altLang="ko-KR" dirty="0"/>
              <a:t>모델링을 해주도록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C5E25C-0D09-4F12-8C3C-85F4D70090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977748"/>
            <a:ext cx="6634844" cy="8987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B2C902-4DE6-4FE3-B165-7F88DBD36A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0599" y="4011648"/>
            <a:ext cx="6634844" cy="1078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B820C9-A929-4C8B-A2B0-92261C22D5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90598" y="5242522"/>
            <a:ext cx="6634845" cy="12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9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각 모델에서 나온 </a:t>
            </a:r>
            <a:r>
              <a:rPr lang="en-US" altLang="ko-KR" dirty="0"/>
              <a:t>output</a:t>
            </a:r>
            <a:r>
              <a:rPr lang="ko-KR" altLang="ko-KR" dirty="0"/>
              <a:t>을 다시 </a:t>
            </a:r>
            <a:r>
              <a:rPr lang="en-US" altLang="ko-KR" dirty="0"/>
              <a:t>input</a:t>
            </a:r>
            <a:r>
              <a:rPr lang="ko-KR" altLang="ko-KR" dirty="0"/>
              <a:t>으로 해서 다시 </a:t>
            </a:r>
            <a:r>
              <a:rPr lang="en-US" altLang="ko-KR" dirty="0"/>
              <a:t>DNN</a:t>
            </a:r>
            <a:r>
              <a:rPr lang="ko-KR" altLang="ko-KR" dirty="0"/>
              <a:t>을 구성하여 최종 </a:t>
            </a:r>
            <a:r>
              <a:rPr lang="en-US" altLang="ko-KR" dirty="0"/>
              <a:t>regression</a:t>
            </a:r>
            <a:r>
              <a:rPr lang="ko-KR" altLang="ko-KR" dirty="0"/>
              <a:t>값이 출력되도록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42C6E1-B16F-4B85-9984-938D46BDC1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4386" y="3429000"/>
            <a:ext cx="8942614" cy="25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8"/>
            <a:ext cx="10555014" cy="444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2C91BA-67C6-424B-A293-524464EC33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4928" y="2971482"/>
            <a:ext cx="11568699" cy="284073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3E7179-6052-47D6-AC9C-CED653447422}"/>
              </a:ext>
            </a:extLst>
          </p:cNvPr>
          <p:cNvSpPr txBox="1">
            <a:spLocks/>
          </p:cNvSpPr>
          <p:nvPr/>
        </p:nvSpPr>
        <p:spPr>
          <a:xfrm>
            <a:off x="84871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B3CFD5B-D680-4FA3-A001-DE770D6BBC63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2004.07.01~2019.04.30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서울대공원 입장객</a:t>
            </a:r>
          </a:p>
        </p:txBody>
      </p:sp>
    </p:spTree>
    <p:extLst>
      <p:ext uri="{BB962C8B-B14F-4D97-AF65-F5344CB8AC3E}">
        <p14:creationId xmlns:p14="http://schemas.microsoft.com/office/powerpoint/2010/main" val="331714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모델을 미리 전처리한 학습데이터로 </a:t>
            </a:r>
            <a:r>
              <a:rPr lang="en-US" altLang="ko-KR" dirty="0"/>
              <a:t>fit</a:t>
            </a:r>
            <a:r>
              <a:rPr lang="ko-KR" altLang="ko-KR" dirty="0"/>
              <a:t>하여 최고의 모델을 저장하도록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9E5538-A781-4EF3-993B-271B9DFD04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429000"/>
            <a:ext cx="8953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Plot</a:t>
            </a:r>
            <a:r>
              <a:rPr lang="ko-KR" altLang="en-US" dirty="0"/>
              <a:t>그리기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BB10C8-D52C-4A86-ABC6-61FF159C82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2965086"/>
            <a:ext cx="9244343" cy="27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9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결과값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일별 데이터만 적용 </a:t>
            </a:r>
            <a:r>
              <a:rPr lang="ko-KR" altLang="en-US" dirty="0" err="1"/>
              <a:t>했을때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75EA1-3E5B-45F7-83C1-4AD6F40D86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7010" y="2538346"/>
            <a:ext cx="6607375" cy="40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결과값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DNN</a:t>
            </a:r>
            <a:r>
              <a:rPr lang="ko-KR" altLang="en-US" dirty="0"/>
              <a:t>만 적용 </a:t>
            </a:r>
            <a:r>
              <a:rPr lang="ko-KR" altLang="en-US" dirty="0" err="1"/>
              <a:t>했을때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E1844B-1052-44B6-B4EE-C081FC9C29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8787" y="2579914"/>
            <a:ext cx="7628255" cy="39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0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결과값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4849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DNN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일별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52A7CB-4BCD-4405-8302-DE1FACE656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120653"/>
            <a:ext cx="5312229" cy="489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A0E238-2F36-4827-95DA-A2C1C0EA91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0600" y="2833369"/>
            <a:ext cx="6340929" cy="25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8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결과값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4849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전체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E83207-2C44-4EE6-A602-E0462B296C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200666"/>
            <a:ext cx="4544786" cy="4282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843861-E536-4C40-8660-2A9C02E710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2702540"/>
            <a:ext cx="7244443" cy="26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55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결과값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B8C3B2-C873-446A-B3C6-636C21C137A1}"/>
              </a:ext>
            </a:extLst>
          </p:cNvPr>
          <p:cNvSpPr txBox="1">
            <a:spLocks/>
          </p:cNvSpPr>
          <p:nvPr/>
        </p:nvSpPr>
        <p:spPr>
          <a:xfrm>
            <a:off x="9906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현재까지 진행상황으로는 </a:t>
            </a:r>
            <a:r>
              <a:rPr lang="en-US" altLang="ko-KR" dirty="0" err="1"/>
              <a:t>Val_Loss</a:t>
            </a:r>
            <a:r>
              <a:rPr lang="ko-KR" altLang="ko-KR" dirty="0"/>
              <a:t>를 </a:t>
            </a:r>
            <a:r>
              <a:rPr lang="en-US" altLang="ko-KR" dirty="0"/>
              <a:t>0.00169</a:t>
            </a:r>
            <a:r>
              <a:rPr lang="ko-KR" altLang="ko-KR" dirty="0"/>
              <a:t>까지 내렸다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lv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575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주간 평균 시계열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20047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ko-KR" dirty="0"/>
              <a:t>예를 들어</a:t>
            </a:r>
            <a:r>
              <a:rPr lang="en-US" altLang="ko-KR" dirty="0"/>
              <a:t>, 2019</a:t>
            </a:r>
            <a:r>
              <a:rPr lang="ko-KR" altLang="ko-KR" dirty="0"/>
              <a:t>년 </a:t>
            </a:r>
            <a:r>
              <a:rPr lang="en-US" altLang="ko-KR" dirty="0"/>
              <a:t>10</a:t>
            </a:r>
            <a:r>
              <a:rPr lang="ko-KR" altLang="ko-KR" dirty="0"/>
              <a:t>월 </a:t>
            </a:r>
            <a:r>
              <a:rPr lang="en-US" altLang="ko-KR" dirty="0"/>
              <a:t>31</a:t>
            </a:r>
            <a:r>
              <a:rPr lang="ko-KR" altLang="ko-KR" dirty="0"/>
              <a:t>일의 입장객 수를 예측하고 싶다면</a:t>
            </a:r>
            <a:r>
              <a:rPr lang="en-US" altLang="ko-KR" dirty="0"/>
              <a:t>, 2</a:t>
            </a:r>
            <a:r>
              <a:rPr lang="ko-KR" altLang="ko-KR" dirty="0"/>
              <a:t>주 전인 </a:t>
            </a:r>
            <a:r>
              <a:rPr lang="en-US" altLang="ko-KR" dirty="0"/>
              <a:t>2019.10.18</a:t>
            </a:r>
            <a:r>
              <a:rPr lang="ko-KR" altLang="ko-KR" dirty="0"/>
              <a:t>일 </a:t>
            </a:r>
            <a:r>
              <a:rPr lang="en-US" altLang="ko-KR" dirty="0"/>
              <a:t>~ 33</a:t>
            </a:r>
            <a:r>
              <a:rPr lang="ko-KR" altLang="ko-KR" dirty="0"/>
              <a:t>주 전인 </a:t>
            </a:r>
            <a:r>
              <a:rPr lang="en-US" altLang="ko-KR" dirty="0"/>
              <a:t>2019.3.13</a:t>
            </a:r>
            <a:r>
              <a:rPr lang="ko-KR" altLang="ko-KR" dirty="0"/>
              <a:t>의 주간 평균 시계열 데이터를 기반으로 예측하도록 한다</a:t>
            </a:r>
            <a:r>
              <a:rPr lang="en-US" altLang="ko-KR" dirty="0"/>
              <a:t>. </a:t>
            </a:r>
            <a:r>
              <a:rPr lang="ko-KR" altLang="ko-KR" dirty="0"/>
              <a:t>평균데이터가 의미 없다고 생각할 수 있지만 나중에 모델들이 합쳐진 </a:t>
            </a:r>
            <a:r>
              <a:rPr lang="en-US" altLang="ko-KR" dirty="0"/>
              <a:t>neural network</a:t>
            </a:r>
            <a:r>
              <a:rPr lang="ko-KR" altLang="ko-KR" dirty="0"/>
              <a:t>에서 </a:t>
            </a:r>
            <a:r>
              <a:rPr lang="en-US" altLang="ko-KR" dirty="0"/>
              <a:t>input</a:t>
            </a:r>
            <a:r>
              <a:rPr lang="ko-KR" altLang="ko-KR" dirty="0"/>
              <a:t>으로 중 일부로 역할을 함</a:t>
            </a:r>
            <a:r>
              <a:rPr lang="en-US" altLang="ko-KR" dirty="0"/>
              <a:t>. </a:t>
            </a:r>
            <a:r>
              <a:rPr lang="ko-KR" altLang="ko-KR" dirty="0"/>
              <a:t>일일 데이터와 마찬가지로</a:t>
            </a:r>
            <a:r>
              <a:rPr lang="en-US" altLang="ko-KR" dirty="0"/>
              <a:t>..</a:t>
            </a:r>
            <a:endParaRPr lang="ko-KR" altLang="ko-KR" dirty="0"/>
          </a:p>
          <a:p>
            <a:pPr marL="0" indent="0">
              <a:buNone/>
            </a:pP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255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split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28686-58FF-48F8-8C67-11936666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347" y="2111208"/>
            <a:ext cx="8422105" cy="41043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2016.12.17~2017.3.30</a:t>
            </a:r>
          </a:p>
          <a:p>
            <a:pPr marL="0" indent="0" algn="ctr">
              <a:buNone/>
            </a:pPr>
            <a:r>
              <a:rPr lang="en-US" altLang="ko-KR" sz="4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Missing values</a:t>
            </a:r>
          </a:p>
          <a:p>
            <a:pPr marL="0" indent="0" algn="ctr">
              <a:buNone/>
            </a:pPr>
            <a:endParaRPr lang="en-US" altLang="ko-KR" sz="5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Training set : 2004.7.1 ~ 2016.12.17</a:t>
            </a: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Test set :      2017.4.1 ~ 2019.4.30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5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 algn="ctr">
              <a:buNone/>
            </a:pPr>
            <a:endParaRPr lang="ko-KR" altLang="en-US" sz="5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7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-24714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F590B-1A6A-44C9-9EF1-87D8D5D4A0F2}"/>
              </a:ext>
            </a:extLst>
          </p:cNvPr>
          <p:cNvSpPr txBox="1"/>
          <p:nvPr/>
        </p:nvSpPr>
        <p:spPr>
          <a:xfrm>
            <a:off x="9615232" y="5466140"/>
            <a:ext cx="19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입장객 수에 따른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labels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243ECE-C429-4E0D-B2E9-0D344BD7825A}"/>
              </a:ext>
            </a:extLst>
          </p:cNvPr>
          <p:cNvSpPr/>
          <p:nvPr/>
        </p:nvSpPr>
        <p:spPr>
          <a:xfrm>
            <a:off x="1567113" y="4786846"/>
            <a:ext cx="1080000" cy="1080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시간에 </a:t>
            </a:r>
            <a:endParaRPr lang="en-US" altLang="ko-KR" sz="13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3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따른 </a:t>
            </a:r>
            <a:endParaRPr lang="en-US" altLang="ko-KR" sz="13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3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입장객수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AC69A1-B025-4D16-9E11-5D61E0076B52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647113" y="4726656"/>
            <a:ext cx="1354222" cy="60019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13B03C-54CE-4256-9BC8-0B15F19003A7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647113" y="5278516"/>
            <a:ext cx="1354222" cy="4833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6F7BD5-902A-4DF2-B4DA-FF1149B91E1A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647113" y="5326846"/>
            <a:ext cx="1257234" cy="50353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382739-536F-47EB-8FC6-CA022A97EDAF}"/>
              </a:ext>
            </a:extLst>
          </p:cNvPr>
          <p:cNvSpPr txBox="1"/>
          <p:nvPr/>
        </p:nvSpPr>
        <p:spPr>
          <a:xfrm>
            <a:off x="4355257" y="4770769"/>
            <a:ext cx="6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RNN </a:t>
            </a:r>
          </a:p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or</a:t>
            </a:r>
          </a:p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LSTM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9AA59B-7E59-4731-9979-385AA1370AC4}"/>
              </a:ext>
            </a:extLst>
          </p:cNvPr>
          <p:cNvSpPr/>
          <p:nvPr/>
        </p:nvSpPr>
        <p:spPr>
          <a:xfrm>
            <a:off x="5930240" y="4515841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6C2C86-EC2D-4B15-A236-CB3EC36452D1}"/>
              </a:ext>
            </a:extLst>
          </p:cNvPr>
          <p:cNvSpPr/>
          <p:nvPr/>
        </p:nvSpPr>
        <p:spPr>
          <a:xfrm>
            <a:off x="5907619" y="5614302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2F86E1-3FFD-4ECC-A636-C60AEE2004FD}"/>
              </a:ext>
            </a:extLst>
          </p:cNvPr>
          <p:cNvSpPr/>
          <p:nvPr/>
        </p:nvSpPr>
        <p:spPr>
          <a:xfrm>
            <a:off x="5900399" y="6025610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8F2926-68D6-4E6A-AF87-4D218939CD31}"/>
              </a:ext>
            </a:extLst>
          </p:cNvPr>
          <p:cNvCxnSpPr>
            <a:cxnSpLocks/>
          </p:cNvCxnSpPr>
          <p:nvPr/>
        </p:nvCxnSpPr>
        <p:spPr>
          <a:xfrm flipV="1">
            <a:off x="5416131" y="4260423"/>
            <a:ext cx="495628" cy="41360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6D9426-BE0B-4CFE-8468-F54D70793C6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5448446" y="4730936"/>
            <a:ext cx="518699" cy="44223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5035728-C03B-4AC8-9753-ACE5A4ABE61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37155" y="5472289"/>
            <a:ext cx="470464" cy="26801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883CF1E-A0F5-4B80-8C26-A7F1C6F62C4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429936" y="5854121"/>
            <a:ext cx="470463" cy="29748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00262D-27DB-4FBC-9AF0-EE397110967B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429936" y="6035538"/>
            <a:ext cx="470463" cy="11607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044B72-D487-4FC5-A3DE-2F3CB51561F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37154" y="5300214"/>
            <a:ext cx="470465" cy="4400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F26C5B-5064-4214-B19A-5AB7C982678F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5492682" y="4730936"/>
            <a:ext cx="474463" cy="61112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26B42A-EA9B-407B-ACAF-1BE801C248D4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5428645" y="4236794"/>
            <a:ext cx="508226" cy="15614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9B7281-D6E9-4081-BF95-C1C0DBF7C79D}"/>
              </a:ext>
            </a:extLst>
          </p:cNvPr>
          <p:cNvSpPr txBox="1"/>
          <p:nvPr/>
        </p:nvSpPr>
        <p:spPr>
          <a:xfrm>
            <a:off x="1344660" y="5976963"/>
            <a:ext cx="1524906" cy="29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시계열 데이터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FA181B-ABE8-4B6A-A6F0-BA578514A758}"/>
              </a:ext>
            </a:extLst>
          </p:cNvPr>
          <p:cNvSpPr/>
          <p:nvPr/>
        </p:nvSpPr>
        <p:spPr>
          <a:xfrm>
            <a:off x="1793306" y="2067130"/>
            <a:ext cx="648000" cy="648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공휴일 </a:t>
            </a:r>
            <a:endParaRPr lang="en-US" altLang="ko-KR" sz="11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여부</a:t>
            </a:r>
            <a:endParaRPr lang="ko-KR" altLang="en-US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9DE943-13F5-49A5-9B73-A3810EB4845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2441306" y="2191746"/>
            <a:ext cx="1568285" cy="19938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98264A-3549-4925-A83C-2E114EDB1285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2441306" y="2391130"/>
            <a:ext cx="1497809" cy="28219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82EE39-9D92-426B-99F3-BFB0D19A9446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2441306" y="2391130"/>
            <a:ext cx="1463041" cy="89948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FE8730-D822-4FCE-AF45-B79C6EDA1504}"/>
              </a:ext>
            </a:extLst>
          </p:cNvPr>
          <p:cNvSpPr txBox="1"/>
          <p:nvPr/>
        </p:nvSpPr>
        <p:spPr>
          <a:xfrm>
            <a:off x="4420736" y="2619625"/>
            <a:ext cx="1026309" cy="29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DNN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FCC961-620B-49D0-A253-8ACB26CAD1C1}"/>
              </a:ext>
            </a:extLst>
          </p:cNvPr>
          <p:cNvSpPr/>
          <p:nvPr/>
        </p:nvSpPr>
        <p:spPr>
          <a:xfrm>
            <a:off x="5917225" y="1474093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A4CF82-782D-4984-946A-081E8A57894A}"/>
              </a:ext>
            </a:extLst>
          </p:cNvPr>
          <p:cNvSpPr/>
          <p:nvPr/>
        </p:nvSpPr>
        <p:spPr>
          <a:xfrm>
            <a:off x="5899966" y="1867860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5BC6DC-3AA7-4CA2-B3F6-CC371309BF02}"/>
              </a:ext>
            </a:extLst>
          </p:cNvPr>
          <p:cNvCxnSpPr>
            <a:cxnSpLocks/>
          </p:cNvCxnSpPr>
          <p:nvPr/>
        </p:nvCxnSpPr>
        <p:spPr>
          <a:xfrm flipV="1">
            <a:off x="5387944" y="1639951"/>
            <a:ext cx="495628" cy="41360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FD7697-F0B2-41DE-9D93-A438E21947E0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418172" y="2082955"/>
            <a:ext cx="518699" cy="44223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B69E3D-A8CD-4E59-A2F2-6FACA03E35A5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5399435" y="2917103"/>
            <a:ext cx="496571" cy="7538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5FFBA-4499-4734-8D25-D682A9CDD3CA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387944" y="3258868"/>
            <a:ext cx="493788" cy="16771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57DF3DB-C259-45D9-A950-3A8C79593AA7}"/>
              </a:ext>
            </a:extLst>
          </p:cNvPr>
          <p:cNvCxnSpPr>
            <a:cxnSpLocks/>
            <a:endCxn id="138" idx="2"/>
          </p:cNvCxnSpPr>
          <p:nvPr/>
        </p:nvCxnSpPr>
        <p:spPr>
          <a:xfrm flipV="1">
            <a:off x="5387944" y="3426580"/>
            <a:ext cx="493788" cy="1370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CC0E84-67FB-4ADA-A361-74CF65752E64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5399434" y="2745027"/>
            <a:ext cx="496572" cy="2474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97F58DE-60D2-49FA-9727-9AAF45F8082B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462408" y="2082955"/>
            <a:ext cx="474463" cy="61112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DB66AD3-301E-496D-80E9-183155129B0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463650" y="1600093"/>
            <a:ext cx="453575" cy="21724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A26DA33-C422-48D0-BA05-A237039A8A9A}"/>
              </a:ext>
            </a:extLst>
          </p:cNvPr>
          <p:cNvSpPr txBox="1"/>
          <p:nvPr/>
        </p:nvSpPr>
        <p:spPr>
          <a:xfrm>
            <a:off x="756146" y="3630274"/>
            <a:ext cx="277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연속 데이터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+</a:t>
            </a:r>
          </a:p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One-Hot-encoding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D4BB79A-FE16-4225-99E8-F6CA19DECAC6}"/>
              </a:ext>
            </a:extLst>
          </p:cNvPr>
          <p:cNvSpPr/>
          <p:nvPr/>
        </p:nvSpPr>
        <p:spPr>
          <a:xfrm>
            <a:off x="1784973" y="1336765"/>
            <a:ext cx="648000" cy="648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날씨 지수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8A9568-8843-48F5-88FD-79D7E7B1D87D}"/>
              </a:ext>
            </a:extLst>
          </p:cNvPr>
          <p:cNvSpPr/>
          <p:nvPr/>
        </p:nvSpPr>
        <p:spPr>
          <a:xfrm>
            <a:off x="1784973" y="2791782"/>
            <a:ext cx="648000" cy="648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축제 여부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E115846-4984-4924-B797-E8EA04669A11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2432973" y="1660765"/>
            <a:ext cx="1608561" cy="40636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B0487BB-167A-4558-9C60-28042942FF0B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2432973" y="1660765"/>
            <a:ext cx="1538085" cy="8879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B64385B-CA7D-4E1B-848F-7B18A10D125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2432973" y="1660765"/>
            <a:ext cx="1503317" cy="15052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B69EDB9-55DB-474A-821F-B5240978BC6A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2432973" y="2390574"/>
            <a:ext cx="1616213" cy="72520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85E472-426E-41E6-9AB1-8BFF40CC5F8C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2432973" y="2872150"/>
            <a:ext cx="1545737" cy="24363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DA68D81-A405-4638-9B98-491E8C4833DB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2432973" y="3115782"/>
            <a:ext cx="1510969" cy="37366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B295922-DDA4-4CED-BD45-B39E1B7BD06E}"/>
              </a:ext>
            </a:extLst>
          </p:cNvPr>
          <p:cNvCxnSpPr>
            <a:cxnSpLocks/>
          </p:cNvCxnSpPr>
          <p:nvPr/>
        </p:nvCxnSpPr>
        <p:spPr>
          <a:xfrm>
            <a:off x="6183909" y="1520237"/>
            <a:ext cx="1399343" cy="39366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CE2CAFE-A647-460E-8CEA-213FAA6D181F}"/>
              </a:ext>
            </a:extLst>
          </p:cNvPr>
          <p:cNvCxnSpPr>
            <a:cxnSpLocks/>
          </p:cNvCxnSpPr>
          <p:nvPr/>
        </p:nvCxnSpPr>
        <p:spPr>
          <a:xfrm>
            <a:off x="6183909" y="1520237"/>
            <a:ext cx="1328867" cy="87524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A57FC-0B6F-4171-A84C-05F1A8C641A0}"/>
              </a:ext>
            </a:extLst>
          </p:cNvPr>
          <p:cNvCxnSpPr>
            <a:cxnSpLocks/>
          </p:cNvCxnSpPr>
          <p:nvPr/>
        </p:nvCxnSpPr>
        <p:spPr>
          <a:xfrm>
            <a:off x="6183909" y="1520237"/>
            <a:ext cx="1294099" cy="149253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869B6C7-5FE4-41CC-82E8-7ABB6804DABE}"/>
              </a:ext>
            </a:extLst>
          </p:cNvPr>
          <p:cNvCxnSpPr>
            <a:cxnSpLocks/>
          </p:cNvCxnSpPr>
          <p:nvPr/>
        </p:nvCxnSpPr>
        <p:spPr>
          <a:xfrm flipV="1">
            <a:off x="6116603" y="2836250"/>
            <a:ext cx="1656191" cy="19658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7CFD170-A09D-4868-BCF4-10984285563E}"/>
              </a:ext>
            </a:extLst>
          </p:cNvPr>
          <p:cNvCxnSpPr>
            <a:cxnSpLocks/>
          </p:cNvCxnSpPr>
          <p:nvPr/>
        </p:nvCxnSpPr>
        <p:spPr>
          <a:xfrm>
            <a:off x="6151840" y="3032666"/>
            <a:ext cx="1585715" cy="28498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DCDABB-C2B9-49C8-9482-A6F433F6F150}"/>
              </a:ext>
            </a:extLst>
          </p:cNvPr>
          <p:cNvCxnSpPr>
            <a:cxnSpLocks/>
          </p:cNvCxnSpPr>
          <p:nvPr/>
        </p:nvCxnSpPr>
        <p:spPr>
          <a:xfrm>
            <a:off x="6140720" y="3032666"/>
            <a:ext cx="1550947" cy="90228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5D85C9D-4823-4D97-9BB6-4D76D18FF0B2}"/>
              </a:ext>
            </a:extLst>
          </p:cNvPr>
          <p:cNvCxnSpPr>
            <a:cxnSpLocks/>
          </p:cNvCxnSpPr>
          <p:nvPr/>
        </p:nvCxnSpPr>
        <p:spPr>
          <a:xfrm>
            <a:off x="6189904" y="2008898"/>
            <a:ext cx="1399343" cy="39366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39C112E-D150-4CA3-A367-723FFAC12FF5}"/>
              </a:ext>
            </a:extLst>
          </p:cNvPr>
          <p:cNvCxnSpPr>
            <a:cxnSpLocks/>
          </p:cNvCxnSpPr>
          <p:nvPr/>
        </p:nvCxnSpPr>
        <p:spPr>
          <a:xfrm>
            <a:off x="6189542" y="1988907"/>
            <a:ext cx="1328867" cy="87524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CD5434B-A75C-4EBE-B8A0-F3123F674137}"/>
              </a:ext>
            </a:extLst>
          </p:cNvPr>
          <p:cNvCxnSpPr>
            <a:cxnSpLocks/>
          </p:cNvCxnSpPr>
          <p:nvPr/>
        </p:nvCxnSpPr>
        <p:spPr>
          <a:xfrm>
            <a:off x="6218788" y="2019073"/>
            <a:ext cx="1294099" cy="149253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64803D-BDAC-46B6-823E-D6492B9E43B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182240" y="4641841"/>
            <a:ext cx="1444045" cy="19125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52C4BA2-58FF-457C-B493-93FFCCC4320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182240" y="4641841"/>
            <a:ext cx="1373569" cy="70259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A5DC3F7-ED2B-4EB1-AD40-39A6C7E3CDE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182240" y="4641841"/>
            <a:ext cx="1338801" cy="131989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E4D4F8-43E3-4E91-B5A9-34E6E21ACF69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159619" y="5000138"/>
            <a:ext cx="1572387" cy="74016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0F0BBCB-664D-4CE0-BBC8-FCC169DEAF7F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159619" y="5481716"/>
            <a:ext cx="1501911" cy="25858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1BEA77B-1815-4E29-BAF5-78764C56A96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159619" y="5740302"/>
            <a:ext cx="1467143" cy="3587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8A40947-F97A-4BEE-91B4-FDCA584659F0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6152399" y="5204030"/>
            <a:ext cx="1547882" cy="94758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13C436D-71EF-40F4-80FD-3BD4599AC325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6152399" y="5685606"/>
            <a:ext cx="1477406" cy="46600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FF9E896-DB4B-4E36-B12E-C27E6FFF5C3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152399" y="6151610"/>
            <a:ext cx="1442638" cy="15129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B2953E2-8C15-48FF-B1EF-F1C05B338894}"/>
              </a:ext>
            </a:extLst>
          </p:cNvPr>
          <p:cNvCxnSpPr>
            <a:cxnSpLocks/>
          </p:cNvCxnSpPr>
          <p:nvPr/>
        </p:nvCxnSpPr>
        <p:spPr>
          <a:xfrm>
            <a:off x="6151124" y="3357265"/>
            <a:ext cx="1524238" cy="20351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7C6E98E-5020-4654-B002-C9FF2CE6471D}"/>
              </a:ext>
            </a:extLst>
          </p:cNvPr>
          <p:cNvCxnSpPr>
            <a:cxnSpLocks/>
          </p:cNvCxnSpPr>
          <p:nvPr/>
        </p:nvCxnSpPr>
        <p:spPr>
          <a:xfrm>
            <a:off x="6151841" y="3374194"/>
            <a:ext cx="1453762" cy="68509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9D55557-EEB5-4763-B3C4-3839AC09BAE8}"/>
              </a:ext>
            </a:extLst>
          </p:cNvPr>
          <p:cNvCxnSpPr>
            <a:cxnSpLocks/>
          </p:cNvCxnSpPr>
          <p:nvPr/>
        </p:nvCxnSpPr>
        <p:spPr>
          <a:xfrm>
            <a:off x="6177968" y="3412929"/>
            <a:ext cx="1418994" cy="130239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D5A8C28-39C5-4F82-B341-DCDAC10D2CA5}"/>
              </a:ext>
            </a:extLst>
          </p:cNvPr>
          <p:cNvCxnSpPr>
            <a:cxnSpLocks/>
            <a:stCxn id="139" idx="6"/>
          </p:cNvCxnSpPr>
          <p:nvPr/>
        </p:nvCxnSpPr>
        <p:spPr>
          <a:xfrm>
            <a:off x="6188871" y="4236794"/>
            <a:ext cx="1418555" cy="29950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BD883B2-E0EA-4AE1-9576-87E5889901E1}"/>
              </a:ext>
            </a:extLst>
          </p:cNvPr>
          <p:cNvCxnSpPr>
            <a:cxnSpLocks/>
          </p:cNvCxnSpPr>
          <p:nvPr/>
        </p:nvCxnSpPr>
        <p:spPr>
          <a:xfrm>
            <a:off x="6262375" y="4266691"/>
            <a:ext cx="1328867" cy="87524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6BF3A9F-6E91-4A42-8DC2-3274C7E9BA12}"/>
              </a:ext>
            </a:extLst>
          </p:cNvPr>
          <p:cNvCxnSpPr>
            <a:cxnSpLocks/>
          </p:cNvCxnSpPr>
          <p:nvPr/>
        </p:nvCxnSpPr>
        <p:spPr>
          <a:xfrm>
            <a:off x="6235644" y="4226146"/>
            <a:ext cx="1294099" cy="149253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43171EB-B1BC-432D-A07B-59CBC4575D1F}"/>
              </a:ext>
            </a:extLst>
          </p:cNvPr>
          <p:cNvSpPr txBox="1"/>
          <p:nvPr/>
        </p:nvSpPr>
        <p:spPr>
          <a:xfrm>
            <a:off x="7722295" y="3234971"/>
            <a:ext cx="781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+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A5C91E8-8570-4C35-BC7E-29D58D8D4635}"/>
              </a:ext>
            </a:extLst>
          </p:cNvPr>
          <p:cNvSpPr/>
          <p:nvPr/>
        </p:nvSpPr>
        <p:spPr>
          <a:xfrm>
            <a:off x="10354805" y="2612034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80F903F-439A-47EC-8464-4D9FE2B3C9E6}"/>
              </a:ext>
            </a:extLst>
          </p:cNvPr>
          <p:cNvSpPr/>
          <p:nvPr/>
        </p:nvSpPr>
        <p:spPr>
          <a:xfrm>
            <a:off x="10354805" y="3089474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720FF11-A57E-4722-9DE7-A8278E803E0E}"/>
              </a:ext>
            </a:extLst>
          </p:cNvPr>
          <p:cNvSpPr/>
          <p:nvPr/>
        </p:nvSpPr>
        <p:spPr>
          <a:xfrm>
            <a:off x="10349163" y="4322572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D737769-28BB-4588-992B-6B6C58E139D0}"/>
              </a:ext>
            </a:extLst>
          </p:cNvPr>
          <p:cNvSpPr/>
          <p:nvPr/>
        </p:nvSpPr>
        <p:spPr>
          <a:xfrm>
            <a:off x="10345727" y="4798501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53849F9-0DB8-4603-9821-BC11D69A15CA}"/>
              </a:ext>
            </a:extLst>
          </p:cNvPr>
          <p:cNvCxnSpPr>
            <a:cxnSpLocks/>
          </p:cNvCxnSpPr>
          <p:nvPr/>
        </p:nvCxnSpPr>
        <p:spPr>
          <a:xfrm flipV="1">
            <a:off x="9859177" y="2814500"/>
            <a:ext cx="495628" cy="41360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AA0251-762D-471C-8B43-6B820D207572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9873011" y="3304569"/>
            <a:ext cx="518699" cy="44223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392ED9C-A168-40C9-99FE-AADEB23588C7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9878699" y="4180559"/>
            <a:ext cx="470464" cy="26801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BECD44D-8981-44B2-99FE-03DBE74C9FE2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9875264" y="4627011"/>
            <a:ext cx="470463" cy="29749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0C5667B-FD60-4670-BA19-5DBA3B7765F0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9875264" y="4808428"/>
            <a:ext cx="470463" cy="11607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804165D-9B66-4951-8D1A-2C8D52925DF7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9878698" y="4008484"/>
            <a:ext cx="470465" cy="4400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CF19719-6A80-465C-A7EB-0C4FE3FF50D8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9917247" y="3304569"/>
            <a:ext cx="474463" cy="61112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AA7AFC6-A771-4E34-8056-6819A5FB03F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9901230" y="2738034"/>
            <a:ext cx="453575" cy="21724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1E09FBB-2555-41D4-A4C3-EFDC3A133C14}"/>
              </a:ext>
            </a:extLst>
          </p:cNvPr>
          <p:cNvSpPr txBox="1"/>
          <p:nvPr/>
        </p:nvSpPr>
        <p:spPr>
          <a:xfrm>
            <a:off x="8318750" y="3643742"/>
            <a:ext cx="162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Model</a:t>
            </a:r>
          </a:p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Concatenate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62D92-0485-4617-9F48-78921BAE4DF3}"/>
              </a:ext>
            </a:extLst>
          </p:cNvPr>
          <p:cNvGrpSpPr/>
          <p:nvPr/>
        </p:nvGrpSpPr>
        <p:grpSpPr>
          <a:xfrm rot="5400000" flipV="1">
            <a:off x="5798979" y="2509854"/>
            <a:ext cx="392292" cy="45719"/>
            <a:chOff x="4123139" y="985812"/>
            <a:chExt cx="418867" cy="36000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69BA5BD-AD4F-4F6D-B420-F5BB4B43A703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0CD969E-37C7-410F-AAEA-6565011F6A13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72EC1635-3CE8-445A-BDD7-A7CEB345AE99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0023434-3565-48CD-9D93-EE38779FBFCD}"/>
              </a:ext>
            </a:extLst>
          </p:cNvPr>
          <p:cNvGrpSpPr/>
          <p:nvPr/>
        </p:nvGrpSpPr>
        <p:grpSpPr>
          <a:xfrm rot="5400000">
            <a:off x="5841922" y="5107984"/>
            <a:ext cx="392292" cy="45719"/>
            <a:chOff x="4123139" y="985812"/>
            <a:chExt cx="418867" cy="360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89CE49D-4E51-425F-8AA5-70CDFAE86827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C733FA7-29F6-4876-91AB-9EE703A7FD2C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B6C75A-6ADB-423D-882A-30B5C6790A33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D483769-D615-40A2-B434-0564D6CDF8DC}"/>
              </a:ext>
            </a:extLst>
          </p:cNvPr>
          <p:cNvGrpSpPr/>
          <p:nvPr/>
        </p:nvGrpSpPr>
        <p:grpSpPr>
          <a:xfrm rot="20901886">
            <a:off x="4451050" y="1941043"/>
            <a:ext cx="429836" cy="45522"/>
            <a:chOff x="4123139" y="985812"/>
            <a:chExt cx="418867" cy="360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92BF06BD-F882-4EFE-9902-B73BBFDD7A6D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09D76B1-10AD-4C96-BE5F-9B626E3FB2CB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836AD3B-5CC1-498D-8842-FD7BD84C60DB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50FF5C9-4C23-461C-9D87-FFDA138F6079}"/>
              </a:ext>
            </a:extLst>
          </p:cNvPr>
          <p:cNvGrpSpPr/>
          <p:nvPr/>
        </p:nvGrpSpPr>
        <p:grpSpPr>
          <a:xfrm rot="710660">
            <a:off x="4412820" y="3238908"/>
            <a:ext cx="429836" cy="36685"/>
            <a:chOff x="4123139" y="985812"/>
            <a:chExt cx="418867" cy="360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ADB0557-5C19-4C38-B0D3-188CF51C11F3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88C423E-C68A-4D7E-A309-40FC8449E810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9DB98E0-C696-4BDC-BBAB-4C1F83D337FE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6DEE1B-7C17-42BB-8B02-0677416982E3}"/>
              </a:ext>
            </a:extLst>
          </p:cNvPr>
          <p:cNvGrpSpPr/>
          <p:nvPr/>
        </p:nvGrpSpPr>
        <p:grpSpPr>
          <a:xfrm rot="20336863">
            <a:off x="4401937" y="4523672"/>
            <a:ext cx="429836" cy="48189"/>
            <a:chOff x="4123139" y="985812"/>
            <a:chExt cx="418867" cy="3600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DE22AEB-6A48-4766-8919-469F9E569377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14BBE39-58ED-4E81-B403-B4241115411B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EE95418-6E94-49AA-AF41-5CB8DB67D6B0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8266313-4637-4519-880B-82A8FBE6EFF1}"/>
              </a:ext>
            </a:extLst>
          </p:cNvPr>
          <p:cNvGrpSpPr/>
          <p:nvPr/>
        </p:nvGrpSpPr>
        <p:grpSpPr>
          <a:xfrm rot="444143">
            <a:off x="4394683" y="5926931"/>
            <a:ext cx="429836" cy="48189"/>
            <a:chOff x="4123139" y="985812"/>
            <a:chExt cx="418867" cy="36000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2A866D3-1130-4100-9CAD-D3A4E6CF6768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92A59D1-3366-4751-96C9-0A57E892C0FB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1A132E6-C511-44A5-AA07-089DF94133F1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E1824B8-52BC-49D3-9717-067E1CD6F81E}"/>
              </a:ext>
            </a:extLst>
          </p:cNvPr>
          <p:cNvGrpSpPr/>
          <p:nvPr/>
        </p:nvGrpSpPr>
        <p:grpSpPr>
          <a:xfrm rot="1399770">
            <a:off x="8997111" y="2620002"/>
            <a:ext cx="429836" cy="48189"/>
            <a:chOff x="4123139" y="985812"/>
            <a:chExt cx="418867" cy="3600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2AD98CE-FE6B-48EE-8C76-90B6128D4AB5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64C7C97D-5432-474D-8CE6-417C35CE429D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C1A6467-0C71-43EB-8837-77915EA434E1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EA6629D-AC59-4BCA-A888-05B2FBEB1F38}"/>
              </a:ext>
            </a:extLst>
          </p:cNvPr>
          <p:cNvGrpSpPr/>
          <p:nvPr/>
        </p:nvGrpSpPr>
        <p:grpSpPr>
          <a:xfrm rot="1399770">
            <a:off x="8192168" y="2312470"/>
            <a:ext cx="429836" cy="48189"/>
            <a:chOff x="4123139" y="985812"/>
            <a:chExt cx="418867" cy="3600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FD328D-F72D-4302-A0B4-926167F659F1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29C8A4D-BADB-4A7A-A772-60C896EE3181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905FAD8E-2CD4-45AC-B94B-A660175E41CE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443509E-7476-4170-9AE3-D93C85A9FC59}"/>
              </a:ext>
            </a:extLst>
          </p:cNvPr>
          <p:cNvGrpSpPr/>
          <p:nvPr/>
        </p:nvGrpSpPr>
        <p:grpSpPr>
          <a:xfrm rot="19950907">
            <a:off x="8226698" y="5213454"/>
            <a:ext cx="429836" cy="48189"/>
            <a:chOff x="4123139" y="985812"/>
            <a:chExt cx="418867" cy="3600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BC5FF63-A6B2-47A9-BA1F-8B3025A25A3F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F06164-87DE-4FCB-B9A5-C25AAB498FB9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E738E5F-CBD7-4B2D-BA8E-C83C5918A66C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8AE8571-CD70-4B79-B1AA-387663D432D2}"/>
              </a:ext>
            </a:extLst>
          </p:cNvPr>
          <p:cNvGrpSpPr/>
          <p:nvPr/>
        </p:nvGrpSpPr>
        <p:grpSpPr>
          <a:xfrm rot="19950907">
            <a:off x="8947235" y="4864310"/>
            <a:ext cx="429836" cy="48189"/>
            <a:chOff x="4123139" y="985812"/>
            <a:chExt cx="418867" cy="36000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2000968-B7F5-4CC4-B697-550159637294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E686A13-8259-42A0-B54E-152D6AC12679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8E35EE4-2D94-4A81-82DC-1099E47AB784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137" name="타원 136">
            <a:extLst>
              <a:ext uri="{FF2B5EF4-FFF2-40B4-BE49-F238E27FC236}">
                <a16:creationId xmlns:a16="http://schemas.microsoft.com/office/drawing/2014/main" id="{D9B5297A-5996-419D-BF39-E47A96A12226}"/>
              </a:ext>
            </a:extLst>
          </p:cNvPr>
          <p:cNvSpPr/>
          <p:nvPr/>
        </p:nvSpPr>
        <p:spPr>
          <a:xfrm>
            <a:off x="5896006" y="2866485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E21261B-FDA0-4AC0-9EEF-2FDD34CF02DD}"/>
              </a:ext>
            </a:extLst>
          </p:cNvPr>
          <p:cNvSpPr/>
          <p:nvPr/>
        </p:nvSpPr>
        <p:spPr>
          <a:xfrm>
            <a:off x="5881732" y="3300580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E0352BF-3CD8-48F4-A909-1CD708162BB8}"/>
              </a:ext>
            </a:extLst>
          </p:cNvPr>
          <p:cNvSpPr/>
          <p:nvPr/>
        </p:nvSpPr>
        <p:spPr>
          <a:xfrm>
            <a:off x="5936871" y="4110794"/>
            <a:ext cx="252000" cy="252000"/>
          </a:xfrm>
          <a:prstGeom prst="ellipse">
            <a:avLst/>
          </a:prstGeom>
          <a:ln w="57150">
            <a:solidFill>
              <a:srgbClr val="2ED7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E5D64D4-D226-4B6E-82D7-C1592C2E7BCF}"/>
              </a:ext>
            </a:extLst>
          </p:cNvPr>
          <p:cNvGrpSpPr/>
          <p:nvPr/>
        </p:nvGrpSpPr>
        <p:grpSpPr>
          <a:xfrm rot="5400000">
            <a:off x="10284339" y="3808389"/>
            <a:ext cx="429836" cy="48189"/>
            <a:chOff x="4123139" y="985812"/>
            <a:chExt cx="418867" cy="36000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2EB854D-B180-485E-AEDA-857926D56680}"/>
                </a:ext>
              </a:extLst>
            </p:cNvPr>
            <p:cNvSpPr/>
            <p:nvPr/>
          </p:nvSpPr>
          <p:spPr>
            <a:xfrm flipV="1">
              <a:off x="4123139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DB47762-A961-4C12-A180-856F28CEE36A}"/>
                </a:ext>
              </a:extLst>
            </p:cNvPr>
            <p:cNvSpPr/>
            <p:nvPr/>
          </p:nvSpPr>
          <p:spPr>
            <a:xfrm flipV="1">
              <a:off x="4312027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6CA8A40B-7EBE-46F6-8801-929EC8B77EE4}"/>
                </a:ext>
              </a:extLst>
            </p:cNvPr>
            <p:cNvSpPr/>
            <p:nvPr/>
          </p:nvSpPr>
          <p:spPr>
            <a:xfrm flipV="1">
              <a:off x="4506006" y="985812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6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8"/>
            <a:ext cx="10555014" cy="444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3E7179-6052-47D6-AC9C-CED653447422}"/>
              </a:ext>
            </a:extLst>
          </p:cNvPr>
          <p:cNvSpPr txBox="1">
            <a:spLocks/>
          </p:cNvSpPr>
          <p:nvPr/>
        </p:nvSpPr>
        <p:spPr>
          <a:xfrm>
            <a:off x="84871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B3CFD5B-D680-4FA3-A001-DE770D6BBC63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날씨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평균기온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최저기온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최고기온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강수 계속시간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 강수량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9A6B76-42DA-4584-AF67-D127824607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4196" y="2946399"/>
            <a:ext cx="10959093" cy="21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8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DNN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17C3BA-650C-4DB9-B03E-596B9A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Layer 3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[2000,1000,1000]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MSE, Adam</a:t>
            </a: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31CA30-F9FB-4E8A-AEA0-2C2A1B1997DB}"/>
              </a:ext>
            </a:extLst>
          </p:cNvPr>
          <p:cNvGrpSpPr/>
          <p:nvPr/>
        </p:nvGrpSpPr>
        <p:grpSpPr>
          <a:xfrm>
            <a:off x="4183283" y="1452021"/>
            <a:ext cx="7761789" cy="5140732"/>
            <a:chOff x="838200" y="904580"/>
            <a:chExt cx="10165961" cy="809408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C5A0E1-4419-4E2B-A10E-A6683E88A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054" y="5569368"/>
              <a:ext cx="9967824" cy="34292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974765C-B40E-4F0B-8787-67E77FA8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69180"/>
              <a:ext cx="10165961" cy="34978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CAD0BDD-B05E-40A5-ABF0-0E8D8B88C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043" y="904580"/>
              <a:ext cx="10036410" cy="1150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2265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LSTM </a:t>
            </a:r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17C3BA-650C-4DB9-B03E-596B9A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Layer 2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[56, 56]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MSE, Adam</a:t>
            </a: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5C362D-F02C-4A7E-A3AE-E88E33E7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94" y="4001294"/>
            <a:ext cx="3275246" cy="20751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5BED38-F643-4F0E-8CF0-74D2B015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27" y="1713053"/>
            <a:ext cx="6997960" cy="4556507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427AFEB2-BDA3-40EE-83B4-01F626034E0B}"/>
              </a:ext>
            </a:extLst>
          </p:cNvPr>
          <p:cNvSpPr txBox="1">
            <a:spLocks/>
          </p:cNvSpPr>
          <p:nvPr/>
        </p:nvSpPr>
        <p:spPr>
          <a:xfrm>
            <a:off x="2154433" y="6176963"/>
            <a:ext cx="1127568" cy="49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1003337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LSTM </a:t>
            </a:r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17C3BA-650C-4DB9-B03E-596B9A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Layer 2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[60, 60]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MSE, Adam</a:t>
            </a: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A418A0-7CB3-4048-9566-52311575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92" y="1827532"/>
            <a:ext cx="6251215" cy="42488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BCDCA39-090A-4115-9EBE-EE31460D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94" y="4001294"/>
            <a:ext cx="3275246" cy="2075111"/>
          </a:xfrm>
          <a:prstGeom prst="rect">
            <a:avLst/>
          </a:prstGeom>
        </p:spPr>
      </p:pic>
      <p:sp>
        <p:nvSpPr>
          <p:cNvPr id="22" name="내용 개체 틀 4">
            <a:extLst>
              <a:ext uri="{FF2B5EF4-FFF2-40B4-BE49-F238E27FC236}">
                <a16:creationId xmlns:a16="http://schemas.microsoft.com/office/drawing/2014/main" id="{0CE44362-118F-41AA-96B4-D2F621A79D7F}"/>
              </a:ext>
            </a:extLst>
          </p:cNvPr>
          <p:cNvSpPr txBox="1">
            <a:spLocks/>
          </p:cNvSpPr>
          <p:nvPr/>
        </p:nvSpPr>
        <p:spPr>
          <a:xfrm>
            <a:off x="2154433" y="6176963"/>
            <a:ext cx="1127568" cy="49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1245842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DNN + LSTM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17C3BA-650C-4DB9-B03E-596B9A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Dense[2000,1000,1000]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LSTM[56,56]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LSTM[60,60]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MSE, Adam</a:t>
            </a: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Concat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model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Dense 100,10,1</a:t>
            </a: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FFF0A0-D483-4ECF-A6D0-B31AB0EA6F59}"/>
              </a:ext>
            </a:extLst>
          </p:cNvPr>
          <p:cNvGrpSpPr/>
          <p:nvPr/>
        </p:nvGrpSpPr>
        <p:grpSpPr>
          <a:xfrm>
            <a:off x="4780344" y="1689904"/>
            <a:ext cx="7141580" cy="4772182"/>
            <a:chOff x="1016830" y="878121"/>
            <a:chExt cx="10158340" cy="769278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B0E48D6-4C82-42F2-8879-0AFD01EE8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529" y="5187330"/>
              <a:ext cx="9937341" cy="33835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0B801F-D316-45C2-88D7-B050CAA9D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830" y="1683869"/>
              <a:ext cx="10158340" cy="34902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402862F-A165-4D73-89F2-2448A81D4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1560" y="878121"/>
              <a:ext cx="9944962" cy="79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593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DNN + LSTM 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17C3BA-650C-4DB9-B03E-596B9A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Dense [200,200,10]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split_date_last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=‘2018-4-16’</a:t>
            </a:r>
          </a:p>
          <a:p>
            <a:pPr marL="0" indent="0">
              <a:buNone/>
            </a:pPr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Split_date_start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-’2017-8-29’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4A6677-AE9E-4A57-A02A-08B7F1100B4A}"/>
              </a:ext>
            </a:extLst>
          </p:cNvPr>
          <p:cNvGrpSpPr/>
          <p:nvPr/>
        </p:nvGrpSpPr>
        <p:grpSpPr>
          <a:xfrm>
            <a:off x="4444679" y="1585731"/>
            <a:ext cx="7476282" cy="4831125"/>
            <a:chOff x="922252" y="-945019"/>
            <a:chExt cx="10325995" cy="759779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A19110-68A2-4CA1-BE23-FA21F0C9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252" y="1051594"/>
              <a:ext cx="10325995" cy="560118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A761C55-8D5A-435F-B859-577EF826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316" y="-945019"/>
              <a:ext cx="10242168" cy="1996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728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DNN + LSTM 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17C3BA-650C-4DB9-B03E-596B9A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Layer 3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[200,200,10]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split_date_last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=‘2018-4-16’</a:t>
            </a:r>
          </a:p>
          <a:p>
            <a:pPr marL="0" indent="0">
              <a:buNone/>
            </a:pPr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Split_date_start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-’2017-8-29’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4A6677-AE9E-4A57-A02A-08B7F1100B4A}"/>
              </a:ext>
            </a:extLst>
          </p:cNvPr>
          <p:cNvGrpSpPr/>
          <p:nvPr/>
        </p:nvGrpSpPr>
        <p:grpSpPr>
          <a:xfrm>
            <a:off x="4305783" y="1608881"/>
            <a:ext cx="7476282" cy="4831125"/>
            <a:chOff x="922252" y="-945019"/>
            <a:chExt cx="10325995" cy="759779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A19110-68A2-4CA1-BE23-FA21F0C9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252" y="1051594"/>
              <a:ext cx="10325995" cy="560118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A761C55-8D5A-435F-B859-577EF826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316" y="-945019"/>
              <a:ext cx="10242168" cy="1996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009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DNN + LSTM 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17C3BA-650C-4DB9-B03E-596B9A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Layer 3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[200,200,10]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split_date_last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=‘2018-4-16’</a:t>
            </a:r>
          </a:p>
          <a:p>
            <a:pPr marL="0" indent="0">
              <a:buNone/>
            </a:pPr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Split_date_start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-’2017-8-29’</a:t>
            </a: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0D2DAD-7724-463B-89BA-298CFDFD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66" y="2090363"/>
            <a:ext cx="5486586" cy="3546686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C9A933D-7A26-4A77-9267-C9F4863A8B2A}"/>
              </a:ext>
            </a:extLst>
          </p:cNvPr>
          <p:cNvSpPr txBox="1">
            <a:spLocks/>
          </p:cNvSpPr>
          <p:nvPr/>
        </p:nvSpPr>
        <p:spPr>
          <a:xfrm>
            <a:off x="6259563" y="5637049"/>
            <a:ext cx="3412991" cy="8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실제 방문객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예측 방문객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47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서버구현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41EED8-4BCF-4282-91BD-AB19CB5E55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96309-FDCA-4A79-BA8D-F4C37E9BB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1" r="1379" b="5134"/>
          <a:stretch/>
        </p:blipFill>
        <p:spPr>
          <a:xfrm>
            <a:off x="657270" y="1454187"/>
            <a:ext cx="10990810" cy="52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0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서버구현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41EED8-4BCF-4282-91BD-AB19CB5E55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0507B-FBA2-41D8-B28C-30070DAC9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8" b="5594"/>
          <a:stretch/>
        </p:blipFill>
        <p:spPr>
          <a:xfrm>
            <a:off x="537909" y="1452021"/>
            <a:ext cx="11287149" cy="51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서버구현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41EED8-4BCF-4282-91BD-AB19CB5E55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9E85D-709E-438B-8569-53562A51B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1" b="5594"/>
          <a:stretch/>
        </p:blipFill>
        <p:spPr>
          <a:xfrm>
            <a:off x="515005" y="1291461"/>
            <a:ext cx="11267090" cy="53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8"/>
            <a:ext cx="10555014" cy="444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3E7179-6052-47D6-AC9C-CED653447422}"/>
              </a:ext>
            </a:extLst>
          </p:cNvPr>
          <p:cNvSpPr txBox="1">
            <a:spLocks/>
          </p:cNvSpPr>
          <p:nvPr/>
        </p:nvSpPr>
        <p:spPr>
          <a:xfrm>
            <a:off x="84871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B3CFD5B-D680-4FA3-A001-DE770D6BBC63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137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개의 체험학습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데이터값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(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요일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*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비율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)*(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*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비율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9D7E1D-7255-444A-B761-1D5238DBE3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23824" y="2342867"/>
            <a:ext cx="4389347" cy="42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1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서버구현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진행상황</a:t>
            </a:r>
            <a:r>
              <a:rPr lang="en-US" altLang="ko-KR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43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28686-58FF-48F8-8C67-1193666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현재 웹과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local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모델과의 연동까지 완료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/>
              <a:t>핵심 예측 기능 구현 완료</a:t>
            </a:r>
            <a:endParaRPr lang="en-US" altLang="ko-KR" dirty="0"/>
          </a:p>
          <a:p>
            <a:r>
              <a:rPr lang="ko-KR" altLang="en-US" dirty="0"/>
              <a:t>세부기능 추가 예정</a:t>
            </a:r>
            <a:r>
              <a:rPr lang="en-US" altLang="ko-KR" dirty="0"/>
              <a:t>(</a:t>
            </a:r>
            <a:r>
              <a:rPr lang="ko-KR" altLang="en-US" dirty="0"/>
              <a:t>주간 날씨 </a:t>
            </a:r>
            <a:r>
              <a:rPr lang="ko-KR" altLang="en-US" dirty="0" err="1"/>
              <a:t>띄워주기</a:t>
            </a:r>
            <a:r>
              <a:rPr lang="en-US" altLang="ko-KR" dirty="0"/>
              <a:t>, </a:t>
            </a:r>
            <a:r>
              <a:rPr lang="ko-KR" altLang="en-US" dirty="0"/>
              <a:t>놀이공원 정보</a:t>
            </a:r>
            <a:r>
              <a:rPr lang="en-US" altLang="ko-KR" dirty="0"/>
              <a:t>,</a:t>
            </a:r>
            <a:r>
              <a:rPr lang="ko-KR" altLang="en-US" dirty="0"/>
              <a:t> 희망 입장객 조사기능 등등</a:t>
            </a:r>
            <a:r>
              <a:rPr lang="en-US" altLang="ko-KR" dirty="0"/>
              <a:t>..)</a:t>
            </a:r>
            <a:br>
              <a:rPr lang="ko-KR" altLang="en-US" dirty="0"/>
            </a:b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686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ED2A5-E9EA-41E1-A820-0F2789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0" y="265247"/>
            <a:ext cx="9719553" cy="656279"/>
          </a:xfrm>
        </p:spPr>
        <p:txBody>
          <a:bodyPr>
            <a:noAutofit/>
          </a:bodyPr>
          <a:lstStyle/>
          <a:p>
            <a:r>
              <a:rPr lang="ko-KR" altLang="en-US" sz="43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28686-58FF-48F8-8C67-1193666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체감온도 기온 풍속으로 계산 가능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강화학습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실시간 날씨 온도 반영</a:t>
            </a:r>
            <a:br>
              <a:rPr lang="ko-KR" altLang="en-US" dirty="0"/>
            </a:b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633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0801365-8ED8-48A0-AB58-53C05A735C0D}"/>
              </a:ext>
            </a:extLst>
          </p:cNvPr>
          <p:cNvSpPr/>
          <p:nvPr/>
        </p:nvSpPr>
        <p:spPr>
          <a:xfrm>
            <a:off x="0" y="651721"/>
            <a:ext cx="12216800" cy="5554558"/>
          </a:xfrm>
          <a:prstGeom prst="rect">
            <a:avLst/>
          </a:prstGeom>
          <a:solidFill>
            <a:srgbClr val="6ECD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C886071D-167C-4C9A-8D53-6AD2B3CAB02B}"/>
              </a:ext>
            </a:extLst>
          </p:cNvPr>
          <p:cNvSpPr/>
          <p:nvPr/>
        </p:nvSpPr>
        <p:spPr>
          <a:xfrm>
            <a:off x="2880360" y="2718036"/>
            <a:ext cx="643128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9600" b="1" dirty="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Thank you</a:t>
            </a:r>
          </a:p>
        </p:txBody>
      </p:sp>
      <p:pic>
        <p:nvPicPr>
          <p:cNvPr id="259" name="그림 258">
            <a:extLst>
              <a:ext uri="{FF2B5EF4-FFF2-40B4-BE49-F238E27FC236}">
                <a16:creationId xmlns:a16="http://schemas.microsoft.com/office/drawing/2014/main" id="{BD7C0510-F055-4B7C-8051-79EF839E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ED78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4863332"/>
            <a:ext cx="3952102" cy="1342947"/>
          </a:xfrm>
          <a:prstGeom prst="rect">
            <a:avLst/>
          </a:prstGeom>
        </p:spPr>
      </p:pic>
      <p:pic>
        <p:nvPicPr>
          <p:cNvPr id="260" name="그림 259">
            <a:extLst>
              <a:ext uri="{FF2B5EF4-FFF2-40B4-BE49-F238E27FC236}">
                <a16:creationId xmlns:a16="http://schemas.microsoft.com/office/drawing/2014/main" id="{E58265A8-AF19-4AC7-BF5F-26CFE21E9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ED78B">
                <a:tint val="45000"/>
                <a:satMod val="400000"/>
              </a:srgbClr>
            </a:duotone>
          </a:blip>
          <a:srcRect l="50000"/>
          <a:stretch/>
        </p:blipFill>
        <p:spPr>
          <a:xfrm>
            <a:off x="8703611" y="4862160"/>
            <a:ext cx="1976051" cy="1342947"/>
          </a:xfrm>
          <a:prstGeom prst="rect">
            <a:avLst/>
          </a:prstGeom>
        </p:spPr>
      </p:pic>
      <p:pic>
        <p:nvPicPr>
          <p:cNvPr id="261" name="그림 260">
            <a:extLst>
              <a:ext uri="{FF2B5EF4-FFF2-40B4-BE49-F238E27FC236}">
                <a16:creationId xmlns:a16="http://schemas.microsoft.com/office/drawing/2014/main" id="{E2BF26A6-4E84-44A9-8C1A-F5303095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ED78B">
                <a:tint val="45000"/>
                <a:satMod val="400000"/>
              </a:srgbClr>
            </a:duotone>
          </a:blip>
          <a:srcRect t="15625" r="49952"/>
          <a:stretch/>
        </p:blipFill>
        <p:spPr>
          <a:xfrm>
            <a:off x="10238843" y="5071734"/>
            <a:ext cx="1977957" cy="11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0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8"/>
            <a:ext cx="10555014" cy="444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3E7179-6052-47D6-AC9C-CED653447422}"/>
              </a:ext>
            </a:extLst>
          </p:cNvPr>
          <p:cNvSpPr txBox="1">
            <a:spLocks/>
          </p:cNvSpPr>
          <p:nvPr/>
        </p:nvSpPr>
        <p:spPr>
          <a:xfrm>
            <a:off x="84871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B3CFD5B-D680-4FA3-A001-DE770D6BBC63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공휴일 직접세기</a:t>
            </a:r>
          </a:p>
        </p:txBody>
      </p:sp>
    </p:spTree>
    <p:extLst>
      <p:ext uri="{BB962C8B-B14F-4D97-AF65-F5344CB8AC3E}">
        <p14:creationId xmlns:p14="http://schemas.microsoft.com/office/powerpoint/2010/main" val="135284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8CCDF3-B2EA-4F21-B0B5-1A6BBED1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127" y="3635868"/>
            <a:ext cx="9710545" cy="230480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합치기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(Missing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values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는 작년 데이터를 가져옴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0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Train set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test set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날짜를 기준으로 분할하도록 한다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6AF031-CF02-44D1-A9B1-433344FD9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3860" y="3171416"/>
            <a:ext cx="10077540" cy="22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92C3-B0EF-4C1D-AF50-95B586213283}"/>
              </a:ext>
            </a:extLst>
          </p:cNvPr>
          <p:cNvSpPr/>
          <p:nvPr/>
        </p:nvSpPr>
        <p:spPr>
          <a:xfrm>
            <a:off x="0" y="0"/>
            <a:ext cx="12216800" cy="1186774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A0D0E5-357D-41B4-B386-256C23DB7666}"/>
              </a:ext>
            </a:extLst>
          </p:cNvPr>
          <p:cNvSpPr txBox="1">
            <a:spLocks/>
          </p:cNvSpPr>
          <p:nvPr/>
        </p:nvSpPr>
        <p:spPr>
          <a:xfrm>
            <a:off x="362990" y="298199"/>
            <a:ext cx="9719553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261945-53FB-4592-98C8-56C69F3DED0A}"/>
              </a:ext>
            </a:extLst>
          </p:cNvPr>
          <p:cNvSpPr txBox="1">
            <a:spLocks/>
          </p:cNvSpPr>
          <p:nvPr/>
        </p:nvSpPr>
        <p:spPr>
          <a:xfrm>
            <a:off x="838200" y="1835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20D15E-3539-4F8C-8591-CFF72DDEBA1A}"/>
              </a:ext>
            </a:extLst>
          </p:cNvPr>
          <p:cNvSpPr txBox="1">
            <a:spLocks/>
          </p:cNvSpPr>
          <p:nvPr/>
        </p:nvSpPr>
        <p:spPr>
          <a:xfrm>
            <a:off x="990600" y="1988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DNN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용 데이터는 그대로 잘라주고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LSTM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용 시계열 데이터는 전의 입장객수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일계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특징으로 하기 때문에 입장객수 데이터만 사용하도록 잘라준다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C022C7-C0F7-4106-A0D0-C20DE66837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9647" y="3429000"/>
            <a:ext cx="8542896" cy="19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927</Words>
  <Application>Microsoft Office PowerPoint</Application>
  <PresentationFormat>와이드스크린</PresentationFormat>
  <Paragraphs>214</Paragraphs>
  <Slides>52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12롯데마트드림Light</vt:lpstr>
      <vt:lpstr>12롯데마트드림Medium</vt:lpstr>
      <vt:lpstr>맑은 고딕</vt:lpstr>
      <vt:lpstr>Arial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모델링 - split</vt:lpstr>
      <vt:lpstr>모델링 구조</vt:lpstr>
      <vt:lpstr>모델링 - DNN</vt:lpstr>
      <vt:lpstr>모델링 – LSTM 일별</vt:lpstr>
      <vt:lpstr>모델링 – LSTM 주별</vt:lpstr>
      <vt:lpstr>모델링 – DNN + LSTM</vt:lpstr>
      <vt:lpstr>모델링 – DNN + LSTM </vt:lpstr>
      <vt:lpstr>모델링 – DNN + LSTM </vt:lpstr>
      <vt:lpstr>모델링 – DNN + LSTM </vt:lpstr>
      <vt:lpstr>웹 + 서버구현</vt:lpstr>
      <vt:lpstr>웹 + 서버구현</vt:lpstr>
      <vt:lpstr>웹 + 서버구현</vt:lpstr>
      <vt:lpstr>웹 + 서버구현(진행상황)</vt:lpstr>
      <vt:lpstr>한계점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집중교육1제안발표</dc:title>
  <dc:creator>kwakms123@ajou.ac.kr</dc:creator>
  <cp:lastModifiedBy>kwakms123@ajou.ac.kr</cp:lastModifiedBy>
  <cp:revision>75</cp:revision>
  <dcterms:created xsi:type="dcterms:W3CDTF">2019-09-30T08:08:50Z</dcterms:created>
  <dcterms:modified xsi:type="dcterms:W3CDTF">2019-10-14T14:38:59Z</dcterms:modified>
</cp:coreProperties>
</file>