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74" r:id="rId3"/>
    <p:sldId id="260" r:id="rId4"/>
    <p:sldId id="270" r:id="rId5"/>
    <p:sldId id="273" r:id="rId6"/>
    <p:sldId id="27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" roundtripDataSignature="AMtx7miq46bX80QwbfBbKHJGDVWe3CND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 sz="2800" dirty="0">
                <a:solidFill>
                  <a:schemeClr val="tx1"/>
                </a:solidFill>
              </a:rPr>
              <a:t>פיצ'רים לבדיקה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גיליון1!$B$1</c:f>
              <c:strCache>
                <c:ptCount val="1"/>
                <c:pt idx="0">
                  <c:v>פיצ'רים לבדיקה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CA1-43CA-B936-DEAFFBF7C8D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CA1-43CA-B936-DEAFFBF7C8D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גיליון1!$A$2:$A$3</c:f>
              <c:strCache>
                <c:ptCount val="2"/>
                <c:pt idx="0">
                  <c:v>פיצ'רים שנבדקו</c:v>
                </c:pt>
                <c:pt idx="1">
                  <c:v>פיצ'רים שלא נבדקו</c:v>
                </c:pt>
              </c:strCache>
            </c:strRef>
          </c:cat>
          <c:val>
            <c:numRef>
              <c:f>גיליון1!$B$2:$B$3</c:f>
              <c:numCache>
                <c:formatCode>General</c:formatCode>
                <c:ptCount val="2"/>
                <c:pt idx="0">
                  <c:v>14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B2F-41AD-B396-93EE8F14F4B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5B568007-8FB9-E388-7E60-F4EA830CE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B222AE0-92C0-8C65-2108-30E81F59E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3237EFEC-E7B2-7717-5789-E3F359D6E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35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6D37FCA-F95B-DC56-7B28-5A4A3F299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BC3C9E7-CD44-019C-CE1E-E19A41EB0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F5BA74B-529B-60BF-AC96-6EA7CA50D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1108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955160A-67C9-CD50-C258-2A142E410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7A2CAEA-B82C-A8E5-06AA-48A11EC512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F558780-012C-CE59-CD4B-3EA08C8D04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680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83B3185-6BF3-4283-7684-5CC8BC93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EDC3926-00CE-5FDF-B41F-EE3410B2A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C00310-B27E-60AC-2579-97EC2EB4C5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5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>
          <a:extLst>
            <a:ext uri="{FF2B5EF4-FFF2-40B4-BE49-F238E27FC236}">
              <a16:creationId xmlns:a16="http://schemas.microsoft.com/office/drawing/2014/main" id="{B8A30C37-9677-B8E1-72DD-1435F362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>
            <a:extLst>
              <a:ext uri="{FF2B5EF4-FFF2-40B4-BE49-F238E27FC236}">
                <a16:creationId xmlns:a16="http://schemas.microsoft.com/office/drawing/2014/main" id="{03F094EC-549E-D392-A100-363F7284F5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92942" y="1806676"/>
            <a:ext cx="9606116" cy="162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iw-IL" sz="8000" dirty="0"/>
              <a:t>Software Test Report</a:t>
            </a:r>
            <a:endParaRPr sz="8000" dirty="0"/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1FCFC286-21A6-B068-2EFC-F9E4562C5F8F}"/>
              </a:ext>
            </a:extLst>
          </p:cNvPr>
          <p:cNvSpPr txBox="1"/>
          <p:nvPr/>
        </p:nvSpPr>
        <p:spPr>
          <a:xfrm>
            <a:off x="138691" y="6291979"/>
            <a:ext cx="23085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- 7.155.0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86;p1">
            <a:extLst>
              <a:ext uri="{FF2B5EF4-FFF2-40B4-BE49-F238E27FC236}">
                <a16:creationId xmlns:a16="http://schemas.microsoft.com/office/drawing/2014/main" id="{B7DC1C93-B643-4E3A-EE81-3A4BB5E3F1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2342" y="3038166"/>
            <a:ext cx="4867316" cy="1231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4;p1">
            <a:extLst>
              <a:ext uri="{FF2B5EF4-FFF2-40B4-BE49-F238E27FC236}">
                <a16:creationId xmlns:a16="http://schemas.microsoft.com/office/drawing/2014/main" id="{D9187C61-A0BE-31E4-0CA3-184240C286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2775" y="4314863"/>
            <a:ext cx="5620534" cy="243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7;p1">
            <a:extLst>
              <a:ext uri="{FF2B5EF4-FFF2-40B4-BE49-F238E27FC236}">
                <a16:creationId xmlns:a16="http://schemas.microsoft.com/office/drawing/2014/main" id="{2E3BACCF-CEDA-BDC2-18C7-5308333A89A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20222768">
            <a:off x="225553" y="195234"/>
            <a:ext cx="1450211" cy="1451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8;p1">
            <a:extLst>
              <a:ext uri="{FF2B5EF4-FFF2-40B4-BE49-F238E27FC236}">
                <a16:creationId xmlns:a16="http://schemas.microsoft.com/office/drawing/2014/main" id="{C48B53BD-A096-0389-B9CA-1312E87F0AA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53618" y="104397"/>
            <a:ext cx="1999691" cy="1636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9;p1">
            <a:extLst>
              <a:ext uri="{FF2B5EF4-FFF2-40B4-BE49-F238E27FC236}">
                <a16:creationId xmlns:a16="http://schemas.microsoft.com/office/drawing/2014/main" id="{FD44EE6B-2C41-5EA2-DBDF-7D1C023DA1E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2205647">
            <a:off x="9286967" y="234761"/>
            <a:ext cx="1036588" cy="1003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371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D92D077C-382F-93B1-F421-BD0D184EA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תרשים 5">
            <a:extLst>
              <a:ext uri="{FF2B5EF4-FFF2-40B4-BE49-F238E27FC236}">
                <a16:creationId xmlns:a16="http://schemas.microsoft.com/office/drawing/2014/main" id="{CF39CC1A-3041-B4C9-15F7-8B6EDFE30F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2031574"/>
              </p:ext>
            </p:extLst>
          </p:nvPr>
        </p:nvGraphicFramePr>
        <p:xfrm>
          <a:off x="3277420" y="719666"/>
          <a:ext cx="563716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חץ: שמאלה 6">
            <a:extLst>
              <a:ext uri="{FF2B5EF4-FFF2-40B4-BE49-F238E27FC236}">
                <a16:creationId xmlns:a16="http://schemas.microsoft.com/office/drawing/2014/main" id="{5F59221B-AB84-8D5A-12D4-A5937AD54B17}"/>
              </a:ext>
            </a:extLst>
          </p:cNvPr>
          <p:cNvSpPr/>
          <p:nvPr/>
        </p:nvSpPr>
        <p:spPr>
          <a:xfrm>
            <a:off x="8288594" y="3500283"/>
            <a:ext cx="1101212" cy="70792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30547D4C-C6BF-CD34-A4BC-D016DF0E7700}"/>
              </a:ext>
            </a:extLst>
          </p:cNvPr>
          <p:cNvSpPr txBox="1"/>
          <p:nvPr/>
        </p:nvSpPr>
        <p:spPr>
          <a:xfrm>
            <a:off x="9517626" y="3611244"/>
            <a:ext cx="141584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87.5%</a:t>
            </a:r>
            <a:endParaRPr lang="he-IL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A27B9959-5532-0D3D-E353-56011AB5847F}"/>
              </a:ext>
            </a:extLst>
          </p:cNvPr>
          <p:cNvSpPr txBox="1"/>
          <p:nvPr/>
        </p:nvSpPr>
        <p:spPr>
          <a:xfrm>
            <a:off x="4277031" y="134891"/>
            <a:ext cx="775765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סיכום דרישות ובדיקות שבוצעו:</a:t>
            </a:r>
          </a:p>
        </p:txBody>
      </p:sp>
    </p:spTree>
    <p:extLst>
      <p:ext uri="{BB962C8B-B14F-4D97-AF65-F5344CB8AC3E}">
        <p14:creationId xmlns:p14="http://schemas.microsoft.com/office/powerpoint/2010/main" val="132678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טבלה 3">
            <a:extLst>
              <a:ext uri="{FF2B5EF4-FFF2-40B4-BE49-F238E27FC236}">
                <a16:creationId xmlns:a16="http://schemas.microsoft.com/office/drawing/2014/main" id="{BE577C7B-BF20-CF41-3959-73EE8D1014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87571"/>
              </p:ext>
            </p:extLst>
          </p:nvPr>
        </p:nvGraphicFramePr>
        <p:xfrm>
          <a:off x="447366" y="462280"/>
          <a:ext cx="11297267" cy="59334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65356">
                  <a:extLst>
                    <a:ext uri="{9D8B030D-6E8A-4147-A177-3AD203B41FA5}">
                      <a16:colId xmlns:a16="http://schemas.microsoft.com/office/drawing/2014/main" val="2798729840"/>
                    </a:ext>
                  </a:extLst>
                </a:gridCol>
                <a:gridCol w="1788652">
                  <a:extLst>
                    <a:ext uri="{9D8B030D-6E8A-4147-A177-3AD203B41FA5}">
                      <a16:colId xmlns:a16="http://schemas.microsoft.com/office/drawing/2014/main" val="4274945640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4272107058"/>
                    </a:ext>
                  </a:extLst>
                </a:gridCol>
                <a:gridCol w="1962765">
                  <a:extLst>
                    <a:ext uri="{9D8B030D-6E8A-4147-A177-3AD203B41FA5}">
                      <a16:colId xmlns:a16="http://schemas.microsoft.com/office/drawing/2014/main" val="3487287134"/>
                    </a:ext>
                  </a:extLst>
                </a:gridCol>
                <a:gridCol w="1962765">
                  <a:extLst>
                    <a:ext uri="{9D8B030D-6E8A-4147-A177-3AD203B41FA5}">
                      <a16:colId xmlns:a16="http://schemas.microsoft.com/office/drawing/2014/main" val="2362844178"/>
                    </a:ext>
                  </a:extLst>
                </a:gridCol>
                <a:gridCol w="1962765">
                  <a:extLst>
                    <a:ext uri="{9D8B030D-6E8A-4147-A177-3AD203B41FA5}">
                      <a16:colId xmlns:a16="http://schemas.microsoft.com/office/drawing/2014/main" val="2173191487"/>
                    </a:ext>
                  </a:extLst>
                </a:gridCol>
                <a:gridCol w="1962765">
                  <a:extLst>
                    <a:ext uri="{9D8B030D-6E8A-4147-A177-3AD203B41FA5}">
                      <a16:colId xmlns:a16="http://schemas.microsoft.com/office/drawing/2014/main" val="1319564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 הפיצ'ר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שם הבודק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מספר הטסטים שנבדקו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מספר הטסטים שעברו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מספר הטסטים שנכשלו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טסטים שלא ניתן לבדוק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9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הרשמה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תומר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25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התחברות משתמש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תומר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164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"שכחתי סיסמה"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תומר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011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התנתקות משתמש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תומר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3788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פרטים אישיים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תומר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85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נגישות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מתן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95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כתובת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מתן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32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קפסולות קפה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err="1"/>
                        <a:t>סטפי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73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אביזרי קפה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err="1"/>
                        <a:t>סטפי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הרשמה לניוזלטר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 err="1"/>
                        <a:t>סטפי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60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עמוד ראשי + פוטר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חני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5654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מכונות קפה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חני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44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הוספה לסל וכמות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יניב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233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219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14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61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סל קניות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יניב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41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0</a:t>
                      </a:r>
                      <a:endParaRPr lang="he-I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73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סה"כ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1141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1034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88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79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D4C9899B-A2E4-C86C-C11E-B6DE7678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5A456895-4A33-05F1-9015-83DCC416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45108B9-ADCE-79CF-6C78-B6072EA58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2B1BE7DC-37EE-FB41-68F7-10CFD64C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A86414D4-6CED-292B-1F5B-28C050929C0A}"/>
              </a:ext>
            </a:extLst>
          </p:cNvPr>
          <p:cNvSpPr txBox="1"/>
          <p:nvPr/>
        </p:nvSpPr>
        <p:spPr>
          <a:xfrm>
            <a:off x="4188543" y="570271"/>
            <a:ext cx="77576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סיכום תקלות: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EA0A5519-1A08-57BD-026C-EA36840C5C88}"/>
              </a:ext>
            </a:extLst>
          </p:cNvPr>
          <p:cNvSpPr txBox="1"/>
          <p:nvPr/>
        </p:nvSpPr>
        <p:spPr>
          <a:xfrm>
            <a:off x="245805" y="1820672"/>
            <a:ext cx="11700390" cy="4467057"/>
          </a:xfrm>
          <a:prstGeom prst="rect">
            <a:avLst/>
          </a:prstGeom>
          <a:noFill/>
        </p:spPr>
        <p:txBody>
          <a:bodyPr wrap="square" numCol="2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2.1. 🔍 תקלות שדווחו: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</a:t>
            </a: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2.2. 🔧 חומרת התקלות: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קריטיות: 0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בינוניות: 92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קלות: 15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2.3. 📌 תקלות פתוחות: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107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2.4. 📁 תקלות סגורות/נדחו: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815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4F6C123-C101-BC7D-C390-5CF4C10E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6">
            <a:extLst>
              <a:ext uri="{FF2B5EF4-FFF2-40B4-BE49-F238E27FC236}">
                <a16:creationId xmlns:a16="http://schemas.microsoft.com/office/drawing/2014/main" id="{168791CC-0FD5-DE90-8034-47F12E9F3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AB12F1-5058-3B7C-E890-6CCC75892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8C3E0BDC-51AD-8056-C1E4-34252B6C6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A0E0E594-6CB0-3C7B-F7BD-EFE5B09C4ABE}"/>
              </a:ext>
            </a:extLst>
          </p:cNvPr>
          <p:cNvSpPr txBox="1">
            <a:spLocks/>
          </p:cNvSpPr>
          <p:nvPr/>
        </p:nvSpPr>
        <p:spPr>
          <a:xfrm>
            <a:off x="4188543" y="570271"/>
            <a:ext cx="77576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חסרים/חריגים:</a:t>
            </a: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2F489010-4617-70FF-1208-2E79212B8667}"/>
              </a:ext>
            </a:extLst>
          </p:cNvPr>
          <p:cNvSpPr txBox="1">
            <a:spLocks/>
          </p:cNvSpPr>
          <p:nvPr/>
        </p:nvSpPr>
        <p:spPr>
          <a:xfrm>
            <a:off x="245805" y="1820672"/>
            <a:ext cx="11700390" cy="5575052"/>
          </a:xfrm>
          <a:prstGeom prst="rect">
            <a:avLst/>
          </a:prstGeom>
          <a:noFill/>
        </p:spPr>
        <p:txBody>
          <a:bodyPr wrap="square" numCol="2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4.1. 🔬 סוגי בדיקות שלא בוצעו: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בדיקות ביצועים (עומסים) – עקב חוסר בתוכנה הנדרשת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4.2. פיצ'רים שלא נבדקו: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רכישה – קנייה של מוצר – עקב חוסר בזמן</a:t>
            </a:r>
          </a:p>
          <a:p>
            <a:pPr marL="285750" indent="-28575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שירות לקוחות ובוטיקים – עקב חוסר בזמן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4.2. 🚪 קריטריונים ליציאה: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בדיקות העשן עברו בהצלחה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התקלות הקריטיות תוקנו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הבאגים הבינוניים תוקנו מלבד 30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 הבאגים הקלים תוקנו מלבד 45</a:t>
            </a:r>
          </a:p>
        </p:txBody>
      </p:sp>
    </p:spTree>
    <p:extLst>
      <p:ext uri="{BB962C8B-B14F-4D97-AF65-F5344CB8AC3E}">
        <p14:creationId xmlns:p14="http://schemas.microsoft.com/office/powerpoint/2010/main" val="292178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3FF821C0-8AA3-A31F-16C7-647E06B20F00}"/>
              </a:ext>
            </a:extLst>
          </p:cNvPr>
          <p:cNvSpPr txBox="1"/>
          <p:nvPr/>
        </p:nvSpPr>
        <p:spPr>
          <a:xfrm>
            <a:off x="4188543" y="570271"/>
            <a:ext cx="7757652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he-IL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מסקנות: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A2C5B6B5-1297-E8B7-0446-488C7C9CA29C}"/>
              </a:ext>
            </a:extLst>
          </p:cNvPr>
          <p:cNvSpPr txBox="1"/>
          <p:nvPr/>
        </p:nvSpPr>
        <p:spPr>
          <a:xfrm>
            <a:off x="442452" y="1820672"/>
            <a:ext cx="11503743" cy="5018618"/>
          </a:xfrm>
          <a:prstGeom prst="rect">
            <a:avLst/>
          </a:prstGeom>
          <a:noFill/>
        </p:spPr>
        <p:txBody>
          <a:bodyPr wrap="square" numCol="2" rtlCol="1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3.1. 📈 סטטוס כללי: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כיסוי דרישות כולל: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87.5%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ביצוע תרחישים: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אחוז הצלחה: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90.6%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3.2. 🐞 תקלות קריטיות: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אין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3.3. 📌 מצב המערכת: </a:t>
            </a:r>
            <a:r>
              <a:rPr lang="he-I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 עומדת בציפיות האיכות</a:t>
            </a:r>
          </a:p>
          <a:p>
            <a:pPr algn="r" rtl="1">
              <a:lnSpc>
                <a:spcPct val="150000"/>
              </a:lnSpc>
            </a:pPr>
            <a:endParaRPr lang="he-I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lnSpc>
                <a:spcPct val="150000"/>
              </a:lnSpc>
            </a:pPr>
            <a:r>
              <a:rPr lang="he-I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3.4. ❗ המלצה: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sz="2400" b="1" dirty="0"/>
              <a:t>לא</a:t>
            </a:r>
            <a:r>
              <a:rPr lang="he-IL" sz="2400" dirty="0"/>
              <a:t> לקדם את שחרור הגרסה ללקוחות</a:t>
            </a:r>
            <a:r>
              <a:rPr lang="en-US" sz="2400" dirty="0"/>
              <a:t> </a:t>
            </a:r>
            <a:r>
              <a:rPr lang="he-IL" sz="2400" dirty="0"/>
              <a:t> בשלב זה. המערכת אינה עומדת בקריטריונים היציאה כפי שהוגדרו במסמך ה-</a:t>
            </a:r>
            <a:r>
              <a:rPr lang="en-US" sz="2400" dirty="0"/>
              <a:t>STP</a:t>
            </a:r>
            <a:r>
              <a:rPr lang="he-IL" sz="2400" dirty="0"/>
              <a:t> – נמצא מספר גבוה של באגים ברמת חומרה בינונית, ופיצ'ר מרכזי (רכישה) לא נבדק עקב חוסר בזמן.</a:t>
            </a:r>
            <a:endParaRPr lang="he-IL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05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360</Words>
  <Application>Microsoft Office PowerPoint</Application>
  <PresentationFormat>Widescreen</PresentationFormat>
  <Paragraphs>157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Software Test Report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Chani Rosenbaum</dc:creator>
  <cp:lastModifiedBy>Chani Rosenbaum</cp:lastModifiedBy>
  <cp:revision>13</cp:revision>
  <dcterms:created xsi:type="dcterms:W3CDTF">2025-06-04T18:10:26Z</dcterms:created>
  <dcterms:modified xsi:type="dcterms:W3CDTF">2025-06-15T18:33:45Z</dcterms:modified>
</cp:coreProperties>
</file>