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257" r:id="rId3"/>
    <p:sldId id="258" r:id="rId4"/>
    <p:sldId id="259" r:id="rId5"/>
    <p:sldId id="262" r:id="rId6"/>
    <p:sldId id="260" r:id="rId7"/>
    <p:sldId id="261" r:id="rId8"/>
    <p:sldId id="265" r:id="rId9"/>
    <p:sldId id="264" r:id="rId10"/>
    <p:sldId id="263" r:id="rId11"/>
    <p:sldId id="266" r:id="rId12"/>
    <p:sldId id="269" r:id="rId13"/>
    <p:sldId id="272" r:id="rId14"/>
    <p:sldId id="295" r:id="rId15"/>
    <p:sldId id="267" r:id="rId16"/>
    <p:sldId id="270" r:id="rId17"/>
    <p:sldId id="271" r:id="rId18"/>
    <p:sldId id="273" r:id="rId19"/>
    <p:sldId id="274" r:id="rId20"/>
    <p:sldId id="278" r:id="rId21"/>
    <p:sldId id="279" r:id="rId22"/>
    <p:sldId id="276" r:id="rId23"/>
    <p:sldId id="277" r:id="rId24"/>
    <p:sldId id="284" r:id="rId25"/>
    <p:sldId id="285" r:id="rId26"/>
    <p:sldId id="280" r:id="rId27"/>
    <p:sldId id="286" r:id="rId28"/>
    <p:sldId id="281" r:id="rId29"/>
    <p:sldId id="282" r:id="rId30"/>
    <p:sldId id="275" r:id="rId31"/>
    <p:sldId id="287" r:id="rId32"/>
    <p:sldId id="288" r:id="rId33"/>
    <p:sldId id="294" r:id="rId34"/>
    <p:sldId id="297" r:id="rId35"/>
    <p:sldId id="298" r:id="rId36"/>
    <p:sldId id="299" r:id="rId37"/>
    <p:sldId id="300" r:id="rId38"/>
    <p:sldId id="301" r:id="rId39"/>
    <p:sldId id="302" r:id="rId40"/>
    <p:sldId id="304" r:id="rId41"/>
    <p:sldId id="303" r:id="rId42"/>
    <p:sldId id="306" r:id="rId43"/>
    <p:sldId id="290" r:id="rId44"/>
    <p:sldId id="307" r:id="rId45"/>
    <p:sldId id="308" r:id="rId46"/>
    <p:sldId id="309" r:id="rId47"/>
    <p:sldId id="292" r:id="rId48"/>
    <p:sldId id="311" r:id="rId49"/>
    <p:sldId id="310" r:id="rId50"/>
    <p:sldId id="293" r:id="rId51"/>
    <p:sldId id="313" r:id="rId52"/>
    <p:sldId id="312" r:id="rId53"/>
    <p:sldId id="291" r:id="rId54"/>
    <p:sldId id="289" r:id="rId55"/>
    <p:sldId id="316" r:id="rId56"/>
    <p:sldId id="268" r:id="rId57"/>
    <p:sldId id="314" r:id="rId58"/>
    <p:sldId id="318" r:id="rId59"/>
    <p:sldId id="320" r:id="rId60"/>
    <p:sldId id="317" r:id="rId61"/>
    <p:sldId id="323" r:id="rId62"/>
    <p:sldId id="319" r:id="rId63"/>
    <p:sldId id="31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D5E0C-AA14-AF43-BF79-BA2821619D74}"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C22E-4F4D-9446-B517-0E9C8A888B76}" type="slidenum">
              <a:rPr lang="en-US" smtClean="0"/>
              <a:t>‹#›</a:t>
            </a:fld>
            <a:endParaRPr lang="en-US"/>
          </a:p>
        </p:txBody>
      </p:sp>
    </p:spTree>
    <p:extLst>
      <p:ext uri="{BB962C8B-B14F-4D97-AF65-F5344CB8AC3E}">
        <p14:creationId xmlns:p14="http://schemas.microsoft.com/office/powerpoint/2010/main" val="73959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7CC22E-4F4D-9446-B517-0E9C8A888B76}" type="slidenum">
              <a:rPr lang="en-US" smtClean="0"/>
              <a:t>8</a:t>
            </a:fld>
            <a:endParaRPr lang="en-US"/>
          </a:p>
        </p:txBody>
      </p:sp>
    </p:spTree>
    <p:extLst>
      <p:ext uri="{BB962C8B-B14F-4D97-AF65-F5344CB8AC3E}">
        <p14:creationId xmlns:p14="http://schemas.microsoft.com/office/powerpoint/2010/main" val="165057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1E77-6A4C-1846-AEE5-F25B88CB1BB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805055-676D-C84B-BF36-F6DA9917B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3175C28-D5AC-284B-BA71-893BB3D72567}"/>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EBC70850-2FAC-3D40-B628-D6EAC1B86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D0EC2-8C97-A741-B139-442FDD745008}"/>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334750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CE83-2EFD-0F40-801B-38C2739CE18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166B64-7BF3-7E4C-B0A8-53924B97D5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0E090F-59CD-5641-A8AD-3F89FEAB71F0}"/>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49489543-EAD9-7740-95D7-97AE06736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AB1F3-7AE3-2C48-A1BE-9DD4203075EA}"/>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133523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75AD9-D4C4-E649-8C7A-D057E138B82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9E2C99-8ED1-2C47-8059-19101A540AB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43A71F-8D5E-5E4F-99E3-387879FEB24E}"/>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DC278045-7151-5547-B0BD-8C1AE70F0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7591-4B18-3647-B3B5-8820B6F370B1}"/>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6778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D5CC-5AAB-4F42-AD8D-3EB43A6941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0AA29C-6CDB-0846-9314-D210F65D5D3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F84152-EF40-D04E-8554-7AB1C11CDED4}"/>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CE2E76C4-5E68-C74D-9610-B703B6246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B9842-CD6A-5447-B060-9122F46B958C}"/>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308632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924-669B-4B44-B2A7-B8659EE1E0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48207F-1548-F548-9ECA-9CD4822E4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CE82873-C788-7B4A-B937-1D1BEA56F928}"/>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BF18C8EE-0CF0-B249-AEF1-6EFFD9FED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6A7F1-A804-6E49-9976-30C0180DA1FE}"/>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39859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829A-A9A0-A844-A6F8-351A36AF33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940A13-DAC1-0E40-98AF-368046D071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7C0C5F-31D4-EA43-AFEF-723371E88C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B96557-A49D-154C-BDA9-10BF4E846C37}"/>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6" name="Footer Placeholder 5">
            <a:extLst>
              <a:ext uri="{FF2B5EF4-FFF2-40B4-BE49-F238E27FC236}">
                <a16:creationId xmlns:a16="http://schemas.microsoft.com/office/drawing/2014/main" id="{785AD59F-B5DC-C842-8552-0FD9D153A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9814A-196F-D948-978C-A80A78C4B979}"/>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228269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4C43-4798-6441-8F93-9FB1501A5D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1A43FC-5E44-004E-B690-0A8D0AE8A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9D7D57-544E-3345-82EC-5BD92FE862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95DC2A-A161-AC45-ADC7-CD5CACB96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84033D-2B69-B848-A4DB-4F92018630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D283C-CC5F-C246-9668-A8A7D94D564E}"/>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8" name="Footer Placeholder 7">
            <a:extLst>
              <a:ext uri="{FF2B5EF4-FFF2-40B4-BE49-F238E27FC236}">
                <a16:creationId xmlns:a16="http://schemas.microsoft.com/office/drawing/2014/main" id="{AAE3B55A-1673-C743-A35A-905F1387E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FDE1C3-5EFB-5849-B50D-94F1C438FB81}"/>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129544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5211-A9A4-A24F-90DA-9BCC48EC805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366FDB-484B-7F4C-A972-FE14CD375254}"/>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4" name="Footer Placeholder 3">
            <a:extLst>
              <a:ext uri="{FF2B5EF4-FFF2-40B4-BE49-F238E27FC236}">
                <a16:creationId xmlns:a16="http://schemas.microsoft.com/office/drawing/2014/main" id="{DA7097DB-3BB6-8341-B85F-4DD8C3708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E759B7-1744-1141-916A-D7C6B2F34387}"/>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122017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87828-4AD7-DA44-BDAC-20357D3C6411}"/>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3" name="Footer Placeholder 2">
            <a:extLst>
              <a:ext uri="{FF2B5EF4-FFF2-40B4-BE49-F238E27FC236}">
                <a16:creationId xmlns:a16="http://schemas.microsoft.com/office/drawing/2014/main" id="{56BC6EC8-A0C6-0844-97F7-EE3EC0E2F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CFDBCB-6933-9741-8588-0C0CEE7EAA7D}"/>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40877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E697-3558-6D49-92BF-15A8AEA3D4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73D7BF-DE79-3343-A849-D157748A2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8906EC2-3F2A-FA41-8C43-18594784F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6C19CB-C422-5840-92B2-E1EFF48C695B}"/>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6" name="Footer Placeholder 5">
            <a:extLst>
              <a:ext uri="{FF2B5EF4-FFF2-40B4-BE49-F238E27FC236}">
                <a16:creationId xmlns:a16="http://schemas.microsoft.com/office/drawing/2014/main" id="{4DE9600E-1D13-D244-9F4A-81C285BA8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8EFAD-8CA0-0347-8D43-C0CB8A0127FE}"/>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427517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48DB-86AA-EB48-BCD2-234CFAE39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DC6D18-075F-D54E-90EE-A883D0B8C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62103-7518-9E40-81D6-864372B9F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00A32C-E9AC-264D-B1B8-0F8EB658FD66}"/>
              </a:ext>
            </a:extLst>
          </p:cNvPr>
          <p:cNvSpPr>
            <a:spLocks noGrp="1"/>
          </p:cNvSpPr>
          <p:nvPr>
            <p:ph type="dt" sz="half" idx="10"/>
          </p:nvPr>
        </p:nvSpPr>
        <p:spPr/>
        <p:txBody>
          <a:bodyPr/>
          <a:lstStyle/>
          <a:p>
            <a:fld id="{1625D89A-251A-4C46-A2EF-201F82CD0E20}" type="datetimeFigureOut">
              <a:rPr lang="en-US" smtClean="0"/>
              <a:t>1/18/2022</a:t>
            </a:fld>
            <a:endParaRPr lang="en-US"/>
          </a:p>
        </p:txBody>
      </p:sp>
      <p:sp>
        <p:nvSpPr>
          <p:cNvPr id="6" name="Footer Placeholder 5">
            <a:extLst>
              <a:ext uri="{FF2B5EF4-FFF2-40B4-BE49-F238E27FC236}">
                <a16:creationId xmlns:a16="http://schemas.microsoft.com/office/drawing/2014/main" id="{D091FE9F-C2F1-764F-8E65-675456C32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4ACD9-E8E6-CC4B-B036-EA998C86D26C}"/>
              </a:ext>
            </a:extLst>
          </p:cNvPr>
          <p:cNvSpPr>
            <a:spLocks noGrp="1"/>
          </p:cNvSpPr>
          <p:nvPr>
            <p:ph type="sldNum" sz="quarter" idx="12"/>
          </p:nvPr>
        </p:nvSpPr>
        <p:spPr/>
        <p:txBody>
          <a:bodyPr/>
          <a:lstStyle/>
          <a:p>
            <a:fld id="{2A88466E-3E0D-1C49-8C44-25227521E095}" type="slidenum">
              <a:rPr lang="en-US" smtClean="0"/>
              <a:t>‹#›</a:t>
            </a:fld>
            <a:endParaRPr lang="en-US"/>
          </a:p>
        </p:txBody>
      </p:sp>
    </p:spTree>
    <p:extLst>
      <p:ext uri="{BB962C8B-B14F-4D97-AF65-F5344CB8AC3E}">
        <p14:creationId xmlns:p14="http://schemas.microsoft.com/office/powerpoint/2010/main" val="100363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81513-B4D8-EA47-BAB4-9FC04EA24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217E83-6AEB-1140-9C47-596D9DBCB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0E5F04-9FAD-B843-9CE7-5E5627C84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5D89A-251A-4C46-A2EF-201F82CD0E20}" type="datetimeFigureOut">
              <a:rPr lang="en-US" smtClean="0"/>
              <a:t>1/18/2022</a:t>
            </a:fld>
            <a:endParaRPr lang="en-US"/>
          </a:p>
        </p:txBody>
      </p:sp>
      <p:sp>
        <p:nvSpPr>
          <p:cNvPr id="5" name="Footer Placeholder 4">
            <a:extLst>
              <a:ext uri="{FF2B5EF4-FFF2-40B4-BE49-F238E27FC236}">
                <a16:creationId xmlns:a16="http://schemas.microsoft.com/office/drawing/2014/main" id="{C87F3D1A-43F3-714A-9831-613D2740E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61CB26-EF51-A24A-AB88-9860B305B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8466E-3E0D-1C49-8C44-25227521E095}" type="slidenum">
              <a:rPr lang="en-US" smtClean="0"/>
              <a:t>‹#›</a:t>
            </a:fld>
            <a:endParaRPr lang="en-US"/>
          </a:p>
        </p:txBody>
      </p:sp>
    </p:spTree>
    <p:extLst>
      <p:ext uri="{BB962C8B-B14F-4D97-AF65-F5344CB8AC3E}">
        <p14:creationId xmlns:p14="http://schemas.microsoft.com/office/powerpoint/2010/main" val="1845705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iv.lanl.gov/components/sequence/HIV/neutraliz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ig.stats.ox.ac.uk/webapps/covabda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ABDE-3F0E-474B-8E22-05B4867377D9}"/>
              </a:ext>
            </a:extLst>
          </p:cNvPr>
          <p:cNvSpPr>
            <a:spLocks noGrp="1"/>
          </p:cNvSpPr>
          <p:nvPr>
            <p:ph type="ctrTitle"/>
          </p:nvPr>
        </p:nvSpPr>
        <p:spPr/>
        <p:txBody>
          <a:bodyPr/>
          <a:lstStyle/>
          <a:p>
            <a:r>
              <a:rPr lang="en-US" dirty="0"/>
              <a:t>5/1 Sharing by Shaun</a:t>
            </a:r>
          </a:p>
        </p:txBody>
      </p:sp>
      <p:sp>
        <p:nvSpPr>
          <p:cNvPr id="3" name="Subtitle 2">
            <a:extLst>
              <a:ext uri="{FF2B5EF4-FFF2-40B4-BE49-F238E27FC236}">
                <a16:creationId xmlns:a16="http://schemas.microsoft.com/office/drawing/2014/main" id="{88B2A199-09FB-1D4C-947B-06CCE96EB5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514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4376-37BD-1B42-A8A5-6C7A83CCB558}"/>
              </a:ext>
            </a:extLst>
          </p:cNvPr>
          <p:cNvSpPr>
            <a:spLocks noGrp="1"/>
          </p:cNvSpPr>
          <p:nvPr>
            <p:ph type="title"/>
          </p:nvPr>
        </p:nvSpPr>
        <p:spPr/>
        <p:txBody>
          <a:bodyPr/>
          <a:lstStyle/>
          <a:p>
            <a:r>
              <a:rPr lang="en-US" dirty="0"/>
              <a:t>Running the code </a:t>
            </a:r>
          </a:p>
        </p:txBody>
      </p:sp>
      <p:sp>
        <p:nvSpPr>
          <p:cNvPr id="3" name="Content Placeholder 2">
            <a:extLst>
              <a:ext uri="{FF2B5EF4-FFF2-40B4-BE49-F238E27FC236}">
                <a16:creationId xmlns:a16="http://schemas.microsoft.com/office/drawing/2014/main" id="{D6AA07DF-F10C-7C4F-929F-3EB928291F61}"/>
              </a:ext>
            </a:extLst>
          </p:cNvPr>
          <p:cNvSpPr>
            <a:spLocks noGrp="1"/>
          </p:cNvSpPr>
          <p:nvPr>
            <p:ph idx="1"/>
          </p:nvPr>
        </p:nvSpPr>
        <p:spPr/>
        <p:txBody>
          <a:bodyPr/>
          <a:lstStyle/>
          <a:p>
            <a:r>
              <a:rPr lang="en-US" dirty="0"/>
              <a:t>Downloaded </a:t>
            </a:r>
            <a:r>
              <a:rPr lang="en-US" dirty="0" err="1"/>
              <a:t>VirusNet.csv</a:t>
            </a:r>
            <a:r>
              <a:rPr lang="en-US" dirty="0"/>
              <a:t> and the python file</a:t>
            </a:r>
          </a:p>
        </p:txBody>
      </p:sp>
      <p:pic>
        <p:nvPicPr>
          <p:cNvPr id="4" name="Picture 3">
            <a:extLst>
              <a:ext uri="{FF2B5EF4-FFF2-40B4-BE49-F238E27FC236}">
                <a16:creationId xmlns:a16="http://schemas.microsoft.com/office/drawing/2014/main" id="{8FBADE38-0886-6549-9F78-592F4CEA4A60}"/>
              </a:ext>
            </a:extLst>
          </p:cNvPr>
          <p:cNvPicPr>
            <a:picLocks noChangeAspect="1"/>
          </p:cNvPicPr>
          <p:nvPr/>
        </p:nvPicPr>
        <p:blipFill>
          <a:blip r:embed="rId2"/>
          <a:stretch>
            <a:fillRect/>
          </a:stretch>
        </p:blipFill>
        <p:spPr>
          <a:xfrm>
            <a:off x="1805048" y="3023264"/>
            <a:ext cx="7775039" cy="3469611"/>
          </a:xfrm>
          <a:prstGeom prst="rect">
            <a:avLst/>
          </a:prstGeom>
        </p:spPr>
      </p:pic>
      <p:pic>
        <p:nvPicPr>
          <p:cNvPr id="5" name="Picture 4">
            <a:extLst>
              <a:ext uri="{FF2B5EF4-FFF2-40B4-BE49-F238E27FC236}">
                <a16:creationId xmlns:a16="http://schemas.microsoft.com/office/drawing/2014/main" id="{4C9AE888-CC63-9447-954F-F43CAFC24115}"/>
              </a:ext>
            </a:extLst>
          </p:cNvPr>
          <p:cNvPicPr>
            <a:picLocks noChangeAspect="1"/>
          </p:cNvPicPr>
          <p:nvPr/>
        </p:nvPicPr>
        <p:blipFill>
          <a:blip r:embed="rId2"/>
          <a:stretch>
            <a:fillRect/>
          </a:stretch>
        </p:blipFill>
        <p:spPr>
          <a:xfrm>
            <a:off x="1615043" y="3023264"/>
            <a:ext cx="7775039" cy="3469611"/>
          </a:xfrm>
          <a:prstGeom prst="rect">
            <a:avLst/>
          </a:prstGeom>
        </p:spPr>
      </p:pic>
    </p:spTree>
    <p:extLst>
      <p:ext uri="{BB962C8B-B14F-4D97-AF65-F5344CB8AC3E}">
        <p14:creationId xmlns:p14="http://schemas.microsoft.com/office/powerpoint/2010/main" val="165665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87B4-C272-0844-801A-A21D5EE6DEDB}"/>
              </a:ext>
            </a:extLst>
          </p:cNvPr>
          <p:cNvSpPr>
            <a:spLocks noGrp="1"/>
          </p:cNvSpPr>
          <p:nvPr>
            <p:ph type="title"/>
          </p:nvPr>
        </p:nvSpPr>
        <p:spPr/>
        <p:txBody>
          <a:bodyPr/>
          <a:lstStyle/>
          <a:p>
            <a:r>
              <a:rPr lang="en-US" dirty="0"/>
              <a:t>What our project can do</a:t>
            </a:r>
          </a:p>
        </p:txBody>
      </p:sp>
      <p:sp>
        <p:nvSpPr>
          <p:cNvPr id="3" name="Content Placeholder 2">
            <a:extLst>
              <a:ext uri="{FF2B5EF4-FFF2-40B4-BE49-F238E27FC236}">
                <a16:creationId xmlns:a16="http://schemas.microsoft.com/office/drawing/2014/main" id="{63A7D578-C723-8642-B4DA-9539664025C6}"/>
              </a:ext>
            </a:extLst>
          </p:cNvPr>
          <p:cNvSpPr>
            <a:spLocks noGrp="1"/>
          </p:cNvSpPr>
          <p:nvPr>
            <p:ph idx="1"/>
          </p:nvPr>
        </p:nvSpPr>
        <p:spPr/>
        <p:txBody>
          <a:bodyPr/>
          <a:lstStyle/>
          <a:p>
            <a:pPr lvl="1"/>
            <a:r>
              <a:rPr lang="en-US" dirty="0"/>
              <a:t>(</a:t>
            </a:r>
            <a:r>
              <a:rPr lang="en-US" dirty="0" err="1"/>
              <a:t>i</a:t>
            </a:r>
            <a:r>
              <a:rPr lang="en-US" dirty="0"/>
              <a:t>) Manually obtain COVID antibody-antigen data and combine with existing compiled data to strengthen the ML and make it more catered to COVID</a:t>
            </a:r>
          </a:p>
          <a:p>
            <a:pPr lvl="1"/>
            <a:r>
              <a:rPr lang="en-US" dirty="0"/>
              <a:t>(ii) Generate list of potential antibodies through point mutation of set of COVID antibodies obtained from database shared by </a:t>
            </a:r>
            <a:r>
              <a:rPr lang="en-US" dirty="0" err="1"/>
              <a:t>Jothy</a:t>
            </a:r>
            <a:r>
              <a:rPr lang="en-US" dirty="0"/>
              <a:t>: </a:t>
            </a:r>
          </a:p>
          <a:p>
            <a:pPr lvl="1"/>
            <a:r>
              <a:rPr lang="en-SG" dirty="0"/>
              <a:t>(iii) Generate list of potential antibodies through another method (randomly?)</a:t>
            </a:r>
          </a:p>
          <a:p>
            <a:pPr lvl="1"/>
            <a:r>
              <a:rPr lang="en-SG" dirty="0"/>
              <a:t>(iv) Optimize the code </a:t>
            </a:r>
          </a:p>
          <a:p>
            <a:pPr lvl="1"/>
            <a:r>
              <a:rPr lang="en-SG" dirty="0"/>
              <a:t>(v) Use GNN, CNN</a:t>
            </a:r>
          </a:p>
          <a:p>
            <a:pPr lvl="1"/>
            <a:r>
              <a:rPr lang="en-SG" dirty="0"/>
              <a:t>(vi) Further test the stability of antibodies in wet lab</a:t>
            </a:r>
          </a:p>
          <a:p>
            <a:endParaRPr lang="en-US" dirty="0"/>
          </a:p>
        </p:txBody>
      </p:sp>
    </p:spTree>
    <p:extLst>
      <p:ext uri="{BB962C8B-B14F-4D97-AF65-F5344CB8AC3E}">
        <p14:creationId xmlns:p14="http://schemas.microsoft.com/office/powerpoint/2010/main" val="110877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99AA-2137-458A-8153-E5D522411AE7}"/>
              </a:ext>
            </a:extLst>
          </p:cNvPr>
          <p:cNvSpPr>
            <a:spLocks noGrp="1"/>
          </p:cNvSpPr>
          <p:nvPr>
            <p:ph type="ctrTitle"/>
          </p:nvPr>
        </p:nvSpPr>
        <p:spPr/>
        <p:txBody>
          <a:bodyPr/>
          <a:lstStyle/>
          <a:p>
            <a:r>
              <a:rPr lang="en-US" dirty="0"/>
              <a:t>12</a:t>
            </a:r>
            <a:r>
              <a:rPr lang="en-US" baseline="30000" dirty="0"/>
              <a:t>th</a:t>
            </a:r>
            <a:r>
              <a:rPr lang="en-US" dirty="0"/>
              <a:t> January 2022 sharing </a:t>
            </a:r>
            <a:br>
              <a:rPr lang="en-US" dirty="0"/>
            </a:br>
            <a:r>
              <a:rPr lang="en-US" dirty="0"/>
              <a:t>by Joshua</a:t>
            </a:r>
            <a:endParaRPr lang="en-HK" dirty="0"/>
          </a:p>
        </p:txBody>
      </p:sp>
      <p:sp>
        <p:nvSpPr>
          <p:cNvPr id="3" name="Subtitle 2">
            <a:extLst>
              <a:ext uri="{FF2B5EF4-FFF2-40B4-BE49-F238E27FC236}">
                <a16:creationId xmlns:a16="http://schemas.microsoft.com/office/drawing/2014/main" id="{51AE3EAC-F6BD-48D4-B95E-ADC4C9132DCA}"/>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352283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09CA-6337-7048-829A-CC9348845019}"/>
              </a:ext>
            </a:extLst>
          </p:cNvPr>
          <p:cNvSpPr>
            <a:spLocks noGrp="1"/>
          </p:cNvSpPr>
          <p:nvPr>
            <p:ph type="title"/>
          </p:nvPr>
        </p:nvSpPr>
        <p:spPr>
          <a:xfrm>
            <a:off x="838199" y="544415"/>
            <a:ext cx="10515600" cy="1325563"/>
          </a:xfrm>
        </p:spPr>
        <p:txBody>
          <a:bodyPr>
            <a:noAutofit/>
          </a:bodyPr>
          <a:lstStyle/>
          <a:p>
            <a:pPr algn="ctr"/>
            <a:r>
              <a:rPr lang="en-US" sz="3200" b="1" dirty="0"/>
              <a:t>This week’s progress: replicate the progress of the article: </a:t>
            </a:r>
            <a:br>
              <a:rPr lang="en-US" sz="3200" b="1" dirty="0"/>
            </a:br>
            <a:r>
              <a:rPr lang="en-US" sz="3200" dirty="0"/>
              <a:t>Potential neutralizing antibodies discovered for novel corona virus using machine learning (paper shared earlier)</a:t>
            </a:r>
            <a:br>
              <a:rPr lang="en-US" sz="3200" dirty="0"/>
            </a:br>
            <a:endParaRPr lang="en-US" sz="3200" dirty="0"/>
          </a:p>
        </p:txBody>
      </p:sp>
      <p:pic>
        <p:nvPicPr>
          <p:cNvPr id="5" name="Content Placeholder 4" descr="Chart, diagram&#10;&#10;Description automatically generated">
            <a:extLst>
              <a:ext uri="{FF2B5EF4-FFF2-40B4-BE49-F238E27FC236}">
                <a16:creationId xmlns:a16="http://schemas.microsoft.com/office/drawing/2014/main" id="{2624379F-755C-7948-A77D-38AFF21686A3}"/>
              </a:ext>
            </a:extLst>
          </p:cNvPr>
          <p:cNvPicPr>
            <a:picLocks noGrp="1" noChangeAspect="1"/>
          </p:cNvPicPr>
          <p:nvPr>
            <p:ph idx="1"/>
          </p:nvPr>
        </p:nvPicPr>
        <p:blipFill>
          <a:blip r:embed="rId2"/>
          <a:stretch>
            <a:fillRect/>
          </a:stretch>
        </p:blipFill>
        <p:spPr>
          <a:xfrm>
            <a:off x="1408803" y="1869978"/>
            <a:ext cx="9374391" cy="4814738"/>
          </a:xfrm>
        </p:spPr>
      </p:pic>
    </p:spTree>
    <p:extLst>
      <p:ext uri="{BB962C8B-B14F-4D97-AF65-F5344CB8AC3E}">
        <p14:creationId xmlns:p14="http://schemas.microsoft.com/office/powerpoint/2010/main" val="32397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11E-B8F1-4009-95BB-5DE5E0B244C4}"/>
              </a:ext>
            </a:extLst>
          </p:cNvPr>
          <p:cNvSpPr>
            <a:spLocks noGrp="1"/>
          </p:cNvSpPr>
          <p:nvPr>
            <p:ph type="ctrTitle"/>
          </p:nvPr>
        </p:nvSpPr>
        <p:spPr/>
        <p:txBody>
          <a:bodyPr>
            <a:normAutofit/>
          </a:bodyPr>
          <a:lstStyle/>
          <a:p>
            <a:r>
              <a:rPr lang="en-US" dirty="0"/>
              <a:t>Code file 1</a:t>
            </a:r>
            <a:endParaRPr lang="en-HK" dirty="0"/>
          </a:p>
        </p:txBody>
      </p:sp>
      <p:sp>
        <p:nvSpPr>
          <p:cNvPr id="6" name="Content Placeholder 5">
            <a:extLst>
              <a:ext uri="{FF2B5EF4-FFF2-40B4-BE49-F238E27FC236}">
                <a16:creationId xmlns:a16="http://schemas.microsoft.com/office/drawing/2014/main" id="{CBF32484-5EC9-416B-AFF6-D045855436E8}"/>
              </a:ext>
            </a:extLst>
          </p:cNvPr>
          <p:cNvSpPr>
            <a:spLocks noGrp="1"/>
          </p:cNvSpPr>
          <p:nvPr>
            <p:ph type="subTitle" idx="1"/>
          </p:nvPr>
        </p:nvSpPr>
        <p:spPr/>
        <p:txBody>
          <a:bodyPr>
            <a:normAutofit lnSpcReduction="10000"/>
          </a:bodyPr>
          <a:lstStyle/>
          <a:p>
            <a:pPr algn="l"/>
            <a:r>
              <a:rPr lang="pt-BR" dirty="0"/>
              <a:t>Jupyter Notebook: 	Ab_Virus_01_Data_Preprocessing_v01</a:t>
            </a:r>
          </a:p>
          <a:p>
            <a:pPr algn="l"/>
            <a:r>
              <a:rPr lang="pt-BR" dirty="0"/>
              <a:t>Input CSV file: 		VirusNet </a:t>
            </a:r>
          </a:p>
          <a:p>
            <a:pPr algn="l"/>
            <a:r>
              <a:rPr lang="pt-BR" dirty="0"/>
              <a:t>Output NumPy file: 	</a:t>
            </a:r>
            <a:r>
              <a:rPr lang="en-HK" dirty="0" err="1"/>
              <a:t>mean_final_elementwise_sum.npy</a:t>
            </a:r>
            <a:r>
              <a:rPr lang="en-HK" dirty="0"/>
              <a:t>;</a:t>
            </a:r>
            <a:br>
              <a:rPr lang="en-HK" dirty="0"/>
            </a:br>
            <a:r>
              <a:rPr lang="en-HK" dirty="0"/>
              <a:t>			</a:t>
            </a:r>
            <a:r>
              <a:rPr lang="en-HK" dirty="0" err="1"/>
              <a:t>mean_final_concatenate.npy</a:t>
            </a:r>
            <a:endParaRPr lang="en-HK" dirty="0"/>
          </a:p>
          <a:p>
            <a:pPr algn="l"/>
            <a:endParaRPr lang="en-HK" dirty="0"/>
          </a:p>
        </p:txBody>
      </p:sp>
    </p:spTree>
    <p:extLst>
      <p:ext uri="{BB962C8B-B14F-4D97-AF65-F5344CB8AC3E}">
        <p14:creationId xmlns:p14="http://schemas.microsoft.com/office/powerpoint/2010/main" val="326652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5EDC-4A3B-4586-B75C-1FCC7CE6D1E1}"/>
              </a:ext>
            </a:extLst>
          </p:cNvPr>
          <p:cNvSpPr>
            <a:spLocks noGrp="1"/>
          </p:cNvSpPr>
          <p:nvPr>
            <p:ph type="title"/>
          </p:nvPr>
        </p:nvSpPr>
        <p:spPr/>
        <p:txBody>
          <a:bodyPr/>
          <a:lstStyle/>
          <a:p>
            <a:r>
              <a:rPr lang="en-US" dirty="0"/>
              <a:t>Step 1: Install </a:t>
            </a:r>
            <a:r>
              <a:rPr lang="en-US" dirty="0" err="1"/>
              <a:t>RDKit</a:t>
            </a:r>
            <a:r>
              <a:rPr lang="en-US" dirty="0"/>
              <a:t> library</a:t>
            </a:r>
            <a:endParaRPr lang="en-HK" dirty="0"/>
          </a:p>
        </p:txBody>
      </p:sp>
      <p:sp>
        <p:nvSpPr>
          <p:cNvPr id="3" name="Content Placeholder 2">
            <a:extLst>
              <a:ext uri="{FF2B5EF4-FFF2-40B4-BE49-F238E27FC236}">
                <a16:creationId xmlns:a16="http://schemas.microsoft.com/office/drawing/2014/main" id="{8B1289FB-ADF4-462F-82A0-0AFB67D2BA35}"/>
              </a:ext>
            </a:extLst>
          </p:cNvPr>
          <p:cNvSpPr>
            <a:spLocks noGrp="1"/>
          </p:cNvSpPr>
          <p:nvPr>
            <p:ph idx="1"/>
          </p:nvPr>
        </p:nvSpPr>
        <p:spPr/>
        <p:txBody>
          <a:bodyPr/>
          <a:lstStyle/>
          <a:p>
            <a:r>
              <a:rPr lang="en-US" dirty="0"/>
              <a:t>Capable of represent a FASTA sequence as a molecule, with its 2-D shape provided</a:t>
            </a:r>
            <a:endParaRPr lang="en-HK" dirty="0"/>
          </a:p>
        </p:txBody>
      </p:sp>
      <p:pic>
        <p:nvPicPr>
          <p:cNvPr id="5" name="Picture 4" descr="A picture containing graphical user interface&#10;&#10;Description automatically generated">
            <a:extLst>
              <a:ext uri="{FF2B5EF4-FFF2-40B4-BE49-F238E27FC236}">
                <a16:creationId xmlns:a16="http://schemas.microsoft.com/office/drawing/2014/main" id="{5F2ADB7A-EEEF-4BD7-84C7-79E9DD86B8E2}"/>
              </a:ext>
            </a:extLst>
          </p:cNvPr>
          <p:cNvPicPr>
            <a:picLocks noChangeAspect="1"/>
          </p:cNvPicPr>
          <p:nvPr/>
        </p:nvPicPr>
        <p:blipFill>
          <a:blip r:embed="rId2"/>
          <a:stretch>
            <a:fillRect/>
          </a:stretch>
        </p:blipFill>
        <p:spPr>
          <a:xfrm>
            <a:off x="175473" y="3220793"/>
            <a:ext cx="4868985" cy="2956170"/>
          </a:xfrm>
          <a:prstGeom prst="rect">
            <a:avLst/>
          </a:prstGeom>
        </p:spPr>
      </p:pic>
      <p:pic>
        <p:nvPicPr>
          <p:cNvPr id="7" name="Picture 6" descr="Text&#10;&#10;Description automatically generated">
            <a:extLst>
              <a:ext uri="{FF2B5EF4-FFF2-40B4-BE49-F238E27FC236}">
                <a16:creationId xmlns:a16="http://schemas.microsoft.com/office/drawing/2014/main" id="{0915ED81-012B-47D2-B17E-BBA64E30EA0C}"/>
              </a:ext>
            </a:extLst>
          </p:cNvPr>
          <p:cNvPicPr>
            <a:picLocks noChangeAspect="1"/>
          </p:cNvPicPr>
          <p:nvPr/>
        </p:nvPicPr>
        <p:blipFill>
          <a:blip r:embed="rId3"/>
          <a:stretch>
            <a:fillRect/>
          </a:stretch>
        </p:blipFill>
        <p:spPr>
          <a:xfrm>
            <a:off x="5363674" y="3220793"/>
            <a:ext cx="6309342" cy="2418444"/>
          </a:xfrm>
          <a:prstGeom prst="rect">
            <a:avLst/>
          </a:prstGeom>
        </p:spPr>
      </p:pic>
      <p:sp>
        <p:nvSpPr>
          <p:cNvPr id="8" name="TextBox 7">
            <a:extLst>
              <a:ext uri="{FF2B5EF4-FFF2-40B4-BE49-F238E27FC236}">
                <a16:creationId xmlns:a16="http://schemas.microsoft.com/office/drawing/2014/main" id="{C8A5CC0C-50B2-4B85-B245-5B7E46113380}"/>
              </a:ext>
            </a:extLst>
          </p:cNvPr>
          <p:cNvSpPr txBox="1"/>
          <p:nvPr/>
        </p:nvSpPr>
        <p:spPr>
          <a:xfrm>
            <a:off x="6416103" y="2745099"/>
            <a:ext cx="4204484" cy="369332"/>
          </a:xfrm>
          <a:prstGeom prst="rect">
            <a:avLst/>
          </a:prstGeom>
          <a:noFill/>
        </p:spPr>
        <p:txBody>
          <a:bodyPr wrap="none" rtlCol="0">
            <a:spAutoFit/>
          </a:bodyPr>
          <a:lstStyle/>
          <a:p>
            <a:r>
              <a:rPr lang="en-US" dirty="0"/>
              <a:t>Finding the adjacency matrix of a molecule</a:t>
            </a:r>
            <a:endParaRPr lang="en-HK" dirty="0"/>
          </a:p>
        </p:txBody>
      </p:sp>
    </p:spTree>
    <p:extLst>
      <p:ext uri="{BB962C8B-B14F-4D97-AF65-F5344CB8AC3E}">
        <p14:creationId xmlns:p14="http://schemas.microsoft.com/office/powerpoint/2010/main" val="340264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9C4C-7A5D-4914-9F27-82984D686FFE}"/>
              </a:ext>
            </a:extLst>
          </p:cNvPr>
          <p:cNvSpPr>
            <a:spLocks noGrp="1"/>
          </p:cNvSpPr>
          <p:nvPr>
            <p:ph type="title"/>
          </p:nvPr>
        </p:nvSpPr>
        <p:spPr/>
        <p:txBody>
          <a:bodyPr/>
          <a:lstStyle/>
          <a:p>
            <a:r>
              <a:rPr lang="en-US" dirty="0"/>
              <a:t>Step 2: Importing training data from csv</a:t>
            </a:r>
            <a:endParaRPr lang="en-HK" dirty="0"/>
          </a:p>
        </p:txBody>
      </p:sp>
      <p:pic>
        <p:nvPicPr>
          <p:cNvPr id="5" name="Content Placeholder 4" descr="Graphical user interface, text&#10;&#10;Description automatically generated">
            <a:extLst>
              <a:ext uri="{FF2B5EF4-FFF2-40B4-BE49-F238E27FC236}">
                <a16:creationId xmlns:a16="http://schemas.microsoft.com/office/drawing/2014/main" id="{95C21D86-3EDA-46AD-BC05-FBCFA2EC34E1}"/>
              </a:ext>
            </a:extLst>
          </p:cNvPr>
          <p:cNvPicPr>
            <a:picLocks noGrp="1" noChangeAspect="1"/>
          </p:cNvPicPr>
          <p:nvPr>
            <p:ph idx="1"/>
          </p:nvPr>
        </p:nvPicPr>
        <p:blipFill>
          <a:blip r:embed="rId2"/>
          <a:stretch>
            <a:fillRect/>
          </a:stretch>
        </p:blipFill>
        <p:spPr>
          <a:xfrm>
            <a:off x="2755393" y="1987026"/>
            <a:ext cx="8131011" cy="4847464"/>
          </a:xfrm>
        </p:spPr>
      </p:pic>
      <p:sp>
        <p:nvSpPr>
          <p:cNvPr id="6" name="TextBox 5">
            <a:extLst>
              <a:ext uri="{FF2B5EF4-FFF2-40B4-BE49-F238E27FC236}">
                <a16:creationId xmlns:a16="http://schemas.microsoft.com/office/drawing/2014/main" id="{90569C37-490D-4B02-898F-E3E2325516B3}"/>
              </a:ext>
            </a:extLst>
          </p:cNvPr>
          <p:cNvSpPr txBox="1"/>
          <p:nvPr/>
        </p:nvSpPr>
        <p:spPr>
          <a:xfrm>
            <a:off x="3583162" y="1617694"/>
            <a:ext cx="1496179" cy="307777"/>
          </a:xfrm>
          <a:prstGeom prst="rect">
            <a:avLst/>
          </a:prstGeom>
          <a:noFill/>
        </p:spPr>
        <p:txBody>
          <a:bodyPr wrap="none" rtlCol="0">
            <a:spAutoFit/>
          </a:bodyPr>
          <a:lstStyle/>
          <a:p>
            <a:r>
              <a:rPr lang="en-US" sz="1400" dirty="0"/>
              <a:t>FASTA of antibody</a:t>
            </a:r>
            <a:endParaRPr lang="en-HK" sz="1400" dirty="0"/>
          </a:p>
        </p:txBody>
      </p:sp>
      <p:sp>
        <p:nvSpPr>
          <p:cNvPr id="7" name="TextBox 6">
            <a:extLst>
              <a:ext uri="{FF2B5EF4-FFF2-40B4-BE49-F238E27FC236}">
                <a16:creationId xmlns:a16="http://schemas.microsoft.com/office/drawing/2014/main" id="{C512A38C-7ACF-4CBE-A1F8-534AF74F3699}"/>
              </a:ext>
            </a:extLst>
          </p:cNvPr>
          <p:cNvSpPr txBox="1"/>
          <p:nvPr/>
        </p:nvSpPr>
        <p:spPr>
          <a:xfrm>
            <a:off x="5453161" y="1615465"/>
            <a:ext cx="1199687" cy="307777"/>
          </a:xfrm>
          <a:prstGeom prst="rect">
            <a:avLst/>
          </a:prstGeom>
          <a:noFill/>
        </p:spPr>
        <p:txBody>
          <a:bodyPr wrap="none" rtlCol="0">
            <a:spAutoFit/>
          </a:bodyPr>
          <a:lstStyle/>
          <a:p>
            <a:r>
              <a:rPr lang="en-US" sz="1400" dirty="0"/>
              <a:t>FASTA of virus</a:t>
            </a:r>
            <a:endParaRPr lang="en-HK" sz="1400" dirty="0"/>
          </a:p>
        </p:txBody>
      </p:sp>
      <p:sp>
        <p:nvSpPr>
          <p:cNvPr id="8" name="TextBox 7">
            <a:extLst>
              <a:ext uri="{FF2B5EF4-FFF2-40B4-BE49-F238E27FC236}">
                <a16:creationId xmlns:a16="http://schemas.microsoft.com/office/drawing/2014/main" id="{F3A6AB18-1864-4695-A4E4-D54CE6E0B836}"/>
              </a:ext>
            </a:extLst>
          </p:cNvPr>
          <p:cNvSpPr txBox="1"/>
          <p:nvPr/>
        </p:nvSpPr>
        <p:spPr>
          <a:xfrm>
            <a:off x="7204948" y="1213346"/>
            <a:ext cx="1580433" cy="523220"/>
          </a:xfrm>
          <a:prstGeom prst="rect">
            <a:avLst/>
          </a:prstGeom>
          <a:noFill/>
        </p:spPr>
        <p:txBody>
          <a:bodyPr wrap="none" rtlCol="0">
            <a:spAutoFit/>
          </a:bodyPr>
          <a:lstStyle/>
          <a:p>
            <a:pPr algn="ctr"/>
            <a:r>
              <a:rPr lang="en-US" sz="1400" dirty="0"/>
              <a:t>Label: neutralizing </a:t>
            </a:r>
          </a:p>
          <a:p>
            <a:pPr algn="ctr"/>
            <a:r>
              <a:rPr lang="en-US" sz="1400" dirty="0"/>
              <a:t>or non-</a:t>
            </a:r>
            <a:r>
              <a:rPr lang="en-US" sz="1400" dirty="0" err="1"/>
              <a:t>neutralising</a:t>
            </a:r>
            <a:endParaRPr lang="en-HK" sz="1400" dirty="0"/>
          </a:p>
        </p:txBody>
      </p:sp>
      <p:cxnSp>
        <p:nvCxnSpPr>
          <p:cNvPr id="10" name="Straight Arrow Connector 9">
            <a:extLst>
              <a:ext uri="{FF2B5EF4-FFF2-40B4-BE49-F238E27FC236}">
                <a16:creationId xmlns:a16="http://schemas.microsoft.com/office/drawing/2014/main" id="{C3351007-97B4-464D-A6A8-270589A86ED7}"/>
              </a:ext>
            </a:extLst>
          </p:cNvPr>
          <p:cNvCxnSpPr>
            <a:cxnSpLocks/>
            <a:stCxn id="8" idx="2"/>
          </p:cNvCxnSpPr>
          <p:nvPr/>
        </p:nvCxnSpPr>
        <p:spPr>
          <a:xfrm>
            <a:off x="7995165" y="1736566"/>
            <a:ext cx="246103" cy="2045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533694C-D546-4D9F-BD5C-B0AB080C3C14}"/>
              </a:ext>
            </a:extLst>
          </p:cNvPr>
          <p:cNvSpPr txBox="1"/>
          <p:nvPr/>
        </p:nvSpPr>
        <p:spPr>
          <a:xfrm>
            <a:off x="8969402" y="1229023"/>
            <a:ext cx="1447640" cy="523220"/>
          </a:xfrm>
          <a:prstGeom prst="rect">
            <a:avLst/>
          </a:prstGeom>
          <a:noFill/>
        </p:spPr>
        <p:txBody>
          <a:bodyPr wrap="none" rtlCol="0">
            <a:spAutoFit/>
          </a:bodyPr>
          <a:lstStyle/>
          <a:p>
            <a:pPr algn="ctr"/>
            <a:r>
              <a:rPr lang="en-US" sz="1400" dirty="0"/>
              <a:t>Type of antibody </a:t>
            </a:r>
          </a:p>
          <a:p>
            <a:pPr algn="ctr"/>
            <a:r>
              <a:rPr lang="en-US" sz="1400" dirty="0"/>
              <a:t>/ virus</a:t>
            </a:r>
            <a:endParaRPr lang="en-HK" sz="1400" dirty="0"/>
          </a:p>
        </p:txBody>
      </p:sp>
      <p:cxnSp>
        <p:nvCxnSpPr>
          <p:cNvPr id="14" name="Straight Arrow Connector 13">
            <a:extLst>
              <a:ext uri="{FF2B5EF4-FFF2-40B4-BE49-F238E27FC236}">
                <a16:creationId xmlns:a16="http://schemas.microsoft.com/office/drawing/2014/main" id="{E6BA8DB6-001A-4FD2-8B2C-E9CFFF479DC7}"/>
              </a:ext>
            </a:extLst>
          </p:cNvPr>
          <p:cNvCxnSpPr>
            <a:cxnSpLocks/>
            <a:stCxn id="13" idx="2"/>
          </p:cNvCxnSpPr>
          <p:nvPr/>
        </p:nvCxnSpPr>
        <p:spPr>
          <a:xfrm flipH="1">
            <a:off x="8785381" y="1752243"/>
            <a:ext cx="907841" cy="1866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Left Brace 2">
            <a:extLst>
              <a:ext uri="{FF2B5EF4-FFF2-40B4-BE49-F238E27FC236}">
                <a16:creationId xmlns:a16="http://schemas.microsoft.com/office/drawing/2014/main" id="{82339955-83AE-4681-978B-C8059495B02A}"/>
              </a:ext>
            </a:extLst>
          </p:cNvPr>
          <p:cNvSpPr/>
          <p:nvPr/>
        </p:nvSpPr>
        <p:spPr>
          <a:xfrm>
            <a:off x="2059924" y="2176272"/>
            <a:ext cx="411480" cy="4658218"/>
          </a:xfrm>
          <a:prstGeom prst="leftBrace">
            <a:avLst/>
          </a:prstGeom>
          <a:noFill/>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4" name="TextBox 3">
            <a:extLst>
              <a:ext uri="{FF2B5EF4-FFF2-40B4-BE49-F238E27FC236}">
                <a16:creationId xmlns:a16="http://schemas.microsoft.com/office/drawing/2014/main" id="{90682B7F-AD36-433F-A228-B6FB0D59D6F0}"/>
              </a:ext>
            </a:extLst>
          </p:cNvPr>
          <p:cNvSpPr txBox="1"/>
          <p:nvPr/>
        </p:nvSpPr>
        <p:spPr>
          <a:xfrm>
            <a:off x="511162" y="3905216"/>
            <a:ext cx="1548762" cy="1477328"/>
          </a:xfrm>
          <a:prstGeom prst="rect">
            <a:avLst/>
          </a:prstGeom>
          <a:noFill/>
        </p:spPr>
        <p:txBody>
          <a:bodyPr wrap="square" rtlCol="0">
            <a:spAutoFit/>
          </a:bodyPr>
          <a:lstStyle/>
          <a:p>
            <a:r>
              <a:rPr lang="en-US" dirty="0"/>
              <a:t>1933 number of antibody / virus combinations</a:t>
            </a:r>
          </a:p>
          <a:p>
            <a:r>
              <a:rPr lang="en-US" dirty="0">
                <a:sym typeface="Wingdings" panose="05000000000000000000" pitchFamily="2" charset="2"/>
              </a:rPr>
              <a:t> 1933 rows</a:t>
            </a:r>
            <a:endParaRPr lang="en-HK" dirty="0"/>
          </a:p>
        </p:txBody>
      </p:sp>
    </p:spTree>
    <p:extLst>
      <p:ext uri="{BB962C8B-B14F-4D97-AF65-F5344CB8AC3E}">
        <p14:creationId xmlns:p14="http://schemas.microsoft.com/office/powerpoint/2010/main" val="325223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CB12-3E77-4112-B6AD-BFE61FEF652C}"/>
              </a:ext>
            </a:extLst>
          </p:cNvPr>
          <p:cNvSpPr>
            <a:spLocks noGrp="1"/>
          </p:cNvSpPr>
          <p:nvPr>
            <p:ph type="title"/>
          </p:nvPr>
        </p:nvSpPr>
        <p:spPr/>
        <p:txBody>
          <a:bodyPr/>
          <a:lstStyle/>
          <a:p>
            <a:r>
              <a:rPr lang="en-US" dirty="0"/>
              <a:t>Most of the training data are HIV</a:t>
            </a:r>
            <a:endParaRPr lang="en-HK" dirty="0"/>
          </a:p>
        </p:txBody>
      </p:sp>
      <p:pic>
        <p:nvPicPr>
          <p:cNvPr id="5" name="Content Placeholder 4" descr="A picture containing table&#10;&#10;Description automatically generated">
            <a:extLst>
              <a:ext uri="{FF2B5EF4-FFF2-40B4-BE49-F238E27FC236}">
                <a16:creationId xmlns:a16="http://schemas.microsoft.com/office/drawing/2014/main" id="{80A70D07-19A8-44C6-B67E-9BAD4FBB9018}"/>
              </a:ext>
            </a:extLst>
          </p:cNvPr>
          <p:cNvPicPr>
            <a:picLocks noGrp="1" noChangeAspect="1"/>
          </p:cNvPicPr>
          <p:nvPr>
            <p:ph idx="1"/>
          </p:nvPr>
        </p:nvPicPr>
        <p:blipFill>
          <a:blip r:embed="rId2"/>
          <a:stretch>
            <a:fillRect/>
          </a:stretch>
        </p:blipFill>
        <p:spPr>
          <a:xfrm>
            <a:off x="1402267" y="1690687"/>
            <a:ext cx="2589751" cy="4973239"/>
          </a:xfrm>
        </p:spPr>
      </p:pic>
      <p:grpSp>
        <p:nvGrpSpPr>
          <p:cNvPr id="6" name="Group 5">
            <a:extLst>
              <a:ext uri="{FF2B5EF4-FFF2-40B4-BE49-F238E27FC236}">
                <a16:creationId xmlns:a16="http://schemas.microsoft.com/office/drawing/2014/main" id="{BF63FC13-6596-4D55-90D5-C38D8D988F00}"/>
              </a:ext>
            </a:extLst>
          </p:cNvPr>
          <p:cNvGrpSpPr/>
          <p:nvPr/>
        </p:nvGrpSpPr>
        <p:grpSpPr>
          <a:xfrm>
            <a:off x="10336884" y="5230356"/>
            <a:ext cx="600456" cy="1374659"/>
            <a:chOff x="4708526" y="6419850"/>
            <a:chExt cx="525463" cy="1519238"/>
          </a:xfrm>
        </p:grpSpPr>
        <p:sp>
          <p:nvSpPr>
            <p:cNvPr id="7" name="Freeform 70">
              <a:extLst>
                <a:ext uri="{FF2B5EF4-FFF2-40B4-BE49-F238E27FC236}">
                  <a16:creationId xmlns:a16="http://schemas.microsoft.com/office/drawing/2014/main" id="{EE53D3AA-8D66-4316-BEF3-3A204520A8BE}"/>
                </a:ext>
              </a:extLst>
            </p:cNvPr>
            <p:cNvSpPr>
              <a:spLocks noEditPoints="1"/>
            </p:cNvSpPr>
            <p:nvPr/>
          </p:nvSpPr>
          <p:spPr bwMode="auto">
            <a:xfrm>
              <a:off x="4708526" y="6456363"/>
              <a:ext cx="525463" cy="1482725"/>
            </a:xfrm>
            <a:custGeom>
              <a:avLst/>
              <a:gdLst>
                <a:gd name="T0" fmla="*/ 272 w 331"/>
                <a:gd name="T1" fmla="*/ 207 h 934"/>
                <a:gd name="T2" fmla="*/ 249 w 331"/>
                <a:gd name="T3" fmla="*/ 179 h 934"/>
                <a:gd name="T4" fmla="*/ 229 w 331"/>
                <a:gd name="T5" fmla="*/ 142 h 934"/>
                <a:gd name="T6" fmla="*/ 203 w 331"/>
                <a:gd name="T7" fmla="*/ 134 h 934"/>
                <a:gd name="T8" fmla="*/ 174 w 331"/>
                <a:gd name="T9" fmla="*/ 133 h 934"/>
                <a:gd name="T10" fmla="*/ 146 w 331"/>
                <a:gd name="T11" fmla="*/ 125 h 934"/>
                <a:gd name="T12" fmla="*/ 148 w 331"/>
                <a:gd name="T13" fmla="*/ 105 h 934"/>
                <a:gd name="T14" fmla="*/ 171 w 331"/>
                <a:gd name="T15" fmla="*/ 63 h 934"/>
                <a:gd name="T16" fmla="*/ 157 w 331"/>
                <a:gd name="T17" fmla="*/ 11 h 934"/>
                <a:gd name="T18" fmla="*/ 106 w 331"/>
                <a:gd name="T19" fmla="*/ 0 h 934"/>
                <a:gd name="T20" fmla="*/ 84 w 331"/>
                <a:gd name="T21" fmla="*/ 19 h 934"/>
                <a:gd name="T22" fmla="*/ 72 w 331"/>
                <a:gd name="T23" fmla="*/ 43 h 934"/>
                <a:gd name="T24" fmla="*/ 72 w 331"/>
                <a:gd name="T25" fmla="*/ 54 h 934"/>
                <a:gd name="T26" fmla="*/ 67 w 331"/>
                <a:gd name="T27" fmla="*/ 66 h 934"/>
                <a:gd name="T28" fmla="*/ 66 w 331"/>
                <a:gd name="T29" fmla="*/ 80 h 934"/>
                <a:gd name="T30" fmla="*/ 63 w 331"/>
                <a:gd name="T31" fmla="*/ 91 h 934"/>
                <a:gd name="T32" fmla="*/ 61 w 331"/>
                <a:gd name="T33" fmla="*/ 110 h 934"/>
                <a:gd name="T34" fmla="*/ 80 w 331"/>
                <a:gd name="T35" fmla="*/ 125 h 934"/>
                <a:gd name="T36" fmla="*/ 44 w 331"/>
                <a:gd name="T37" fmla="*/ 156 h 934"/>
                <a:gd name="T38" fmla="*/ 17 w 331"/>
                <a:gd name="T39" fmla="*/ 208 h 934"/>
                <a:gd name="T40" fmla="*/ 9 w 331"/>
                <a:gd name="T41" fmla="*/ 276 h 934"/>
                <a:gd name="T42" fmla="*/ 3 w 331"/>
                <a:gd name="T43" fmla="*/ 293 h 934"/>
                <a:gd name="T44" fmla="*/ 9 w 331"/>
                <a:gd name="T45" fmla="*/ 342 h 934"/>
                <a:gd name="T46" fmla="*/ 26 w 331"/>
                <a:gd name="T47" fmla="*/ 402 h 934"/>
                <a:gd name="T48" fmla="*/ 38 w 331"/>
                <a:gd name="T49" fmla="*/ 430 h 934"/>
                <a:gd name="T50" fmla="*/ 40 w 331"/>
                <a:gd name="T51" fmla="*/ 537 h 934"/>
                <a:gd name="T52" fmla="*/ 72 w 331"/>
                <a:gd name="T53" fmla="*/ 686 h 934"/>
                <a:gd name="T54" fmla="*/ 104 w 331"/>
                <a:gd name="T55" fmla="*/ 828 h 934"/>
                <a:gd name="T56" fmla="*/ 101 w 331"/>
                <a:gd name="T57" fmla="*/ 877 h 934"/>
                <a:gd name="T58" fmla="*/ 64 w 331"/>
                <a:gd name="T59" fmla="*/ 891 h 934"/>
                <a:gd name="T60" fmla="*/ 50 w 331"/>
                <a:gd name="T61" fmla="*/ 914 h 934"/>
                <a:gd name="T62" fmla="*/ 87 w 331"/>
                <a:gd name="T63" fmla="*/ 919 h 934"/>
                <a:gd name="T64" fmla="*/ 151 w 331"/>
                <a:gd name="T65" fmla="*/ 906 h 934"/>
                <a:gd name="T66" fmla="*/ 154 w 331"/>
                <a:gd name="T67" fmla="*/ 888 h 934"/>
                <a:gd name="T68" fmla="*/ 161 w 331"/>
                <a:gd name="T69" fmla="*/ 837 h 934"/>
                <a:gd name="T70" fmla="*/ 149 w 331"/>
                <a:gd name="T71" fmla="*/ 675 h 934"/>
                <a:gd name="T72" fmla="*/ 135 w 331"/>
                <a:gd name="T73" fmla="*/ 590 h 934"/>
                <a:gd name="T74" fmla="*/ 155 w 331"/>
                <a:gd name="T75" fmla="*/ 668 h 934"/>
                <a:gd name="T76" fmla="*/ 183 w 331"/>
                <a:gd name="T77" fmla="*/ 743 h 934"/>
                <a:gd name="T78" fmla="*/ 191 w 331"/>
                <a:gd name="T79" fmla="*/ 840 h 934"/>
                <a:gd name="T80" fmla="*/ 191 w 331"/>
                <a:gd name="T81" fmla="*/ 879 h 934"/>
                <a:gd name="T82" fmla="*/ 194 w 331"/>
                <a:gd name="T83" fmla="*/ 896 h 934"/>
                <a:gd name="T84" fmla="*/ 169 w 331"/>
                <a:gd name="T85" fmla="*/ 923 h 934"/>
                <a:gd name="T86" fmla="*/ 211 w 331"/>
                <a:gd name="T87" fmla="*/ 934 h 934"/>
                <a:gd name="T88" fmla="*/ 243 w 331"/>
                <a:gd name="T89" fmla="*/ 908 h 934"/>
                <a:gd name="T90" fmla="*/ 248 w 331"/>
                <a:gd name="T91" fmla="*/ 888 h 934"/>
                <a:gd name="T92" fmla="*/ 254 w 331"/>
                <a:gd name="T93" fmla="*/ 873 h 934"/>
                <a:gd name="T94" fmla="*/ 251 w 331"/>
                <a:gd name="T95" fmla="*/ 803 h 934"/>
                <a:gd name="T96" fmla="*/ 226 w 331"/>
                <a:gd name="T97" fmla="*/ 617 h 934"/>
                <a:gd name="T98" fmla="*/ 223 w 331"/>
                <a:gd name="T99" fmla="*/ 509 h 934"/>
                <a:gd name="T100" fmla="*/ 289 w 331"/>
                <a:gd name="T101" fmla="*/ 495 h 934"/>
                <a:gd name="T102" fmla="*/ 274 w 331"/>
                <a:gd name="T103" fmla="*/ 413 h 934"/>
                <a:gd name="T104" fmla="*/ 322 w 331"/>
                <a:gd name="T105" fmla="*/ 267 h 934"/>
                <a:gd name="T106" fmla="*/ 248 w 331"/>
                <a:gd name="T107" fmla="*/ 319 h 934"/>
                <a:gd name="T108" fmla="*/ 257 w 331"/>
                <a:gd name="T109" fmla="*/ 291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934">
                  <a:moveTo>
                    <a:pt x="322" y="267"/>
                  </a:moveTo>
                  <a:lnTo>
                    <a:pt x="322" y="267"/>
                  </a:lnTo>
                  <a:lnTo>
                    <a:pt x="311" y="251"/>
                  </a:lnTo>
                  <a:lnTo>
                    <a:pt x="297" y="234"/>
                  </a:lnTo>
                  <a:lnTo>
                    <a:pt x="272" y="207"/>
                  </a:lnTo>
                  <a:lnTo>
                    <a:pt x="272" y="207"/>
                  </a:lnTo>
                  <a:lnTo>
                    <a:pt x="265" y="200"/>
                  </a:lnTo>
                  <a:lnTo>
                    <a:pt x="259" y="196"/>
                  </a:lnTo>
                  <a:lnTo>
                    <a:pt x="254" y="193"/>
                  </a:lnTo>
                  <a:lnTo>
                    <a:pt x="251" y="185"/>
                  </a:lnTo>
                  <a:lnTo>
                    <a:pt x="251" y="185"/>
                  </a:lnTo>
                  <a:lnTo>
                    <a:pt x="249" y="179"/>
                  </a:lnTo>
                  <a:lnTo>
                    <a:pt x="246" y="173"/>
                  </a:lnTo>
                  <a:lnTo>
                    <a:pt x="242" y="167"/>
                  </a:lnTo>
                  <a:lnTo>
                    <a:pt x="237" y="153"/>
                  </a:lnTo>
                  <a:lnTo>
                    <a:pt x="237" y="153"/>
                  </a:lnTo>
                  <a:lnTo>
                    <a:pt x="234" y="147"/>
                  </a:lnTo>
                  <a:lnTo>
                    <a:pt x="229" y="142"/>
                  </a:lnTo>
                  <a:lnTo>
                    <a:pt x="225" y="139"/>
                  </a:lnTo>
                  <a:lnTo>
                    <a:pt x="222" y="137"/>
                  </a:lnTo>
                  <a:lnTo>
                    <a:pt x="212" y="136"/>
                  </a:lnTo>
                  <a:lnTo>
                    <a:pt x="208" y="136"/>
                  </a:lnTo>
                  <a:lnTo>
                    <a:pt x="208" y="136"/>
                  </a:lnTo>
                  <a:lnTo>
                    <a:pt x="203" y="134"/>
                  </a:lnTo>
                  <a:lnTo>
                    <a:pt x="195" y="134"/>
                  </a:lnTo>
                  <a:lnTo>
                    <a:pt x="183" y="134"/>
                  </a:lnTo>
                  <a:lnTo>
                    <a:pt x="183" y="134"/>
                  </a:lnTo>
                  <a:lnTo>
                    <a:pt x="175" y="134"/>
                  </a:lnTo>
                  <a:lnTo>
                    <a:pt x="174" y="133"/>
                  </a:lnTo>
                  <a:lnTo>
                    <a:pt x="174" y="133"/>
                  </a:lnTo>
                  <a:lnTo>
                    <a:pt x="169" y="131"/>
                  </a:lnTo>
                  <a:lnTo>
                    <a:pt x="163" y="133"/>
                  </a:lnTo>
                  <a:lnTo>
                    <a:pt x="163" y="133"/>
                  </a:lnTo>
                  <a:lnTo>
                    <a:pt x="157" y="131"/>
                  </a:lnTo>
                  <a:lnTo>
                    <a:pt x="152" y="130"/>
                  </a:lnTo>
                  <a:lnTo>
                    <a:pt x="146" y="125"/>
                  </a:lnTo>
                  <a:lnTo>
                    <a:pt x="146" y="125"/>
                  </a:lnTo>
                  <a:lnTo>
                    <a:pt x="144" y="123"/>
                  </a:lnTo>
                  <a:lnTo>
                    <a:pt x="143" y="120"/>
                  </a:lnTo>
                  <a:lnTo>
                    <a:pt x="144" y="114"/>
                  </a:lnTo>
                  <a:lnTo>
                    <a:pt x="148" y="105"/>
                  </a:lnTo>
                  <a:lnTo>
                    <a:pt x="148" y="105"/>
                  </a:lnTo>
                  <a:lnTo>
                    <a:pt x="152" y="100"/>
                  </a:lnTo>
                  <a:lnTo>
                    <a:pt x="155" y="96"/>
                  </a:lnTo>
                  <a:lnTo>
                    <a:pt x="163" y="86"/>
                  </a:lnTo>
                  <a:lnTo>
                    <a:pt x="168" y="82"/>
                  </a:lnTo>
                  <a:lnTo>
                    <a:pt x="169" y="74"/>
                  </a:lnTo>
                  <a:lnTo>
                    <a:pt x="171" y="63"/>
                  </a:lnTo>
                  <a:lnTo>
                    <a:pt x="171" y="51"/>
                  </a:lnTo>
                  <a:lnTo>
                    <a:pt x="171" y="51"/>
                  </a:lnTo>
                  <a:lnTo>
                    <a:pt x="169" y="37"/>
                  </a:lnTo>
                  <a:lnTo>
                    <a:pt x="166" y="26"/>
                  </a:lnTo>
                  <a:lnTo>
                    <a:pt x="161" y="17"/>
                  </a:lnTo>
                  <a:lnTo>
                    <a:pt x="157" y="11"/>
                  </a:lnTo>
                  <a:lnTo>
                    <a:pt x="149" y="6"/>
                  </a:lnTo>
                  <a:lnTo>
                    <a:pt x="141" y="3"/>
                  </a:lnTo>
                  <a:lnTo>
                    <a:pt x="131" y="2"/>
                  </a:lnTo>
                  <a:lnTo>
                    <a:pt x="117" y="0"/>
                  </a:lnTo>
                  <a:lnTo>
                    <a:pt x="117" y="0"/>
                  </a:lnTo>
                  <a:lnTo>
                    <a:pt x="106" y="0"/>
                  </a:lnTo>
                  <a:lnTo>
                    <a:pt x="97" y="3"/>
                  </a:lnTo>
                  <a:lnTo>
                    <a:pt x="91" y="6"/>
                  </a:lnTo>
                  <a:lnTo>
                    <a:pt x="87" y="9"/>
                  </a:lnTo>
                  <a:lnTo>
                    <a:pt x="86" y="12"/>
                  </a:lnTo>
                  <a:lnTo>
                    <a:pt x="84" y="15"/>
                  </a:lnTo>
                  <a:lnTo>
                    <a:pt x="84" y="19"/>
                  </a:lnTo>
                  <a:lnTo>
                    <a:pt x="84" y="19"/>
                  </a:lnTo>
                  <a:lnTo>
                    <a:pt x="83" y="22"/>
                  </a:lnTo>
                  <a:lnTo>
                    <a:pt x="80" y="29"/>
                  </a:lnTo>
                  <a:lnTo>
                    <a:pt x="80" y="29"/>
                  </a:lnTo>
                  <a:lnTo>
                    <a:pt x="77" y="39"/>
                  </a:lnTo>
                  <a:lnTo>
                    <a:pt x="72" y="43"/>
                  </a:lnTo>
                  <a:lnTo>
                    <a:pt x="72" y="43"/>
                  </a:lnTo>
                  <a:lnTo>
                    <a:pt x="72" y="45"/>
                  </a:lnTo>
                  <a:lnTo>
                    <a:pt x="72" y="46"/>
                  </a:lnTo>
                  <a:lnTo>
                    <a:pt x="72" y="48"/>
                  </a:lnTo>
                  <a:lnTo>
                    <a:pt x="72" y="48"/>
                  </a:lnTo>
                  <a:lnTo>
                    <a:pt x="72" y="54"/>
                  </a:lnTo>
                  <a:lnTo>
                    <a:pt x="74" y="57"/>
                  </a:lnTo>
                  <a:lnTo>
                    <a:pt x="70" y="59"/>
                  </a:lnTo>
                  <a:lnTo>
                    <a:pt x="70" y="59"/>
                  </a:lnTo>
                  <a:lnTo>
                    <a:pt x="67" y="63"/>
                  </a:lnTo>
                  <a:lnTo>
                    <a:pt x="66" y="65"/>
                  </a:lnTo>
                  <a:lnTo>
                    <a:pt x="67" y="66"/>
                  </a:lnTo>
                  <a:lnTo>
                    <a:pt x="69" y="69"/>
                  </a:lnTo>
                  <a:lnTo>
                    <a:pt x="70" y="71"/>
                  </a:lnTo>
                  <a:lnTo>
                    <a:pt x="70" y="71"/>
                  </a:lnTo>
                  <a:lnTo>
                    <a:pt x="69" y="76"/>
                  </a:lnTo>
                  <a:lnTo>
                    <a:pt x="66" y="80"/>
                  </a:lnTo>
                  <a:lnTo>
                    <a:pt x="66" y="80"/>
                  </a:lnTo>
                  <a:lnTo>
                    <a:pt x="64" y="82"/>
                  </a:lnTo>
                  <a:lnTo>
                    <a:pt x="64" y="85"/>
                  </a:lnTo>
                  <a:lnTo>
                    <a:pt x="66" y="88"/>
                  </a:lnTo>
                  <a:lnTo>
                    <a:pt x="66" y="88"/>
                  </a:lnTo>
                  <a:lnTo>
                    <a:pt x="63" y="88"/>
                  </a:lnTo>
                  <a:lnTo>
                    <a:pt x="63" y="91"/>
                  </a:lnTo>
                  <a:lnTo>
                    <a:pt x="64" y="96"/>
                  </a:lnTo>
                  <a:lnTo>
                    <a:pt x="64" y="96"/>
                  </a:lnTo>
                  <a:lnTo>
                    <a:pt x="64" y="99"/>
                  </a:lnTo>
                  <a:lnTo>
                    <a:pt x="63" y="102"/>
                  </a:lnTo>
                  <a:lnTo>
                    <a:pt x="61" y="110"/>
                  </a:lnTo>
                  <a:lnTo>
                    <a:pt x="61" y="110"/>
                  </a:lnTo>
                  <a:lnTo>
                    <a:pt x="63" y="111"/>
                  </a:lnTo>
                  <a:lnTo>
                    <a:pt x="63" y="113"/>
                  </a:lnTo>
                  <a:lnTo>
                    <a:pt x="67" y="117"/>
                  </a:lnTo>
                  <a:lnTo>
                    <a:pt x="77" y="122"/>
                  </a:lnTo>
                  <a:lnTo>
                    <a:pt x="77" y="122"/>
                  </a:lnTo>
                  <a:lnTo>
                    <a:pt x="80" y="125"/>
                  </a:lnTo>
                  <a:lnTo>
                    <a:pt x="83" y="131"/>
                  </a:lnTo>
                  <a:lnTo>
                    <a:pt x="84" y="140"/>
                  </a:lnTo>
                  <a:lnTo>
                    <a:pt x="84" y="140"/>
                  </a:lnTo>
                  <a:lnTo>
                    <a:pt x="78" y="142"/>
                  </a:lnTo>
                  <a:lnTo>
                    <a:pt x="61" y="148"/>
                  </a:lnTo>
                  <a:lnTo>
                    <a:pt x="44" y="156"/>
                  </a:lnTo>
                  <a:lnTo>
                    <a:pt x="37" y="160"/>
                  </a:lnTo>
                  <a:lnTo>
                    <a:pt x="30" y="165"/>
                  </a:lnTo>
                  <a:lnTo>
                    <a:pt x="30" y="165"/>
                  </a:lnTo>
                  <a:lnTo>
                    <a:pt x="26" y="173"/>
                  </a:lnTo>
                  <a:lnTo>
                    <a:pt x="23" y="182"/>
                  </a:lnTo>
                  <a:lnTo>
                    <a:pt x="17" y="208"/>
                  </a:lnTo>
                  <a:lnTo>
                    <a:pt x="13" y="234"/>
                  </a:lnTo>
                  <a:lnTo>
                    <a:pt x="12" y="253"/>
                  </a:lnTo>
                  <a:lnTo>
                    <a:pt x="12" y="253"/>
                  </a:lnTo>
                  <a:lnTo>
                    <a:pt x="12" y="265"/>
                  </a:lnTo>
                  <a:lnTo>
                    <a:pt x="10" y="271"/>
                  </a:lnTo>
                  <a:lnTo>
                    <a:pt x="9" y="276"/>
                  </a:lnTo>
                  <a:lnTo>
                    <a:pt x="9" y="281"/>
                  </a:lnTo>
                  <a:lnTo>
                    <a:pt x="9" y="281"/>
                  </a:lnTo>
                  <a:lnTo>
                    <a:pt x="9" y="284"/>
                  </a:lnTo>
                  <a:lnTo>
                    <a:pt x="7" y="287"/>
                  </a:lnTo>
                  <a:lnTo>
                    <a:pt x="3" y="293"/>
                  </a:lnTo>
                  <a:lnTo>
                    <a:pt x="3" y="293"/>
                  </a:lnTo>
                  <a:lnTo>
                    <a:pt x="0" y="298"/>
                  </a:lnTo>
                  <a:lnTo>
                    <a:pt x="1" y="304"/>
                  </a:lnTo>
                  <a:lnTo>
                    <a:pt x="4" y="316"/>
                  </a:lnTo>
                  <a:lnTo>
                    <a:pt x="4" y="316"/>
                  </a:lnTo>
                  <a:lnTo>
                    <a:pt x="6" y="327"/>
                  </a:lnTo>
                  <a:lnTo>
                    <a:pt x="9" y="342"/>
                  </a:lnTo>
                  <a:lnTo>
                    <a:pt x="13" y="376"/>
                  </a:lnTo>
                  <a:lnTo>
                    <a:pt x="13" y="376"/>
                  </a:lnTo>
                  <a:lnTo>
                    <a:pt x="17" y="390"/>
                  </a:lnTo>
                  <a:lnTo>
                    <a:pt x="21" y="398"/>
                  </a:lnTo>
                  <a:lnTo>
                    <a:pt x="24" y="402"/>
                  </a:lnTo>
                  <a:lnTo>
                    <a:pt x="26" y="402"/>
                  </a:lnTo>
                  <a:lnTo>
                    <a:pt x="26" y="402"/>
                  </a:lnTo>
                  <a:lnTo>
                    <a:pt x="24" y="410"/>
                  </a:lnTo>
                  <a:lnTo>
                    <a:pt x="24" y="416"/>
                  </a:lnTo>
                  <a:lnTo>
                    <a:pt x="27" y="421"/>
                  </a:lnTo>
                  <a:lnTo>
                    <a:pt x="30" y="426"/>
                  </a:lnTo>
                  <a:lnTo>
                    <a:pt x="38" y="430"/>
                  </a:lnTo>
                  <a:lnTo>
                    <a:pt x="43" y="432"/>
                  </a:lnTo>
                  <a:lnTo>
                    <a:pt x="43" y="432"/>
                  </a:lnTo>
                  <a:lnTo>
                    <a:pt x="40" y="450"/>
                  </a:lnTo>
                  <a:lnTo>
                    <a:pt x="38" y="470"/>
                  </a:lnTo>
                  <a:lnTo>
                    <a:pt x="37" y="504"/>
                  </a:lnTo>
                  <a:lnTo>
                    <a:pt x="40" y="537"/>
                  </a:lnTo>
                  <a:lnTo>
                    <a:pt x="44" y="566"/>
                  </a:lnTo>
                  <a:lnTo>
                    <a:pt x="49" y="592"/>
                  </a:lnTo>
                  <a:lnTo>
                    <a:pt x="55" y="615"/>
                  </a:lnTo>
                  <a:lnTo>
                    <a:pt x="64" y="654"/>
                  </a:lnTo>
                  <a:lnTo>
                    <a:pt x="64" y="654"/>
                  </a:lnTo>
                  <a:lnTo>
                    <a:pt x="72" y="686"/>
                  </a:lnTo>
                  <a:lnTo>
                    <a:pt x="84" y="728"/>
                  </a:lnTo>
                  <a:lnTo>
                    <a:pt x="95" y="771"/>
                  </a:lnTo>
                  <a:lnTo>
                    <a:pt x="101" y="794"/>
                  </a:lnTo>
                  <a:lnTo>
                    <a:pt x="104" y="816"/>
                  </a:lnTo>
                  <a:lnTo>
                    <a:pt x="104" y="816"/>
                  </a:lnTo>
                  <a:lnTo>
                    <a:pt x="104" y="828"/>
                  </a:lnTo>
                  <a:lnTo>
                    <a:pt x="104" y="840"/>
                  </a:lnTo>
                  <a:lnTo>
                    <a:pt x="100" y="859"/>
                  </a:lnTo>
                  <a:lnTo>
                    <a:pt x="97" y="869"/>
                  </a:lnTo>
                  <a:lnTo>
                    <a:pt x="95" y="874"/>
                  </a:lnTo>
                  <a:lnTo>
                    <a:pt x="101" y="877"/>
                  </a:lnTo>
                  <a:lnTo>
                    <a:pt x="101" y="877"/>
                  </a:lnTo>
                  <a:lnTo>
                    <a:pt x="95" y="880"/>
                  </a:lnTo>
                  <a:lnTo>
                    <a:pt x="89" y="882"/>
                  </a:lnTo>
                  <a:lnTo>
                    <a:pt x="83" y="883"/>
                  </a:lnTo>
                  <a:lnTo>
                    <a:pt x="83" y="883"/>
                  </a:lnTo>
                  <a:lnTo>
                    <a:pt x="75" y="886"/>
                  </a:lnTo>
                  <a:lnTo>
                    <a:pt x="64" y="891"/>
                  </a:lnTo>
                  <a:lnTo>
                    <a:pt x="58" y="896"/>
                  </a:lnTo>
                  <a:lnTo>
                    <a:pt x="54" y="900"/>
                  </a:lnTo>
                  <a:lnTo>
                    <a:pt x="50" y="905"/>
                  </a:lnTo>
                  <a:lnTo>
                    <a:pt x="49" y="910"/>
                  </a:lnTo>
                  <a:lnTo>
                    <a:pt x="49" y="910"/>
                  </a:lnTo>
                  <a:lnTo>
                    <a:pt x="50" y="914"/>
                  </a:lnTo>
                  <a:lnTo>
                    <a:pt x="54" y="919"/>
                  </a:lnTo>
                  <a:lnTo>
                    <a:pt x="58" y="920"/>
                  </a:lnTo>
                  <a:lnTo>
                    <a:pt x="64" y="922"/>
                  </a:lnTo>
                  <a:lnTo>
                    <a:pt x="77" y="922"/>
                  </a:lnTo>
                  <a:lnTo>
                    <a:pt x="81" y="920"/>
                  </a:lnTo>
                  <a:lnTo>
                    <a:pt x="87" y="919"/>
                  </a:lnTo>
                  <a:lnTo>
                    <a:pt x="87" y="919"/>
                  </a:lnTo>
                  <a:lnTo>
                    <a:pt x="97" y="914"/>
                  </a:lnTo>
                  <a:lnTo>
                    <a:pt x="109" y="913"/>
                  </a:lnTo>
                  <a:lnTo>
                    <a:pt x="143" y="908"/>
                  </a:lnTo>
                  <a:lnTo>
                    <a:pt x="143" y="908"/>
                  </a:lnTo>
                  <a:lnTo>
                    <a:pt x="151" y="906"/>
                  </a:lnTo>
                  <a:lnTo>
                    <a:pt x="155" y="903"/>
                  </a:lnTo>
                  <a:lnTo>
                    <a:pt x="158" y="900"/>
                  </a:lnTo>
                  <a:lnTo>
                    <a:pt x="158" y="897"/>
                  </a:lnTo>
                  <a:lnTo>
                    <a:pt x="157" y="891"/>
                  </a:lnTo>
                  <a:lnTo>
                    <a:pt x="154" y="888"/>
                  </a:lnTo>
                  <a:lnTo>
                    <a:pt x="154" y="888"/>
                  </a:lnTo>
                  <a:lnTo>
                    <a:pt x="155" y="880"/>
                  </a:lnTo>
                  <a:lnTo>
                    <a:pt x="158" y="860"/>
                  </a:lnTo>
                  <a:lnTo>
                    <a:pt x="158" y="860"/>
                  </a:lnTo>
                  <a:lnTo>
                    <a:pt x="158" y="856"/>
                  </a:lnTo>
                  <a:lnTo>
                    <a:pt x="158" y="856"/>
                  </a:lnTo>
                  <a:lnTo>
                    <a:pt x="161" y="837"/>
                  </a:lnTo>
                  <a:lnTo>
                    <a:pt x="163" y="817"/>
                  </a:lnTo>
                  <a:lnTo>
                    <a:pt x="161" y="795"/>
                  </a:lnTo>
                  <a:lnTo>
                    <a:pt x="160" y="775"/>
                  </a:lnTo>
                  <a:lnTo>
                    <a:pt x="160" y="775"/>
                  </a:lnTo>
                  <a:lnTo>
                    <a:pt x="155" y="738"/>
                  </a:lnTo>
                  <a:lnTo>
                    <a:pt x="149" y="675"/>
                  </a:lnTo>
                  <a:lnTo>
                    <a:pt x="149" y="675"/>
                  </a:lnTo>
                  <a:lnTo>
                    <a:pt x="146" y="637"/>
                  </a:lnTo>
                  <a:lnTo>
                    <a:pt x="141" y="610"/>
                  </a:lnTo>
                  <a:lnTo>
                    <a:pt x="137" y="595"/>
                  </a:lnTo>
                  <a:lnTo>
                    <a:pt x="135" y="590"/>
                  </a:lnTo>
                  <a:lnTo>
                    <a:pt x="135" y="590"/>
                  </a:lnTo>
                  <a:lnTo>
                    <a:pt x="146" y="617"/>
                  </a:lnTo>
                  <a:lnTo>
                    <a:pt x="152" y="640"/>
                  </a:lnTo>
                  <a:lnTo>
                    <a:pt x="154" y="651"/>
                  </a:lnTo>
                  <a:lnTo>
                    <a:pt x="155" y="660"/>
                  </a:lnTo>
                  <a:lnTo>
                    <a:pt x="155" y="660"/>
                  </a:lnTo>
                  <a:lnTo>
                    <a:pt x="155" y="668"/>
                  </a:lnTo>
                  <a:lnTo>
                    <a:pt x="157" y="677"/>
                  </a:lnTo>
                  <a:lnTo>
                    <a:pt x="161" y="695"/>
                  </a:lnTo>
                  <a:lnTo>
                    <a:pt x="169" y="715"/>
                  </a:lnTo>
                  <a:lnTo>
                    <a:pt x="177" y="734"/>
                  </a:lnTo>
                  <a:lnTo>
                    <a:pt x="177" y="734"/>
                  </a:lnTo>
                  <a:lnTo>
                    <a:pt x="183" y="743"/>
                  </a:lnTo>
                  <a:lnTo>
                    <a:pt x="183" y="746"/>
                  </a:lnTo>
                  <a:lnTo>
                    <a:pt x="185" y="751"/>
                  </a:lnTo>
                  <a:lnTo>
                    <a:pt x="188" y="822"/>
                  </a:lnTo>
                  <a:lnTo>
                    <a:pt x="188" y="822"/>
                  </a:lnTo>
                  <a:lnTo>
                    <a:pt x="191" y="840"/>
                  </a:lnTo>
                  <a:lnTo>
                    <a:pt x="191" y="840"/>
                  </a:lnTo>
                  <a:lnTo>
                    <a:pt x="186" y="859"/>
                  </a:lnTo>
                  <a:lnTo>
                    <a:pt x="186" y="859"/>
                  </a:lnTo>
                  <a:lnTo>
                    <a:pt x="188" y="868"/>
                  </a:lnTo>
                  <a:lnTo>
                    <a:pt x="189" y="873"/>
                  </a:lnTo>
                  <a:lnTo>
                    <a:pt x="191" y="877"/>
                  </a:lnTo>
                  <a:lnTo>
                    <a:pt x="191" y="879"/>
                  </a:lnTo>
                  <a:lnTo>
                    <a:pt x="191" y="879"/>
                  </a:lnTo>
                  <a:lnTo>
                    <a:pt x="191" y="882"/>
                  </a:lnTo>
                  <a:lnTo>
                    <a:pt x="192" y="886"/>
                  </a:lnTo>
                  <a:lnTo>
                    <a:pt x="197" y="891"/>
                  </a:lnTo>
                  <a:lnTo>
                    <a:pt x="197" y="891"/>
                  </a:lnTo>
                  <a:lnTo>
                    <a:pt x="194" y="896"/>
                  </a:lnTo>
                  <a:lnTo>
                    <a:pt x="189" y="900"/>
                  </a:lnTo>
                  <a:lnTo>
                    <a:pt x="178" y="911"/>
                  </a:lnTo>
                  <a:lnTo>
                    <a:pt x="178" y="911"/>
                  </a:lnTo>
                  <a:lnTo>
                    <a:pt x="174" y="917"/>
                  </a:lnTo>
                  <a:lnTo>
                    <a:pt x="171" y="920"/>
                  </a:lnTo>
                  <a:lnTo>
                    <a:pt x="169" y="923"/>
                  </a:lnTo>
                  <a:lnTo>
                    <a:pt x="171" y="928"/>
                  </a:lnTo>
                  <a:lnTo>
                    <a:pt x="175" y="931"/>
                  </a:lnTo>
                  <a:lnTo>
                    <a:pt x="183" y="933"/>
                  </a:lnTo>
                  <a:lnTo>
                    <a:pt x="197" y="934"/>
                  </a:lnTo>
                  <a:lnTo>
                    <a:pt x="197" y="934"/>
                  </a:lnTo>
                  <a:lnTo>
                    <a:pt x="211" y="934"/>
                  </a:lnTo>
                  <a:lnTo>
                    <a:pt x="222" y="931"/>
                  </a:lnTo>
                  <a:lnTo>
                    <a:pt x="229" y="927"/>
                  </a:lnTo>
                  <a:lnTo>
                    <a:pt x="235" y="922"/>
                  </a:lnTo>
                  <a:lnTo>
                    <a:pt x="239" y="917"/>
                  </a:lnTo>
                  <a:lnTo>
                    <a:pt x="240" y="913"/>
                  </a:lnTo>
                  <a:lnTo>
                    <a:pt x="243" y="908"/>
                  </a:lnTo>
                  <a:lnTo>
                    <a:pt x="243" y="908"/>
                  </a:lnTo>
                  <a:lnTo>
                    <a:pt x="245" y="905"/>
                  </a:lnTo>
                  <a:lnTo>
                    <a:pt x="246" y="900"/>
                  </a:lnTo>
                  <a:lnTo>
                    <a:pt x="246" y="900"/>
                  </a:lnTo>
                  <a:lnTo>
                    <a:pt x="248" y="888"/>
                  </a:lnTo>
                  <a:lnTo>
                    <a:pt x="248" y="888"/>
                  </a:lnTo>
                  <a:lnTo>
                    <a:pt x="251" y="886"/>
                  </a:lnTo>
                  <a:lnTo>
                    <a:pt x="252" y="885"/>
                  </a:lnTo>
                  <a:lnTo>
                    <a:pt x="254" y="880"/>
                  </a:lnTo>
                  <a:lnTo>
                    <a:pt x="254" y="880"/>
                  </a:lnTo>
                  <a:lnTo>
                    <a:pt x="254" y="873"/>
                  </a:lnTo>
                  <a:lnTo>
                    <a:pt x="254" y="873"/>
                  </a:lnTo>
                  <a:lnTo>
                    <a:pt x="254" y="869"/>
                  </a:lnTo>
                  <a:lnTo>
                    <a:pt x="254" y="869"/>
                  </a:lnTo>
                  <a:lnTo>
                    <a:pt x="252" y="842"/>
                  </a:lnTo>
                  <a:lnTo>
                    <a:pt x="252" y="842"/>
                  </a:lnTo>
                  <a:lnTo>
                    <a:pt x="251" y="826"/>
                  </a:lnTo>
                  <a:lnTo>
                    <a:pt x="251" y="803"/>
                  </a:lnTo>
                  <a:lnTo>
                    <a:pt x="251" y="745"/>
                  </a:lnTo>
                  <a:lnTo>
                    <a:pt x="251" y="745"/>
                  </a:lnTo>
                  <a:lnTo>
                    <a:pt x="249" y="728"/>
                  </a:lnTo>
                  <a:lnTo>
                    <a:pt x="246" y="706"/>
                  </a:lnTo>
                  <a:lnTo>
                    <a:pt x="237" y="660"/>
                  </a:lnTo>
                  <a:lnTo>
                    <a:pt x="226" y="617"/>
                  </a:lnTo>
                  <a:lnTo>
                    <a:pt x="220" y="584"/>
                  </a:lnTo>
                  <a:lnTo>
                    <a:pt x="220" y="584"/>
                  </a:lnTo>
                  <a:lnTo>
                    <a:pt x="220" y="560"/>
                  </a:lnTo>
                  <a:lnTo>
                    <a:pt x="220" y="535"/>
                  </a:lnTo>
                  <a:lnTo>
                    <a:pt x="223" y="509"/>
                  </a:lnTo>
                  <a:lnTo>
                    <a:pt x="223" y="509"/>
                  </a:lnTo>
                  <a:lnTo>
                    <a:pt x="243" y="507"/>
                  </a:lnTo>
                  <a:lnTo>
                    <a:pt x="259" y="506"/>
                  </a:lnTo>
                  <a:lnTo>
                    <a:pt x="271" y="503"/>
                  </a:lnTo>
                  <a:lnTo>
                    <a:pt x="280" y="501"/>
                  </a:lnTo>
                  <a:lnTo>
                    <a:pt x="286" y="498"/>
                  </a:lnTo>
                  <a:lnTo>
                    <a:pt x="289" y="495"/>
                  </a:lnTo>
                  <a:lnTo>
                    <a:pt x="292" y="493"/>
                  </a:lnTo>
                  <a:lnTo>
                    <a:pt x="292" y="493"/>
                  </a:lnTo>
                  <a:lnTo>
                    <a:pt x="288" y="469"/>
                  </a:lnTo>
                  <a:lnTo>
                    <a:pt x="282" y="442"/>
                  </a:lnTo>
                  <a:lnTo>
                    <a:pt x="274" y="413"/>
                  </a:lnTo>
                  <a:lnTo>
                    <a:pt x="274" y="413"/>
                  </a:lnTo>
                  <a:lnTo>
                    <a:pt x="323" y="304"/>
                  </a:lnTo>
                  <a:lnTo>
                    <a:pt x="323" y="304"/>
                  </a:lnTo>
                  <a:lnTo>
                    <a:pt x="329" y="291"/>
                  </a:lnTo>
                  <a:lnTo>
                    <a:pt x="331" y="285"/>
                  </a:lnTo>
                  <a:lnTo>
                    <a:pt x="329" y="279"/>
                  </a:lnTo>
                  <a:lnTo>
                    <a:pt x="322" y="267"/>
                  </a:lnTo>
                  <a:lnTo>
                    <a:pt x="322" y="267"/>
                  </a:lnTo>
                  <a:close/>
                  <a:moveTo>
                    <a:pt x="259" y="310"/>
                  </a:moveTo>
                  <a:lnTo>
                    <a:pt x="259" y="310"/>
                  </a:lnTo>
                  <a:lnTo>
                    <a:pt x="257" y="313"/>
                  </a:lnTo>
                  <a:lnTo>
                    <a:pt x="252" y="315"/>
                  </a:lnTo>
                  <a:lnTo>
                    <a:pt x="248" y="319"/>
                  </a:lnTo>
                  <a:lnTo>
                    <a:pt x="248" y="322"/>
                  </a:lnTo>
                  <a:lnTo>
                    <a:pt x="246" y="327"/>
                  </a:lnTo>
                  <a:lnTo>
                    <a:pt x="232" y="268"/>
                  </a:lnTo>
                  <a:lnTo>
                    <a:pt x="232" y="268"/>
                  </a:lnTo>
                  <a:lnTo>
                    <a:pt x="243" y="279"/>
                  </a:lnTo>
                  <a:lnTo>
                    <a:pt x="257" y="291"/>
                  </a:lnTo>
                  <a:lnTo>
                    <a:pt x="257" y="291"/>
                  </a:lnTo>
                  <a:lnTo>
                    <a:pt x="259" y="296"/>
                  </a:lnTo>
                  <a:lnTo>
                    <a:pt x="259" y="301"/>
                  </a:lnTo>
                  <a:lnTo>
                    <a:pt x="259" y="310"/>
                  </a:lnTo>
                  <a:lnTo>
                    <a:pt x="259" y="310"/>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71">
              <a:extLst>
                <a:ext uri="{FF2B5EF4-FFF2-40B4-BE49-F238E27FC236}">
                  <a16:creationId xmlns:a16="http://schemas.microsoft.com/office/drawing/2014/main" id="{20DC4B9C-E56A-4085-B11C-D14CE63DECE4}"/>
                </a:ext>
              </a:extLst>
            </p:cNvPr>
            <p:cNvSpPr>
              <a:spLocks noEditPoints="1"/>
            </p:cNvSpPr>
            <p:nvPr/>
          </p:nvSpPr>
          <p:spPr bwMode="auto">
            <a:xfrm>
              <a:off x="4773613" y="6654800"/>
              <a:ext cx="314325" cy="492125"/>
            </a:xfrm>
            <a:custGeom>
              <a:avLst/>
              <a:gdLst>
                <a:gd name="T0" fmla="*/ 179 w 198"/>
                <a:gd name="T1" fmla="*/ 270 h 310"/>
                <a:gd name="T2" fmla="*/ 190 w 198"/>
                <a:gd name="T3" fmla="*/ 285 h 310"/>
                <a:gd name="T4" fmla="*/ 161 w 198"/>
                <a:gd name="T5" fmla="*/ 294 h 310"/>
                <a:gd name="T6" fmla="*/ 140 w 198"/>
                <a:gd name="T7" fmla="*/ 293 h 310"/>
                <a:gd name="T8" fmla="*/ 125 w 198"/>
                <a:gd name="T9" fmla="*/ 299 h 310"/>
                <a:gd name="T10" fmla="*/ 113 w 198"/>
                <a:gd name="T11" fmla="*/ 299 h 310"/>
                <a:gd name="T12" fmla="*/ 122 w 198"/>
                <a:gd name="T13" fmla="*/ 291 h 310"/>
                <a:gd name="T14" fmla="*/ 127 w 198"/>
                <a:gd name="T15" fmla="*/ 288 h 310"/>
                <a:gd name="T16" fmla="*/ 113 w 198"/>
                <a:gd name="T17" fmla="*/ 293 h 310"/>
                <a:gd name="T18" fmla="*/ 99 w 198"/>
                <a:gd name="T19" fmla="*/ 297 h 310"/>
                <a:gd name="T20" fmla="*/ 100 w 198"/>
                <a:gd name="T21" fmla="*/ 294 h 310"/>
                <a:gd name="T22" fmla="*/ 110 w 198"/>
                <a:gd name="T23" fmla="*/ 287 h 310"/>
                <a:gd name="T24" fmla="*/ 113 w 198"/>
                <a:gd name="T25" fmla="*/ 284 h 310"/>
                <a:gd name="T26" fmla="*/ 96 w 198"/>
                <a:gd name="T27" fmla="*/ 288 h 310"/>
                <a:gd name="T28" fmla="*/ 88 w 198"/>
                <a:gd name="T29" fmla="*/ 288 h 310"/>
                <a:gd name="T30" fmla="*/ 90 w 198"/>
                <a:gd name="T31" fmla="*/ 284 h 310"/>
                <a:gd name="T32" fmla="*/ 91 w 198"/>
                <a:gd name="T33" fmla="*/ 279 h 310"/>
                <a:gd name="T34" fmla="*/ 93 w 198"/>
                <a:gd name="T35" fmla="*/ 274 h 310"/>
                <a:gd name="T36" fmla="*/ 113 w 198"/>
                <a:gd name="T37" fmla="*/ 267 h 310"/>
                <a:gd name="T38" fmla="*/ 122 w 198"/>
                <a:gd name="T39" fmla="*/ 265 h 310"/>
                <a:gd name="T40" fmla="*/ 122 w 198"/>
                <a:gd name="T41" fmla="*/ 262 h 310"/>
                <a:gd name="T42" fmla="*/ 113 w 198"/>
                <a:gd name="T43" fmla="*/ 262 h 310"/>
                <a:gd name="T44" fmla="*/ 97 w 198"/>
                <a:gd name="T45" fmla="*/ 264 h 310"/>
                <a:gd name="T46" fmla="*/ 99 w 198"/>
                <a:gd name="T47" fmla="*/ 257 h 310"/>
                <a:gd name="T48" fmla="*/ 111 w 198"/>
                <a:gd name="T49" fmla="*/ 254 h 310"/>
                <a:gd name="T50" fmla="*/ 130 w 198"/>
                <a:gd name="T51" fmla="*/ 254 h 310"/>
                <a:gd name="T52" fmla="*/ 144 w 198"/>
                <a:gd name="T53" fmla="*/ 259 h 310"/>
                <a:gd name="T54" fmla="*/ 151 w 198"/>
                <a:gd name="T55" fmla="*/ 257 h 310"/>
                <a:gd name="T56" fmla="*/ 145 w 198"/>
                <a:gd name="T57" fmla="*/ 247 h 310"/>
                <a:gd name="T58" fmla="*/ 122 w 198"/>
                <a:gd name="T59" fmla="*/ 222 h 310"/>
                <a:gd name="T60" fmla="*/ 83 w 198"/>
                <a:gd name="T61" fmla="*/ 162 h 310"/>
                <a:gd name="T62" fmla="*/ 76 w 198"/>
                <a:gd name="T63" fmla="*/ 142 h 310"/>
                <a:gd name="T64" fmla="*/ 77 w 198"/>
                <a:gd name="T65" fmla="*/ 95 h 310"/>
                <a:gd name="T66" fmla="*/ 85 w 198"/>
                <a:gd name="T67" fmla="*/ 54 h 310"/>
                <a:gd name="T68" fmla="*/ 100 w 198"/>
                <a:gd name="T69" fmla="*/ 9 h 310"/>
                <a:gd name="T70" fmla="*/ 99 w 198"/>
                <a:gd name="T71" fmla="*/ 0 h 310"/>
                <a:gd name="T72" fmla="*/ 83 w 198"/>
                <a:gd name="T73" fmla="*/ 11 h 310"/>
                <a:gd name="T74" fmla="*/ 59 w 198"/>
                <a:gd name="T75" fmla="*/ 25 h 310"/>
                <a:gd name="T76" fmla="*/ 48 w 198"/>
                <a:gd name="T77" fmla="*/ 23 h 310"/>
                <a:gd name="T78" fmla="*/ 42 w 198"/>
                <a:gd name="T79" fmla="*/ 15 h 310"/>
                <a:gd name="T80" fmla="*/ 36 w 198"/>
                <a:gd name="T81" fmla="*/ 11 h 310"/>
                <a:gd name="T82" fmla="*/ 36 w 198"/>
                <a:gd name="T83" fmla="*/ 12 h 310"/>
                <a:gd name="T84" fmla="*/ 40 w 198"/>
                <a:gd name="T85" fmla="*/ 31 h 310"/>
                <a:gd name="T86" fmla="*/ 29 w 198"/>
                <a:gd name="T87" fmla="*/ 65 h 310"/>
                <a:gd name="T88" fmla="*/ 22 w 198"/>
                <a:gd name="T89" fmla="*/ 92 h 310"/>
                <a:gd name="T90" fmla="*/ 17 w 198"/>
                <a:gd name="T91" fmla="*/ 132 h 310"/>
                <a:gd name="T92" fmla="*/ 11 w 198"/>
                <a:gd name="T93" fmla="*/ 168 h 310"/>
                <a:gd name="T94" fmla="*/ 9 w 198"/>
                <a:gd name="T95" fmla="*/ 200 h 310"/>
                <a:gd name="T96" fmla="*/ 5 w 198"/>
                <a:gd name="T97" fmla="*/ 245 h 310"/>
                <a:gd name="T98" fmla="*/ 5 w 198"/>
                <a:gd name="T99" fmla="*/ 267 h 310"/>
                <a:gd name="T100" fmla="*/ 8 w 198"/>
                <a:gd name="T101" fmla="*/ 279 h 310"/>
                <a:gd name="T102" fmla="*/ 6 w 198"/>
                <a:gd name="T103" fmla="*/ 288 h 310"/>
                <a:gd name="T104" fmla="*/ 2 w 198"/>
                <a:gd name="T105" fmla="*/ 293 h 310"/>
                <a:gd name="T106" fmla="*/ 2 w 198"/>
                <a:gd name="T107" fmla="*/ 296 h 310"/>
                <a:gd name="T108" fmla="*/ 65 w 198"/>
                <a:gd name="T109" fmla="*/ 301 h 310"/>
                <a:gd name="T110" fmla="*/ 107 w 198"/>
                <a:gd name="T111" fmla="*/ 305 h 310"/>
                <a:gd name="T112" fmla="*/ 157 w 198"/>
                <a:gd name="T113" fmla="*/ 310 h 310"/>
                <a:gd name="T114" fmla="*/ 162 w 198"/>
                <a:gd name="T115" fmla="*/ 305 h 310"/>
                <a:gd name="T116" fmla="*/ 161 w 198"/>
                <a:gd name="T117" fmla="*/ 29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 h="310">
                  <a:moveTo>
                    <a:pt x="170" y="262"/>
                  </a:moveTo>
                  <a:lnTo>
                    <a:pt x="170" y="262"/>
                  </a:lnTo>
                  <a:lnTo>
                    <a:pt x="179" y="270"/>
                  </a:lnTo>
                  <a:lnTo>
                    <a:pt x="187" y="277"/>
                  </a:lnTo>
                  <a:lnTo>
                    <a:pt x="188" y="282"/>
                  </a:lnTo>
                  <a:lnTo>
                    <a:pt x="190" y="285"/>
                  </a:lnTo>
                  <a:lnTo>
                    <a:pt x="198" y="276"/>
                  </a:lnTo>
                  <a:lnTo>
                    <a:pt x="170" y="262"/>
                  </a:lnTo>
                  <a:close/>
                  <a:moveTo>
                    <a:pt x="161" y="294"/>
                  </a:moveTo>
                  <a:lnTo>
                    <a:pt x="161" y="294"/>
                  </a:lnTo>
                  <a:lnTo>
                    <a:pt x="150" y="293"/>
                  </a:lnTo>
                  <a:lnTo>
                    <a:pt x="140" y="293"/>
                  </a:lnTo>
                  <a:lnTo>
                    <a:pt x="133" y="296"/>
                  </a:lnTo>
                  <a:lnTo>
                    <a:pt x="125" y="299"/>
                  </a:lnTo>
                  <a:lnTo>
                    <a:pt x="125" y="299"/>
                  </a:lnTo>
                  <a:lnTo>
                    <a:pt x="119" y="302"/>
                  </a:lnTo>
                  <a:lnTo>
                    <a:pt x="114" y="301"/>
                  </a:lnTo>
                  <a:lnTo>
                    <a:pt x="113" y="299"/>
                  </a:lnTo>
                  <a:lnTo>
                    <a:pt x="114" y="296"/>
                  </a:lnTo>
                  <a:lnTo>
                    <a:pt x="114" y="296"/>
                  </a:lnTo>
                  <a:lnTo>
                    <a:pt x="122" y="291"/>
                  </a:lnTo>
                  <a:lnTo>
                    <a:pt x="127" y="290"/>
                  </a:lnTo>
                  <a:lnTo>
                    <a:pt x="127" y="288"/>
                  </a:lnTo>
                  <a:lnTo>
                    <a:pt x="127" y="288"/>
                  </a:lnTo>
                  <a:lnTo>
                    <a:pt x="120" y="290"/>
                  </a:lnTo>
                  <a:lnTo>
                    <a:pt x="113" y="293"/>
                  </a:lnTo>
                  <a:lnTo>
                    <a:pt x="113" y="293"/>
                  </a:lnTo>
                  <a:lnTo>
                    <a:pt x="107" y="297"/>
                  </a:lnTo>
                  <a:lnTo>
                    <a:pt x="102" y="299"/>
                  </a:lnTo>
                  <a:lnTo>
                    <a:pt x="99" y="297"/>
                  </a:lnTo>
                  <a:lnTo>
                    <a:pt x="99" y="297"/>
                  </a:lnTo>
                  <a:lnTo>
                    <a:pt x="99" y="296"/>
                  </a:lnTo>
                  <a:lnTo>
                    <a:pt x="100" y="294"/>
                  </a:lnTo>
                  <a:lnTo>
                    <a:pt x="103" y="290"/>
                  </a:lnTo>
                  <a:lnTo>
                    <a:pt x="103" y="290"/>
                  </a:lnTo>
                  <a:lnTo>
                    <a:pt x="110" y="287"/>
                  </a:lnTo>
                  <a:lnTo>
                    <a:pt x="111" y="285"/>
                  </a:lnTo>
                  <a:lnTo>
                    <a:pt x="113" y="284"/>
                  </a:lnTo>
                  <a:lnTo>
                    <a:pt x="113" y="284"/>
                  </a:lnTo>
                  <a:lnTo>
                    <a:pt x="111" y="282"/>
                  </a:lnTo>
                  <a:lnTo>
                    <a:pt x="108" y="284"/>
                  </a:lnTo>
                  <a:lnTo>
                    <a:pt x="96" y="288"/>
                  </a:lnTo>
                  <a:lnTo>
                    <a:pt x="96" y="288"/>
                  </a:lnTo>
                  <a:lnTo>
                    <a:pt x="91" y="290"/>
                  </a:lnTo>
                  <a:lnTo>
                    <a:pt x="88" y="288"/>
                  </a:lnTo>
                  <a:lnTo>
                    <a:pt x="88" y="287"/>
                  </a:lnTo>
                  <a:lnTo>
                    <a:pt x="90" y="284"/>
                  </a:lnTo>
                  <a:lnTo>
                    <a:pt x="90" y="284"/>
                  </a:lnTo>
                  <a:lnTo>
                    <a:pt x="93" y="282"/>
                  </a:lnTo>
                  <a:lnTo>
                    <a:pt x="93" y="282"/>
                  </a:lnTo>
                  <a:lnTo>
                    <a:pt x="91" y="279"/>
                  </a:lnTo>
                  <a:lnTo>
                    <a:pt x="91" y="277"/>
                  </a:lnTo>
                  <a:lnTo>
                    <a:pt x="93" y="274"/>
                  </a:lnTo>
                  <a:lnTo>
                    <a:pt x="93" y="274"/>
                  </a:lnTo>
                  <a:lnTo>
                    <a:pt x="96" y="273"/>
                  </a:lnTo>
                  <a:lnTo>
                    <a:pt x="100" y="270"/>
                  </a:lnTo>
                  <a:lnTo>
                    <a:pt x="113" y="267"/>
                  </a:lnTo>
                  <a:lnTo>
                    <a:pt x="113" y="267"/>
                  </a:lnTo>
                  <a:lnTo>
                    <a:pt x="122" y="265"/>
                  </a:lnTo>
                  <a:lnTo>
                    <a:pt x="122" y="265"/>
                  </a:lnTo>
                  <a:lnTo>
                    <a:pt x="125" y="264"/>
                  </a:lnTo>
                  <a:lnTo>
                    <a:pt x="125" y="264"/>
                  </a:lnTo>
                  <a:lnTo>
                    <a:pt x="122" y="262"/>
                  </a:lnTo>
                  <a:lnTo>
                    <a:pt x="117" y="262"/>
                  </a:lnTo>
                  <a:lnTo>
                    <a:pt x="117" y="262"/>
                  </a:lnTo>
                  <a:lnTo>
                    <a:pt x="113" y="262"/>
                  </a:lnTo>
                  <a:lnTo>
                    <a:pt x="103" y="264"/>
                  </a:lnTo>
                  <a:lnTo>
                    <a:pt x="103" y="264"/>
                  </a:lnTo>
                  <a:lnTo>
                    <a:pt x="97" y="264"/>
                  </a:lnTo>
                  <a:lnTo>
                    <a:pt x="96" y="262"/>
                  </a:lnTo>
                  <a:lnTo>
                    <a:pt x="96" y="259"/>
                  </a:lnTo>
                  <a:lnTo>
                    <a:pt x="99" y="257"/>
                  </a:lnTo>
                  <a:lnTo>
                    <a:pt x="99" y="257"/>
                  </a:lnTo>
                  <a:lnTo>
                    <a:pt x="111" y="254"/>
                  </a:lnTo>
                  <a:lnTo>
                    <a:pt x="111" y="254"/>
                  </a:lnTo>
                  <a:lnTo>
                    <a:pt x="116" y="253"/>
                  </a:lnTo>
                  <a:lnTo>
                    <a:pt x="120" y="253"/>
                  </a:lnTo>
                  <a:lnTo>
                    <a:pt x="130" y="254"/>
                  </a:lnTo>
                  <a:lnTo>
                    <a:pt x="130" y="254"/>
                  </a:lnTo>
                  <a:lnTo>
                    <a:pt x="137" y="257"/>
                  </a:lnTo>
                  <a:lnTo>
                    <a:pt x="144" y="259"/>
                  </a:lnTo>
                  <a:lnTo>
                    <a:pt x="144" y="259"/>
                  </a:lnTo>
                  <a:lnTo>
                    <a:pt x="148" y="259"/>
                  </a:lnTo>
                  <a:lnTo>
                    <a:pt x="151" y="257"/>
                  </a:lnTo>
                  <a:lnTo>
                    <a:pt x="151" y="257"/>
                  </a:lnTo>
                  <a:lnTo>
                    <a:pt x="150" y="253"/>
                  </a:lnTo>
                  <a:lnTo>
                    <a:pt x="145" y="247"/>
                  </a:lnTo>
                  <a:lnTo>
                    <a:pt x="131" y="233"/>
                  </a:lnTo>
                  <a:lnTo>
                    <a:pt x="131" y="233"/>
                  </a:lnTo>
                  <a:lnTo>
                    <a:pt x="122" y="222"/>
                  </a:lnTo>
                  <a:lnTo>
                    <a:pt x="110" y="203"/>
                  </a:lnTo>
                  <a:lnTo>
                    <a:pt x="96" y="183"/>
                  </a:lnTo>
                  <a:lnTo>
                    <a:pt x="83" y="162"/>
                  </a:lnTo>
                  <a:lnTo>
                    <a:pt x="83" y="162"/>
                  </a:lnTo>
                  <a:lnTo>
                    <a:pt x="79" y="153"/>
                  </a:lnTo>
                  <a:lnTo>
                    <a:pt x="76" y="142"/>
                  </a:lnTo>
                  <a:lnTo>
                    <a:pt x="76" y="131"/>
                  </a:lnTo>
                  <a:lnTo>
                    <a:pt x="76" y="119"/>
                  </a:lnTo>
                  <a:lnTo>
                    <a:pt x="77" y="95"/>
                  </a:lnTo>
                  <a:lnTo>
                    <a:pt x="80" y="74"/>
                  </a:lnTo>
                  <a:lnTo>
                    <a:pt x="80" y="74"/>
                  </a:lnTo>
                  <a:lnTo>
                    <a:pt x="85" y="54"/>
                  </a:lnTo>
                  <a:lnTo>
                    <a:pt x="91" y="35"/>
                  </a:lnTo>
                  <a:lnTo>
                    <a:pt x="100" y="9"/>
                  </a:lnTo>
                  <a:lnTo>
                    <a:pt x="100" y="9"/>
                  </a:lnTo>
                  <a:lnTo>
                    <a:pt x="102" y="3"/>
                  </a:lnTo>
                  <a:lnTo>
                    <a:pt x="100" y="0"/>
                  </a:lnTo>
                  <a:lnTo>
                    <a:pt x="99" y="0"/>
                  </a:lnTo>
                  <a:lnTo>
                    <a:pt x="99" y="0"/>
                  </a:lnTo>
                  <a:lnTo>
                    <a:pt x="99" y="0"/>
                  </a:lnTo>
                  <a:lnTo>
                    <a:pt x="83" y="11"/>
                  </a:lnTo>
                  <a:lnTo>
                    <a:pt x="66" y="20"/>
                  </a:lnTo>
                  <a:lnTo>
                    <a:pt x="66" y="20"/>
                  </a:lnTo>
                  <a:lnTo>
                    <a:pt x="59" y="25"/>
                  </a:lnTo>
                  <a:lnTo>
                    <a:pt x="54" y="25"/>
                  </a:lnTo>
                  <a:lnTo>
                    <a:pt x="51" y="25"/>
                  </a:lnTo>
                  <a:lnTo>
                    <a:pt x="48" y="23"/>
                  </a:lnTo>
                  <a:lnTo>
                    <a:pt x="48" y="23"/>
                  </a:lnTo>
                  <a:lnTo>
                    <a:pt x="45" y="20"/>
                  </a:lnTo>
                  <a:lnTo>
                    <a:pt x="42" y="15"/>
                  </a:lnTo>
                  <a:lnTo>
                    <a:pt x="39" y="9"/>
                  </a:lnTo>
                  <a:lnTo>
                    <a:pt x="39" y="9"/>
                  </a:lnTo>
                  <a:lnTo>
                    <a:pt x="36" y="11"/>
                  </a:lnTo>
                  <a:lnTo>
                    <a:pt x="34" y="11"/>
                  </a:lnTo>
                  <a:lnTo>
                    <a:pt x="36" y="12"/>
                  </a:lnTo>
                  <a:lnTo>
                    <a:pt x="36" y="12"/>
                  </a:lnTo>
                  <a:lnTo>
                    <a:pt x="37" y="18"/>
                  </a:lnTo>
                  <a:lnTo>
                    <a:pt x="40" y="31"/>
                  </a:lnTo>
                  <a:lnTo>
                    <a:pt x="40" y="31"/>
                  </a:lnTo>
                  <a:lnTo>
                    <a:pt x="40" y="38"/>
                  </a:lnTo>
                  <a:lnTo>
                    <a:pt x="37" y="46"/>
                  </a:lnTo>
                  <a:lnTo>
                    <a:pt x="29" y="65"/>
                  </a:lnTo>
                  <a:lnTo>
                    <a:pt x="29" y="65"/>
                  </a:lnTo>
                  <a:lnTo>
                    <a:pt x="26" y="75"/>
                  </a:lnTo>
                  <a:lnTo>
                    <a:pt x="22" y="92"/>
                  </a:lnTo>
                  <a:lnTo>
                    <a:pt x="19" y="111"/>
                  </a:lnTo>
                  <a:lnTo>
                    <a:pt x="17" y="132"/>
                  </a:lnTo>
                  <a:lnTo>
                    <a:pt x="17" y="132"/>
                  </a:lnTo>
                  <a:lnTo>
                    <a:pt x="16" y="149"/>
                  </a:lnTo>
                  <a:lnTo>
                    <a:pt x="13" y="159"/>
                  </a:lnTo>
                  <a:lnTo>
                    <a:pt x="11" y="168"/>
                  </a:lnTo>
                  <a:lnTo>
                    <a:pt x="11" y="182"/>
                  </a:lnTo>
                  <a:lnTo>
                    <a:pt x="11" y="182"/>
                  </a:lnTo>
                  <a:lnTo>
                    <a:pt x="9" y="200"/>
                  </a:lnTo>
                  <a:lnTo>
                    <a:pt x="8" y="216"/>
                  </a:lnTo>
                  <a:lnTo>
                    <a:pt x="5" y="245"/>
                  </a:lnTo>
                  <a:lnTo>
                    <a:pt x="5" y="245"/>
                  </a:lnTo>
                  <a:lnTo>
                    <a:pt x="5" y="259"/>
                  </a:lnTo>
                  <a:lnTo>
                    <a:pt x="5" y="267"/>
                  </a:lnTo>
                  <a:lnTo>
                    <a:pt x="5" y="267"/>
                  </a:lnTo>
                  <a:lnTo>
                    <a:pt x="3" y="273"/>
                  </a:lnTo>
                  <a:lnTo>
                    <a:pt x="8" y="279"/>
                  </a:lnTo>
                  <a:lnTo>
                    <a:pt x="8" y="279"/>
                  </a:lnTo>
                  <a:lnTo>
                    <a:pt x="9" y="282"/>
                  </a:lnTo>
                  <a:lnTo>
                    <a:pt x="9" y="284"/>
                  </a:lnTo>
                  <a:lnTo>
                    <a:pt x="6" y="288"/>
                  </a:lnTo>
                  <a:lnTo>
                    <a:pt x="6" y="288"/>
                  </a:lnTo>
                  <a:lnTo>
                    <a:pt x="5" y="291"/>
                  </a:lnTo>
                  <a:lnTo>
                    <a:pt x="2" y="293"/>
                  </a:lnTo>
                  <a:lnTo>
                    <a:pt x="0" y="293"/>
                  </a:lnTo>
                  <a:lnTo>
                    <a:pt x="2" y="296"/>
                  </a:lnTo>
                  <a:lnTo>
                    <a:pt x="2" y="296"/>
                  </a:lnTo>
                  <a:lnTo>
                    <a:pt x="53" y="299"/>
                  </a:lnTo>
                  <a:lnTo>
                    <a:pt x="53" y="299"/>
                  </a:lnTo>
                  <a:lnTo>
                    <a:pt x="65" y="301"/>
                  </a:lnTo>
                  <a:lnTo>
                    <a:pt x="80" y="302"/>
                  </a:lnTo>
                  <a:lnTo>
                    <a:pt x="94" y="305"/>
                  </a:lnTo>
                  <a:lnTo>
                    <a:pt x="107" y="305"/>
                  </a:lnTo>
                  <a:lnTo>
                    <a:pt x="107" y="305"/>
                  </a:lnTo>
                  <a:lnTo>
                    <a:pt x="134" y="307"/>
                  </a:lnTo>
                  <a:lnTo>
                    <a:pt x="157" y="310"/>
                  </a:lnTo>
                  <a:lnTo>
                    <a:pt x="157" y="310"/>
                  </a:lnTo>
                  <a:lnTo>
                    <a:pt x="164" y="310"/>
                  </a:lnTo>
                  <a:lnTo>
                    <a:pt x="162" y="305"/>
                  </a:lnTo>
                  <a:lnTo>
                    <a:pt x="162" y="305"/>
                  </a:lnTo>
                  <a:lnTo>
                    <a:pt x="161" y="297"/>
                  </a:lnTo>
                  <a:lnTo>
                    <a:pt x="161" y="294"/>
                  </a:lnTo>
                  <a:lnTo>
                    <a:pt x="161" y="2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2">
              <a:extLst>
                <a:ext uri="{FF2B5EF4-FFF2-40B4-BE49-F238E27FC236}">
                  <a16:creationId xmlns:a16="http://schemas.microsoft.com/office/drawing/2014/main" id="{15FC6E63-D537-4AFF-967A-D76972E66496}"/>
                </a:ext>
              </a:extLst>
            </p:cNvPr>
            <p:cNvSpPr>
              <a:spLocks/>
            </p:cNvSpPr>
            <p:nvPr/>
          </p:nvSpPr>
          <p:spPr bwMode="auto">
            <a:xfrm>
              <a:off x="4795838" y="6704013"/>
              <a:ext cx="73025" cy="369887"/>
            </a:xfrm>
            <a:custGeom>
              <a:avLst/>
              <a:gdLst>
                <a:gd name="T0" fmla="*/ 29 w 46"/>
                <a:gd name="T1" fmla="*/ 217 h 233"/>
                <a:gd name="T2" fmla="*/ 8 w 46"/>
                <a:gd name="T3" fmla="*/ 233 h 233"/>
                <a:gd name="T4" fmla="*/ 0 w 46"/>
                <a:gd name="T5" fmla="*/ 216 h 233"/>
                <a:gd name="T6" fmla="*/ 0 w 46"/>
                <a:gd name="T7" fmla="*/ 216 h 233"/>
                <a:gd name="T8" fmla="*/ 3 w 46"/>
                <a:gd name="T9" fmla="*/ 200 h 233"/>
                <a:gd name="T10" fmla="*/ 6 w 46"/>
                <a:gd name="T11" fmla="*/ 188 h 233"/>
                <a:gd name="T12" fmla="*/ 6 w 46"/>
                <a:gd name="T13" fmla="*/ 179 h 233"/>
                <a:gd name="T14" fmla="*/ 6 w 46"/>
                <a:gd name="T15" fmla="*/ 179 h 233"/>
                <a:gd name="T16" fmla="*/ 11 w 46"/>
                <a:gd name="T17" fmla="*/ 149 h 233"/>
                <a:gd name="T18" fmla="*/ 15 w 46"/>
                <a:gd name="T19" fmla="*/ 112 h 233"/>
                <a:gd name="T20" fmla="*/ 15 w 46"/>
                <a:gd name="T21" fmla="*/ 112 h 233"/>
                <a:gd name="T22" fmla="*/ 19 w 46"/>
                <a:gd name="T23" fmla="*/ 78 h 233"/>
                <a:gd name="T24" fmla="*/ 22 w 46"/>
                <a:gd name="T25" fmla="*/ 60 h 233"/>
                <a:gd name="T26" fmla="*/ 25 w 46"/>
                <a:gd name="T27" fmla="*/ 44 h 233"/>
                <a:gd name="T28" fmla="*/ 25 w 46"/>
                <a:gd name="T29" fmla="*/ 44 h 233"/>
                <a:gd name="T30" fmla="*/ 29 w 46"/>
                <a:gd name="T31" fmla="*/ 34 h 233"/>
                <a:gd name="T32" fmla="*/ 32 w 46"/>
                <a:gd name="T33" fmla="*/ 28 h 233"/>
                <a:gd name="T34" fmla="*/ 36 w 46"/>
                <a:gd name="T35" fmla="*/ 23 h 233"/>
                <a:gd name="T36" fmla="*/ 37 w 46"/>
                <a:gd name="T37" fmla="*/ 18 h 233"/>
                <a:gd name="T38" fmla="*/ 37 w 46"/>
                <a:gd name="T39" fmla="*/ 18 h 233"/>
                <a:gd name="T40" fmla="*/ 34 w 46"/>
                <a:gd name="T41" fmla="*/ 7 h 233"/>
                <a:gd name="T42" fmla="*/ 34 w 46"/>
                <a:gd name="T43" fmla="*/ 1 h 233"/>
                <a:gd name="T44" fmla="*/ 36 w 46"/>
                <a:gd name="T45" fmla="*/ 0 h 233"/>
                <a:gd name="T46" fmla="*/ 37 w 46"/>
                <a:gd name="T47" fmla="*/ 0 h 233"/>
                <a:gd name="T48" fmla="*/ 37 w 46"/>
                <a:gd name="T49" fmla="*/ 0 h 233"/>
                <a:gd name="T50" fmla="*/ 40 w 46"/>
                <a:gd name="T51" fmla="*/ 0 h 233"/>
                <a:gd name="T52" fmla="*/ 42 w 46"/>
                <a:gd name="T53" fmla="*/ 1 h 233"/>
                <a:gd name="T54" fmla="*/ 45 w 46"/>
                <a:gd name="T55" fmla="*/ 6 h 233"/>
                <a:gd name="T56" fmla="*/ 46 w 46"/>
                <a:gd name="T57" fmla="*/ 12 h 233"/>
                <a:gd name="T58" fmla="*/ 46 w 46"/>
                <a:gd name="T59" fmla="*/ 17 h 233"/>
                <a:gd name="T60" fmla="*/ 46 w 46"/>
                <a:gd name="T61" fmla="*/ 17 h 233"/>
                <a:gd name="T62" fmla="*/ 43 w 46"/>
                <a:gd name="T63" fmla="*/ 26 h 233"/>
                <a:gd name="T64" fmla="*/ 43 w 46"/>
                <a:gd name="T65" fmla="*/ 34 h 233"/>
                <a:gd name="T66" fmla="*/ 43 w 46"/>
                <a:gd name="T67" fmla="*/ 43 h 233"/>
                <a:gd name="T68" fmla="*/ 43 w 46"/>
                <a:gd name="T69" fmla="*/ 43 h 233"/>
                <a:gd name="T70" fmla="*/ 42 w 46"/>
                <a:gd name="T71" fmla="*/ 57 h 233"/>
                <a:gd name="T72" fmla="*/ 40 w 46"/>
                <a:gd name="T73" fmla="*/ 78 h 233"/>
                <a:gd name="T74" fmla="*/ 37 w 46"/>
                <a:gd name="T75" fmla="*/ 115 h 233"/>
                <a:gd name="T76" fmla="*/ 37 w 46"/>
                <a:gd name="T77" fmla="*/ 115 h 233"/>
                <a:gd name="T78" fmla="*/ 34 w 46"/>
                <a:gd name="T79" fmla="*/ 165 h 233"/>
                <a:gd name="T80" fmla="*/ 32 w 46"/>
                <a:gd name="T81" fmla="*/ 194 h 233"/>
                <a:gd name="T82" fmla="*/ 29 w 46"/>
                <a:gd name="T83" fmla="*/ 217 h 233"/>
                <a:gd name="T84" fmla="*/ 29 w 46"/>
                <a:gd name="T85" fmla="*/ 21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233">
                  <a:moveTo>
                    <a:pt x="29" y="217"/>
                  </a:moveTo>
                  <a:lnTo>
                    <a:pt x="8" y="233"/>
                  </a:lnTo>
                  <a:lnTo>
                    <a:pt x="0" y="216"/>
                  </a:lnTo>
                  <a:lnTo>
                    <a:pt x="0" y="216"/>
                  </a:lnTo>
                  <a:lnTo>
                    <a:pt x="3" y="200"/>
                  </a:lnTo>
                  <a:lnTo>
                    <a:pt x="6" y="188"/>
                  </a:lnTo>
                  <a:lnTo>
                    <a:pt x="6" y="179"/>
                  </a:lnTo>
                  <a:lnTo>
                    <a:pt x="6" y="179"/>
                  </a:lnTo>
                  <a:lnTo>
                    <a:pt x="11" y="149"/>
                  </a:lnTo>
                  <a:lnTo>
                    <a:pt x="15" y="112"/>
                  </a:lnTo>
                  <a:lnTo>
                    <a:pt x="15" y="112"/>
                  </a:lnTo>
                  <a:lnTo>
                    <a:pt x="19" y="78"/>
                  </a:lnTo>
                  <a:lnTo>
                    <a:pt x="22" y="60"/>
                  </a:lnTo>
                  <a:lnTo>
                    <a:pt x="25" y="44"/>
                  </a:lnTo>
                  <a:lnTo>
                    <a:pt x="25" y="44"/>
                  </a:lnTo>
                  <a:lnTo>
                    <a:pt x="29" y="34"/>
                  </a:lnTo>
                  <a:lnTo>
                    <a:pt x="32" y="28"/>
                  </a:lnTo>
                  <a:lnTo>
                    <a:pt x="36" y="23"/>
                  </a:lnTo>
                  <a:lnTo>
                    <a:pt x="37" y="18"/>
                  </a:lnTo>
                  <a:lnTo>
                    <a:pt x="37" y="18"/>
                  </a:lnTo>
                  <a:lnTo>
                    <a:pt x="34" y="7"/>
                  </a:lnTo>
                  <a:lnTo>
                    <a:pt x="34" y="1"/>
                  </a:lnTo>
                  <a:lnTo>
                    <a:pt x="36" y="0"/>
                  </a:lnTo>
                  <a:lnTo>
                    <a:pt x="37" y="0"/>
                  </a:lnTo>
                  <a:lnTo>
                    <a:pt x="37" y="0"/>
                  </a:lnTo>
                  <a:lnTo>
                    <a:pt x="40" y="0"/>
                  </a:lnTo>
                  <a:lnTo>
                    <a:pt x="42" y="1"/>
                  </a:lnTo>
                  <a:lnTo>
                    <a:pt x="45" y="6"/>
                  </a:lnTo>
                  <a:lnTo>
                    <a:pt x="46" y="12"/>
                  </a:lnTo>
                  <a:lnTo>
                    <a:pt x="46" y="17"/>
                  </a:lnTo>
                  <a:lnTo>
                    <a:pt x="46" y="17"/>
                  </a:lnTo>
                  <a:lnTo>
                    <a:pt x="43" y="26"/>
                  </a:lnTo>
                  <a:lnTo>
                    <a:pt x="43" y="34"/>
                  </a:lnTo>
                  <a:lnTo>
                    <a:pt x="43" y="43"/>
                  </a:lnTo>
                  <a:lnTo>
                    <a:pt x="43" y="43"/>
                  </a:lnTo>
                  <a:lnTo>
                    <a:pt x="42" y="57"/>
                  </a:lnTo>
                  <a:lnTo>
                    <a:pt x="40" y="78"/>
                  </a:lnTo>
                  <a:lnTo>
                    <a:pt x="37" y="115"/>
                  </a:lnTo>
                  <a:lnTo>
                    <a:pt x="37" y="115"/>
                  </a:lnTo>
                  <a:lnTo>
                    <a:pt x="34" y="165"/>
                  </a:lnTo>
                  <a:lnTo>
                    <a:pt x="32" y="194"/>
                  </a:lnTo>
                  <a:lnTo>
                    <a:pt x="29" y="217"/>
                  </a:lnTo>
                  <a:lnTo>
                    <a:pt x="29" y="217"/>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4">
              <a:extLst>
                <a:ext uri="{FF2B5EF4-FFF2-40B4-BE49-F238E27FC236}">
                  <a16:creationId xmlns:a16="http://schemas.microsoft.com/office/drawing/2014/main" id="{2E6C2E5D-7EEC-46D2-BCA8-BA40365EFB77}"/>
                </a:ext>
              </a:extLst>
            </p:cNvPr>
            <p:cNvSpPr>
              <a:spLocks/>
            </p:cNvSpPr>
            <p:nvPr/>
          </p:nvSpPr>
          <p:spPr bwMode="auto">
            <a:xfrm>
              <a:off x="4810126" y="6419850"/>
              <a:ext cx="203200" cy="173037"/>
            </a:xfrm>
            <a:custGeom>
              <a:avLst/>
              <a:gdLst>
                <a:gd name="T0" fmla="*/ 102 w 128"/>
                <a:gd name="T1" fmla="*/ 8 h 109"/>
                <a:gd name="T2" fmla="*/ 102 w 128"/>
                <a:gd name="T3" fmla="*/ 8 h 109"/>
                <a:gd name="T4" fmla="*/ 87 w 128"/>
                <a:gd name="T5" fmla="*/ 1 h 109"/>
                <a:gd name="T6" fmla="*/ 74 w 128"/>
                <a:gd name="T7" fmla="*/ 0 h 109"/>
                <a:gd name="T8" fmla="*/ 62 w 128"/>
                <a:gd name="T9" fmla="*/ 0 h 109"/>
                <a:gd name="T10" fmla="*/ 51 w 128"/>
                <a:gd name="T11" fmla="*/ 3 h 109"/>
                <a:gd name="T12" fmla="*/ 42 w 128"/>
                <a:gd name="T13" fmla="*/ 8 h 109"/>
                <a:gd name="T14" fmla="*/ 34 w 128"/>
                <a:gd name="T15" fmla="*/ 12 h 109"/>
                <a:gd name="T16" fmla="*/ 27 w 128"/>
                <a:gd name="T17" fmla="*/ 18 h 109"/>
                <a:gd name="T18" fmla="*/ 22 w 128"/>
                <a:gd name="T19" fmla="*/ 25 h 109"/>
                <a:gd name="T20" fmla="*/ 22 w 128"/>
                <a:gd name="T21" fmla="*/ 25 h 109"/>
                <a:gd name="T22" fmla="*/ 13 w 128"/>
                <a:gd name="T23" fmla="*/ 26 h 109"/>
                <a:gd name="T24" fmla="*/ 6 w 128"/>
                <a:gd name="T25" fmla="*/ 31 h 109"/>
                <a:gd name="T26" fmla="*/ 2 w 128"/>
                <a:gd name="T27" fmla="*/ 35 h 109"/>
                <a:gd name="T28" fmla="*/ 0 w 128"/>
                <a:gd name="T29" fmla="*/ 38 h 109"/>
                <a:gd name="T30" fmla="*/ 0 w 128"/>
                <a:gd name="T31" fmla="*/ 38 h 109"/>
                <a:gd name="T32" fmla="*/ 3 w 128"/>
                <a:gd name="T33" fmla="*/ 40 h 109"/>
                <a:gd name="T34" fmla="*/ 8 w 128"/>
                <a:gd name="T35" fmla="*/ 40 h 109"/>
                <a:gd name="T36" fmla="*/ 20 w 128"/>
                <a:gd name="T37" fmla="*/ 42 h 109"/>
                <a:gd name="T38" fmla="*/ 20 w 128"/>
                <a:gd name="T39" fmla="*/ 42 h 109"/>
                <a:gd name="T40" fmla="*/ 42 w 128"/>
                <a:gd name="T41" fmla="*/ 48 h 109"/>
                <a:gd name="T42" fmla="*/ 42 w 128"/>
                <a:gd name="T43" fmla="*/ 48 h 109"/>
                <a:gd name="T44" fmla="*/ 51 w 128"/>
                <a:gd name="T45" fmla="*/ 52 h 109"/>
                <a:gd name="T46" fmla="*/ 60 w 128"/>
                <a:gd name="T47" fmla="*/ 59 h 109"/>
                <a:gd name="T48" fmla="*/ 70 w 128"/>
                <a:gd name="T49" fmla="*/ 66 h 109"/>
                <a:gd name="T50" fmla="*/ 79 w 128"/>
                <a:gd name="T51" fmla="*/ 75 h 109"/>
                <a:gd name="T52" fmla="*/ 93 w 128"/>
                <a:gd name="T53" fmla="*/ 91 h 109"/>
                <a:gd name="T54" fmla="*/ 101 w 128"/>
                <a:gd name="T55" fmla="*/ 103 h 109"/>
                <a:gd name="T56" fmla="*/ 101 w 128"/>
                <a:gd name="T57" fmla="*/ 103 h 109"/>
                <a:gd name="T58" fmla="*/ 101 w 128"/>
                <a:gd name="T59" fmla="*/ 103 h 109"/>
                <a:gd name="T60" fmla="*/ 101 w 128"/>
                <a:gd name="T61" fmla="*/ 103 h 109"/>
                <a:gd name="T62" fmla="*/ 104 w 128"/>
                <a:gd name="T63" fmla="*/ 108 h 109"/>
                <a:gd name="T64" fmla="*/ 108 w 128"/>
                <a:gd name="T65" fmla="*/ 109 h 109"/>
                <a:gd name="T66" fmla="*/ 108 w 128"/>
                <a:gd name="T67" fmla="*/ 109 h 109"/>
                <a:gd name="T68" fmla="*/ 111 w 128"/>
                <a:gd name="T69" fmla="*/ 109 h 109"/>
                <a:gd name="T70" fmla="*/ 114 w 128"/>
                <a:gd name="T71" fmla="*/ 106 h 109"/>
                <a:gd name="T72" fmla="*/ 116 w 128"/>
                <a:gd name="T73" fmla="*/ 105 h 109"/>
                <a:gd name="T74" fmla="*/ 116 w 128"/>
                <a:gd name="T75" fmla="*/ 100 h 109"/>
                <a:gd name="T76" fmla="*/ 116 w 128"/>
                <a:gd name="T77" fmla="*/ 100 h 109"/>
                <a:gd name="T78" fmla="*/ 116 w 128"/>
                <a:gd name="T79" fmla="*/ 99 h 109"/>
                <a:gd name="T80" fmla="*/ 114 w 128"/>
                <a:gd name="T81" fmla="*/ 96 h 109"/>
                <a:gd name="T82" fmla="*/ 114 w 128"/>
                <a:gd name="T83" fmla="*/ 96 h 109"/>
                <a:gd name="T84" fmla="*/ 122 w 128"/>
                <a:gd name="T85" fmla="*/ 80 h 109"/>
                <a:gd name="T86" fmla="*/ 127 w 128"/>
                <a:gd name="T87" fmla="*/ 68 h 109"/>
                <a:gd name="T88" fmla="*/ 128 w 128"/>
                <a:gd name="T89" fmla="*/ 55 h 109"/>
                <a:gd name="T90" fmla="*/ 128 w 128"/>
                <a:gd name="T91" fmla="*/ 42 h 109"/>
                <a:gd name="T92" fmla="*/ 127 w 128"/>
                <a:gd name="T93" fmla="*/ 35 h 109"/>
                <a:gd name="T94" fmla="*/ 125 w 128"/>
                <a:gd name="T95" fmla="*/ 29 h 109"/>
                <a:gd name="T96" fmla="*/ 121 w 128"/>
                <a:gd name="T97" fmla="*/ 23 h 109"/>
                <a:gd name="T98" fmla="*/ 116 w 128"/>
                <a:gd name="T99" fmla="*/ 17 h 109"/>
                <a:gd name="T100" fmla="*/ 110 w 128"/>
                <a:gd name="T101" fmla="*/ 12 h 109"/>
                <a:gd name="T102" fmla="*/ 102 w 128"/>
                <a:gd name="T103" fmla="*/ 8 h 109"/>
                <a:gd name="T104" fmla="*/ 102 w 128"/>
                <a:gd name="T105" fmla="*/ 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09">
                  <a:moveTo>
                    <a:pt x="102" y="8"/>
                  </a:moveTo>
                  <a:lnTo>
                    <a:pt x="102" y="8"/>
                  </a:lnTo>
                  <a:lnTo>
                    <a:pt x="87" y="1"/>
                  </a:lnTo>
                  <a:lnTo>
                    <a:pt x="74" y="0"/>
                  </a:lnTo>
                  <a:lnTo>
                    <a:pt x="62" y="0"/>
                  </a:lnTo>
                  <a:lnTo>
                    <a:pt x="51" y="3"/>
                  </a:lnTo>
                  <a:lnTo>
                    <a:pt x="42" y="8"/>
                  </a:lnTo>
                  <a:lnTo>
                    <a:pt x="34" y="12"/>
                  </a:lnTo>
                  <a:lnTo>
                    <a:pt x="27" y="18"/>
                  </a:lnTo>
                  <a:lnTo>
                    <a:pt x="22" y="25"/>
                  </a:lnTo>
                  <a:lnTo>
                    <a:pt x="22" y="25"/>
                  </a:lnTo>
                  <a:lnTo>
                    <a:pt x="13" y="26"/>
                  </a:lnTo>
                  <a:lnTo>
                    <a:pt x="6" y="31"/>
                  </a:lnTo>
                  <a:lnTo>
                    <a:pt x="2" y="35"/>
                  </a:lnTo>
                  <a:lnTo>
                    <a:pt x="0" y="38"/>
                  </a:lnTo>
                  <a:lnTo>
                    <a:pt x="0" y="38"/>
                  </a:lnTo>
                  <a:lnTo>
                    <a:pt x="3" y="40"/>
                  </a:lnTo>
                  <a:lnTo>
                    <a:pt x="8" y="40"/>
                  </a:lnTo>
                  <a:lnTo>
                    <a:pt x="20" y="42"/>
                  </a:lnTo>
                  <a:lnTo>
                    <a:pt x="20" y="42"/>
                  </a:lnTo>
                  <a:lnTo>
                    <a:pt x="42" y="48"/>
                  </a:lnTo>
                  <a:lnTo>
                    <a:pt x="42" y="48"/>
                  </a:lnTo>
                  <a:lnTo>
                    <a:pt x="51" y="52"/>
                  </a:lnTo>
                  <a:lnTo>
                    <a:pt x="60" y="59"/>
                  </a:lnTo>
                  <a:lnTo>
                    <a:pt x="70" y="66"/>
                  </a:lnTo>
                  <a:lnTo>
                    <a:pt x="79" y="75"/>
                  </a:lnTo>
                  <a:lnTo>
                    <a:pt x="93" y="91"/>
                  </a:lnTo>
                  <a:lnTo>
                    <a:pt x="101" y="103"/>
                  </a:lnTo>
                  <a:lnTo>
                    <a:pt x="101" y="103"/>
                  </a:lnTo>
                  <a:lnTo>
                    <a:pt x="101" y="103"/>
                  </a:lnTo>
                  <a:lnTo>
                    <a:pt x="101" y="103"/>
                  </a:lnTo>
                  <a:lnTo>
                    <a:pt x="104" y="108"/>
                  </a:lnTo>
                  <a:lnTo>
                    <a:pt x="108" y="109"/>
                  </a:lnTo>
                  <a:lnTo>
                    <a:pt x="108" y="109"/>
                  </a:lnTo>
                  <a:lnTo>
                    <a:pt x="111" y="109"/>
                  </a:lnTo>
                  <a:lnTo>
                    <a:pt x="114" y="106"/>
                  </a:lnTo>
                  <a:lnTo>
                    <a:pt x="116" y="105"/>
                  </a:lnTo>
                  <a:lnTo>
                    <a:pt x="116" y="100"/>
                  </a:lnTo>
                  <a:lnTo>
                    <a:pt x="116" y="100"/>
                  </a:lnTo>
                  <a:lnTo>
                    <a:pt x="116" y="99"/>
                  </a:lnTo>
                  <a:lnTo>
                    <a:pt x="114" y="96"/>
                  </a:lnTo>
                  <a:lnTo>
                    <a:pt x="114" y="96"/>
                  </a:lnTo>
                  <a:lnTo>
                    <a:pt x="122" y="80"/>
                  </a:lnTo>
                  <a:lnTo>
                    <a:pt x="127" y="68"/>
                  </a:lnTo>
                  <a:lnTo>
                    <a:pt x="128" y="55"/>
                  </a:lnTo>
                  <a:lnTo>
                    <a:pt x="128" y="42"/>
                  </a:lnTo>
                  <a:lnTo>
                    <a:pt x="127" y="35"/>
                  </a:lnTo>
                  <a:lnTo>
                    <a:pt x="125" y="29"/>
                  </a:lnTo>
                  <a:lnTo>
                    <a:pt x="121" y="23"/>
                  </a:lnTo>
                  <a:lnTo>
                    <a:pt x="116" y="17"/>
                  </a:lnTo>
                  <a:lnTo>
                    <a:pt x="110" y="12"/>
                  </a:lnTo>
                  <a:lnTo>
                    <a:pt x="102" y="8"/>
                  </a:lnTo>
                  <a:lnTo>
                    <a:pt x="102" y="8"/>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 name="Thought Bubble: Cloud 10">
            <a:extLst>
              <a:ext uri="{FF2B5EF4-FFF2-40B4-BE49-F238E27FC236}">
                <a16:creationId xmlns:a16="http://schemas.microsoft.com/office/drawing/2014/main" id="{9023FBAF-4B83-4194-8554-C75BF230543B}"/>
              </a:ext>
            </a:extLst>
          </p:cNvPr>
          <p:cNvSpPr/>
          <p:nvPr/>
        </p:nvSpPr>
        <p:spPr>
          <a:xfrm flipH="1">
            <a:off x="4766361" y="1434403"/>
            <a:ext cx="7151505" cy="36133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12" name="TextBox 11">
            <a:extLst>
              <a:ext uri="{FF2B5EF4-FFF2-40B4-BE49-F238E27FC236}">
                <a16:creationId xmlns:a16="http://schemas.microsoft.com/office/drawing/2014/main" id="{3356519B-792C-4C47-8AC6-8CA29336BD09}"/>
              </a:ext>
            </a:extLst>
          </p:cNvPr>
          <p:cNvSpPr txBox="1"/>
          <p:nvPr/>
        </p:nvSpPr>
        <p:spPr>
          <a:xfrm>
            <a:off x="5694831" y="1906323"/>
            <a:ext cx="5294563" cy="2062103"/>
          </a:xfrm>
          <a:prstGeom prst="rect">
            <a:avLst/>
          </a:prstGeom>
          <a:noFill/>
        </p:spPr>
        <p:txBody>
          <a:bodyPr wrap="square" rtlCol="0">
            <a:spAutoFit/>
          </a:bodyPr>
          <a:lstStyle/>
          <a:p>
            <a:pPr algn="ctr"/>
            <a:r>
              <a:rPr lang="en-US" sz="3200" dirty="0"/>
              <a:t>Originality 1:</a:t>
            </a:r>
          </a:p>
          <a:p>
            <a:pPr algn="ctr"/>
            <a:r>
              <a:rPr lang="en-US" sz="3200" dirty="0"/>
              <a:t>Can use the oxford database to make the training data become more Covid oriented</a:t>
            </a:r>
            <a:endParaRPr lang="en-HK" sz="3200" dirty="0"/>
          </a:p>
        </p:txBody>
      </p:sp>
    </p:spTree>
    <p:extLst>
      <p:ext uri="{BB962C8B-B14F-4D97-AF65-F5344CB8AC3E}">
        <p14:creationId xmlns:p14="http://schemas.microsoft.com/office/powerpoint/2010/main" val="367027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85D4-0864-4622-AF7F-9BF3EBF3317C}"/>
              </a:ext>
            </a:extLst>
          </p:cNvPr>
          <p:cNvSpPr>
            <a:spLocks noGrp="1"/>
          </p:cNvSpPr>
          <p:nvPr>
            <p:ph type="title"/>
          </p:nvPr>
        </p:nvSpPr>
        <p:spPr/>
        <p:txBody>
          <a:bodyPr>
            <a:normAutofit fontScale="90000"/>
          </a:bodyPr>
          <a:lstStyle/>
          <a:p>
            <a:r>
              <a:rPr lang="en-US" dirty="0"/>
              <a:t>Step 3: Convert FASTA to molecular and atomic representation, and finally to one-hot vector</a:t>
            </a:r>
            <a:endParaRPr lang="en-HK" dirty="0"/>
          </a:p>
        </p:txBody>
      </p:sp>
      <p:sp>
        <p:nvSpPr>
          <p:cNvPr id="3" name="Content Placeholder 2">
            <a:extLst>
              <a:ext uri="{FF2B5EF4-FFF2-40B4-BE49-F238E27FC236}">
                <a16:creationId xmlns:a16="http://schemas.microsoft.com/office/drawing/2014/main" id="{EAAD3CC7-6A2E-4E94-AD0D-919334694261}"/>
              </a:ext>
            </a:extLst>
          </p:cNvPr>
          <p:cNvSpPr>
            <a:spLocks noGrp="1"/>
          </p:cNvSpPr>
          <p:nvPr>
            <p:ph idx="1"/>
          </p:nvPr>
        </p:nvSpPr>
        <p:spPr/>
        <p:txBody>
          <a:bodyPr/>
          <a:lstStyle/>
          <a:p>
            <a:r>
              <a:rPr lang="en-US" dirty="0"/>
              <a:t>Each molecule has around 200 atoms (example: 179)</a:t>
            </a:r>
          </a:p>
          <a:p>
            <a:r>
              <a:rPr lang="en-US" dirty="0"/>
              <a:t>For each atom, extract its features</a:t>
            </a:r>
            <a:endParaRPr lang="en-HK" dirty="0"/>
          </a:p>
        </p:txBody>
      </p:sp>
      <p:pic>
        <p:nvPicPr>
          <p:cNvPr id="5" name="Picture 4" descr="Text&#10;&#10;Description automatically generated">
            <a:extLst>
              <a:ext uri="{FF2B5EF4-FFF2-40B4-BE49-F238E27FC236}">
                <a16:creationId xmlns:a16="http://schemas.microsoft.com/office/drawing/2014/main" id="{CCFA3CBE-8E6B-4CF6-A587-1BDA6DCAE1F5}"/>
              </a:ext>
            </a:extLst>
          </p:cNvPr>
          <p:cNvPicPr>
            <a:picLocks noChangeAspect="1"/>
          </p:cNvPicPr>
          <p:nvPr/>
        </p:nvPicPr>
        <p:blipFill>
          <a:blip r:embed="rId2"/>
          <a:stretch>
            <a:fillRect/>
          </a:stretch>
        </p:blipFill>
        <p:spPr>
          <a:xfrm>
            <a:off x="942975" y="2984159"/>
            <a:ext cx="9068229" cy="3508715"/>
          </a:xfrm>
          <a:prstGeom prst="rect">
            <a:avLst/>
          </a:prstGeom>
        </p:spPr>
      </p:pic>
    </p:spTree>
    <p:extLst>
      <p:ext uri="{BB962C8B-B14F-4D97-AF65-F5344CB8AC3E}">
        <p14:creationId xmlns:p14="http://schemas.microsoft.com/office/powerpoint/2010/main" val="2014141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DD5-8620-40F6-BE7D-5CD8D3AB670D}"/>
              </a:ext>
            </a:extLst>
          </p:cNvPr>
          <p:cNvSpPr>
            <a:spLocks noGrp="1"/>
          </p:cNvSpPr>
          <p:nvPr>
            <p:ph type="title"/>
          </p:nvPr>
        </p:nvSpPr>
        <p:spPr/>
        <p:txBody>
          <a:bodyPr/>
          <a:lstStyle/>
          <a:p>
            <a:r>
              <a:rPr lang="en-US" dirty="0"/>
              <a:t>Convert features to one-hot vector</a:t>
            </a:r>
            <a:endParaRPr lang="en-HK" dirty="0"/>
          </a:p>
        </p:txBody>
      </p:sp>
      <p:sp>
        <p:nvSpPr>
          <p:cNvPr id="3" name="Content Placeholder 2">
            <a:extLst>
              <a:ext uri="{FF2B5EF4-FFF2-40B4-BE49-F238E27FC236}">
                <a16:creationId xmlns:a16="http://schemas.microsoft.com/office/drawing/2014/main" id="{6EE49373-699B-498E-81A7-9258C40BEC20}"/>
              </a:ext>
            </a:extLst>
          </p:cNvPr>
          <p:cNvSpPr>
            <a:spLocks noGrp="1"/>
          </p:cNvSpPr>
          <p:nvPr>
            <p:ph idx="1"/>
          </p:nvPr>
        </p:nvSpPr>
        <p:spPr/>
        <p:txBody>
          <a:bodyPr>
            <a:normAutofit lnSpcReduction="10000"/>
          </a:bodyPr>
          <a:lstStyle/>
          <a:p>
            <a:r>
              <a:rPr lang="en-HK" dirty="0"/>
              <a:t>For each atom inside a molecule:</a:t>
            </a:r>
          </a:p>
          <a:p>
            <a:r>
              <a:rPr lang="en-HK" dirty="0" err="1"/>
              <a:t>atom.GetSymbol</a:t>
            </a:r>
            <a:r>
              <a:rPr lang="en-HK" dirty="0"/>
              <a:t>() </a:t>
            </a:r>
            <a:r>
              <a:rPr lang="en-HK" dirty="0">
                <a:sym typeface="Wingdings" panose="05000000000000000000" pitchFamily="2" charset="2"/>
              </a:rPr>
              <a:t> {‘C’, ‘N’, ‘O’, ‘S’, ‘H’, ‘Unknown’}</a:t>
            </a:r>
            <a:endParaRPr lang="en-HK" dirty="0"/>
          </a:p>
          <a:p>
            <a:r>
              <a:rPr lang="en-HK" dirty="0" err="1"/>
              <a:t>atom.GetDegree</a:t>
            </a:r>
            <a:r>
              <a:rPr lang="en-HK" dirty="0"/>
              <a:t>() </a:t>
            </a:r>
            <a:r>
              <a:rPr lang="en-HK" dirty="0">
                <a:sym typeface="Wingdings" panose="05000000000000000000" pitchFamily="2" charset="2"/>
              </a:rPr>
              <a:t> { 0, 1, 2, 3, 4, 5, 6, 7, 8, 9, 10}</a:t>
            </a:r>
            <a:endParaRPr lang="en-HK" dirty="0"/>
          </a:p>
          <a:p>
            <a:r>
              <a:rPr lang="en-HK" dirty="0" err="1"/>
              <a:t>atom.GetImplicitValence</a:t>
            </a:r>
            <a:r>
              <a:rPr lang="en-HK" dirty="0"/>
              <a:t>() </a:t>
            </a:r>
            <a:r>
              <a:rPr lang="en-HK" dirty="0">
                <a:sym typeface="Wingdings" panose="05000000000000000000" pitchFamily="2" charset="2"/>
              </a:rPr>
              <a:t> {0, 1, 2, 3, 4, 5, 6}</a:t>
            </a:r>
            <a:endParaRPr lang="en-HK" dirty="0"/>
          </a:p>
          <a:p>
            <a:r>
              <a:rPr lang="en-HK" dirty="0" err="1"/>
              <a:t>atom.GetFormalCharge</a:t>
            </a:r>
            <a:r>
              <a:rPr lang="en-HK" dirty="0"/>
              <a:t>() </a:t>
            </a:r>
            <a:r>
              <a:rPr lang="en-HK" dirty="0">
                <a:sym typeface="Wingdings" panose="05000000000000000000" pitchFamily="2" charset="2"/>
              </a:rPr>
              <a:t> {0, 1} binary</a:t>
            </a:r>
            <a:endParaRPr lang="en-HK" dirty="0"/>
          </a:p>
          <a:p>
            <a:r>
              <a:rPr lang="en-HK" dirty="0" err="1"/>
              <a:t>atom.GetNumRadicalElectrons</a:t>
            </a:r>
            <a:r>
              <a:rPr lang="en-HK" dirty="0"/>
              <a:t>() </a:t>
            </a:r>
            <a:r>
              <a:rPr lang="en-HK" dirty="0">
                <a:sym typeface="Wingdings" panose="05000000000000000000" pitchFamily="2" charset="2"/>
              </a:rPr>
              <a:t> {0, 1} binary</a:t>
            </a:r>
            <a:endParaRPr lang="en-HK" dirty="0"/>
          </a:p>
          <a:p>
            <a:r>
              <a:rPr lang="en-HK" dirty="0" err="1"/>
              <a:t>atom.GetHybridization</a:t>
            </a:r>
            <a:r>
              <a:rPr lang="en-HK" dirty="0"/>
              <a:t>() </a:t>
            </a:r>
            <a:r>
              <a:rPr lang="en-HK" dirty="0">
                <a:sym typeface="Wingdings" panose="05000000000000000000" pitchFamily="2" charset="2"/>
              </a:rPr>
              <a:t> {SP, SP2, SP3, SP3D, SP3D2}</a:t>
            </a:r>
            <a:endParaRPr lang="en-HK" dirty="0"/>
          </a:p>
          <a:p>
            <a:r>
              <a:rPr lang="en-HK" dirty="0" err="1"/>
              <a:t>atom.GetIsAromatic</a:t>
            </a:r>
            <a:r>
              <a:rPr lang="en-HK" dirty="0"/>
              <a:t>() </a:t>
            </a:r>
            <a:r>
              <a:rPr lang="en-HK" dirty="0">
                <a:sym typeface="Wingdings" panose="05000000000000000000" pitchFamily="2" charset="2"/>
              </a:rPr>
              <a:t> {0, 1} binary</a:t>
            </a:r>
            <a:endParaRPr lang="en-HK" dirty="0"/>
          </a:p>
          <a:p>
            <a:r>
              <a:rPr lang="en-HK" dirty="0" err="1"/>
              <a:t>atom.GetTotalNumHs</a:t>
            </a:r>
            <a:r>
              <a:rPr lang="en-HK" dirty="0"/>
              <a:t>() </a:t>
            </a:r>
            <a:r>
              <a:rPr lang="en-HK" dirty="0">
                <a:sym typeface="Wingdings" panose="05000000000000000000" pitchFamily="2" charset="2"/>
              </a:rPr>
              <a:t> {0, 1, 2, 3, 4}</a:t>
            </a:r>
            <a:endParaRPr lang="en-HK" dirty="0"/>
          </a:p>
        </p:txBody>
      </p:sp>
    </p:spTree>
    <p:extLst>
      <p:ext uri="{BB962C8B-B14F-4D97-AF65-F5344CB8AC3E}">
        <p14:creationId xmlns:p14="http://schemas.microsoft.com/office/powerpoint/2010/main" val="2450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09CA-6337-7048-829A-CC9348845019}"/>
              </a:ext>
            </a:extLst>
          </p:cNvPr>
          <p:cNvSpPr>
            <a:spLocks noGrp="1"/>
          </p:cNvSpPr>
          <p:nvPr>
            <p:ph type="title"/>
          </p:nvPr>
        </p:nvSpPr>
        <p:spPr>
          <a:xfrm>
            <a:off x="838199" y="734776"/>
            <a:ext cx="10515600" cy="1325563"/>
          </a:xfrm>
        </p:spPr>
        <p:txBody>
          <a:bodyPr>
            <a:normAutofit fontScale="90000"/>
          </a:bodyPr>
          <a:lstStyle/>
          <a:p>
            <a:pPr algn="ctr"/>
            <a:r>
              <a:rPr lang="en-US" dirty="0"/>
              <a:t>Potential neutralizing antibodies discovered for novel corona virus using machine learning (paper shared earlier)</a:t>
            </a:r>
            <a:br>
              <a:rPr lang="en-US" dirty="0"/>
            </a:br>
            <a:endParaRPr lang="en-US" dirty="0"/>
          </a:p>
        </p:txBody>
      </p:sp>
      <p:pic>
        <p:nvPicPr>
          <p:cNvPr id="5" name="Content Placeholder 4" descr="Chart, diagram&#10;&#10;Description automatically generated">
            <a:extLst>
              <a:ext uri="{FF2B5EF4-FFF2-40B4-BE49-F238E27FC236}">
                <a16:creationId xmlns:a16="http://schemas.microsoft.com/office/drawing/2014/main" id="{2624379F-755C-7948-A77D-38AFF21686A3}"/>
              </a:ext>
            </a:extLst>
          </p:cNvPr>
          <p:cNvPicPr>
            <a:picLocks noGrp="1" noChangeAspect="1"/>
          </p:cNvPicPr>
          <p:nvPr>
            <p:ph idx="1"/>
          </p:nvPr>
        </p:nvPicPr>
        <p:blipFill>
          <a:blip r:embed="rId2"/>
          <a:stretch>
            <a:fillRect/>
          </a:stretch>
        </p:blipFill>
        <p:spPr>
          <a:xfrm>
            <a:off x="1465075" y="2060339"/>
            <a:ext cx="9261847" cy="4756935"/>
          </a:xfrm>
        </p:spPr>
      </p:pic>
    </p:spTree>
    <p:extLst>
      <p:ext uri="{BB962C8B-B14F-4D97-AF65-F5344CB8AC3E}">
        <p14:creationId xmlns:p14="http://schemas.microsoft.com/office/powerpoint/2010/main" val="244478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DD5-8620-40F6-BE7D-5CD8D3AB670D}"/>
              </a:ext>
            </a:extLst>
          </p:cNvPr>
          <p:cNvSpPr>
            <a:spLocks noGrp="1"/>
          </p:cNvSpPr>
          <p:nvPr>
            <p:ph type="title"/>
          </p:nvPr>
        </p:nvSpPr>
        <p:spPr/>
        <p:txBody>
          <a:bodyPr/>
          <a:lstStyle/>
          <a:p>
            <a:r>
              <a:rPr lang="en-US" dirty="0"/>
              <a:t>Convert features to one-hot vector</a:t>
            </a:r>
            <a:endParaRPr lang="en-HK" dirty="0"/>
          </a:p>
        </p:txBody>
      </p:sp>
      <p:sp>
        <p:nvSpPr>
          <p:cNvPr id="3" name="Content Placeholder 2">
            <a:extLst>
              <a:ext uri="{FF2B5EF4-FFF2-40B4-BE49-F238E27FC236}">
                <a16:creationId xmlns:a16="http://schemas.microsoft.com/office/drawing/2014/main" id="{6EE49373-699B-498E-81A7-9258C40BEC20}"/>
              </a:ext>
            </a:extLst>
          </p:cNvPr>
          <p:cNvSpPr>
            <a:spLocks noGrp="1"/>
          </p:cNvSpPr>
          <p:nvPr>
            <p:ph idx="1"/>
          </p:nvPr>
        </p:nvSpPr>
        <p:spPr/>
        <p:txBody>
          <a:bodyPr/>
          <a:lstStyle/>
          <a:p>
            <a:r>
              <a:rPr lang="en-HK" dirty="0" err="1"/>
              <a:t>atom.GetDegree</a:t>
            </a:r>
            <a:r>
              <a:rPr lang="en-HK" dirty="0"/>
              <a:t>() </a:t>
            </a:r>
            <a:r>
              <a:rPr lang="en-HK" dirty="0">
                <a:sym typeface="Wingdings" panose="05000000000000000000" pitchFamily="2" charset="2"/>
              </a:rPr>
              <a:t> { 0, 1, 2, 3, 4, 5, 6, 7, 8, 9, 10}</a:t>
            </a:r>
            <a:endParaRPr lang="en-HK" dirty="0"/>
          </a:p>
        </p:txBody>
      </p:sp>
      <p:sp>
        <p:nvSpPr>
          <p:cNvPr id="4" name="Rectangle 3">
            <a:extLst>
              <a:ext uri="{FF2B5EF4-FFF2-40B4-BE49-F238E27FC236}">
                <a16:creationId xmlns:a16="http://schemas.microsoft.com/office/drawing/2014/main" id="{EE0E721F-EE15-4063-81F8-9A01AB7964FE}"/>
              </a:ext>
            </a:extLst>
          </p:cNvPr>
          <p:cNvSpPr/>
          <p:nvPr/>
        </p:nvSpPr>
        <p:spPr>
          <a:xfrm>
            <a:off x="1298448"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HK" b="1" dirty="0">
              <a:solidFill>
                <a:schemeClr val="tx1"/>
              </a:solidFill>
            </a:endParaRPr>
          </a:p>
        </p:txBody>
      </p:sp>
      <p:sp>
        <p:nvSpPr>
          <p:cNvPr id="5" name="TextBox 4">
            <a:extLst>
              <a:ext uri="{FF2B5EF4-FFF2-40B4-BE49-F238E27FC236}">
                <a16:creationId xmlns:a16="http://schemas.microsoft.com/office/drawing/2014/main" id="{D7F5C337-70C6-42DD-91F5-C7D39941E5BF}"/>
              </a:ext>
            </a:extLst>
          </p:cNvPr>
          <p:cNvSpPr txBox="1"/>
          <p:nvPr/>
        </p:nvSpPr>
        <p:spPr>
          <a:xfrm>
            <a:off x="1202281" y="2598228"/>
            <a:ext cx="898644" cy="461665"/>
          </a:xfrm>
          <a:prstGeom prst="rect">
            <a:avLst/>
          </a:prstGeom>
          <a:noFill/>
        </p:spPr>
        <p:txBody>
          <a:bodyPr wrap="none" rtlCol="0">
            <a:spAutoFit/>
          </a:bodyPr>
          <a:lstStyle/>
          <a:p>
            <a:r>
              <a:rPr lang="en-US" sz="2400" b="1" dirty="0"/>
              <a:t>Value</a:t>
            </a:r>
            <a:endParaRPr lang="en-HK" sz="2400" b="1" dirty="0"/>
          </a:p>
        </p:txBody>
      </p:sp>
      <p:cxnSp>
        <p:nvCxnSpPr>
          <p:cNvPr id="7" name="Straight Arrow Connector 6">
            <a:extLst>
              <a:ext uri="{FF2B5EF4-FFF2-40B4-BE49-F238E27FC236}">
                <a16:creationId xmlns:a16="http://schemas.microsoft.com/office/drawing/2014/main" id="{6C69876C-320C-4533-AC79-6DF72437A6EA}"/>
              </a:ext>
            </a:extLst>
          </p:cNvPr>
          <p:cNvCxnSpPr/>
          <p:nvPr/>
        </p:nvCxnSpPr>
        <p:spPr>
          <a:xfrm>
            <a:off x="2290713" y="3619017"/>
            <a:ext cx="6881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3096738-D0E6-4AC0-B3B1-549E2BCD4F5E}"/>
              </a:ext>
            </a:extLst>
          </p:cNvPr>
          <p:cNvGrpSpPr/>
          <p:nvPr/>
        </p:nvGrpSpPr>
        <p:grpSpPr>
          <a:xfrm>
            <a:off x="3485467" y="3265862"/>
            <a:ext cx="7769421" cy="706311"/>
            <a:chOff x="3485467" y="3265862"/>
            <a:chExt cx="7769421" cy="706311"/>
          </a:xfrm>
        </p:grpSpPr>
        <p:sp>
          <p:nvSpPr>
            <p:cNvPr id="8" name="Rectangle 7">
              <a:extLst>
                <a:ext uri="{FF2B5EF4-FFF2-40B4-BE49-F238E27FC236}">
                  <a16:creationId xmlns:a16="http://schemas.microsoft.com/office/drawing/2014/main" id="{91102210-2764-4CBE-BA6B-12894F80981F}"/>
                </a:ext>
              </a:extLst>
            </p:cNvPr>
            <p:cNvSpPr/>
            <p:nvPr/>
          </p:nvSpPr>
          <p:spPr>
            <a:xfrm>
              <a:off x="3485467"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9" name="Rectangle 8">
              <a:extLst>
                <a:ext uri="{FF2B5EF4-FFF2-40B4-BE49-F238E27FC236}">
                  <a16:creationId xmlns:a16="http://schemas.microsoft.com/office/drawing/2014/main" id="{B3B09CAB-23FB-4156-85DE-312C4DFE7013}"/>
                </a:ext>
              </a:extLst>
            </p:cNvPr>
            <p:cNvSpPr/>
            <p:nvPr/>
          </p:nvSpPr>
          <p:spPr>
            <a:xfrm>
              <a:off x="4191778"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0" name="Rectangle 9">
              <a:extLst>
                <a:ext uri="{FF2B5EF4-FFF2-40B4-BE49-F238E27FC236}">
                  <a16:creationId xmlns:a16="http://schemas.microsoft.com/office/drawing/2014/main" id="{8F0973BC-DD0F-470F-88DC-23FC4D861F6C}"/>
                </a:ext>
              </a:extLst>
            </p:cNvPr>
            <p:cNvSpPr/>
            <p:nvPr/>
          </p:nvSpPr>
          <p:spPr>
            <a:xfrm>
              <a:off x="4898089"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1" name="Rectangle 10">
              <a:extLst>
                <a:ext uri="{FF2B5EF4-FFF2-40B4-BE49-F238E27FC236}">
                  <a16:creationId xmlns:a16="http://schemas.microsoft.com/office/drawing/2014/main" id="{901EFCBF-F24C-466B-9398-25F93271412A}"/>
                </a:ext>
              </a:extLst>
            </p:cNvPr>
            <p:cNvSpPr/>
            <p:nvPr/>
          </p:nvSpPr>
          <p:spPr>
            <a:xfrm>
              <a:off x="5604400"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2" name="Rectangle 11">
              <a:extLst>
                <a:ext uri="{FF2B5EF4-FFF2-40B4-BE49-F238E27FC236}">
                  <a16:creationId xmlns:a16="http://schemas.microsoft.com/office/drawing/2014/main" id="{CEE09943-B206-473D-9757-C94DE4BDC04F}"/>
                </a:ext>
              </a:extLst>
            </p:cNvPr>
            <p:cNvSpPr/>
            <p:nvPr/>
          </p:nvSpPr>
          <p:spPr>
            <a:xfrm>
              <a:off x="6310711"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3" name="Rectangle 12">
              <a:extLst>
                <a:ext uri="{FF2B5EF4-FFF2-40B4-BE49-F238E27FC236}">
                  <a16:creationId xmlns:a16="http://schemas.microsoft.com/office/drawing/2014/main" id="{9E131BA5-3EE0-4288-85F3-18C2EBEE1B56}"/>
                </a:ext>
              </a:extLst>
            </p:cNvPr>
            <p:cNvSpPr/>
            <p:nvPr/>
          </p:nvSpPr>
          <p:spPr>
            <a:xfrm>
              <a:off x="7017022"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4" name="Rectangle 13">
              <a:extLst>
                <a:ext uri="{FF2B5EF4-FFF2-40B4-BE49-F238E27FC236}">
                  <a16:creationId xmlns:a16="http://schemas.microsoft.com/office/drawing/2014/main" id="{176A0AB4-11C2-43BB-ABAE-374BFE1961FE}"/>
                </a:ext>
              </a:extLst>
            </p:cNvPr>
            <p:cNvSpPr/>
            <p:nvPr/>
          </p:nvSpPr>
          <p:spPr>
            <a:xfrm>
              <a:off x="7723333"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a:t>
              </a:r>
              <a:endParaRPr lang="en-HK" b="1" dirty="0">
                <a:solidFill>
                  <a:srgbClr val="FF0000"/>
                </a:solidFill>
              </a:endParaRPr>
            </a:p>
          </p:txBody>
        </p:sp>
        <p:sp>
          <p:nvSpPr>
            <p:cNvPr id="15" name="Rectangle 14">
              <a:extLst>
                <a:ext uri="{FF2B5EF4-FFF2-40B4-BE49-F238E27FC236}">
                  <a16:creationId xmlns:a16="http://schemas.microsoft.com/office/drawing/2014/main" id="{208CE6D6-12E7-4CF2-8A51-5CB6675FE992}"/>
                </a:ext>
              </a:extLst>
            </p:cNvPr>
            <p:cNvSpPr/>
            <p:nvPr/>
          </p:nvSpPr>
          <p:spPr>
            <a:xfrm>
              <a:off x="8429644"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6" name="Rectangle 15">
              <a:extLst>
                <a:ext uri="{FF2B5EF4-FFF2-40B4-BE49-F238E27FC236}">
                  <a16:creationId xmlns:a16="http://schemas.microsoft.com/office/drawing/2014/main" id="{A4752139-659F-4D4B-BB4A-183684015E0B}"/>
                </a:ext>
              </a:extLst>
            </p:cNvPr>
            <p:cNvSpPr/>
            <p:nvPr/>
          </p:nvSpPr>
          <p:spPr>
            <a:xfrm>
              <a:off x="9135955"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7" name="Rectangle 16">
              <a:extLst>
                <a:ext uri="{FF2B5EF4-FFF2-40B4-BE49-F238E27FC236}">
                  <a16:creationId xmlns:a16="http://schemas.microsoft.com/office/drawing/2014/main" id="{6E922086-1746-4B5E-8ACA-476A07D54ABF}"/>
                </a:ext>
              </a:extLst>
            </p:cNvPr>
            <p:cNvSpPr/>
            <p:nvPr/>
          </p:nvSpPr>
          <p:spPr>
            <a:xfrm>
              <a:off x="9842266"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18" name="Rectangle 17">
              <a:extLst>
                <a:ext uri="{FF2B5EF4-FFF2-40B4-BE49-F238E27FC236}">
                  <a16:creationId xmlns:a16="http://schemas.microsoft.com/office/drawing/2014/main" id="{6C663DA7-62DD-473F-8E70-1F61FA3FE91F}"/>
                </a:ext>
              </a:extLst>
            </p:cNvPr>
            <p:cNvSpPr/>
            <p:nvPr/>
          </p:nvSpPr>
          <p:spPr>
            <a:xfrm>
              <a:off x="10548577"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grpSp>
      <p:sp>
        <p:nvSpPr>
          <p:cNvPr id="20" name="TextBox 19">
            <a:extLst>
              <a:ext uri="{FF2B5EF4-FFF2-40B4-BE49-F238E27FC236}">
                <a16:creationId xmlns:a16="http://schemas.microsoft.com/office/drawing/2014/main" id="{6B48DDDC-4609-4220-AC7A-BBC1E6555676}"/>
              </a:ext>
            </a:extLst>
          </p:cNvPr>
          <p:cNvSpPr txBox="1"/>
          <p:nvPr/>
        </p:nvSpPr>
        <p:spPr>
          <a:xfrm>
            <a:off x="3633315" y="2536674"/>
            <a:ext cx="7705956" cy="584775"/>
          </a:xfrm>
          <a:prstGeom prst="rect">
            <a:avLst/>
          </a:prstGeom>
          <a:noFill/>
        </p:spPr>
        <p:txBody>
          <a:bodyPr wrap="none" rtlCol="0">
            <a:spAutoFit/>
          </a:bodyPr>
          <a:lstStyle/>
          <a:p>
            <a:r>
              <a:rPr lang="en-US" sz="3200" b="1" dirty="0"/>
              <a:t>0     1      2     3      4     5      6     7     8      9    10</a:t>
            </a:r>
            <a:endParaRPr lang="en-HK" sz="3200" b="1" dirty="0"/>
          </a:p>
        </p:txBody>
      </p:sp>
      <p:sp>
        <p:nvSpPr>
          <p:cNvPr id="22" name="Rectangle 21">
            <a:extLst>
              <a:ext uri="{FF2B5EF4-FFF2-40B4-BE49-F238E27FC236}">
                <a16:creationId xmlns:a16="http://schemas.microsoft.com/office/drawing/2014/main" id="{6FAF8676-7914-44A6-B4FF-12252AE5EE2B}"/>
              </a:ext>
            </a:extLst>
          </p:cNvPr>
          <p:cNvSpPr/>
          <p:nvPr/>
        </p:nvSpPr>
        <p:spPr>
          <a:xfrm>
            <a:off x="1298448" y="5120810"/>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endParaRPr lang="en-HK" b="1" dirty="0">
              <a:solidFill>
                <a:schemeClr val="tx1"/>
              </a:solidFill>
            </a:endParaRPr>
          </a:p>
        </p:txBody>
      </p:sp>
      <p:sp>
        <p:nvSpPr>
          <p:cNvPr id="23" name="TextBox 22">
            <a:extLst>
              <a:ext uri="{FF2B5EF4-FFF2-40B4-BE49-F238E27FC236}">
                <a16:creationId xmlns:a16="http://schemas.microsoft.com/office/drawing/2014/main" id="{4E2E12C7-BCB3-4D7D-A540-54853283E79A}"/>
              </a:ext>
            </a:extLst>
          </p:cNvPr>
          <p:cNvSpPr txBox="1"/>
          <p:nvPr/>
        </p:nvSpPr>
        <p:spPr>
          <a:xfrm>
            <a:off x="1202281" y="4453176"/>
            <a:ext cx="898644" cy="461665"/>
          </a:xfrm>
          <a:prstGeom prst="rect">
            <a:avLst/>
          </a:prstGeom>
          <a:noFill/>
        </p:spPr>
        <p:txBody>
          <a:bodyPr wrap="none" rtlCol="0">
            <a:spAutoFit/>
          </a:bodyPr>
          <a:lstStyle/>
          <a:p>
            <a:r>
              <a:rPr lang="en-US" sz="2400" b="1" dirty="0"/>
              <a:t>Value</a:t>
            </a:r>
            <a:endParaRPr lang="en-HK" sz="2400" b="1" dirty="0"/>
          </a:p>
        </p:txBody>
      </p:sp>
      <p:cxnSp>
        <p:nvCxnSpPr>
          <p:cNvPr id="24" name="Straight Arrow Connector 23">
            <a:extLst>
              <a:ext uri="{FF2B5EF4-FFF2-40B4-BE49-F238E27FC236}">
                <a16:creationId xmlns:a16="http://schemas.microsoft.com/office/drawing/2014/main" id="{989C960F-C3B9-4DCE-B68F-07D8B77CF580}"/>
              </a:ext>
            </a:extLst>
          </p:cNvPr>
          <p:cNvCxnSpPr/>
          <p:nvPr/>
        </p:nvCxnSpPr>
        <p:spPr>
          <a:xfrm>
            <a:off x="2290713" y="5473965"/>
            <a:ext cx="6881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AD32479-FD83-4580-A1BF-3EE7371175FC}"/>
              </a:ext>
            </a:extLst>
          </p:cNvPr>
          <p:cNvGrpSpPr/>
          <p:nvPr/>
        </p:nvGrpSpPr>
        <p:grpSpPr>
          <a:xfrm>
            <a:off x="3485467" y="5120810"/>
            <a:ext cx="7769421" cy="706311"/>
            <a:chOff x="3485467" y="3265862"/>
            <a:chExt cx="7769421" cy="706311"/>
          </a:xfrm>
        </p:grpSpPr>
        <p:sp>
          <p:nvSpPr>
            <p:cNvPr id="26" name="Rectangle 25">
              <a:extLst>
                <a:ext uri="{FF2B5EF4-FFF2-40B4-BE49-F238E27FC236}">
                  <a16:creationId xmlns:a16="http://schemas.microsoft.com/office/drawing/2014/main" id="{49A9412F-0C3C-4A79-A14F-9028D2B16A03}"/>
                </a:ext>
              </a:extLst>
            </p:cNvPr>
            <p:cNvSpPr/>
            <p:nvPr/>
          </p:nvSpPr>
          <p:spPr>
            <a:xfrm>
              <a:off x="3485467"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27" name="Rectangle 26">
              <a:extLst>
                <a:ext uri="{FF2B5EF4-FFF2-40B4-BE49-F238E27FC236}">
                  <a16:creationId xmlns:a16="http://schemas.microsoft.com/office/drawing/2014/main" id="{6477F0BB-6C72-4679-BBF9-305EE64A6E48}"/>
                </a:ext>
              </a:extLst>
            </p:cNvPr>
            <p:cNvSpPr/>
            <p:nvPr/>
          </p:nvSpPr>
          <p:spPr>
            <a:xfrm>
              <a:off x="4191778"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28" name="Rectangle 27">
              <a:extLst>
                <a:ext uri="{FF2B5EF4-FFF2-40B4-BE49-F238E27FC236}">
                  <a16:creationId xmlns:a16="http://schemas.microsoft.com/office/drawing/2014/main" id="{79975805-4B90-4DC4-9ACF-53F338E0B802}"/>
                </a:ext>
              </a:extLst>
            </p:cNvPr>
            <p:cNvSpPr/>
            <p:nvPr/>
          </p:nvSpPr>
          <p:spPr>
            <a:xfrm>
              <a:off x="4898089"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a:t>
              </a:r>
              <a:endParaRPr lang="en-HK" b="1" dirty="0">
                <a:solidFill>
                  <a:srgbClr val="FF0000"/>
                </a:solidFill>
              </a:endParaRPr>
            </a:p>
          </p:txBody>
        </p:sp>
        <p:sp>
          <p:nvSpPr>
            <p:cNvPr id="29" name="Rectangle 28">
              <a:extLst>
                <a:ext uri="{FF2B5EF4-FFF2-40B4-BE49-F238E27FC236}">
                  <a16:creationId xmlns:a16="http://schemas.microsoft.com/office/drawing/2014/main" id="{E9A47572-7CE2-4D66-B085-E0C2D9ABFA53}"/>
                </a:ext>
              </a:extLst>
            </p:cNvPr>
            <p:cNvSpPr/>
            <p:nvPr/>
          </p:nvSpPr>
          <p:spPr>
            <a:xfrm>
              <a:off x="5604400"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0" name="Rectangle 29">
              <a:extLst>
                <a:ext uri="{FF2B5EF4-FFF2-40B4-BE49-F238E27FC236}">
                  <a16:creationId xmlns:a16="http://schemas.microsoft.com/office/drawing/2014/main" id="{2202812B-A4DD-4496-80A3-F577B957CCC2}"/>
                </a:ext>
              </a:extLst>
            </p:cNvPr>
            <p:cNvSpPr/>
            <p:nvPr/>
          </p:nvSpPr>
          <p:spPr>
            <a:xfrm>
              <a:off x="6310711"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1" name="Rectangle 30">
              <a:extLst>
                <a:ext uri="{FF2B5EF4-FFF2-40B4-BE49-F238E27FC236}">
                  <a16:creationId xmlns:a16="http://schemas.microsoft.com/office/drawing/2014/main" id="{9E3D9E97-66F6-48CB-B0ED-8A78958071D9}"/>
                </a:ext>
              </a:extLst>
            </p:cNvPr>
            <p:cNvSpPr/>
            <p:nvPr/>
          </p:nvSpPr>
          <p:spPr>
            <a:xfrm>
              <a:off x="7017022"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2" name="Rectangle 31">
              <a:extLst>
                <a:ext uri="{FF2B5EF4-FFF2-40B4-BE49-F238E27FC236}">
                  <a16:creationId xmlns:a16="http://schemas.microsoft.com/office/drawing/2014/main" id="{E5BE6953-02E8-47D1-8DAC-A956BD6354FD}"/>
                </a:ext>
              </a:extLst>
            </p:cNvPr>
            <p:cNvSpPr/>
            <p:nvPr/>
          </p:nvSpPr>
          <p:spPr>
            <a:xfrm>
              <a:off x="7723333"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3" name="Rectangle 32">
              <a:extLst>
                <a:ext uri="{FF2B5EF4-FFF2-40B4-BE49-F238E27FC236}">
                  <a16:creationId xmlns:a16="http://schemas.microsoft.com/office/drawing/2014/main" id="{239BC48D-99B2-4B67-B456-B5902BF2ABD6}"/>
                </a:ext>
              </a:extLst>
            </p:cNvPr>
            <p:cNvSpPr/>
            <p:nvPr/>
          </p:nvSpPr>
          <p:spPr>
            <a:xfrm>
              <a:off x="8429644"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4" name="Rectangle 33">
              <a:extLst>
                <a:ext uri="{FF2B5EF4-FFF2-40B4-BE49-F238E27FC236}">
                  <a16:creationId xmlns:a16="http://schemas.microsoft.com/office/drawing/2014/main" id="{475C9055-3B1E-4396-8D5C-DC5FA3E60259}"/>
                </a:ext>
              </a:extLst>
            </p:cNvPr>
            <p:cNvSpPr/>
            <p:nvPr/>
          </p:nvSpPr>
          <p:spPr>
            <a:xfrm>
              <a:off x="9135955"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5" name="Rectangle 34">
              <a:extLst>
                <a:ext uri="{FF2B5EF4-FFF2-40B4-BE49-F238E27FC236}">
                  <a16:creationId xmlns:a16="http://schemas.microsoft.com/office/drawing/2014/main" id="{3790D32D-6AE0-4777-9BAC-4C306C32BD42}"/>
                </a:ext>
              </a:extLst>
            </p:cNvPr>
            <p:cNvSpPr/>
            <p:nvPr/>
          </p:nvSpPr>
          <p:spPr>
            <a:xfrm>
              <a:off x="9842266"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sp>
          <p:nvSpPr>
            <p:cNvPr id="36" name="Rectangle 35">
              <a:extLst>
                <a:ext uri="{FF2B5EF4-FFF2-40B4-BE49-F238E27FC236}">
                  <a16:creationId xmlns:a16="http://schemas.microsoft.com/office/drawing/2014/main" id="{FE33E15C-7C19-4425-A76F-1BC485298F4A}"/>
                </a:ext>
              </a:extLst>
            </p:cNvPr>
            <p:cNvSpPr/>
            <p:nvPr/>
          </p:nvSpPr>
          <p:spPr>
            <a:xfrm>
              <a:off x="10548577" y="3265862"/>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0</a:t>
              </a:r>
              <a:endParaRPr lang="en-HK" b="1" dirty="0">
                <a:solidFill>
                  <a:schemeClr val="tx1"/>
                </a:solidFill>
              </a:endParaRPr>
            </a:p>
          </p:txBody>
        </p:sp>
      </p:grpSp>
      <p:sp>
        <p:nvSpPr>
          <p:cNvPr id="37" name="TextBox 36">
            <a:extLst>
              <a:ext uri="{FF2B5EF4-FFF2-40B4-BE49-F238E27FC236}">
                <a16:creationId xmlns:a16="http://schemas.microsoft.com/office/drawing/2014/main" id="{14976566-A27A-47BB-925E-FE1C46D0222E}"/>
              </a:ext>
            </a:extLst>
          </p:cNvPr>
          <p:cNvSpPr txBox="1"/>
          <p:nvPr/>
        </p:nvSpPr>
        <p:spPr>
          <a:xfrm>
            <a:off x="3633315" y="4391622"/>
            <a:ext cx="7705956" cy="584775"/>
          </a:xfrm>
          <a:prstGeom prst="rect">
            <a:avLst/>
          </a:prstGeom>
          <a:noFill/>
        </p:spPr>
        <p:txBody>
          <a:bodyPr wrap="none" rtlCol="0">
            <a:spAutoFit/>
          </a:bodyPr>
          <a:lstStyle/>
          <a:p>
            <a:r>
              <a:rPr lang="en-US" sz="3200" b="1" dirty="0"/>
              <a:t>0     1      2     3      4     5      6     7     8      9    10</a:t>
            </a:r>
            <a:endParaRPr lang="en-HK" sz="3200" b="1" dirty="0"/>
          </a:p>
        </p:txBody>
      </p:sp>
    </p:spTree>
    <p:extLst>
      <p:ext uri="{BB962C8B-B14F-4D97-AF65-F5344CB8AC3E}">
        <p14:creationId xmlns:p14="http://schemas.microsoft.com/office/powerpoint/2010/main" val="199058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DD5-8620-40F6-BE7D-5CD8D3AB670D}"/>
              </a:ext>
            </a:extLst>
          </p:cNvPr>
          <p:cNvSpPr>
            <a:spLocks noGrp="1"/>
          </p:cNvSpPr>
          <p:nvPr>
            <p:ph type="title"/>
          </p:nvPr>
        </p:nvSpPr>
        <p:spPr/>
        <p:txBody>
          <a:bodyPr/>
          <a:lstStyle/>
          <a:p>
            <a:r>
              <a:rPr lang="en-US" dirty="0"/>
              <a:t>Convert features to one-hot vector</a:t>
            </a:r>
            <a:endParaRPr lang="en-HK" dirty="0"/>
          </a:p>
        </p:txBody>
      </p:sp>
      <p:sp>
        <p:nvSpPr>
          <p:cNvPr id="3" name="Content Placeholder 2">
            <a:extLst>
              <a:ext uri="{FF2B5EF4-FFF2-40B4-BE49-F238E27FC236}">
                <a16:creationId xmlns:a16="http://schemas.microsoft.com/office/drawing/2014/main" id="{6EE49373-699B-498E-81A7-9258C40BEC20}"/>
              </a:ext>
            </a:extLst>
          </p:cNvPr>
          <p:cNvSpPr>
            <a:spLocks noGrp="1"/>
          </p:cNvSpPr>
          <p:nvPr>
            <p:ph idx="1"/>
          </p:nvPr>
        </p:nvSpPr>
        <p:spPr/>
        <p:txBody>
          <a:bodyPr>
            <a:normAutofit fontScale="92500" lnSpcReduction="20000"/>
          </a:bodyPr>
          <a:lstStyle/>
          <a:p>
            <a:r>
              <a:rPr lang="en-HK" dirty="0"/>
              <a:t>For each atom inside a molecule:</a:t>
            </a:r>
          </a:p>
          <a:p>
            <a:r>
              <a:rPr lang="en-HK" dirty="0" err="1"/>
              <a:t>atom.GetSymbol</a:t>
            </a:r>
            <a:r>
              <a:rPr lang="en-HK" dirty="0"/>
              <a:t>() </a:t>
            </a:r>
            <a:r>
              <a:rPr lang="en-HK" dirty="0">
                <a:sym typeface="Wingdings" panose="05000000000000000000" pitchFamily="2" charset="2"/>
              </a:rPr>
              <a:t> {‘C’, ‘N’, ‘O’, ‘S’, ‘H’, ‘Unknown’}  6 features</a:t>
            </a:r>
            <a:endParaRPr lang="en-HK" dirty="0"/>
          </a:p>
          <a:p>
            <a:r>
              <a:rPr lang="en-HK" dirty="0" err="1"/>
              <a:t>atom.GetDegree</a:t>
            </a:r>
            <a:r>
              <a:rPr lang="en-HK" dirty="0"/>
              <a:t>() </a:t>
            </a:r>
            <a:r>
              <a:rPr lang="en-HK" dirty="0">
                <a:sym typeface="Wingdings" panose="05000000000000000000" pitchFamily="2" charset="2"/>
              </a:rPr>
              <a:t> { 0, 1, 2, 3, 4, 5, 6, 7, 8, 9, 10}  11 features</a:t>
            </a:r>
            <a:endParaRPr lang="en-HK" dirty="0"/>
          </a:p>
          <a:p>
            <a:r>
              <a:rPr lang="en-HK" dirty="0" err="1"/>
              <a:t>atom.GetImplicitValence</a:t>
            </a:r>
            <a:r>
              <a:rPr lang="en-HK" dirty="0"/>
              <a:t>() </a:t>
            </a:r>
            <a:r>
              <a:rPr lang="en-HK" dirty="0">
                <a:sym typeface="Wingdings" panose="05000000000000000000" pitchFamily="2" charset="2"/>
              </a:rPr>
              <a:t> {0, 1, 2, 3, 4, 5, 6}  7 features</a:t>
            </a:r>
            <a:endParaRPr lang="en-HK" dirty="0"/>
          </a:p>
          <a:p>
            <a:r>
              <a:rPr lang="en-HK" dirty="0" err="1"/>
              <a:t>atom.GetFormalCharge</a:t>
            </a:r>
            <a:r>
              <a:rPr lang="en-HK" dirty="0"/>
              <a:t>() </a:t>
            </a:r>
            <a:r>
              <a:rPr lang="en-HK" dirty="0">
                <a:sym typeface="Wingdings" panose="05000000000000000000" pitchFamily="2" charset="2"/>
              </a:rPr>
              <a:t> {0, 1} binary  1 features</a:t>
            </a:r>
            <a:endParaRPr lang="en-HK" dirty="0"/>
          </a:p>
          <a:p>
            <a:r>
              <a:rPr lang="en-HK" dirty="0" err="1"/>
              <a:t>atom.GetNumRadicalElectrons</a:t>
            </a:r>
            <a:r>
              <a:rPr lang="en-HK" dirty="0"/>
              <a:t>() </a:t>
            </a:r>
            <a:r>
              <a:rPr lang="en-HK" dirty="0">
                <a:sym typeface="Wingdings" panose="05000000000000000000" pitchFamily="2" charset="2"/>
              </a:rPr>
              <a:t> {0, 1} binary  1 features</a:t>
            </a:r>
            <a:endParaRPr lang="en-HK" dirty="0"/>
          </a:p>
          <a:p>
            <a:r>
              <a:rPr lang="en-HK" dirty="0" err="1"/>
              <a:t>atom.GetHybridization</a:t>
            </a:r>
            <a:r>
              <a:rPr lang="en-HK" dirty="0"/>
              <a:t>() </a:t>
            </a:r>
            <a:r>
              <a:rPr lang="en-HK" dirty="0">
                <a:sym typeface="Wingdings" panose="05000000000000000000" pitchFamily="2" charset="2"/>
              </a:rPr>
              <a:t> {SP, SP2, SP3, SP3D, SP3D2}  5 features</a:t>
            </a:r>
            <a:endParaRPr lang="en-HK" dirty="0"/>
          </a:p>
          <a:p>
            <a:r>
              <a:rPr lang="en-HK" dirty="0" err="1"/>
              <a:t>atom.GetIsAromatic</a:t>
            </a:r>
            <a:r>
              <a:rPr lang="en-HK" dirty="0"/>
              <a:t>() </a:t>
            </a:r>
            <a:r>
              <a:rPr lang="en-HK" dirty="0">
                <a:sym typeface="Wingdings" panose="05000000000000000000" pitchFamily="2" charset="2"/>
              </a:rPr>
              <a:t> {0, 1} binary  1 features</a:t>
            </a:r>
            <a:endParaRPr lang="en-HK" dirty="0"/>
          </a:p>
          <a:p>
            <a:r>
              <a:rPr lang="en-HK" dirty="0" err="1"/>
              <a:t>atom.GetTotalNumHs</a:t>
            </a:r>
            <a:r>
              <a:rPr lang="en-HK" dirty="0"/>
              <a:t>() </a:t>
            </a:r>
            <a:r>
              <a:rPr lang="en-HK" dirty="0">
                <a:sym typeface="Wingdings" panose="05000000000000000000" pitchFamily="2" charset="2"/>
              </a:rPr>
              <a:t> {0, 1, 2, 3, 4}  5 features</a:t>
            </a:r>
          </a:p>
          <a:p>
            <a:r>
              <a:rPr lang="en-HK" dirty="0">
                <a:sym typeface="Wingdings" panose="05000000000000000000" pitchFamily="2" charset="2"/>
              </a:rPr>
              <a:t>Total: 37 features</a:t>
            </a:r>
            <a:endParaRPr lang="en-HK" dirty="0"/>
          </a:p>
        </p:txBody>
      </p:sp>
    </p:spTree>
    <p:extLst>
      <p:ext uri="{BB962C8B-B14F-4D97-AF65-F5344CB8AC3E}">
        <p14:creationId xmlns:p14="http://schemas.microsoft.com/office/powerpoint/2010/main" val="3519078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2511-EF4F-4C92-9049-C43151A9F8FE}"/>
              </a:ext>
            </a:extLst>
          </p:cNvPr>
          <p:cNvSpPr>
            <a:spLocks noGrp="1"/>
          </p:cNvSpPr>
          <p:nvPr>
            <p:ph type="title"/>
          </p:nvPr>
        </p:nvSpPr>
        <p:spPr/>
        <p:txBody>
          <a:bodyPr/>
          <a:lstStyle/>
          <a:p>
            <a:r>
              <a:rPr lang="en-US" dirty="0"/>
              <a:t>Matrix representation</a:t>
            </a:r>
            <a:br>
              <a:rPr lang="en-US" dirty="0"/>
            </a:br>
            <a:r>
              <a:rPr lang="en-US" dirty="0"/>
              <a:t>For each molecule:</a:t>
            </a:r>
            <a:endParaRPr lang="en-HK" dirty="0"/>
          </a:p>
        </p:txBody>
      </p:sp>
      <p:pic>
        <p:nvPicPr>
          <p:cNvPr id="1026" name="Picture 2" descr="Matrix (mathematics) - Wikipedia">
            <a:extLst>
              <a:ext uri="{FF2B5EF4-FFF2-40B4-BE49-F238E27FC236}">
                <a16:creationId xmlns:a16="http://schemas.microsoft.com/office/drawing/2014/main" id="{1B086ABB-85B8-4C73-AA67-8D5D9CB0A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369" y="2135529"/>
            <a:ext cx="6943262" cy="4722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2FB1E2-AECC-471F-802D-B398CCDA16A6}"/>
              </a:ext>
            </a:extLst>
          </p:cNvPr>
          <p:cNvSpPr txBox="1"/>
          <p:nvPr/>
        </p:nvSpPr>
        <p:spPr>
          <a:xfrm>
            <a:off x="5556281" y="1690688"/>
            <a:ext cx="1465658" cy="523220"/>
          </a:xfrm>
          <a:prstGeom prst="rect">
            <a:avLst/>
          </a:prstGeom>
          <a:noFill/>
        </p:spPr>
        <p:txBody>
          <a:bodyPr wrap="none" rtlCol="0">
            <a:spAutoFit/>
          </a:bodyPr>
          <a:lstStyle/>
          <a:p>
            <a:r>
              <a:rPr lang="en-US" sz="2800" b="1" dirty="0"/>
              <a:t>Features</a:t>
            </a:r>
            <a:endParaRPr lang="en-HK" sz="2800" b="1" dirty="0"/>
          </a:p>
        </p:txBody>
      </p:sp>
      <p:sp>
        <p:nvSpPr>
          <p:cNvPr id="6" name="TextBox 5">
            <a:extLst>
              <a:ext uri="{FF2B5EF4-FFF2-40B4-BE49-F238E27FC236}">
                <a16:creationId xmlns:a16="http://schemas.microsoft.com/office/drawing/2014/main" id="{7902F278-4ECD-45B8-A5C0-BFF7A73F6768}"/>
              </a:ext>
            </a:extLst>
          </p:cNvPr>
          <p:cNvSpPr txBox="1"/>
          <p:nvPr/>
        </p:nvSpPr>
        <p:spPr>
          <a:xfrm>
            <a:off x="1045496" y="4235154"/>
            <a:ext cx="1139927" cy="523220"/>
          </a:xfrm>
          <a:prstGeom prst="rect">
            <a:avLst/>
          </a:prstGeom>
          <a:noFill/>
        </p:spPr>
        <p:txBody>
          <a:bodyPr wrap="none" rtlCol="0">
            <a:spAutoFit/>
          </a:bodyPr>
          <a:lstStyle/>
          <a:p>
            <a:r>
              <a:rPr lang="en-US" sz="2800" b="1" dirty="0"/>
              <a:t>Atoms</a:t>
            </a:r>
            <a:endParaRPr lang="en-HK" sz="2800" b="1" dirty="0"/>
          </a:p>
        </p:txBody>
      </p:sp>
      <p:sp>
        <p:nvSpPr>
          <p:cNvPr id="7" name="TextBox 6">
            <a:extLst>
              <a:ext uri="{FF2B5EF4-FFF2-40B4-BE49-F238E27FC236}">
                <a16:creationId xmlns:a16="http://schemas.microsoft.com/office/drawing/2014/main" id="{55C36F78-158E-4E3D-88C2-DB288CA41FDC}"/>
              </a:ext>
            </a:extLst>
          </p:cNvPr>
          <p:cNvSpPr txBox="1"/>
          <p:nvPr/>
        </p:nvSpPr>
        <p:spPr>
          <a:xfrm>
            <a:off x="8756190" y="2344428"/>
            <a:ext cx="811441" cy="523220"/>
          </a:xfrm>
          <a:prstGeom prst="rect">
            <a:avLst/>
          </a:prstGeom>
          <a:noFill/>
        </p:spPr>
        <p:txBody>
          <a:bodyPr wrap="none" rtlCol="0">
            <a:spAutoFit/>
          </a:bodyPr>
          <a:lstStyle/>
          <a:p>
            <a:r>
              <a:rPr lang="en-US" sz="2800" b="1" dirty="0"/>
              <a:t>= 37</a:t>
            </a:r>
            <a:endParaRPr lang="en-HK" sz="2800" b="1" dirty="0"/>
          </a:p>
        </p:txBody>
      </p:sp>
      <p:sp>
        <p:nvSpPr>
          <p:cNvPr id="8" name="TextBox 7">
            <a:extLst>
              <a:ext uri="{FF2B5EF4-FFF2-40B4-BE49-F238E27FC236}">
                <a16:creationId xmlns:a16="http://schemas.microsoft.com/office/drawing/2014/main" id="{31B68E38-F05E-4794-8A23-E224055C6D61}"/>
              </a:ext>
            </a:extLst>
          </p:cNvPr>
          <p:cNvSpPr txBox="1"/>
          <p:nvPr/>
        </p:nvSpPr>
        <p:spPr>
          <a:xfrm>
            <a:off x="1866928" y="6054496"/>
            <a:ext cx="1075936" cy="523220"/>
          </a:xfrm>
          <a:prstGeom prst="rect">
            <a:avLst/>
          </a:prstGeom>
          <a:noFill/>
        </p:spPr>
        <p:txBody>
          <a:bodyPr wrap="none" rtlCol="0">
            <a:spAutoFit/>
          </a:bodyPr>
          <a:lstStyle/>
          <a:p>
            <a:r>
              <a:rPr lang="en-US" sz="2800" b="1" dirty="0"/>
              <a:t>179 = </a:t>
            </a:r>
            <a:endParaRPr lang="en-HK" sz="2800" b="1" dirty="0"/>
          </a:p>
        </p:txBody>
      </p:sp>
      <p:sp>
        <p:nvSpPr>
          <p:cNvPr id="9" name="TextBox 8">
            <a:extLst>
              <a:ext uri="{FF2B5EF4-FFF2-40B4-BE49-F238E27FC236}">
                <a16:creationId xmlns:a16="http://schemas.microsoft.com/office/drawing/2014/main" id="{0A2C237B-31E8-485E-B036-2293DB3C2052}"/>
              </a:ext>
            </a:extLst>
          </p:cNvPr>
          <p:cNvSpPr txBox="1"/>
          <p:nvPr/>
        </p:nvSpPr>
        <p:spPr>
          <a:xfrm>
            <a:off x="9567631" y="6054496"/>
            <a:ext cx="2513701" cy="523220"/>
          </a:xfrm>
          <a:prstGeom prst="rect">
            <a:avLst/>
          </a:prstGeom>
          <a:noFill/>
        </p:spPr>
        <p:txBody>
          <a:bodyPr wrap="none" rtlCol="0">
            <a:spAutoFit/>
          </a:bodyPr>
          <a:lstStyle/>
          <a:p>
            <a:r>
              <a:rPr lang="en-US" sz="2800" b="1" dirty="0"/>
              <a:t>179 X 37 matrix</a:t>
            </a:r>
            <a:endParaRPr lang="en-HK" sz="2800" b="1" dirty="0"/>
          </a:p>
        </p:txBody>
      </p:sp>
    </p:spTree>
    <p:extLst>
      <p:ext uri="{BB962C8B-B14F-4D97-AF65-F5344CB8AC3E}">
        <p14:creationId xmlns:p14="http://schemas.microsoft.com/office/powerpoint/2010/main" val="168482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F44D-A79B-4D33-B19D-5FD58B6C355D}"/>
              </a:ext>
            </a:extLst>
          </p:cNvPr>
          <p:cNvSpPr>
            <a:spLocks noGrp="1"/>
          </p:cNvSpPr>
          <p:nvPr>
            <p:ph type="title"/>
          </p:nvPr>
        </p:nvSpPr>
        <p:spPr/>
        <p:txBody>
          <a:bodyPr/>
          <a:lstStyle/>
          <a:p>
            <a:r>
              <a:rPr lang="en-US" dirty="0"/>
              <a:t>Step 4: Adjacency matrix</a:t>
            </a:r>
            <a:endParaRPr lang="en-HK" dirty="0"/>
          </a:p>
        </p:txBody>
      </p:sp>
      <p:sp>
        <p:nvSpPr>
          <p:cNvPr id="3" name="Content Placeholder 2">
            <a:extLst>
              <a:ext uri="{FF2B5EF4-FFF2-40B4-BE49-F238E27FC236}">
                <a16:creationId xmlns:a16="http://schemas.microsoft.com/office/drawing/2014/main" id="{70A5FB30-29C4-49BD-8610-CB10A7B65473}"/>
              </a:ext>
            </a:extLst>
          </p:cNvPr>
          <p:cNvSpPr>
            <a:spLocks noGrp="1"/>
          </p:cNvSpPr>
          <p:nvPr>
            <p:ph idx="1"/>
          </p:nvPr>
        </p:nvSpPr>
        <p:spPr/>
        <p:txBody>
          <a:bodyPr/>
          <a:lstStyle/>
          <a:p>
            <a:r>
              <a:rPr lang="en-US" dirty="0"/>
              <a:t>For each molecule:</a:t>
            </a:r>
            <a:endParaRPr lang="en-HK" dirty="0"/>
          </a:p>
        </p:txBody>
      </p:sp>
      <p:pic>
        <p:nvPicPr>
          <p:cNvPr id="2050" name="Picture 2" descr="6 6 a) A directed graph and b) its adjacency matrix | Download Scientific  Diagram">
            <a:extLst>
              <a:ext uri="{FF2B5EF4-FFF2-40B4-BE49-F238E27FC236}">
                <a16:creationId xmlns:a16="http://schemas.microsoft.com/office/drawing/2014/main" id="{2435989B-6793-4CED-8247-9726DDD968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052" t="11199" b="18795"/>
          <a:stretch/>
        </p:blipFill>
        <p:spPr bwMode="auto">
          <a:xfrm>
            <a:off x="4178460" y="2452881"/>
            <a:ext cx="4143738" cy="4286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FC5A6A-6768-493B-BD8F-11DDFF393058}"/>
              </a:ext>
            </a:extLst>
          </p:cNvPr>
          <p:cNvSpPr txBox="1"/>
          <p:nvPr/>
        </p:nvSpPr>
        <p:spPr>
          <a:xfrm>
            <a:off x="5381565" y="1932205"/>
            <a:ext cx="1737527" cy="523220"/>
          </a:xfrm>
          <a:prstGeom prst="rect">
            <a:avLst/>
          </a:prstGeom>
          <a:noFill/>
        </p:spPr>
        <p:txBody>
          <a:bodyPr wrap="none" rtlCol="0">
            <a:spAutoFit/>
          </a:bodyPr>
          <a:lstStyle/>
          <a:p>
            <a:r>
              <a:rPr lang="en-US" sz="2800" b="1" dirty="0"/>
              <a:t>179 atoms</a:t>
            </a:r>
            <a:endParaRPr lang="en-HK" sz="2800" b="1" dirty="0"/>
          </a:p>
        </p:txBody>
      </p:sp>
      <p:sp>
        <p:nvSpPr>
          <p:cNvPr id="6" name="TextBox 5">
            <a:extLst>
              <a:ext uri="{FF2B5EF4-FFF2-40B4-BE49-F238E27FC236}">
                <a16:creationId xmlns:a16="http://schemas.microsoft.com/office/drawing/2014/main" id="{763AFD9C-3FEB-4252-B103-DE39215B0573}"/>
              </a:ext>
            </a:extLst>
          </p:cNvPr>
          <p:cNvSpPr txBox="1"/>
          <p:nvPr/>
        </p:nvSpPr>
        <p:spPr>
          <a:xfrm>
            <a:off x="1978608" y="4334540"/>
            <a:ext cx="1737527" cy="523220"/>
          </a:xfrm>
          <a:prstGeom prst="rect">
            <a:avLst/>
          </a:prstGeom>
          <a:noFill/>
        </p:spPr>
        <p:txBody>
          <a:bodyPr wrap="none" rtlCol="0">
            <a:spAutoFit/>
          </a:bodyPr>
          <a:lstStyle/>
          <a:p>
            <a:r>
              <a:rPr lang="en-US" sz="2800" b="1" dirty="0"/>
              <a:t>179 atoms</a:t>
            </a:r>
            <a:endParaRPr lang="en-HK" sz="2800" b="1" dirty="0"/>
          </a:p>
        </p:txBody>
      </p:sp>
      <p:sp>
        <p:nvSpPr>
          <p:cNvPr id="7" name="TextBox 6">
            <a:extLst>
              <a:ext uri="{FF2B5EF4-FFF2-40B4-BE49-F238E27FC236}">
                <a16:creationId xmlns:a16="http://schemas.microsoft.com/office/drawing/2014/main" id="{BC8EC590-3B2C-4CCA-9267-96DA289F9051}"/>
              </a:ext>
            </a:extLst>
          </p:cNvPr>
          <p:cNvSpPr txBox="1"/>
          <p:nvPr/>
        </p:nvSpPr>
        <p:spPr>
          <a:xfrm>
            <a:off x="8936035" y="5934971"/>
            <a:ext cx="2696444" cy="523220"/>
          </a:xfrm>
          <a:prstGeom prst="rect">
            <a:avLst/>
          </a:prstGeom>
          <a:noFill/>
        </p:spPr>
        <p:txBody>
          <a:bodyPr wrap="none" rtlCol="0">
            <a:spAutoFit/>
          </a:bodyPr>
          <a:lstStyle/>
          <a:p>
            <a:r>
              <a:rPr lang="en-US" sz="2800" b="1" dirty="0"/>
              <a:t>179 X 179 matrix</a:t>
            </a:r>
            <a:endParaRPr lang="en-HK" sz="2800" b="1" dirty="0"/>
          </a:p>
        </p:txBody>
      </p:sp>
    </p:spTree>
    <p:extLst>
      <p:ext uri="{BB962C8B-B14F-4D97-AF65-F5344CB8AC3E}">
        <p14:creationId xmlns:p14="http://schemas.microsoft.com/office/powerpoint/2010/main" val="2989234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BF6C-944C-4011-9CC7-C07D207F6CFC}"/>
              </a:ext>
            </a:extLst>
          </p:cNvPr>
          <p:cNvSpPr>
            <a:spLocks noGrp="1"/>
          </p:cNvSpPr>
          <p:nvPr>
            <p:ph type="title"/>
          </p:nvPr>
        </p:nvSpPr>
        <p:spPr/>
        <p:txBody>
          <a:bodyPr/>
          <a:lstStyle/>
          <a:p>
            <a:r>
              <a:rPr lang="en-US" dirty="0"/>
              <a:t>Step 5: Matrix multiplication</a:t>
            </a:r>
            <a:br>
              <a:rPr lang="en-US" dirty="0"/>
            </a:br>
            <a:r>
              <a:rPr lang="en-US" dirty="0"/>
              <a:t>For each molecule:</a:t>
            </a:r>
            <a:endParaRPr lang="en-HK" dirty="0"/>
          </a:p>
        </p:txBody>
      </p:sp>
      <p:grpSp>
        <p:nvGrpSpPr>
          <p:cNvPr id="11" name="Group 10">
            <a:extLst>
              <a:ext uri="{FF2B5EF4-FFF2-40B4-BE49-F238E27FC236}">
                <a16:creationId xmlns:a16="http://schemas.microsoft.com/office/drawing/2014/main" id="{E043BACD-5079-44C1-A59A-9DD5EC36E63F}"/>
              </a:ext>
            </a:extLst>
          </p:cNvPr>
          <p:cNvGrpSpPr/>
          <p:nvPr/>
        </p:nvGrpSpPr>
        <p:grpSpPr>
          <a:xfrm>
            <a:off x="6418533" y="2007816"/>
            <a:ext cx="5354580" cy="3520911"/>
            <a:chOff x="602194" y="1879738"/>
            <a:chExt cx="5354580" cy="3520911"/>
          </a:xfrm>
        </p:grpSpPr>
        <p:pic>
          <p:nvPicPr>
            <p:cNvPr id="4" name="Picture 2" descr="Matrix (mathematics) - Wikipedia">
              <a:extLst>
                <a:ext uri="{FF2B5EF4-FFF2-40B4-BE49-F238E27FC236}">
                  <a16:creationId xmlns:a16="http://schemas.microsoft.com/office/drawing/2014/main" id="{76E21850-D3E8-449B-9D22-53DA8FF1F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68D9EA-3181-4ABE-BAEF-A85713FFC984}"/>
                </a:ext>
              </a:extLst>
            </p:cNvPr>
            <p:cNvSpPr txBox="1"/>
            <p:nvPr/>
          </p:nvSpPr>
          <p:spPr>
            <a:xfrm>
              <a:off x="3223515" y="1879738"/>
              <a:ext cx="914802" cy="338554"/>
            </a:xfrm>
            <a:prstGeom prst="rect">
              <a:avLst/>
            </a:prstGeom>
            <a:noFill/>
          </p:spPr>
          <p:txBody>
            <a:bodyPr wrap="none" rtlCol="0">
              <a:spAutoFit/>
            </a:bodyPr>
            <a:lstStyle/>
            <a:p>
              <a:r>
                <a:rPr lang="en-US" sz="1600" b="1" dirty="0"/>
                <a:t>Features</a:t>
              </a:r>
              <a:endParaRPr lang="en-HK" sz="1600" b="1" dirty="0"/>
            </a:p>
          </p:txBody>
        </p:sp>
        <p:sp>
          <p:nvSpPr>
            <p:cNvPr id="6" name="TextBox 5">
              <a:extLst>
                <a:ext uri="{FF2B5EF4-FFF2-40B4-BE49-F238E27FC236}">
                  <a16:creationId xmlns:a16="http://schemas.microsoft.com/office/drawing/2014/main" id="{82888D9A-478F-4F92-8172-149B4E09C573}"/>
                </a:ext>
              </a:extLst>
            </p:cNvPr>
            <p:cNvSpPr txBox="1"/>
            <p:nvPr/>
          </p:nvSpPr>
          <p:spPr>
            <a:xfrm>
              <a:off x="602194" y="3613490"/>
              <a:ext cx="731034" cy="338554"/>
            </a:xfrm>
            <a:prstGeom prst="rect">
              <a:avLst/>
            </a:prstGeom>
            <a:noFill/>
          </p:spPr>
          <p:txBody>
            <a:bodyPr wrap="none" rtlCol="0">
              <a:spAutoFit/>
            </a:bodyPr>
            <a:lstStyle/>
            <a:p>
              <a:r>
                <a:rPr lang="en-US" sz="1600" b="1" dirty="0"/>
                <a:t>Atoms</a:t>
              </a:r>
              <a:endParaRPr lang="en-HK" sz="1600" b="1" dirty="0"/>
            </a:p>
          </p:txBody>
        </p:sp>
        <p:sp>
          <p:nvSpPr>
            <p:cNvPr id="7" name="TextBox 6">
              <a:extLst>
                <a:ext uri="{FF2B5EF4-FFF2-40B4-BE49-F238E27FC236}">
                  <a16:creationId xmlns:a16="http://schemas.microsoft.com/office/drawing/2014/main" id="{1B61EA94-3692-4B02-8DE3-D941C6DB4F9F}"/>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8" name="TextBox 7">
              <a:extLst>
                <a:ext uri="{FF2B5EF4-FFF2-40B4-BE49-F238E27FC236}">
                  <a16:creationId xmlns:a16="http://schemas.microsoft.com/office/drawing/2014/main" id="{960E9035-9E02-4D93-AB52-1A9C69B458E7}"/>
                </a:ext>
              </a:extLst>
            </p:cNvPr>
            <p:cNvSpPr txBox="1"/>
            <p:nvPr/>
          </p:nvSpPr>
          <p:spPr>
            <a:xfrm>
              <a:off x="709658" y="4853156"/>
              <a:ext cx="692818" cy="338554"/>
            </a:xfrm>
            <a:prstGeom prst="rect">
              <a:avLst/>
            </a:prstGeom>
            <a:noFill/>
          </p:spPr>
          <p:txBody>
            <a:bodyPr wrap="none" rtlCol="0">
              <a:spAutoFit/>
            </a:bodyPr>
            <a:lstStyle/>
            <a:p>
              <a:r>
                <a:rPr lang="en-US" sz="1600" b="1" dirty="0"/>
                <a:t>179 = </a:t>
              </a:r>
              <a:endParaRPr lang="en-HK" sz="1600" b="1" dirty="0"/>
            </a:p>
          </p:txBody>
        </p:sp>
      </p:grpSp>
      <p:sp>
        <p:nvSpPr>
          <p:cNvPr id="9" name="TextBox 8">
            <a:extLst>
              <a:ext uri="{FF2B5EF4-FFF2-40B4-BE49-F238E27FC236}">
                <a16:creationId xmlns:a16="http://schemas.microsoft.com/office/drawing/2014/main" id="{995D04C6-CC53-4CA0-A994-BBBAC96A9434}"/>
              </a:ext>
            </a:extLst>
          </p:cNvPr>
          <p:cNvSpPr txBox="1"/>
          <p:nvPr/>
        </p:nvSpPr>
        <p:spPr>
          <a:xfrm>
            <a:off x="8654581" y="6334780"/>
            <a:ext cx="2513701" cy="523220"/>
          </a:xfrm>
          <a:prstGeom prst="rect">
            <a:avLst/>
          </a:prstGeom>
          <a:noFill/>
        </p:spPr>
        <p:txBody>
          <a:bodyPr wrap="none" rtlCol="0">
            <a:spAutoFit/>
          </a:bodyPr>
          <a:lstStyle/>
          <a:p>
            <a:r>
              <a:rPr lang="en-US" sz="2800" b="1" dirty="0"/>
              <a:t>179 X 37 matrix</a:t>
            </a:r>
            <a:endParaRPr lang="en-HK" sz="2800" b="1" dirty="0"/>
          </a:p>
        </p:txBody>
      </p:sp>
      <p:grpSp>
        <p:nvGrpSpPr>
          <p:cNvPr id="16" name="Group 15">
            <a:extLst>
              <a:ext uri="{FF2B5EF4-FFF2-40B4-BE49-F238E27FC236}">
                <a16:creationId xmlns:a16="http://schemas.microsoft.com/office/drawing/2014/main" id="{4A9E9BBD-25FC-4BFD-900C-9C1989F73DA4}"/>
              </a:ext>
            </a:extLst>
          </p:cNvPr>
          <p:cNvGrpSpPr/>
          <p:nvPr/>
        </p:nvGrpSpPr>
        <p:grpSpPr>
          <a:xfrm>
            <a:off x="233152" y="1545580"/>
            <a:ext cx="5344960" cy="4659969"/>
            <a:chOff x="1153680" y="1615936"/>
            <a:chExt cx="5344960" cy="4659969"/>
          </a:xfrm>
        </p:grpSpPr>
        <p:pic>
          <p:nvPicPr>
            <p:cNvPr id="12" name="Picture 2" descr="6 6 a) A directed graph and b) its adjacency matrix | Download Scientific  Diagram">
              <a:extLst>
                <a:ext uri="{FF2B5EF4-FFF2-40B4-BE49-F238E27FC236}">
                  <a16:creationId xmlns:a16="http://schemas.microsoft.com/office/drawing/2014/main" id="{B12347EB-93CF-470B-BDE9-C6C252EE9D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052" t="11199" b="18795"/>
            <a:stretch/>
          </p:blipFill>
          <p:spPr bwMode="auto">
            <a:xfrm>
              <a:off x="2354902" y="1989366"/>
              <a:ext cx="4143738" cy="428653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62FB422-1891-4538-8036-8B9331DE7283}"/>
                </a:ext>
              </a:extLst>
            </p:cNvPr>
            <p:cNvSpPr txBox="1"/>
            <p:nvPr/>
          </p:nvSpPr>
          <p:spPr>
            <a:xfrm>
              <a:off x="3891560" y="1615936"/>
              <a:ext cx="1070421" cy="338554"/>
            </a:xfrm>
            <a:prstGeom prst="rect">
              <a:avLst/>
            </a:prstGeom>
            <a:noFill/>
          </p:spPr>
          <p:txBody>
            <a:bodyPr wrap="none" rtlCol="0">
              <a:spAutoFit/>
            </a:bodyPr>
            <a:lstStyle/>
            <a:p>
              <a:r>
                <a:rPr lang="en-US" sz="1600" b="1" dirty="0"/>
                <a:t>179 atoms</a:t>
              </a:r>
              <a:endParaRPr lang="en-HK" sz="1600" b="1" dirty="0"/>
            </a:p>
          </p:txBody>
        </p:sp>
        <p:sp>
          <p:nvSpPr>
            <p:cNvPr id="14" name="TextBox 13">
              <a:extLst>
                <a:ext uri="{FF2B5EF4-FFF2-40B4-BE49-F238E27FC236}">
                  <a16:creationId xmlns:a16="http://schemas.microsoft.com/office/drawing/2014/main" id="{13B38EC3-6624-4BF8-8867-B9D98659DBB1}"/>
                </a:ext>
              </a:extLst>
            </p:cNvPr>
            <p:cNvSpPr txBox="1"/>
            <p:nvPr/>
          </p:nvSpPr>
          <p:spPr>
            <a:xfrm>
              <a:off x="1153680" y="3963358"/>
              <a:ext cx="1070421" cy="338554"/>
            </a:xfrm>
            <a:prstGeom prst="rect">
              <a:avLst/>
            </a:prstGeom>
            <a:noFill/>
          </p:spPr>
          <p:txBody>
            <a:bodyPr wrap="none" rtlCol="0">
              <a:spAutoFit/>
            </a:bodyPr>
            <a:lstStyle/>
            <a:p>
              <a:r>
                <a:rPr lang="en-US" sz="1600" b="1" dirty="0"/>
                <a:t>179 atoms</a:t>
              </a:r>
              <a:endParaRPr lang="en-HK" sz="1600" b="1" dirty="0"/>
            </a:p>
          </p:txBody>
        </p:sp>
      </p:grpSp>
      <p:sp>
        <p:nvSpPr>
          <p:cNvPr id="15" name="TextBox 14">
            <a:extLst>
              <a:ext uri="{FF2B5EF4-FFF2-40B4-BE49-F238E27FC236}">
                <a16:creationId xmlns:a16="http://schemas.microsoft.com/office/drawing/2014/main" id="{49913811-AD93-49F1-AD80-30F7F55CEE12}"/>
              </a:ext>
            </a:extLst>
          </p:cNvPr>
          <p:cNvSpPr txBox="1"/>
          <p:nvPr/>
        </p:nvSpPr>
        <p:spPr>
          <a:xfrm>
            <a:off x="2158020" y="6334780"/>
            <a:ext cx="2696444" cy="523220"/>
          </a:xfrm>
          <a:prstGeom prst="rect">
            <a:avLst/>
          </a:prstGeom>
          <a:noFill/>
        </p:spPr>
        <p:txBody>
          <a:bodyPr wrap="none" rtlCol="0">
            <a:spAutoFit/>
          </a:bodyPr>
          <a:lstStyle/>
          <a:p>
            <a:r>
              <a:rPr lang="en-US" sz="2800" b="1" dirty="0"/>
              <a:t>179 X 179 matrix</a:t>
            </a:r>
            <a:endParaRPr lang="en-HK" sz="2800" b="1" dirty="0"/>
          </a:p>
        </p:txBody>
      </p:sp>
      <p:sp>
        <p:nvSpPr>
          <p:cNvPr id="17" name="TextBox 16">
            <a:extLst>
              <a:ext uri="{FF2B5EF4-FFF2-40B4-BE49-F238E27FC236}">
                <a16:creationId xmlns:a16="http://schemas.microsoft.com/office/drawing/2014/main" id="{DD0E52A9-7BFA-46E4-BC14-15F8A8DB7FCF}"/>
              </a:ext>
            </a:extLst>
          </p:cNvPr>
          <p:cNvSpPr txBox="1"/>
          <p:nvPr/>
        </p:nvSpPr>
        <p:spPr>
          <a:xfrm>
            <a:off x="5846393" y="3508281"/>
            <a:ext cx="495649" cy="769441"/>
          </a:xfrm>
          <a:prstGeom prst="rect">
            <a:avLst/>
          </a:prstGeom>
          <a:noFill/>
        </p:spPr>
        <p:txBody>
          <a:bodyPr wrap="none" rtlCol="0">
            <a:spAutoFit/>
          </a:bodyPr>
          <a:lstStyle/>
          <a:p>
            <a:r>
              <a:rPr lang="en-US" sz="4400" b="1" dirty="0"/>
              <a:t>X</a:t>
            </a:r>
            <a:endParaRPr lang="en-HK" sz="4400" b="1" dirty="0"/>
          </a:p>
        </p:txBody>
      </p:sp>
    </p:spTree>
    <p:extLst>
      <p:ext uri="{BB962C8B-B14F-4D97-AF65-F5344CB8AC3E}">
        <p14:creationId xmlns:p14="http://schemas.microsoft.com/office/powerpoint/2010/main" val="800513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35D4-792E-4C03-89D0-0AB19FFE8EE2}"/>
              </a:ext>
            </a:extLst>
          </p:cNvPr>
          <p:cNvSpPr>
            <a:spLocks noGrp="1"/>
          </p:cNvSpPr>
          <p:nvPr>
            <p:ph type="title"/>
          </p:nvPr>
        </p:nvSpPr>
        <p:spPr/>
        <p:txBody>
          <a:bodyPr/>
          <a:lstStyle/>
          <a:p>
            <a:r>
              <a:rPr lang="en-US" dirty="0"/>
              <a:t>The product:</a:t>
            </a:r>
            <a:endParaRPr lang="en-HK" dirty="0"/>
          </a:p>
        </p:txBody>
      </p:sp>
      <p:grpSp>
        <p:nvGrpSpPr>
          <p:cNvPr id="4" name="Group 3">
            <a:extLst>
              <a:ext uri="{FF2B5EF4-FFF2-40B4-BE49-F238E27FC236}">
                <a16:creationId xmlns:a16="http://schemas.microsoft.com/office/drawing/2014/main" id="{7AA9676A-1C58-41F3-8929-985D54E7FC2F}"/>
              </a:ext>
            </a:extLst>
          </p:cNvPr>
          <p:cNvGrpSpPr/>
          <p:nvPr/>
        </p:nvGrpSpPr>
        <p:grpSpPr>
          <a:xfrm>
            <a:off x="3300001" y="1825625"/>
            <a:ext cx="5354580" cy="3520911"/>
            <a:chOff x="602194" y="1879738"/>
            <a:chExt cx="5354580" cy="3520911"/>
          </a:xfrm>
        </p:grpSpPr>
        <p:pic>
          <p:nvPicPr>
            <p:cNvPr id="5" name="Picture 2" descr="Matrix (mathematics) - Wikipedia">
              <a:extLst>
                <a:ext uri="{FF2B5EF4-FFF2-40B4-BE49-F238E27FC236}">
                  <a16:creationId xmlns:a16="http://schemas.microsoft.com/office/drawing/2014/main" id="{119B7AB0-2E9D-4352-AC56-C4FB62B4D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3AA52B-E023-4497-A155-19C0EEAC55AB}"/>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8BC3E2DC-D283-4406-BD06-042E8A9DC619}"/>
                </a:ext>
              </a:extLst>
            </p:cNvPr>
            <p:cNvSpPr txBox="1"/>
            <p:nvPr/>
          </p:nvSpPr>
          <p:spPr>
            <a:xfrm>
              <a:off x="602194" y="3613490"/>
              <a:ext cx="771045" cy="338554"/>
            </a:xfrm>
            <a:prstGeom prst="rect">
              <a:avLst/>
            </a:prstGeom>
            <a:noFill/>
          </p:spPr>
          <p:txBody>
            <a:bodyPr wrap="none" rtlCol="0">
              <a:spAutoFit/>
            </a:bodyPr>
            <a:lstStyle/>
            <a:p>
              <a:r>
                <a:rPr lang="en-US" sz="1600" b="1" dirty="0"/>
                <a:t>Entries</a:t>
              </a:r>
              <a:endParaRPr lang="en-HK" sz="1600" b="1" dirty="0"/>
            </a:p>
          </p:txBody>
        </p:sp>
        <p:sp>
          <p:nvSpPr>
            <p:cNvPr id="8" name="TextBox 7">
              <a:extLst>
                <a:ext uri="{FF2B5EF4-FFF2-40B4-BE49-F238E27FC236}">
                  <a16:creationId xmlns:a16="http://schemas.microsoft.com/office/drawing/2014/main" id="{8EBCD332-0C86-483F-B747-E0D3E153780F}"/>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C379DFF1-012F-47F3-BB6E-26E6D3289217}"/>
                </a:ext>
              </a:extLst>
            </p:cNvPr>
            <p:cNvSpPr txBox="1"/>
            <p:nvPr/>
          </p:nvSpPr>
          <p:spPr>
            <a:xfrm>
              <a:off x="709658" y="4853156"/>
              <a:ext cx="692818" cy="338554"/>
            </a:xfrm>
            <a:prstGeom prst="rect">
              <a:avLst/>
            </a:prstGeom>
            <a:noFill/>
          </p:spPr>
          <p:txBody>
            <a:bodyPr wrap="none" rtlCol="0">
              <a:spAutoFit/>
            </a:bodyPr>
            <a:lstStyle/>
            <a:p>
              <a:r>
                <a:rPr lang="en-US" sz="1600" b="1" dirty="0"/>
                <a:t>179 = </a:t>
              </a:r>
              <a:endParaRPr lang="en-HK" sz="1600" b="1" dirty="0"/>
            </a:p>
          </p:txBody>
        </p:sp>
      </p:grpSp>
      <p:sp>
        <p:nvSpPr>
          <p:cNvPr id="10" name="TextBox 9">
            <a:extLst>
              <a:ext uri="{FF2B5EF4-FFF2-40B4-BE49-F238E27FC236}">
                <a16:creationId xmlns:a16="http://schemas.microsoft.com/office/drawing/2014/main" id="{3EA4F081-96EB-432A-A39C-FACA954EEA6C}"/>
              </a:ext>
            </a:extLst>
          </p:cNvPr>
          <p:cNvSpPr txBox="1"/>
          <p:nvPr/>
        </p:nvSpPr>
        <p:spPr>
          <a:xfrm>
            <a:off x="5177831" y="5500139"/>
            <a:ext cx="2513701" cy="523220"/>
          </a:xfrm>
          <a:prstGeom prst="rect">
            <a:avLst/>
          </a:prstGeom>
          <a:noFill/>
        </p:spPr>
        <p:txBody>
          <a:bodyPr wrap="none" rtlCol="0">
            <a:spAutoFit/>
          </a:bodyPr>
          <a:lstStyle/>
          <a:p>
            <a:r>
              <a:rPr lang="en-US" sz="2800" b="1" dirty="0"/>
              <a:t>179 X 37 matrix</a:t>
            </a:r>
            <a:endParaRPr lang="en-HK" sz="2800" b="1" dirty="0"/>
          </a:p>
        </p:txBody>
      </p:sp>
      <p:sp>
        <p:nvSpPr>
          <p:cNvPr id="11" name="TextBox 10">
            <a:extLst>
              <a:ext uri="{FF2B5EF4-FFF2-40B4-BE49-F238E27FC236}">
                <a16:creationId xmlns:a16="http://schemas.microsoft.com/office/drawing/2014/main" id="{3D0898C3-D9C0-495D-818B-7905A6AF1F68}"/>
              </a:ext>
            </a:extLst>
          </p:cNvPr>
          <p:cNvSpPr txBox="1"/>
          <p:nvPr/>
        </p:nvSpPr>
        <p:spPr>
          <a:xfrm>
            <a:off x="2298475" y="3343933"/>
            <a:ext cx="465192" cy="769441"/>
          </a:xfrm>
          <a:prstGeom prst="rect">
            <a:avLst/>
          </a:prstGeom>
          <a:noFill/>
        </p:spPr>
        <p:txBody>
          <a:bodyPr wrap="none" rtlCol="0">
            <a:spAutoFit/>
          </a:bodyPr>
          <a:lstStyle/>
          <a:p>
            <a:r>
              <a:rPr lang="en-US" sz="4400" b="1" dirty="0"/>
              <a:t>=</a:t>
            </a:r>
            <a:endParaRPr lang="en-HK" sz="4400" b="1" dirty="0"/>
          </a:p>
        </p:txBody>
      </p:sp>
    </p:spTree>
    <p:extLst>
      <p:ext uri="{BB962C8B-B14F-4D97-AF65-F5344CB8AC3E}">
        <p14:creationId xmlns:p14="http://schemas.microsoft.com/office/powerpoint/2010/main" val="14802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828F-6621-4C88-8D40-EE1C0B401E1E}"/>
              </a:ext>
            </a:extLst>
          </p:cNvPr>
          <p:cNvSpPr>
            <a:spLocks noGrp="1"/>
          </p:cNvSpPr>
          <p:nvPr>
            <p:ph type="title"/>
          </p:nvPr>
        </p:nvSpPr>
        <p:spPr/>
        <p:txBody>
          <a:bodyPr/>
          <a:lstStyle/>
          <a:p>
            <a:r>
              <a:rPr lang="en-US" dirty="0"/>
              <a:t>Step 6: Mean pooling</a:t>
            </a:r>
            <a:br>
              <a:rPr lang="en-US" dirty="0"/>
            </a:br>
            <a:r>
              <a:rPr lang="en-US" dirty="0"/>
              <a:t>For each molecule</a:t>
            </a:r>
            <a:endParaRPr lang="en-HK" dirty="0"/>
          </a:p>
        </p:txBody>
      </p:sp>
      <p:grpSp>
        <p:nvGrpSpPr>
          <p:cNvPr id="4" name="Group 3">
            <a:extLst>
              <a:ext uri="{FF2B5EF4-FFF2-40B4-BE49-F238E27FC236}">
                <a16:creationId xmlns:a16="http://schemas.microsoft.com/office/drawing/2014/main" id="{3E99F14E-EFCE-4B9E-B800-A3CB4DC5AA30}"/>
              </a:ext>
            </a:extLst>
          </p:cNvPr>
          <p:cNvGrpSpPr/>
          <p:nvPr/>
        </p:nvGrpSpPr>
        <p:grpSpPr>
          <a:xfrm>
            <a:off x="261920" y="1969432"/>
            <a:ext cx="5354580" cy="3520911"/>
            <a:chOff x="602194" y="1879738"/>
            <a:chExt cx="5354580" cy="3520911"/>
          </a:xfrm>
        </p:grpSpPr>
        <p:pic>
          <p:nvPicPr>
            <p:cNvPr id="5" name="Picture 2" descr="Matrix (mathematics) - Wikipedia">
              <a:extLst>
                <a:ext uri="{FF2B5EF4-FFF2-40B4-BE49-F238E27FC236}">
                  <a16:creationId xmlns:a16="http://schemas.microsoft.com/office/drawing/2014/main" id="{A2F980A5-5A04-44A0-9ED9-E6EAB56F1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CB4A75-EE15-4453-859F-4746F5DE8D92}"/>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27673B06-7AC5-4D75-8746-259D03CA5959}"/>
                </a:ext>
              </a:extLst>
            </p:cNvPr>
            <p:cNvSpPr txBox="1"/>
            <p:nvPr/>
          </p:nvSpPr>
          <p:spPr>
            <a:xfrm>
              <a:off x="602194" y="3613490"/>
              <a:ext cx="771045" cy="338554"/>
            </a:xfrm>
            <a:prstGeom prst="rect">
              <a:avLst/>
            </a:prstGeom>
            <a:noFill/>
          </p:spPr>
          <p:txBody>
            <a:bodyPr wrap="none" rtlCol="0">
              <a:spAutoFit/>
            </a:bodyPr>
            <a:lstStyle/>
            <a:p>
              <a:r>
                <a:rPr lang="en-US" sz="1600" b="1" dirty="0"/>
                <a:t>Entries</a:t>
              </a:r>
              <a:endParaRPr lang="en-HK" sz="1600" b="1" dirty="0"/>
            </a:p>
          </p:txBody>
        </p:sp>
        <p:sp>
          <p:nvSpPr>
            <p:cNvPr id="8" name="TextBox 7">
              <a:extLst>
                <a:ext uri="{FF2B5EF4-FFF2-40B4-BE49-F238E27FC236}">
                  <a16:creationId xmlns:a16="http://schemas.microsoft.com/office/drawing/2014/main" id="{1737732D-F4F1-4144-8899-07CE524A2DB4}"/>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4D0ECC6F-32EF-473E-A0D7-7D39232F3D65}"/>
                </a:ext>
              </a:extLst>
            </p:cNvPr>
            <p:cNvSpPr txBox="1"/>
            <p:nvPr/>
          </p:nvSpPr>
          <p:spPr>
            <a:xfrm>
              <a:off x="709658" y="4853156"/>
              <a:ext cx="692818" cy="338554"/>
            </a:xfrm>
            <a:prstGeom prst="rect">
              <a:avLst/>
            </a:prstGeom>
            <a:noFill/>
          </p:spPr>
          <p:txBody>
            <a:bodyPr wrap="none" rtlCol="0">
              <a:spAutoFit/>
            </a:bodyPr>
            <a:lstStyle/>
            <a:p>
              <a:r>
                <a:rPr lang="en-US" sz="1600" b="1" dirty="0"/>
                <a:t>179 = </a:t>
              </a:r>
              <a:endParaRPr lang="en-HK" sz="1600" b="1" dirty="0"/>
            </a:p>
          </p:txBody>
        </p:sp>
      </p:grpSp>
      <p:sp>
        <p:nvSpPr>
          <p:cNvPr id="10" name="TextBox 9">
            <a:extLst>
              <a:ext uri="{FF2B5EF4-FFF2-40B4-BE49-F238E27FC236}">
                <a16:creationId xmlns:a16="http://schemas.microsoft.com/office/drawing/2014/main" id="{E8358D4D-CC65-4111-97E2-6833B4F953D5}"/>
              </a:ext>
            </a:extLst>
          </p:cNvPr>
          <p:cNvSpPr txBox="1"/>
          <p:nvPr/>
        </p:nvSpPr>
        <p:spPr>
          <a:xfrm>
            <a:off x="5519720" y="5068017"/>
            <a:ext cx="1513235" cy="338554"/>
          </a:xfrm>
          <a:prstGeom prst="rect">
            <a:avLst/>
          </a:prstGeom>
          <a:noFill/>
        </p:spPr>
        <p:txBody>
          <a:bodyPr wrap="none" rtlCol="0">
            <a:spAutoFit/>
          </a:bodyPr>
          <a:lstStyle/>
          <a:p>
            <a:r>
              <a:rPr lang="en-US" sz="1600" b="1" dirty="0"/>
              <a:t>179 X 37 matrix</a:t>
            </a:r>
            <a:endParaRPr lang="en-HK" sz="1600" b="1" dirty="0"/>
          </a:p>
        </p:txBody>
      </p:sp>
      <p:sp>
        <p:nvSpPr>
          <p:cNvPr id="12" name="Rectangle 11">
            <a:extLst>
              <a:ext uri="{FF2B5EF4-FFF2-40B4-BE49-F238E27FC236}">
                <a16:creationId xmlns:a16="http://schemas.microsoft.com/office/drawing/2014/main" id="{197E1ADD-1149-400F-9423-7D894C668F87}"/>
              </a:ext>
            </a:extLst>
          </p:cNvPr>
          <p:cNvSpPr/>
          <p:nvPr/>
        </p:nvSpPr>
        <p:spPr>
          <a:xfrm>
            <a:off x="1591885" y="2272538"/>
            <a:ext cx="771045" cy="32178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TextBox 12">
            <a:extLst>
              <a:ext uri="{FF2B5EF4-FFF2-40B4-BE49-F238E27FC236}">
                <a16:creationId xmlns:a16="http://schemas.microsoft.com/office/drawing/2014/main" id="{B802BFDF-7C80-41B8-AFB9-D344D7EAB075}"/>
              </a:ext>
            </a:extLst>
          </p:cNvPr>
          <p:cNvSpPr txBox="1"/>
          <p:nvPr/>
        </p:nvSpPr>
        <p:spPr>
          <a:xfrm>
            <a:off x="1791229" y="6092765"/>
            <a:ext cx="3272371" cy="400110"/>
          </a:xfrm>
          <a:prstGeom prst="rect">
            <a:avLst/>
          </a:prstGeom>
          <a:noFill/>
        </p:spPr>
        <p:txBody>
          <a:bodyPr wrap="none" rtlCol="0">
            <a:spAutoFit/>
          </a:bodyPr>
          <a:lstStyle/>
          <a:p>
            <a:r>
              <a:rPr lang="en-US" sz="2000" b="1" dirty="0"/>
              <a:t>Pool a mean for each column</a:t>
            </a:r>
            <a:endParaRPr lang="en-HK" sz="2000" b="1" dirty="0"/>
          </a:p>
        </p:txBody>
      </p:sp>
      <p:sp>
        <p:nvSpPr>
          <p:cNvPr id="14" name="Rectangle 13">
            <a:extLst>
              <a:ext uri="{FF2B5EF4-FFF2-40B4-BE49-F238E27FC236}">
                <a16:creationId xmlns:a16="http://schemas.microsoft.com/office/drawing/2014/main" id="{F00D7FE7-F842-4330-8BB4-2260906F81B5}"/>
              </a:ext>
            </a:extLst>
          </p:cNvPr>
          <p:cNvSpPr/>
          <p:nvPr/>
        </p:nvSpPr>
        <p:spPr>
          <a:xfrm>
            <a:off x="2572991" y="2272538"/>
            <a:ext cx="771045" cy="32178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 name="Rectangle 14">
            <a:extLst>
              <a:ext uri="{FF2B5EF4-FFF2-40B4-BE49-F238E27FC236}">
                <a16:creationId xmlns:a16="http://schemas.microsoft.com/office/drawing/2014/main" id="{6EA87995-6A03-4AE7-A731-CDE155CD2B48}"/>
              </a:ext>
            </a:extLst>
          </p:cNvPr>
          <p:cNvSpPr/>
          <p:nvPr/>
        </p:nvSpPr>
        <p:spPr>
          <a:xfrm>
            <a:off x="4532863" y="2272538"/>
            <a:ext cx="771045" cy="32178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 name="Straight Arrow Connector 16">
            <a:extLst>
              <a:ext uri="{FF2B5EF4-FFF2-40B4-BE49-F238E27FC236}">
                <a16:creationId xmlns:a16="http://schemas.microsoft.com/office/drawing/2014/main" id="{94E3E5BB-DEAE-4159-B4B9-5D8814B1084C}"/>
              </a:ext>
            </a:extLst>
          </p:cNvPr>
          <p:cNvCxnSpPr/>
          <p:nvPr/>
        </p:nvCxnSpPr>
        <p:spPr>
          <a:xfrm flipH="1" flipV="1">
            <a:off x="2045616" y="5666466"/>
            <a:ext cx="113122" cy="42629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F76897-2DF0-4AAF-8514-142AC8CB598B}"/>
              </a:ext>
            </a:extLst>
          </p:cNvPr>
          <p:cNvCxnSpPr/>
          <p:nvPr/>
        </p:nvCxnSpPr>
        <p:spPr>
          <a:xfrm flipH="1" flipV="1">
            <a:off x="2939802" y="5638866"/>
            <a:ext cx="113122" cy="42629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E01528-B9C7-4D0D-9A51-F3A9940C047B}"/>
              </a:ext>
            </a:extLst>
          </p:cNvPr>
          <p:cNvCxnSpPr>
            <a:cxnSpLocks/>
          </p:cNvCxnSpPr>
          <p:nvPr/>
        </p:nvCxnSpPr>
        <p:spPr>
          <a:xfrm flipV="1">
            <a:off x="4685122" y="5666466"/>
            <a:ext cx="183845" cy="4263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04F0C24-04EF-4D2E-991B-B9D9AD4BC9C8}"/>
              </a:ext>
            </a:extLst>
          </p:cNvPr>
          <p:cNvSpPr txBox="1"/>
          <p:nvPr/>
        </p:nvSpPr>
        <p:spPr>
          <a:xfrm>
            <a:off x="6260139" y="3318463"/>
            <a:ext cx="465192" cy="769441"/>
          </a:xfrm>
          <a:prstGeom prst="rect">
            <a:avLst/>
          </a:prstGeom>
          <a:noFill/>
        </p:spPr>
        <p:txBody>
          <a:bodyPr wrap="none" rtlCol="0">
            <a:spAutoFit/>
          </a:bodyPr>
          <a:lstStyle/>
          <a:p>
            <a:r>
              <a:rPr lang="en-US" sz="4400" b="1" dirty="0"/>
              <a:t>=</a:t>
            </a:r>
            <a:endParaRPr lang="en-HK" sz="4400" b="1" dirty="0"/>
          </a:p>
        </p:txBody>
      </p:sp>
      <p:grpSp>
        <p:nvGrpSpPr>
          <p:cNvPr id="35" name="Group 34">
            <a:extLst>
              <a:ext uri="{FF2B5EF4-FFF2-40B4-BE49-F238E27FC236}">
                <a16:creationId xmlns:a16="http://schemas.microsoft.com/office/drawing/2014/main" id="{F59B09AE-5C6E-413E-9725-D72E044155BA}"/>
              </a:ext>
            </a:extLst>
          </p:cNvPr>
          <p:cNvGrpSpPr/>
          <p:nvPr/>
        </p:nvGrpSpPr>
        <p:grpSpPr>
          <a:xfrm>
            <a:off x="7302106" y="3381593"/>
            <a:ext cx="4237866" cy="706311"/>
            <a:chOff x="4157050" y="6048503"/>
            <a:chExt cx="4237866" cy="706311"/>
          </a:xfrm>
        </p:grpSpPr>
        <p:sp>
          <p:nvSpPr>
            <p:cNvPr id="24" name="Rectangle 23">
              <a:extLst>
                <a:ext uri="{FF2B5EF4-FFF2-40B4-BE49-F238E27FC236}">
                  <a16:creationId xmlns:a16="http://schemas.microsoft.com/office/drawing/2014/main" id="{89FE0AD8-D5D6-42E6-8AB1-9B72C4351B8F}"/>
                </a:ext>
              </a:extLst>
            </p:cNvPr>
            <p:cNvSpPr/>
            <p:nvPr/>
          </p:nvSpPr>
          <p:spPr>
            <a:xfrm>
              <a:off x="4157050"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0.78</a:t>
              </a:r>
              <a:endParaRPr lang="en-HK" sz="1000" b="1" dirty="0">
                <a:solidFill>
                  <a:schemeClr val="tx1"/>
                </a:solidFill>
              </a:endParaRPr>
            </a:p>
          </p:txBody>
        </p:sp>
        <p:sp>
          <p:nvSpPr>
            <p:cNvPr id="25" name="Rectangle 24">
              <a:extLst>
                <a:ext uri="{FF2B5EF4-FFF2-40B4-BE49-F238E27FC236}">
                  <a16:creationId xmlns:a16="http://schemas.microsoft.com/office/drawing/2014/main" id="{1D0FBE90-473F-487E-88A5-DA94553CE018}"/>
                </a:ext>
              </a:extLst>
            </p:cNvPr>
            <p:cNvSpPr/>
            <p:nvPr/>
          </p:nvSpPr>
          <p:spPr>
            <a:xfrm>
              <a:off x="4863361"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0.63</a:t>
              </a:r>
              <a:endParaRPr lang="en-HK" sz="1000" b="1" dirty="0">
                <a:solidFill>
                  <a:schemeClr val="tx1"/>
                </a:solidFill>
              </a:endParaRPr>
            </a:p>
          </p:txBody>
        </p:sp>
        <p:sp>
          <p:nvSpPr>
            <p:cNvPr id="26" name="Rectangle 25">
              <a:extLst>
                <a:ext uri="{FF2B5EF4-FFF2-40B4-BE49-F238E27FC236}">
                  <a16:creationId xmlns:a16="http://schemas.microsoft.com/office/drawing/2014/main" id="{57B9B4A1-A4C8-402F-AA26-4D2A21BBACEB}"/>
                </a:ext>
              </a:extLst>
            </p:cNvPr>
            <p:cNvSpPr/>
            <p:nvPr/>
          </p:nvSpPr>
          <p:spPr>
            <a:xfrm>
              <a:off x="5569672"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0.59</a:t>
              </a:r>
              <a:endParaRPr lang="en-HK" sz="1000" b="1" dirty="0">
                <a:solidFill>
                  <a:schemeClr val="tx1"/>
                </a:solidFill>
              </a:endParaRPr>
            </a:p>
          </p:txBody>
        </p:sp>
        <p:sp>
          <p:nvSpPr>
            <p:cNvPr id="27" name="Rectangle 26">
              <a:extLst>
                <a:ext uri="{FF2B5EF4-FFF2-40B4-BE49-F238E27FC236}">
                  <a16:creationId xmlns:a16="http://schemas.microsoft.com/office/drawing/2014/main" id="{068BFA45-5F8A-4FAC-A24A-F2B4958B4069}"/>
                </a:ext>
              </a:extLst>
            </p:cNvPr>
            <p:cNvSpPr/>
            <p:nvPr/>
          </p:nvSpPr>
          <p:spPr>
            <a:xfrm>
              <a:off x="6275983"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endParaRPr lang="en-HK" sz="1000" b="1" dirty="0">
                <a:solidFill>
                  <a:schemeClr val="tx1"/>
                </a:solidFill>
              </a:endParaRPr>
            </a:p>
          </p:txBody>
        </p:sp>
        <p:sp>
          <p:nvSpPr>
            <p:cNvPr id="28" name="Rectangle 27">
              <a:extLst>
                <a:ext uri="{FF2B5EF4-FFF2-40B4-BE49-F238E27FC236}">
                  <a16:creationId xmlns:a16="http://schemas.microsoft.com/office/drawing/2014/main" id="{BABC4378-1661-4C29-A348-CAC5DA2190AC}"/>
                </a:ext>
              </a:extLst>
            </p:cNvPr>
            <p:cNvSpPr/>
            <p:nvPr/>
          </p:nvSpPr>
          <p:spPr>
            <a:xfrm>
              <a:off x="6982294"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endParaRPr lang="en-HK" sz="1000" b="1" dirty="0">
                <a:solidFill>
                  <a:schemeClr val="tx1"/>
                </a:solidFill>
              </a:endParaRPr>
            </a:p>
          </p:txBody>
        </p:sp>
        <p:sp>
          <p:nvSpPr>
            <p:cNvPr id="29" name="Rectangle 28">
              <a:extLst>
                <a:ext uri="{FF2B5EF4-FFF2-40B4-BE49-F238E27FC236}">
                  <a16:creationId xmlns:a16="http://schemas.microsoft.com/office/drawing/2014/main" id="{47004A7A-7B0D-42B7-BE3A-04CA0EF5C6F3}"/>
                </a:ext>
              </a:extLst>
            </p:cNvPr>
            <p:cNvSpPr/>
            <p:nvPr/>
          </p:nvSpPr>
          <p:spPr>
            <a:xfrm>
              <a:off x="7688605" y="6048503"/>
              <a:ext cx="706311" cy="706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0.20</a:t>
              </a:r>
              <a:endParaRPr lang="en-HK" sz="1000" b="1" dirty="0">
                <a:solidFill>
                  <a:schemeClr val="tx1"/>
                </a:solidFill>
              </a:endParaRPr>
            </a:p>
          </p:txBody>
        </p:sp>
      </p:grpSp>
      <p:sp>
        <p:nvSpPr>
          <p:cNvPr id="37" name="TextBox 36">
            <a:extLst>
              <a:ext uri="{FF2B5EF4-FFF2-40B4-BE49-F238E27FC236}">
                <a16:creationId xmlns:a16="http://schemas.microsoft.com/office/drawing/2014/main" id="{B2BA3322-A2B2-4187-92EB-B7EEB9676E06}"/>
              </a:ext>
            </a:extLst>
          </p:cNvPr>
          <p:cNvSpPr txBox="1"/>
          <p:nvPr/>
        </p:nvSpPr>
        <p:spPr>
          <a:xfrm>
            <a:off x="9104445" y="2838274"/>
            <a:ext cx="1029128" cy="338554"/>
          </a:xfrm>
          <a:prstGeom prst="rect">
            <a:avLst/>
          </a:prstGeom>
          <a:noFill/>
        </p:spPr>
        <p:txBody>
          <a:bodyPr wrap="none" rtlCol="0">
            <a:spAutoFit/>
          </a:bodyPr>
          <a:lstStyle/>
          <a:p>
            <a:r>
              <a:rPr lang="en-US" sz="1600" b="1" dirty="0"/>
              <a:t>37 entries</a:t>
            </a:r>
            <a:endParaRPr lang="en-HK" sz="1600" b="1" dirty="0"/>
          </a:p>
        </p:txBody>
      </p:sp>
      <p:sp>
        <p:nvSpPr>
          <p:cNvPr id="38" name="TextBox 37">
            <a:extLst>
              <a:ext uri="{FF2B5EF4-FFF2-40B4-BE49-F238E27FC236}">
                <a16:creationId xmlns:a16="http://schemas.microsoft.com/office/drawing/2014/main" id="{ADE65A69-7284-488D-AE68-70632AC414F3}"/>
              </a:ext>
            </a:extLst>
          </p:cNvPr>
          <p:cNvSpPr txBox="1"/>
          <p:nvPr/>
        </p:nvSpPr>
        <p:spPr>
          <a:xfrm>
            <a:off x="10430198" y="4200751"/>
            <a:ext cx="1303883" cy="338554"/>
          </a:xfrm>
          <a:prstGeom prst="rect">
            <a:avLst/>
          </a:prstGeom>
          <a:noFill/>
        </p:spPr>
        <p:txBody>
          <a:bodyPr wrap="none" rtlCol="0">
            <a:spAutoFit/>
          </a:bodyPr>
          <a:lstStyle/>
          <a:p>
            <a:r>
              <a:rPr lang="en-US" sz="1600" b="1" dirty="0"/>
              <a:t>1 X 37 Vector</a:t>
            </a:r>
            <a:endParaRPr lang="en-HK" sz="1600" b="1" dirty="0"/>
          </a:p>
        </p:txBody>
      </p:sp>
      <p:sp>
        <p:nvSpPr>
          <p:cNvPr id="3" name="Arrow: Right 2">
            <a:extLst>
              <a:ext uri="{FF2B5EF4-FFF2-40B4-BE49-F238E27FC236}">
                <a16:creationId xmlns:a16="http://schemas.microsoft.com/office/drawing/2014/main" id="{07B09CA2-E2A3-4994-BEFB-07E3349356D1}"/>
              </a:ext>
            </a:extLst>
          </p:cNvPr>
          <p:cNvSpPr/>
          <p:nvPr/>
        </p:nvSpPr>
        <p:spPr>
          <a:xfrm flipH="1">
            <a:off x="5579308" y="5658565"/>
            <a:ext cx="2378185" cy="763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 name="TextBox 10">
            <a:extLst>
              <a:ext uri="{FF2B5EF4-FFF2-40B4-BE49-F238E27FC236}">
                <a16:creationId xmlns:a16="http://schemas.microsoft.com/office/drawing/2014/main" id="{157B8736-5B4C-45E2-B494-6C0E991BD65C}"/>
              </a:ext>
            </a:extLst>
          </p:cNvPr>
          <p:cNvSpPr txBox="1"/>
          <p:nvPr/>
        </p:nvSpPr>
        <p:spPr>
          <a:xfrm>
            <a:off x="8209977" y="5347878"/>
            <a:ext cx="3329995" cy="1384995"/>
          </a:xfrm>
          <a:prstGeom prst="rect">
            <a:avLst/>
          </a:prstGeom>
          <a:noFill/>
        </p:spPr>
        <p:txBody>
          <a:bodyPr wrap="square" rtlCol="0">
            <a:spAutoFit/>
          </a:bodyPr>
          <a:lstStyle/>
          <a:p>
            <a:r>
              <a:rPr lang="en-US" sz="2800" b="1" dirty="0">
                <a:solidFill>
                  <a:srgbClr val="FF0000"/>
                </a:solidFill>
              </a:rPr>
              <a:t>Originality 2: </a:t>
            </a:r>
          </a:p>
          <a:p>
            <a:r>
              <a:rPr lang="en-US" sz="2800" b="1" dirty="0">
                <a:solidFill>
                  <a:srgbClr val="FF0000"/>
                </a:solidFill>
              </a:rPr>
              <a:t>Prof’s suggestion: we can try max pooling</a:t>
            </a:r>
            <a:endParaRPr lang="en-HK" sz="2800" b="1" dirty="0">
              <a:solidFill>
                <a:srgbClr val="FF0000"/>
              </a:solidFill>
            </a:endParaRPr>
          </a:p>
        </p:txBody>
      </p:sp>
    </p:spTree>
    <p:extLst>
      <p:ext uri="{BB962C8B-B14F-4D97-AF65-F5344CB8AC3E}">
        <p14:creationId xmlns:p14="http://schemas.microsoft.com/office/powerpoint/2010/main" val="2633010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9F73-8E1D-48C2-AE4E-68396215FCEE}"/>
              </a:ext>
            </a:extLst>
          </p:cNvPr>
          <p:cNvSpPr>
            <a:spLocks noGrp="1"/>
          </p:cNvSpPr>
          <p:nvPr>
            <p:ph type="ctrTitle"/>
          </p:nvPr>
        </p:nvSpPr>
        <p:spPr/>
        <p:txBody>
          <a:bodyPr>
            <a:normAutofit fontScale="90000"/>
          </a:bodyPr>
          <a:lstStyle/>
          <a:p>
            <a:r>
              <a:rPr lang="en-US" dirty="0"/>
              <a:t>So given that you have 1933 antibody molecules and 1933 virus molecules…</a:t>
            </a:r>
            <a:endParaRPr lang="en-HK" dirty="0"/>
          </a:p>
        </p:txBody>
      </p:sp>
      <p:sp>
        <p:nvSpPr>
          <p:cNvPr id="3" name="Subtitle 2">
            <a:extLst>
              <a:ext uri="{FF2B5EF4-FFF2-40B4-BE49-F238E27FC236}">
                <a16:creationId xmlns:a16="http://schemas.microsoft.com/office/drawing/2014/main" id="{A77E9B2B-00A9-4FF3-97D3-FE7092C270AE}"/>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235283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BD4C-701F-4503-8024-4BD040DCAEB4}"/>
              </a:ext>
            </a:extLst>
          </p:cNvPr>
          <p:cNvSpPr>
            <a:spLocks noGrp="1"/>
          </p:cNvSpPr>
          <p:nvPr>
            <p:ph type="title"/>
          </p:nvPr>
        </p:nvSpPr>
        <p:spPr/>
        <p:txBody>
          <a:bodyPr/>
          <a:lstStyle/>
          <a:p>
            <a:r>
              <a:rPr lang="en-US" dirty="0"/>
              <a:t>It will become…</a:t>
            </a:r>
            <a:endParaRPr lang="en-HK" dirty="0"/>
          </a:p>
        </p:txBody>
      </p:sp>
      <p:grpSp>
        <p:nvGrpSpPr>
          <p:cNvPr id="4" name="Group 3">
            <a:extLst>
              <a:ext uri="{FF2B5EF4-FFF2-40B4-BE49-F238E27FC236}">
                <a16:creationId xmlns:a16="http://schemas.microsoft.com/office/drawing/2014/main" id="{179E9B14-C3D4-4D04-9E8B-165600D0BBD7}"/>
              </a:ext>
            </a:extLst>
          </p:cNvPr>
          <p:cNvGrpSpPr/>
          <p:nvPr/>
        </p:nvGrpSpPr>
        <p:grpSpPr>
          <a:xfrm>
            <a:off x="411334" y="2331804"/>
            <a:ext cx="5478116" cy="3520911"/>
            <a:chOff x="478658" y="1879738"/>
            <a:chExt cx="5478116" cy="3520911"/>
          </a:xfrm>
        </p:grpSpPr>
        <p:pic>
          <p:nvPicPr>
            <p:cNvPr id="5" name="Picture 2" descr="Matrix (mathematics) - Wikipedia">
              <a:extLst>
                <a:ext uri="{FF2B5EF4-FFF2-40B4-BE49-F238E27FC236}">
                  <a16:creationId xmlns:a16="http://schemas.microsoft.com/office/drawing/2014/main" id="{C8B6E3FE-43CC-4672-AF75-C608D00B3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0F91A7-BCE3-4745-A72C-197282925FED}"/>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D9CB1B8F-B320-4E2D-9863-BE4AF9DD923C}"/>
                </a:ext>
              </a:extLst>
            </p:cNvPr>
            <p:cNvSpPr txBox="1"/>
            <p:nvPr/>
          </p:nvSpPr>
          <p:spPr>
            <a:xfrm>
              <a:off x="47865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8" name="TextBox 7">
              <a:extLst>
                <a:ext uri="{FF2B5EF4-FFF2-40B4-BE49-F238E27FC236}">
                  <a16:creationId xmlns:a16="http://schemas.microsoft.com/office/drawing/2014/main" id="{B1C46E20-B3E3-4630-816D-FB83D362591E}"/>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F1153EB0-0CB9-4E73-AD91-1CBE2547D509}"/>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0" name="TextBox 9">
            <a:extLst>
              <a:ext uri="{FF2B5EF4-FFF2-40B4-BE49-F238E27FC236}">
                <a16:creationId xmlns:a16="http://schemas.microsoft.com/office/drawing/2014/main" id="{2BAC8CF3-3747-46AF-992A-F83C3FA12675}"/>
              </a:ext>
            </a:extLst>
          </p:cNvPr>
          <p:cNvSpPr txBox="1"/>
          <p:nvPr/>
        </p:nvSpPr>
        <p:spPr>
          <a:xfrm>
            <a:off x="2101615"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1" name="TextBox 10">
            <a:extLst>
              <a:ext uri="{FF2B5EF4-FFF2-40B4-BE49-F238E27FC236}">
                <a16:creationId xmlns:a16="http://schemas.microsoft.com/office/drawing/2014/main" id="{2812B0E3-877A-487E-8245-CB159689F185}"/>
              </a:ext>
            </a:extLst>
          </p:cNvPr>
          <p:cNvSpPr txBox="1"/>
          <p:nvPr/>
        </p:nvSpPr>
        <p:spPr>
          <a:xfrm>
            <a:off x="2455764" y="1702987"/>
            <a:ext cx="2746457" cy="523220"/>
          </a:xfrm>
          <a:prstGeom prst="rect">
            <a:avLst/>
          </a:prstGeom>
          <a:noFill/>
        </p:spPr>
        <p:txBody>
          <a:bodyPr wrap="none" rtlCol="0">
            <a:spAutoFit/>
          </a:bodyPr>
          <a:lstStyle/>
          <a:p>
            <a:r>
              <a:rPr lang="en-US" sz="2800" b="1" dirty="0"/>
              <a:t>Antibody dataset</a:t>
            </a:r>
            <a:endParaRPr lang="en-HK" sz="2800" b="1" dirty="0"/>
          </a:p>
        </p:txBody>
      </p:sp>
      <p:grpSp>
        <p:nvGrpSpPr>
          <p:cNvPr id="12" name="Group 11">
            <a:extLst>
              <a:ext uri="{FF2B5EF4-FFF2-40B4-BE49-F238E27FC236}">
                <a16:creationId xmlns:a16="http://schemas.microsoft.com/office/drawing/2014/main" id="{7E698B2E-BC50-4C8F-B059-046EFE0BAA35}"/>
              </a:ext>
            </a:extLst>
          </p:cNvPr>
          <p:cNvGrpSpPr/>
          <p:nvPr/>
        </p:nvGrpSpPr>
        <p:grpSpPr>
          <a:xfrm>
            <a:off x="6171534" y="2331804"/>
            <a:ext cx="5508406" cy="3520911"/>
            <a:chOff x="448368" y="1879738"/>
            <a:chExt cx="5508406" cy="3520911"/>
          </a:xfrm>
        </p:grpSpPr>
        <p:pic>
          <p:nvPicPr>
            <p:cNvPr id="13" name="Picture 2" descr="Matrix (mathematics) - Wikipedia">
              <a:extLst>
                <a:ext uri="{FF2B5EF4-FFF2-40B4-BE49-F238E27FC236}">
                  <a16:creationId xmlns:a16="http://schemas.microsoft.com/office/drawing/2014/main" id="{36B5BEF4-C98E-4A9B-89B1-E8802B6F4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F3FADA8-5469-433A-9875-E44F2A8CFD31}"/>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15" name="TextBox 14">
              <a:extLst>
                <a:ext uri="{FF2B5EF4-FFF2-40B4-BE49-F238E27FC236}">
                  <a16:creationId xmlns:a16="http://schemas.microsoft.com/office/drawing/2014/main" id="{E554229E-4665-40E4-A597-2B4A961EBDE3}"/>
                </a:ext>
              </a:extLst>
            </p:cNvPr>
            <p:cNvSpPr txBox="1"/>
            <p:nvPr/>
          </p:nvSpPr>
          <p:spPr>
            <a:xfrm>
              <a:off x="44836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16" name="TextBox 15">
              <a:extLst>
                <a:ext uri="{FF2B5EF4-FFF2-40B4-BE49-F238E27FC236}">
                  <a16:creationId xmlns:a16="http://schemas.microsoft.com/office/drawing/2014/main" id="{813EBCC7-30D2-47DA-95DD-9813BDCAA5E5}"/>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17" name="TextBox 16">
              <a:extLst>
                <a:ext uri="{FF2B5EF4-FFF2-40B4-BE49-F238E27FC236}">
                  <a16:creationId xmlns:a16="http://schemas.microsoft.com/office/drawing/2014/main" id="{DDFB2C57-7ADD-47CF-86BC-0B01F0E4A3E8}"/>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8" name="TextBox 17">
            <a:extLst>
              <a:ext uri="{FF2B5EF4-FFF2-40B4-BE49-F238E27FC236}">
                <a16:creationId xmlns:a16="http://schemas.microsoft.com/office/drawing/2014/main" id="{1516FE38-F93B-4EA7-B601-BD944E9E00D4}"/>
              </a:ext>
            </a:extLst>
          </p:cNvPr>
          <p:cNvSpPr txBox="1"/>
          <p:nvPr/>
        </p:nvSpPr>
        <p:spPr>
          <a:xfrm>
            <a:off x="7892105"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9" name="TextBox 18">
            <a:extLst>
              <a:ext uri="{FF2B5EF4-FFF2-40B4-BE49-F238E27FC236}">
                <a16:creationId xmlns:a16="http://schemas.microsoft.com/office/drawing/2014/main" id="{581BDB73-F557-44CC-8B92-009EA45A61FF}"/>
              </a:ext>
            </a:extLst>
          </p:cNvPr>
          <p:cNvSpPr txBox="1"/>
          <p:nvPr/>
        </p:nvSpPr>
        <p:spPr>
          <a:xfrm>
            <a:off x="8646599" y="1702987"/>
            <a:ext cx="2142253" cy="523220"/>
          </a:xfrm>
          <a:prstGeom prst="rect">
            <a:avLst/>
          </a:prstGeom>
          <a:noFill/>
        </p:spPr>
        <p:txBody>
          <a:bodyPr wrap="none" rtlCol="0">
            <a:spAutoFit/>
          </a:bodyPr>
          <a:lstStyle/>
          <a:p>
            <a:r>
              <a:rPr lang="en-US" sz="2800" b="1" dirty="0"/>
              <a:t>Virus dataset</a:t>
            </a:r>
            <a:endParaRPr lang="en-HK" sz="2800" b="1" dirty="0"/>
          </a:p>
        </p:txBody>
      </p:sp>
    </p:spTree>
    <p:extLst>
      <p:ext uri="{BB962C8B-B14F-4D97-AF65-F5344CB8AC3E}">
        <p14:creationId xmlns:p14="http://schemas.microsoft.com/office/powerpoint/2010/main" val="295782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8A9B-E7E5-4544-B142-5D84A52209F3}"/>
              </a:ext>
            </a:extLst>
          </p:cNvPr>
          <p:cNvSpPr>
            <a:spLocks noGrp="1"/>
          </p:cNvSpPr>
          <p:nvPr>
            <p:ph type="title"/>
          </p:nvPr>
        </p:nvSpPr>
        <p:spPr/>
        <p:txBody>
          <a:bodyPr/>
          <a:lstStyle/>
          <a:p>
            <a:r>
              <a:rPr lang="en-US" dirty="0"/>
              <a:t>Step 7: Journal paper’s approach: </a:t>
            </a:r>
            <a:br>
              <a:rPr lang="en-US" dirty="0"/>
            </a:br>
            <a:r>
              <a:rPr lang="en-US" dirty="0"/>
              <a:t>Elementwise-sum up two matrices</a:t>
            </a:r>
            <a:endParaRPr lang="en-HK" dirty="0"/>
          </a:p>
        </p:txBody>
      </p:sp>
      <p:grpSp>
        <p:nvGrpSpPr>
          <p:cNvPr id="4" name="Group 3">
            <a:extLst>
              <a:ext uri="{FF2B5EF4-FFF2-40B4-BE49-F238E27FC236}">
                <a16:creationId xmlns:a16="http://schemas.microsoft.com/office/drawing/2014/main" id="{9ECD3E7F-9F76-4356-8279-D50E9DCA9262}"/>
              </a:ext>
            </a:extLst>
          </p:cNvPr>
          <p:cNvGrpSpPr/>
          <p:nvPr/>
        </p:nvGrpSpPr>
        <p:grpSpPr>
          <a:xfrm>
            <a:off x="137957" y="2331804"/>
            <a:ext cx="5478116" cy="3520911"/>
            <a:chOff x="478658" y="1879738"/>
            <a:chExt cx="5478116" cy="3520911"/>
          </a:xfrm>
        </p:grpSpPr>
        <p:pic>
          <p:nvPicPr>
            <p:cNvPr id="5" name="Picture 2" descr="Matrix (mathematics) - Wikipedia">
              <a:extLst>
                <a:ext uri="{FF2B5EF4-FFF2-40B4-BE49-F238E27FC236}">
                  <a16:creationId xmlns:a16="http://schemas.microsoft.com/office/drawing/2014/main" id="{6BCF10F7-3B1F-43DC-8C69-337EB2104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018131-9D1C-4A3D-A3A9-D92A63E8A65B}"/>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F2A63A11-022A-4D8E-9F7D-5C6AB576C655}"/>
                </a:ext>
              </a:extLst>
            </p:cNvPr>
            <p:cNvSpPr txBox="1"/>
            <p:nvPr/>
          </p:nvSpPr>
          <p:spPr>
            <a:xfrm>
              <a:off x="47865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8" name="TextBox 7">
              <a:extLst>
                <a:ext uri="{FF2B5EF4-FFF2-40B4-BE49-F238E27FC236}">
                  <a16:creationId xmlns:a16="http://schemas.microsoft.com/office/drawing/2014/main" id="{4F55F777-2DDE-454B-87B1-51F260CD535F}"/>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86A25F70-C637-4D79-AB78-5348B640B958}"/>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0" name="TextBox 9">
            <a:extLst>
              <a:ext uri="{FF2B5EF4-FFF2-40B4-BE49-F238E27FC236}">
                <a16:creationId xmlns:a16="http://schemas.microsoft.com/office/drawing/2014/main" id="{DB3FB444-B0C2-48CB-B34D-745C8EEC7BB6}"/>
              </a:ext>
            </a:extLst>
          </p:cNvPr>
          <p:cNvSpPr txBox="1"/>
          <p:nvPr/>
        </p:nvSpPr>
        <p:spPr>
          <a:xfrm>
            <a:off x="1828238"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1" name="TextBox 10">
            <a:extLst>
              <a:ext uri="{FF2B5EF4-FFF2-40B4-BE49-F238E27FC236}">
                <a16:creationId xmlns:a16="http://schemas.microsoft.com/office/drawing/2014/main" id="{19973E7F-14B5-4CF0-B1B8-DC7EEB709526}"/>
              </a:ext>
            </a:extLst>
          </p:cNvPr>
          <p:cNvSpPr txBox="1"/>
          <p:nvPr/>
        </p:nvSpPr>
        <p:spPr>
          <a:xfrm>
            <a:off x="2474618" y="1702987"/>
            <a:ext cx="1551900" cy="523220"/>
          </a:xfrm>
          <a:prstGeom prst="rect">
            <a:avLst/>
          </a:prstGeom>
          <a:noFill/>
        </p:spPr>
        <p:txBody>
          <a:bodyPr wrap="none" rtlCol="0">
            <a:spAutoFit/>
          </a:bodyPr>
          <a:lstStyle/>
          <a:p>
            <a:r>
              <a:rPr lang="en-US" sz="2800" b="1" dirty="0"/>
              <a:t>Antibody</a:t>
            </a:r>
            <a:endParaRPr lang="en-HK" sz="2800" b="1" dirty="0"/>
          </a:p>
        </p:txBody>
      </p:sp>
      <p:grpSp>
        <p:nvGrpSpPr>
          <p:cNvPr id="12" name="Group 11">
            <a:extLst>
              <a:ext uri="{FF2B5EF4-FFF2-40B4-BE49-F238E27FC236}">
                <a16:creationId xmlns:a16="http://schemas.microsoft.com/office/drawing/2014/main" id="{25FBA7E2-CEEC-4597-A951-3D225C7DE64A}"/>
              </a:ext>
            </a:extLst>
          </p:cNvPr>
          <p:cNvGrpSpPr/>
          <p:nvPr/>
        </p:nvGrpSpPr>
        <p:grpSpPr>
          <a:xfrm>
            <a:off x="6432824" y="2331804"/>
            <a:ext cx="5508406" cy="3520911"/>
            <a:chOff x="448368" y="1879738"/>
            <a:chExt cx="5508406" cy="3520911"/>
          </a:xfrm>
        </p:grpSpPr>
        <p:pic>
          <p:nvPicPr>
            <p:cNvPr id="13" name="Picture 2" descr="Matrix (mathematics) - Wikipedia">
              <a:extLst>
                <a:ext uri="{FF2B5EF4-FFF2-40B4-BE49-F238E27FC236}">
                  <a16:creationId xmlns:a16="http://schemas.microsoft.com/office/drawing/2014/main" id="{A85B6314-D239-4F43-96DE-3C548653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E808A31-6DEA-4B39-A260-74BFB0FFD65C}"/>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15" name="TextBox 14">
              <a:extLst>
                <a:ext uri="{FF2B5EF4-FFF2-40B4-BE49-F238E27FC236}">
                  <a16:creationId xmlns:a16="http://schemas.microsoft.com/office/drawing/2014/main" id="{968FDABE-3F69-477D-8F42-B6A522DF5164}"/>
                </a:ext>
              </a:extLst>
            </p:cNvPr>
            <p:cNvSpPr txBox="1"/>
            <p:nvPr/>
          </p:nvSpPr>
          <p:spPr>
            <a:xfrm>
              <a:off x="44836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16" name="TextBox 15">
              <a:extLst>
                <a:ext uri="{FF2B5EF4-FFF2-40B4-BE49-F238E27FC236}">
                  <a16:creationId xmlns:a16="http://schemas.microsoft.com/office/drawing/2014/main" id="{BDC6FD72-46B3-49E4-94BF-7C72FAA13577}"/>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17" name="TextBox 16">
              <a:extLst>
                <a:ext uri="{FF2B5EF4-FFF2-40B4-BE49-F238E27FC236}">
                  <a16:creationId xmlns:a16="http://schemas.microsoft.com/office/drawing/2014/main" id="{D0BEC985-D276-49F0-ADC4-4CA240D91358}"/>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8" name="TextBox 17">
            <a:extLst>
              <a:ext uri="{FF2B5EF4-FFF2-40B4-BE49-F238E27FC236}">
                <a16:creationId xmlns:a16="http://schemas.microsoft.com/office/drawing/2014/main" id="{BD0669F4-7E59-4303-B3A4-F23E14599E48}"/>
              </a:ext>
            </a:extLst>
          </p:cNvPr>
          <p:cNvSpPr txBox="1"/>
          <p:nvPr/>
        </p:nvSpPr>
        <p:spPr>
          <a:xfrm>
            <a:off x="8153395"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9" name="TextBox 18">
            <a:extLst>
              <a:ext uri="{FF2B5EF4-FFF2-40B4-BE49-F238E27FC236}">
                <a16:creationId xmlns:a16="http://schemas.microsoft.com/office/drawing/2014/main" id="{7A41ECC9-1220-475F-A16C-0E3709224640}"/>
              </a:ext>
            </a:extLst>
          </p:cNvPr>
          <p:cNvSpPr txBox="1"/>
          <p:nvPr/>
        </p:nvSpPr>
        <p:spPr>
          <a:xfrm>
            <a:off x="9119645" y="1702987"/>
            <a:ext cx="947695" cy="523220"/>
          </a:xfrm>
          <a:prstGeom prst="rect">
            <a:avLst/>
          </a:prstGeom>
          <a:noFill/>
        </p:spPr>
        <p:txBody>
          <a:bodyPr wrap="none" rtlCol="0">
            <a:spAutoFit/>
          </a:bodyPr>
          <a:lstStyle/>
          <a:p>
            <a:r>
              <a:rPr lang="en-US" sz="2800" b="1" dirty="0"/>
              <a:t>Virus</a:t>
            </a:r>
            <a:endParaRPr lang="en-HK" sz="2800" b="1" dirty="0"/>
          </a:p>
        </p:txBody>
      </p:sp>
      <p:sp>
        <p:nvSpPr>
          <p:cNvPr id="20" name="TextBox 19">
            <a:extLst>
              <a:ext uri="{FF2B5EF4-FFF2-40B4-BE49-F238E27FC236}">
                <a16:creationId xmlns:a16="http://schemas.microsoft.com/office/drawing/2014/main" id="{B6D20870-E333-425E-A920-9965DE3B4EC4}"/>
              </a:ext>
            </a:extLst>
          </p:cNvPr>
          <p:cNvSpPr txBox="1"/>
          <p:nvPr/>
        </p:nvSpPr>
        <p:spPr>
          <a:xfrm>
            <a:off x="5776624" y="3850112"/>
            <a:ext cx="465192" cy="769441"/>
          </a:xfrm>
          <a:prstGeom prst="rect">
            <a:avLst/>
          </a:prstGeom>
          <a:noFill/>
        </p:spPr>
        <p:txBody>
          <a:bodyPr wrap="none" rtlCol="0">
            <a:spAutoFit/>
          </a:bodyPr>
          <a:lstStyle/>
          <a:p>
            <a:r>
              <a:rPr lang="en-US" sz="4400" b="1" dirty="0"/>
              <a:t>+</a:t>
            </a:r>
            <a:endParaRPr lang="en-HK" sz="4400" b="1" dirty="0"/>
          </a:p>
        </p:txBody>
      </p:sp>
    </p:spTree>
    <p:extLst>
      <p:ext uri="{BB962C8B-B14F-4D97-AF65-F5344CB8AC3E}">
        <p14:creationId xmlns:p14="http://schemas.microsoft.com/office/powerpoint/2010/main" val="5544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0C31-AB07-D54E-AF88-40D1E03892ED}"/>
              </a:ext>
            </a:extLst>
          </p:cNvPr>
          <p:cNvSpPr>
            <a:spLocks noGrp="1"/>
          </p:cNvSpPr>
          <p:nvPr>
            <p:ph type="title"/>
          </p:nvPr>
        </p:nvSpPr>
        <p:spPr/>
        <p:txBody>
          <a:bodyPr/>
          <a:lstStyle/>
          <a:p>
            <a:r>
              <a:rPr lang="en-US" dirty="0"/>
              <a:t>Steps (which the paper did)</a:t>
            </a:r>
          </a:p>
        </p:txBody>
      </p:sp>
      <p:sp>
        <p:nvSpPr>
          <p:cNvPr id="3" name="Content Placeholder 2">
            <a:extLst>
              <a:ext uri="{FF2B5EF4-FFF2-40B4-BE49-F238E27FC236}">
                <a16:creationId xmlns:a16="http://schemas.microsoft.com/office/drawing/2014/main" id="{993B0C95-6937-484B-BC48-BF5AB0B321AC}"/>
              </a:ext>
            </a:extLst>
          </p:cNvPr>
          <p:cNvSpPr>
            <a:spLocks noGrp="1"/>
          </p:cNvSpPr>
          <p:nvPr>
            <p:ph idx="1"/>
          </p:nvPr>
        </p:nvSpPr>
        <p:spPr/>
        <p:txBody>
          <a:bodyPr/>
          <a:lstStyle/>
          <a:p>
            <a:r>
              <a:rPr lang="en-US" dirty="0"/>
              <a:t>1. Generate training examples data (antibody-antigen complex of different viruses)</a:t>
            </a:r>
          </a:p>
          <a:p>
            <a:r>
              <a:rPr lang="en-US" dirty="0"/>
              <a:t>2. Train using various ML methods (</a:t>
            </a:r>
            <a:r>
              <a:rPr lang="en-US" dirty="0" err="1"/>
              <a:t>XGBoost</a:t>
            </a:r>
            <a:r>
              <a:rPr lang="en-US" dirty="0"/>
              <a:t>, RF, Logistic Regression etc.)</a:t>
            </a:r>
          </a:p>
          <a:p>
            <a:r>
              <a:rPr lang="en-US" dirty="0"/>
              <a:t>3. Generate a list of possible antibodies (from point mutations of existing SARS antibodies)</a:t>
            </a:r>
          </a:p>
          <a:p>
            <a:r>
              <a:rPr lang="en-US" dirty="0"/>
              <a:t>4. Test stability of proposed antibody structures (GROMACs)</a:t>
            </a:r>
          </a:p>
        </p:txBody>
      </p:sp>
    </p:spTree>
    <p:extLst>
      <p:ext uri="{BB962C8B-B14F-4D97-AF65-F5344CB8AC3E}">
        <p14:creationId xmlns:p14="http://schemas.microsoft.com/office/powerpoint/2010/main" val="2770346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A8834D1-F4CA-4C61-85EF-5AB6B24FD068}"/>
              </a:ext>
            </a:extLst>
          </p:cNvPr>
          <p:cNvGrpSpPr/>
          <p:nvPr/>
        </p:nvGrpSpPr>
        <p:grpSpPr>
          <a:xfrm>
            <a:off x="617884" y="2199503"/>
            <a:ext cx="5478116" cy="3520911"/>
            <a:chOff x="478658" y="1879738"/>
            <a:chExt cx="5478116" cy="3520911"/>
          </a:xfrm>
        </p:grpSpPr>
        <p:pic>
          <p:nvPicPr>
            <p:cNvPr id="5" name="Picture 2" descr="Matrix (mathematics) - Wikipedia">
              <a:extLst>
                <a:ext uri="{FF2B5EF4-FFF2-40B4-BE49-F238E27FC236}">
                  <a16:creationId xmlns:a16="http://schemas.microsoft.com/office/drawing/2014/main" id="{B75AE8AC-19BA-4EE4-BDBE-B455241D5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7C9FE3-4121-48D2-A3B4-BEB90006BF89}"/>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11165608-17E8-4200-9A47-3247FB242815}"/>
                </a:ext>
              </a:extLst>
            </p:cNvPr>
            <p:cNvSpPr txBox="1"/>
            <p:nvPr/>
          </p:nvSpPr>
          <p:spPr>
            <a:xfrm>
              <a:off x="47865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8" name="TextBox 7">
              <a:extLst>
                <a:ext uri="{FF2B5EF4-FFF2-40B4-BE49-F238E27FC236}">
                  <a16:creationId xmlns:a16="http://schemas.microsoft.com/office/drawing/2014/main" id="{32A19472-54BA-41AA-95F0-E7315990240A}"/>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E1238CDB-4D9A-412F-86FA-FD2852A7AF30}"/>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0" name="TextBox 9">
            <a:extLst>
              <a:ext uri="{FF2B5EF4-FFF2-40B4-BE49-F238E27FC236}">
                <a16:creationId xmlns:a16="http://schemas.microsoft.com/office/drawing/2014/main" id="{FE72080C-9B34-4353-84D1-7CD97B0CC19F}"/>
              </a:ext>
            </a:extLst>
          </p:cNvPr>
          <p:cNvSpPr txBox="1"/>
          <p:nvPr/>
        </p:nvSpPr>
        <p:spPr>
          <a:xfrm>
            <a:off x="2308165" y="5838310"/>
            <a:ext cx="2696444" cy="523220"/>
          </a:xfrm>
          <a:prstGeom prst="rect">
            <a:avLst/>
          </a:prstGeom>
          <a:noFill/>
        </p:spPr>
        <p:txBody>
          <a:bodyPr wrap="none" rtlCol="0">
            <a:spAutoFit/>
          </a:bodyPr>
          <a:lstStyle/>
          <a:p>
            <a:r>
              <a:rPr lang="en-US" sz="2800" b="1" dirty="0"/>
              <a:t>1933 X 37 matrix</a:t>
            </a:r>
            <a:endParaRPr lang="en-HK" sz="2800" b="1" dirty="0"/>
          </a:p>
        </p:txBody>
      </p:sp>
      <p:sp>
        <p:nvSpPr>
          <p:cNvPr id="11" name="TextBox 10">
            <a:extLst>
              <a:ext uri="{FF2B5EF4-FFF2-40B4-BE49-F238E27FC236}">
                <a16:creationId xmlns:a16="http://schemas.microsoft.com/office/drawing/2014/main" id="{F0476B76-4146-474C-ACD8-3360669C15CB}"/>
              </a:ext>
            </a:extLst>
          </p:cNvPr>
          <p:cNvSpPr txBox="1"/>
          <p:nvPr/>
        </p:nvSpPr>
        <p:spPr>
          <a:xfrm>
            <a:off x="1763713" y="1570686"/>
            <a:ext cx="3887346" cy="523220"/>
          </a:xfrm>
          <a:prstGeom prst="rect">
            <a:avLst/>
          </a:prstGeom>
          <a:noFill/>
        </p:spPr>
        <p:txBody>
          <a:bodyPr wrap="none" rtlCol="0">
            <a:spAutoFit/>
          </a:bodyPr>
          <a:lstStyle/>
          <a:p>
            <a:r>
              <a:rPr lang="en-US" sz="2800" b="1" dirty="0"/>
              <a:t>Elementwise-sum matrix</a:t>
            </a:r>
            <a:endParaRPr lang="en-HK" sz="2800" b="1" dirty="0"/>
          </a:p>
        </p:txBody>
      </p:sp>
      <p:sp>
        <p:nvSpPr>
          <p:cNvPr id="12" name="TextBox 11">
            <a:extLst>
              <a:ext uri="{FF2B5EF4-FFF2-40B4-BE49-F238E27FC236}">
                <a16:creationId xmlns:a16="http://schemas.microsoft.com/office/drawing/2014/main" id="{E8E47CE6-F92C-4237-9C22-18785B472D89}"/>
              </a:ext>
            </a:extLst>
          </p:cNvPr>
          <p:cNvSpPr txBox="1"/>
          <p:nvPr/>
        </p:nvSpPr>
        <p:spPr>
          <a:xfrm>
            <a:off x="152692" y="3726790"/>
            <a:ext cx="465192" cy="769441"/>
          </a:xfrm>
          <a:prstGeom prst="rect">
            <a:avLst/>
          </a:prstGeom>
          <a:noFill/>
        </p:spPr>
        <p:txBody>
          <a:bodyPr wrap="none" rtlCol="0">
            <a:spAutoFit/>
          </a:bodyPr>
          <a:lstStyle/>
          <a:p>
            <a:r>
              <a:rPr lang="en-US" sz="4400" b="1" dirty="0"/>
              <a:t>=</a:t>
            </a:r>
            <a:endParaRPr lang="en-HK" sz="4400" b="1" dirty="0"/>
          </a:p>
        </p:txBody>
      </p:sp>
      <p:grpSp>
        <p:nvGrpSpPr>
          <p:cNvPr id="13" name="Group 12">
            <a:extLst>
              <a:ext uri="{FF2B5EF4-FFF2-40B4-BE49-F238E27FC236}">
                <a16:creationId xmlns:a16="http://schemas.microsoft.com/office/drawing/2014/main" id="{B2A557D2-9262-415A-9FAA-851A7981F268}"/>
              </a:ext>
            </a:extLst>
          </p:cNvPr>
          <p:cNvGrpSpPr/>
          <p:nvPr/>
        </p:nvGrpSpPr>
        <p:grpSpPr>
          <a:xfrm>
            <a:off x="10770445" y="5200909"/>
            <a:ext cx="600456" cy="1374659"/>
            <a:chOff x="4708526" y="6419850"/>
            <a:chExt cx="525463" cy="1519238"/>
          </a:xfrm>
        </p:grpSpPr>
        <p:sp>
          <p:nvSpPr>
            <p:cNvPr id="14" name="Freeform 70">
              <a:extLst>
                <a:ext uri="{FF2B5EF4-FFF2-40B4-BE49-F238E27FC236}">
                  <a16:creationId xmlns:a16="http://schemas.microsoft.com/office/drawing/2014/main" id="{FB9BDB1D-43E0-4796-ADD0-E3B29A222EBD}"/>
                </a:ext>
              </a:extLst>
            </p:cNvPr>
            <p:cNvSpPr>
              <a:spLocks noEditPoints="1"/>
            </p:cNvSpPr>
            <p:nvPr/>
          </p:nvSpPr>
          <p:spPr bwMode="auto">
            <a:xfrm>
              <a:off x="4708526" y="6456363"/>
              <a:ext cx="525463" cy="1482725"/>
            </a:xfrm>
            <a:custGeom>
              <a:avLst/>
              <a:gdLst>
                <a:gd name="T0" fmla="*/ 272 w 331"/>
                <a:gd name="T1" fmla="*/ 207 h 934"/>
                <a:gd name="T2" fmla="*/ 249 w 331"/>
                <a:gd name="T3" fmla="*/ 179 h 934"/>
                <a:gd name="T4" fmla="*/ 229 w 331"/>
                <a:gd name="T5" fmla="*/ 142 h 934"/>
                <a:gd name="T6" fmla="*/ 203 w 331"/>
                <a:gd name="T7" fmla="*/ 134 h 934"/>
                <a:gd name="T8" fmla="*/ 174 w 331"/>
                <a:gd name="T9" fmla="*/ 133 h 934"/>
                <a:gd name="T10" fmla="*/ 146 w 331"/>
                <a:gd name="T11" fmla="*/ 125 h 934"/>
                <a:gd name="T12" fmla="*/ 148 w 331"/>
                <a:gd name="T13" fmla="*/ 105 h 934"/>
                <a:gd name="T14" fmla="*/ 171 w 331"/>
                <a:gd name="T15" fmla="*/ 63 h 934"/>
                <a:gd name="T16" fmla="*/ 157 w 331"/>
                <a:gd name="T17" fmla="*/ 11 h 934"/>
                <a:gd name="T18" fmla="*/ 106 w 331"/>
                <a:gd name="T19" fmla="*/ 0 h 934"/>
                <a:gd name="T20" fmla="*/ 84 w 331"/>
                <a:gd name="T21" fmla="*/ 19 h 934"/>
                <a:gd name="T22" fmla="*/ 72 w 331"/>
                <a:gd name="T23" fmla="*/ 43 h 934"/>
                <a:gd name="T24" fmla="*/ 72 w 331"/>
                <a:gd name="T25" fmla="*/ 54 h 934"/>
                <a:gd name="T26" fmla="*/ 67 w 331"/>
                <a:gd name="T27" fmla="*/ 66 h 934"/>
                <a:gd name="T28" fmla="*/ 66 w 331"/>
                <a:gd name="T29" fmla="*/ 80 h 934"/>
                <a:gd name="T30" fmla="*/ 63 w 331"/>
                <a:gd name="T31" fmla="*/ 91 h 934"/>
                <a:gd name="T32" fmla="*/ 61 w 331"/>
                <a:gd name="T33" fmla="*/ 110 h 934"/>
                <a:gd name="T34" fmla="*/ 80 w 331"/>
                <a:gd name="T35" fmla="*/ 125 h 934"/>
                <a:gd name="T36" fmla="*/ 44 w 331"/>
                <a:gd name="T37" fmla="*/ 156 h 934"/>
                <a:gd name="T38" fmla="*/ 17 w 331"/>
                <a:gd name="T39" fmla="*/ 208 h 934"/>
                <a:gd name="T40" fmla="*/ 9 w 331"/>
                <a:gd name="T41" fmla="*/ 276 h 934"/>
                <a:gd name="T42" fmla="*/ 3 w 331"/>
                <a:gd name="T43" fmla="*/ 293 h 934"/>
                <a:gd name="T44" fmla="*/ 9 w 331"/>
                <a:gd name="T45" fmla="*/ 342 h 934"/>
                <a:gd name="T46" fmla="*/ 26 w 331"/>
                <a:gd name="T47" fmla="*/ 402 h 934"/>
                <a:gd name="T48" fmla="*/ 38 w 331"/>
                <a:gd name="T49" fmla="*/ 430 h 934"/>
                <a:gd name="T50" fmla="*/ 40 w 331"/>
                <a:gd name="T51" fmla="*/ 537 h 934"/>
                <a:gd name="T52" fmla="*/ 72 w 331"/>
                <a:gd name="T53" fmla="*/ 686 h 934"/>
                <a:gd name="T54" fmla="*/ 104 w 331"/>
                <a:gd name="T55" fmla="*/ 828 h 934"/>
                <a:gd name="T56" fmla="*/ 101 w 331"/>
                <a:gd name="T57" fmla="*/ 877 h 934"/>
                <a:gd name="T58" fmla="*/ 64 w 331"/>
                <a:gd name="T59" fmla="*/ 891 h 934"/>
                <a:gd name="T60" fmla="*/ 50 w 331"/>
                <a:gd name="T61" fmla="*/ 914 h 934"/>
                <a:gd name="T62" fmla="*/ 87 w 331"/>
                <a:gd name="T63" fmla="*/ 919 h 934"/>
                <a:gd name="T64" fmla="*/ 151 w 331"/>
                <a:gd name="T65" fmla="*/ 906 h 934"/>
                <a:gd name="T66" fmla="*/ 154 w 331"/>
                <a:gd name="T67" fmla="*/ 888 h 934"/>
                <a:gd name="T68" fmla="*/ 161 w 331"/>
                <a:gd name="T69" fmla="*/ 837 h 934"/>
                <a:gd name="T70" fmla="*/ 149 w 331"/>
                <a:gd name="T71" fmla="*/ 675 h 934"/>
                <a:gd name="T72" fmla="*/ 135 w 331"/>
                <a:gd name="T73" fmla="*/ 590 h 934"/>
                <a:gd name="T74" fmla="*/ 155 w 331"/>
                <a:gd name="T75" fmla="*/ 668 h 934"/>
                <a:gd name="T76" fmla="*/ 183 w 331"/>
                <a:gd name="T77" fmla="*/ 743 h 934"/>
                <a:gd name="T78" fmla="*/ 191 w 331"/>
                <a:gd name="T79" fmla="*/ 840 h 934"/>
                <a:gd name="T80" fmla="*/ 191 w 331"/>
                <a:gd name="T81" fmla="*/ 879 h 934"/>
                <a:gd name="T82" fmla="*/ 194 w 331"/>
                <a:gd name="T83" fmla="*/ 896 h 934"/>
                <a:gd name="T84" fmla="*/ 169 w 331"/>
                <a:gd name="T85" fmla="*/ 923 h 934"/>
                <a:gd name="T86" fmla="*/ 211 w 331"/>
                <a:gd name="T87" fmla="*/ 934 h 934"/>
                <a:gd name="T88" fmla="*/ 243 w 331"/>
                <a:gd name="T89" fmla="*/ 908 h 934"/>
                <a:gd name="T90" fmla="*/ 248 w 331"/>
                <a:gd name="T91" fmla="*/ 888 h 934"/>
                <a:gd name="T92" fmla="*/ 254 w 331"/>
                <a:gd name="T93" fmla="*/ 873 h 934"/>
                <a:gd name="T94" fmla="*/ 251 w 331"/>
                <a:gd name="T95" fmla="*/ 803 h 934"/>
                <a:gd name="T96" fmla="*/ 226 w 331"/>
                <a:gd name="T97" fmla="*/ 617 h 934"/>
                <a:gd name="T98" fmla="*/ 223 w 331"/>
                <a:gd name="T99" fmla="*/ 509 h 934"/>
                <a:gd name="T100" fmla="*/ 289 w 331"/>
                <a:gd name="T101" fmla="*/ 495 h 934"/>
                <a:gd name="T102" fmla="*/ 274 w 331"/>
                <a:gd name="T103" fmla="*/ 413 h 934"/>
                <a:gd name="T104" fmla="*/ 322 w 331"/>
                <a:gd name="T105" fmla="*/ 267 h 934"/>
                <a:gd name="T106" fmla="*/ 248 w 331"/>
                <a:gd name="T107" fmla="*/ 319 h 934"/>
                <a:gd name="T108" fmla="*/ 257 w 331"/>
                <a:gd name="T109" fmla="*/ 291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934">
                  <a:moveTo>
                    <a:pt x="322" y="267"/>
                  </a:moveTo>
                  <a:lnTo>
                    <a:pt x="322" y="267"/>
                  </a:lnTo>
                  <a:lnTo>
                    <a:pt x="311" y="251"/>
                  </a:lnTo>
                  <a:lnTo>
                    <a:pt x="297" y="234"/>
                  </a:lnTo>
                  <a:lnTo>
                    <a:pt x="272" y="207"/>
                  </a:lnTo>
                  <a:lnTo>
                    <a:pt x="272" y="207"/>
                  </a:lnTo>
                  <a:lnTo>
                    <a:pt x="265" y="200"/>
                  </a:lnTo>
                  <a:lnTo>
                    <a:pt x="259" y="196"/>
                  </a:lnTo>
                  <a:lnTo>
                    <a:pt x="254" y="193"/>
                  </a:lnTo>
                  <a:lnTo>
                    <a:pt x="251" y="185"/>
                  </a:lnTo>
                  <a:lnTo>
                    <a:pt x="251" y="185"/>
                  </a:lnTo>
                  <a:lnTo>
                    <a:pt x="249" y="179"/>
                  </a:lnTo>
                  <a:lnTo>
                    <a:pt x="246" y="173"/>
                  </a:lnTo>
                  <a:lnTo>
                    <a:pt x="242" y="167"/>
                  </a:lnTo>
                  <a:lnTo>
                    <a:pt x="237" y="153"/>
                  </a:lnTo>
                  <a:lnTo>
                    <a:pt x="237" y="153"/>
                  </a:lnTo>
                  <a:lnTo>
                    <a:pt x="234" y="147"/>
                  </a:lnTo>
                  <a:lnTo>
                    <a:pt x="229" y="142"/>
                  </a:lnTo>
                  <a:lnTo>
                    <a:pt x="225" y="139"/>
                  </a:lnTo>
                  <a:lnTo>
                    <a:pt x="222" y="137"/>
                  </a:lnTo>
                  <a:lnTo>
                    <a:pt x="212" y="136"/>
                  </a:lnTo>
                  <a:lnTo>
                    <a:pt x="208" y="136"/>
                  </a:lnTo>
                  <a:lnTo>
                    <a:pt x="208" y="136"/>
                  </a:lnTo>
                  <a:lnTo>
                    <a:pt x="203" y="134"/>
                  </a:lnTo>
                  <a:lnTo>
                    <a:pt x="195" y="134"/>
                  </a:lnTo>
                  <a:lnTo>
                    <a:pt x="183" y="134"/>
                  </a:lnTo>
                  <a:lnTo>
                    <a:pt x="183" y="134"/>
                  </a:lnTo>
                  <a:lnTo>
                    <a:pt x="175" y="134"/>
                  </a:lnTo>
                  <a:lnTo>
                    <a:pt x="174" y="133"/>
                  </a:lnTo>
                  <a:lnTo>
                    <a:pt x="174" y="133"/>
                  </a:lnTo>
                  <a:lnTo>
                    <a:pt x="169" y="131"/>
                  </a:lnTo>
                  <a:lnTo>
                    <a:pt x="163" y="133"/>
                  </a:lnTo>
                  <a:lnTo>
                    <a:pt x="163" y="133"/>
                  </a:lnTo>
                  <a:lnTo>
                    <a:pt x="157" y="131"/>
                  </a:lnTo>
                  <a:lnTo>
                    <a:pt x="152" y="130"/>
                  </a:lnTo>
                  <a:lnTo>
                    <a:pt x="146" y="125"/>
                  </a:lnTo>
                  <a:lnTo>
                    <a:pt x="146" y="125"/>
                  </a:lnTo>
                  <a:lnTo>
                    <a:pt x="144" y="123"/>
                  </a:lnTo>
                  <a:lnTo>
                    <a:pt x="143" y="120"/>
                  </a:lnTo>
                  <a:lnTo>
                    <a:pt x="144" y="114"/>
                  </a:lnTo>
                  <a:lnTo>
                    <a:pt x="148" y="105"/>
                  </a:lnTo>
                  <a:lnTo>
                    <a:pt x="148" y="105"/>
                  </a:lnTo>
                  <a:lnTo>
                    <a:pt x="152" y="100"/>
                  </a:lnTo>
                  <a:lnTo>
                    <a:pt x="155" y="96"/>
                  </a:lnTo>
                  <a:lnTo>
                    <a:pt x="163" y="86"/>
                  </a:lnTo>
                  <a:lnTo>
                    <a:pt x="168" y="82"/>
                  </a:lnTo>
                  <a:lnTo>
                    <a:pt x="169" y="74"/>
                  </a:lnTo>
                  <a:lnTo>
                    <a:pt x="171" y="63"/>
                  </a:lnTo>
                  <a:lnTo>
                    <a:pt x="171" y="51"/>
                  </a:lnTo>
                  <a:lnTo>
                    <a:pt x="171" y="51"/>
                  </a:lnTo>
                  <a:lnTo>
                    <a:pt x="169" y="37"/>
                  </a:lnTo>
                  <a:lnTo>
                    <a:pt x="166" y="26"/>
                  </a:lnTo>
                  <a:lnTo>
                    <a:pt x="161" y="17"/>
                  </a:lnTo>
                  <a:lnTo>
                    <a:pt x="157" y="11"/>
                  </a:lnTo>
                  <a:lnTo>
                    <a:pt x="149" y="6"/>
                  </a:lnTo>
                  <a:lnTo>
                    <a:pt x="141" y="3"/>
                  </a:lnTo>
                  <a:lnTo>
                    <a:pt x="131" y="2"/>
                  </a:lnTo>
                  <a:lnTo>
                    <a:pt x="117" y="0"/>
                  </a:lnTo>
                  <a:lnTo>
                    <a:pt x="117" y="0"/>
                  </a:lnTo>
                  <a:lnTo>
                    <a:pt x="106" y="0"/>
                  </a:lnTo>
                  <a:lnTo>
                    <a:pt x="97" y="3"/>
                  </a:lnTo>
                  <a:lnTo>
                    <a:pt x="91" y="6"/>
                  </a:lnTo>
                  <a:lnTo>
                    <a:pt x="87" y="9"/>
                  </a:lnTo>
                  <a:lnTo>
                    <a:pt x="86" y="12"/>
                  </a:lnTo>
                  <a:lnTo>
                    <a:pt x="84" y="15"/>
                  </a:lnTo>
                  <a:lnTo>
                    <a:pt x="84" y="19"/>
                  </a:lnTo>
                  <a:lnTo>
                    <a:pt x="84" y="19"/>
                  </a:lnTo>
                  <a:lnTo>
                    <a:pt x="83" y="22"/>
                  </a:lnTo>
                  <a:lnTo>
                    <a:pt x="80" y="29"/>
                  </a:lnTo>
                  <a:lnTo>
                    <a:pt x="80" y="29"/>
                  </a:lnTo>
                  <a:lnTo>
                    <a:pt x="77" y="39"/>
                  </a:lnTo>
                  <a:lnTo>
                    <a:pt x="72" y="43"/>
                  </a:lnTo>
                  <a:lnTo>
                    <a:pt x="72" y="43"/>
                  </a:lnTo>
                  <a:lnTo>
                    <a:pt x="72" y="45"/>
                  </a:lnTo>
                  <a:lnTo>
                    <a:pt x="72" y="46"/>
                  </a:lnTo>
                  <a:lnTo>
                    <a:pt x="72" y="48"/>
                  </a:lnTo>
                  <a:lnTo>
                    <a:pt x="72" y="48"/>
                  </a:lnTo>
                  <a:lnTo>
                    <a:pt x="72" y="54"/>
                  </a:lnTo>
                  <a:lnTo>
                    <a:pt x="74" y="57"/>
                  </a:lnTo>
                  <a:lnTo>
                    <a:pt x="70" y="59"/>
                  </a:lnTo>
                  <a:lnTo>
                    <a:pt x="70" y="59"/>
                  </a:lnTo>
                  <a:lnTo>
                    <a:pt x="67" y="63"/>
                  </a:lnTo>
                  <a:lnTo>
                    <a:pt x="66" y="65"/>
                  </a:lnTo>
                  <a:lnTo>
                    <a:pt x="67" y="66"/>
                  </a:lnTo>
                  <a:lnTo>
                    <a:pt x="69" y="69"/>
                  </a:lnTo>
                  <a:lnTo>
                    <a:pt x="70" y="71"/>
                  </a:lnTo>
                  <a:lnTo>
                    <a:pt x="70" y="71"/>
                  </a:lnTo>
                  <a:lnTo>
                    <a:pt x="69" y="76"/>
                  </a:lnTo>
                  <a:lnTo>
                    <a:pt x="66" y="80"/>
                  </a:lnTo>
                  <a:lnTo>
                    <a:pt x="66" y="80"/>
                  </a:lnTo>
                  <a:lnTo>
                    <a:pt x="64" y="82"/>
                  </a:lnTo>
                  <a:lnTo>
                    <a:pt x="64" y="85"/>
                  </a:lnTo>
                  <a:lnTo>
                    <a:pt x="66" y="88"/>
                  </a:lnTo>
                  <a:lnTo>
                    <a:pt x="66" y="88"/>
                  </a:lnTo>
                  <a:lnTo>
                    <a:pt x="63" y="88"/>
                  </a:lnTo>
                  <a:lnTo>
                    <a:pt x="63" y="91"/>
                  </a:lnTo>
                  <a:lnTo>
                    <a:pt x="64" y="96"/>
                  </a:lnTo>
                  <a:lnTo>
                    <a:pt x="64" y="96"/>
                  </a:lnTo>
                  <a:lnTo>
                    <a:pt x="64" y="99"/>
                  </a:lnTo>
                  <a:lnTo>
                    <a:pt x="63" y="102"/>
                  </a:lnTo>
                  <a:lnTo>
                    <a:pt x="61" y="110"/>
                  </a:lnTo>
                  <a:lnTo>
                    <a:pt x="61" y="110"/>
                  </a:lnTo>
                  <a:lnTo>
                    <a:pt x="63" y="111"/>
                  </a:lnTo>
                  <a:lnTo>
                    <a:pt x="63" y="113"/>
                  </a:lnTo>
                  <a:lnTo>
                    <a:pt x="67" y="117"/>
                  </a:lnTo>
                  <a:lnTo>
                    <a:pt x="77" y="122"/>
                  </a:lnTo>
                  <a:lnTo>
                    <a:pt x="77" y="122"/>
                  </a:lnTo>
                  <a:lnTo>
                    <a:pt x="80" y="125"/>
                  </a:lnTo>
                  <a:lnTo>
                    <a:pt x="83" y="131"/>
                  </a:lnTo>
                  <a:lnTo>
                    <a:pt x="84" y="140"/>
                  </a:lnTo>
                  <a:lnTo>
                    <a:pt x="84" y="140"/>
                  </a:lnTo>
                  <a:lnTo>
                    <a:pt x="78" y="142"/>
                  </a:lnTo>
                  <a:lnTo>
                    <a:pt x="61" y="148"/>
                  </a:lnTo>
                  <a:lnTo>
                    <a:pt x="44" y="156"/>
                  </a:lnTo>
                  <a:lnTo>
                    <a:pt x="37" y="160"/>
                  </a:lnTo>
                  <a:lnTo>
                    <a:pt x="30" y="165"/>
                  </a:lnTo>
                  <a:lnTo>
                    <a:pt x="30" y="165"/>
                  </a:lnTo>
                  <a:lnTo>
                    <a:pt x="26" y="173"/>
                  </a:lnTo>
                  <a:lnTo>
                    <a:pt x="23" y="182"/>
                  </a:lnTo>
                  <a:lnTo>
                    <a:pt x="17" y="208"/>
                  </a:lnTo>
                  <a:lnTo>
                    <a:pt x="13" y="234"/>
                  </a:lnTo>
                  <a:lnTo>
                    <a:pt x="12" y="253"/>
                  </a:lnTo>
                  <a:lnTo>
                    <a:pt x="12" y="253"/>
                  </a:lnTo>
                  <a:lnTo>
                    <a:pt x="12" y="265"/>
                  </a:lnTo>
                  <a:lnTo>
                    <a:pt x="10" y="271"/>
                  </a:lnTo>
                  <a:lnTo>
                    <a:pt x="9" y="276"/>
                  </a:lnTo>
                  <a:lnTo>
                    <a:pt x="9" y="281"/>
                  </a:lnTo>
                  <a:lnTo>
                    <a:pt x="9" y="281"/>
                  </a:lnTo>
                  <a:lnTo>
                    <a:pt x="9" y="284"/>
                  </a:lnTo>
                  <a:lnTo>
                    <a:pt x="7" y="287"/>
                  </a:lnTo>
                  <a:lnTo>
                    <a:pt x="3" y="293"/>
                  </a:lnTo>
                  <a:lnTo>
                    <a:pt x="3" y="293"/>
                  </a:lnTo>
                  <a:lnTo>
                    <a:pt x="0" y="298"/>
                  </a:lnTo>
                  <a:lnTo>
                    <a:pt x="1" y="304"/>
                  </a:lnTo>
                  <a:lnTo>
                    <a:pt x="4" y="316"/>
                  </a:lnTo>
                  <a:lnTo>
                    <a:pt x="4" y="316"/>
                  </a:lnTo>
                  <a:lnTo>
                    <a:pt x="6" y="327"/>
                  </a:lnTo>
                  <a:lnTo>
                    <a:pt x="9" y="342"/>
                  </a:lnTo>
                  <a:lnTo>
                    <a:pt x="13" y="376"/>
                  </a:lnTo>
                  <a:lnTo>
                    <a:pt x="13" y="376"/>
                  </a:lnTo>
                  <a:lnTo>
                    <a:pt x="17" y="390"/>
                  </a:lnTo>
                  <a:lnTo>
                    <a:pt x="21" y="398"/>
                  </a:lnTo>
                  <a:lnTo>
                    <a:pt x="24" y="402"/>
                  </a:lnTo>
                  <a:lnTo>
                    <a:pt x="26" y="402"/>
                  </a:lnTo>
                  <a:lnTo>
                    <a:pt x="26" y="402"/>
                  </a:lnTo>
                  <a:lnTo>
                    <a:pt x="24" y="410"/>
                  </a:lnTo>
                  <a:lnTo>
                    <a:pt x="24" y="416"/>
                  </a:lnTo>
                  <a:lnTo>
                    <a:pt x="27" y="421"/>
                  </a:lnTo>
                  <a:lnTo>
                    <a:pt x="30" y="426"/>
                  </a:lnTo>
                  <a:lnTo>
                    <a:pt x="38" y="430"/>
                  </a:lnTo>
                  <a:lnTo>
                    <a:pt x="43" y="432"/>
                  </a:lnTo>
                  <a:lnTo>
                    <a:pt x="43" y="432"/>
                  </a:lnTo>
                  <a:lnTo>
                    <a:pt x="40" y="450"/>
                  </a:lnTo>
                  <a:lnTo>
                    <a:pt x="38" y="470"/>
                  </a:lnTo>
                  <a:lnTo>
                    <a:pt x="37" y="504"/>
                  </a:lnTo>
                  <a:lnTo>
                    <a:pt x="40" y="537"/>
                  </a:lnTo>
                  <a:lnTo>
                    <a:pt x="44" y="566"/>
                  </a:lnTo>
                  <a:lnTo>
                    <a:pt x="49" y="592"/>
                  </a:lnTo>
                  <a:lnTo>
                    <a:pt x="55" y="615"/>
                  </a:lnTo>
                  <a:lnTo>
                    <a:pt x="64" y="654"/>
                  </a:lnTo>
                  <a:lnTo>
                    <a:pt x="64" y="654"/>
                  </a:lnTo>
                  <a:lnTo>
                    <a:pt x="72" y="686"/>
                  </a:lnTo>
                  <a:lnTo>
                    <a:pt x="84" y="728"/>
                  </a:lnTo>
                  <a:lnTo>
                    <a:pt x="95" y="771"/>
                  </a:lnTo>
                  <a:lnTo>
                    <a:pt x="101" y="794"/>
                  </a:lnTo>
                  <a:lnTo>
                    <a:pt x="104" y="816"/>
                  </a:lnTo>
                  <a:lnTo>
                    <a:pt x="104" y="816"/>
                  </a:lnTo>
                  <a:lnTo>
                    <a:pt x="104" y="828"/>
                  </a:lnTo>
                  <a:lnTo>
                    <a:pt x="104" y="840"/>
                  </a:lnTo>
                  <a:lnTo>
                    <a:pt x="100" y="859"/>
                  </a:lnTo>
                  <a:lnTo>
                    <a:pt x="97" y="869"/>
                  </a:lnTo>
                  <a:lnTo>
                    <a:pt x="95" y="874"/>
                  </a:lnTo>
                  <a:lnTo>
                    <a:pt x="101" y="877"/>
                  </a:lnTo>
                  <a:lnTo>
                    <a:pt x="101" y="877"/>
                  </a:lnTo>
                  <a:lnTo>
                    <a:pt x="95" y="880"/>
                  </a:lnTo>
                  <a:lnTo>
                    <a:pt x="89" y="882"/>
                  </a:lnTo>
                  <a:lnTo>
                    <a:pt x="83" y="883"/>
                  </a:lnTo>
                  <a:lnTo>
                    <a:pt x="83" y="883"/>
                  </a:lnTo>
                  <a:lnTo>
                    <a:pt x="75" y="886"/>
                  </a:lnTo>
                  <a:lnTo>
                    <a:pt x="64" y="891"/>
                  </a:lnTo>
                  <a:lnTo>
                    <a:pt x="58" y="896"/>
                  </a:lnTo>
                  <a:lnTo>
                    <a:pt x="54" y="900"/>
                  </a:lnTo>
                  <a:lnTo>
                    <a:pt x="50" y="905"/>
                  </a:lnTo>
                  <a:lnTo>
                    <a:pt x="49" y="910"/>
                  </a:lnTo>
                  <a:lnTo>
                    <a:pt x="49" y="910"/>
                  </a:lnTo>
                  <a:lnTo>
                    <a:pt x="50" y="914"/>
                  </a:lnTo>
                  <a:lnTo>
                    <a:pt x="54" y="919"/>
                  </a:lnTo>
                  <a:lnTo>
                    <a:pt x="58" y="920"/>
                  </a:lnTo>
                  <a:lnTo>
                    <a:pt x="64" y="922"/>
                  </a:lnTo>
                  <a:lnTo>
                    <a:pt x="77" y="922"/>
                  </a:lnTo>
                  <a:lnTo>
                    <a:pt x="81" y="920"/>
                  </a:lnTo>
                  <a:lnTo>
                    <a:pt x="87" y="919"/>
                  </a:lnTo>
                  <a:lnTo>
                    <a:pt x="87" y="919"/>
                  </a:lnTo>
                  <a:lnTo>
                    <a:pt x="97" y="914"/>
                  </a:lnTo>
                  <a:lnTo>
                    <a:pt x="109" y="913"/>
                  </a:lnTo>
                  <a:lnTo>
                    <a:pt x="143" y="908"/>
                  </a:lnTo>
                  <a:lnTo>
                    <a:pt x="143" y="908"/>
                  </a:lnTo>
                  <a:lnTo>
                    <a:pt x="151" y="906"/>
                  </a:lnTo>
                  <a:lnTo>
                    <a:pt x="155" y="903"/>
                  </a:lnTo>
                  <a:lnTo>
                    <a:pt x="158" y="900"/>
                  </a:lnTo>
                  <a:lnTo>
                    <a:pt x="158" y="897"/>
                  </a:lnTo>
                  <a:lnTo>
                    <a:pt x="157" y="891"/>
                  </a:lnTo>
                  <a:lnTo>
                    <a:pt x="154" y="888"/>
                  </a:lnTo>
                  <a:lnTo>
                    <a:pt x="154" y="888"/>
                  </a:lnTo>
                  <a:lnTo>
                    <a:pt x="155" y="880"/>
                  </a:lnTo>
                  <a:lnTo>
                    <a:pt x="158" y="860"/>
                  </a:lnTo>
                  <a:lnTo>
                    <a:pt x="158" y="860"/>
                  </a:lnTo>
                  <a:lnTo>
                    <a:pt x="158" y="856"/>
                  </a:lnTo>
                  <a:lnTo>
                    <a:pt x="158" y="856"/>
                  </a:lnTo>
                  <a:lnTo>
                    <a:pt x="161" y="837"/>
                  </a:lnTo>
                  <a:lnTo>
                    <a:pt x="163" y="817"/>
                  </a:lnTo>
                  <a:lnTo>
                    <a:pt x="161" y="795"/>
                  </a:lnTo>
                  <a:lnTo>
                    <a:pt x="160" y="775"/>
                  </a:lnTo>
                  <a:lnTo>
                    <a:pt x="160" y="775"/>
                  </a:lnTo>
                  <a:lnTo>
                    <a:pt x="155" y="738"/>
                  </a:lnTo>
                  <a:lnTo>
                    <a:pt x="149" y="675"/>
                  </a:lnTo>
                  <a:lnTo>
                    <a:pt x="149" y="675"/>
                  </a:lnTo>
                  <a:lnTo>
                    <a:pt x="146" y="637"/>
                  </a:lnTo>
                  <a:lnTo>
                    <a:pt x="141" y="610"/>
                  </a:lnTo>
                  <a:lnTo>
                    <a:pt x="137" y="595"/>
                  </a:lnTo>
                  <a:lnTo>
                    <a:pt x="135" y="590"/>
                  </a:lnTo>
                  <a:lnTo>
                    <a:pt x="135" y="590"/>
                  </a:lnTo>
                  <a:lnTo>
                    <a:pt x="146" y="617"/>
                  </a:lnTo>
                  <a:lnTo>
                    <a:pt x="152" y="640"/>
                  </a:lnTo>
                  <a:lnTo>
                    <a:pt x="154" y="651"/>
                  </a:lnTo>
                  <a:lnTo>
                    <a:pt x="155" y="660"/>
                  </a:lnTo>
                  <a:lnTo>
                    <a:pt x="155" y="660"/>
                  </a:lnTo>
                  <a:lnTo>
                    <a:pt x="155" y="668"/>
                  </a:lnTo>
                  <a:lnTo>
                    <a:pt x="157" y="677"/>
                  </a:lnTo>
                  <a:lnTo>
                    <a:pt x="161" y="695"/>
                  </a:lnTo>
                  <a:lnTo>
                    <a:pt x="169" y="715"/>
                  </a:lnTo>
                  <a:lnTo>
                    <a:pt x="177" y="734"/>
                  </a:lnTo>
                  <a:lnTo>
                    <a:pt x="177" y="734"/>
                  </a:lnTo>
                  <a:lnTo>
                    <a:pt x="183" y="743"/>
                  </a:lnTo>
                  <a:lnTo>
                    <a:pt x="183" y="746"/>
                  </a:lnTo>
                  <a:lnTo>
                    <a:pt x="185" y="751"/>
                  </a:lnTo>
                  <a:lnTo>
                    <a:pt x="188" y="822"/>
                  </a:lnTo>
                  <a:lnTo>
                    <a:pt x="188" y="822"/>
                  </a:lnTo>
                  <a:lnTo>
                    <a:pt x="191" y="840"/>
                  </a:lnTo>
                  <a:lnTo>
                    <a:pt x="191" y="840"/>
                  </a:lnTo>
                  <a:lnTo>
                    <a:pt x="186" y="859"/>
                  </a:lnTo>
                  <a:lnTo>
                    <a:pt x="186" y="859"/>
                  </a:lnTo>
                  <a:lnTo>
                    <a:pt x="188" y="868"/>
                  </a:lnTo>
                  <a:lnTo>
                    <a:pt x="189" y="873"/>
                  </a:lnTo>
                  <a:lnTo>
                    <a:pt x="191" y="877"/>
                  </a:lnTo>
                  <a:lnTo>
                    <a:pt x="191" y="879"/>
                  </a:lnTo>
                  <a:lnTo>
                    <a:pt x="191" y="879"/>
                  </a:lnTo>
                  <a:lnTo>
                    <a:pt x="191" y="882"/>
                  </a:lnTo>
                  <a:lnTo>
                    <a:pt x="192" y="886"/>
                  </a:lnTo>
                  <a:lnTo>
                    <a:pt x="197" y="891"/>
                  </a:lnTo>
                  <a:lnTo>
                    <a:pt x="197" y="891"/>
                  </a:lnTo>
                  <a:lnTo>
                    <a:pt x="194" y="896"/>
                  </a:lnTo>
                  <a:lnTo>
                    <a:pt x="189" y="900"/>
                  </a:lnTo>
                  <a:lnTo>
                    <a:pt x="178" y="911"/>
                  </a:lnTo>
                  <a:lnTo>
                    <a:pt x="178" y="911"/>
                  </a:lnTo>
                  <a:lnTo>
                    <a:pt x="174" y="917"/>
                  </a:lnTo>
                  <a:lnTo>
                    <a:pt x="171" y="920"/>
                  </a:lnTo>
                  <a:lnTo>
                    <a:pt x="169" y="923"/>
                  </a:lnTo>
                  <a:lnTo>
                    <a:pt x="171" y="928"/>
                  </a:lnTo>
                  <a:lnTo>
                    <a:pt x="175" y="931"/>
                  </a:lnTo>
                  <a:lnTo>
                    <a:pt x="183" y="933"/>
                  </a:lnTo>
                  <a:lnTo>
                    <a:pt x="197" y="934"/>
                  </a:lnTo>
                  <a:lnTo>
                    <a:pt x="197" y="934"/>
                  </a:lnTo>
                  <a:lnTo>
                    <a:pt x="211" y="934"/>
                  </a:lnTo>
                  <a:lnTo>
                    <a:pt x="222" y="931"/>
                  </a:lnTo>
                  <a:lnTo>
                    <a:pt x="229" y="927"/>
                  </a:lnTo>
                  <a:lnTo>
                    <a:pt x="235" y="922"/>
                  </a:lnTo>
                  <a:lnTo>
                    <a:pt x="239" y="917"/>
                  </a:lnTo>
                  <a:lnTo>
                    <a:pt x="240" y="913"/>
                  </a:lnTo>
                  <a:lnTo>
                    <a:pt x="243" y="908"/>
                  </a:lnTo>
                  <a:lnTo>
                    <a:pt x="243" y="908"/>
                  </a:lnTo>
                  <a:lnTo>
                    <a:pt x="245" y="905"/>
                  </a:lnTo>
                  <a:lnTo>
                    <a:pt x="246" y="900"/>
                  </a:lnTo>
                  <a:lnTo>
                    <a:pt x="246" y="900"/>
                  </a:lnTo>
                  <a:lnTo>
                    <a:pt x="248" y="888"/>
                  </a:lnTo>
                  <a:lnTo>
                    <a:pt x="248" y="888"/>
                  </a:lnTo>
                  <a:lnTo>
                    <a:pt x="251" y="886"/>
                  </a:lnTo>
                  <a:lnTo>
                    <a:pt x="252" y="885"/>
                  </a:lnTo>
                  <a:lnTo>
                    <a:pt x="254" y="880"/>
                  </a:lnTo>
                  <a:lnTo>
                    <a:pt x="254" y="880"/>
                  </a:lnTo>
                  <a:lnTo>
                    <a:pt x="254" y="873"/>
                  </a:lnTo>
                  <a:lnTo>
                    <a:pt x="254" y="873"/>
                  </a:lnTo>
                  <a:lnTo>
                    <a:pt x="254" y="869"/>
                  </a:lnTo>
                  <a:lnTo>
                    <a:pt x="254" y="869"/>
                  </a:lnTo>
                  <a:lnTo>
                    <a:pt x="252" y="842"/>
                  </a:lnTo>
                  <a:lnTo>
                    <a:pt x="252" y="842"/>
                  </a:lnTo>
                  <a:lnTo>
                    <a:pt x="251" y="826"/>
                  </a:lnTo>
                  <a:lnTo>
                    <a:pt x="251" y="803"/>
                  </a:lnTo>
                  <a:lnTo>
                    <a:pt x="251" y="745"/>
                  </a:lnTo>
                  <a:lnTo>
                    <a:pt x="251" y="745"/>
                  </a:lnTo>
                  <a:lnTo>
                    <a:pt x="249" y="728"/>
                  </a:lnTo>
                  <a:lnTo>
                    <a:pt x="246" y="706"/>
                  </a:lnTo>
                  <a:lnTo>
                    <a:pt x="237" y="660"/>
                  </a:lnTo>
                  <a:lnTo>
                    <a:pt x="226" y="617"/>
                  </a:lnTo>
                  <a:lnTo>
                    <a:pt x="220" y="584"/>
                  </a:lnTo>
                  <a:lnTo>
                    <a:pt x="220" y="584"/>
                  </a:lnTo>
                  <a:lnTo>
                    <a:pt x="220" y="560"/>
                  </a:lnTo>
                  <a:lnTo>
                    <a:pt x="220" y="535"/>
                  </a:lnTo>
                  <a:lnTo>
                    <a:pt x="223" y="509"/>
                  </a:lnTo>
                  <a:lnTo>
                    <a:pt x="223" y="509"/>
                  </a:lnTo>
                  <a:lnTo>
                    <a:pt x="243" y="507"/>
                  </a:lnTo>
                  <a:lnTo>
                    <a:pt x="259" y="506"/>
                  </a:lnTo>
                  <a:lnTo>
                    <a:pt x="271" y="503"/>
                  </a:lnTo>
                  <a:lnTo>
                    <a:pt x="280" y="501"/>
                  </a:lnTo>
                  <a:lnTo>
                    <a:pt x="286" y="498"/>
                  </a:lnTo>
                  <a:lnTo>
                    <a:pt x="289" y="495"/>
                  </a:lnTo>
                  <a:lnTo>
                    <a:pt x="292" y="493"/>
                  </a:lnTo>
                  <a:lnTo>
                    <a:pt x="292" y="493"/>
                  </a:lnTo>
                  <a:lnTo>
                    <a:pt x="288" y="469"/>
                  </a:lnTo>
                  <a:lnTo>
                    <a:pt x="282" y="442"/>
                  </a:lnTo>
                  <a:lnTo>
                    <a:pt x="274" y="413"/>
                  </a:lnTo>
                  <a:lnTo>
                    <a:pt x="274" y="413"/>
                  </a:lnTo>
                  <a:lnTo>
                    <a:pt x="323" y="304"/>
                  </a:lnTo>
                  <a:lnTo>
                    <a:pt x="323" y="304"/>
                  </a:lnTo>
                  <a:lnTo>
                    <a:pt x="329" y="291"/>
                  </a:lnTo>
                  <a:lnTo>
                    <a:pt x="331" y="285"/>
                  </a:lnTo>
                  <a:lnTo>
                    <a:pt x="329" y="279"/>
                  </a:lnTo>
                  <a:lnTo>
                    <a:pt x="322" y="267"/>
                  </a:lnTo>
                  <a:lnTo>
                    <a:pt x="322" y="267"/>
                  </a:lnTo>
                  <a:close/>
                  <a:moveTo>
                    <a:pt x="259" y="310"/>
                  </a:moveTo>
                  <a:lnTo>
                    <a:pt x="259" y="310"/>
                  </a:lnTo>
                  <a:lnTo>
                    <a:pt x="257" y="313"/>
                  </a:lnTo>
                  <a:lnTo>
                    <a:pt x="252" y="315"/>
                  </a:lnTo>
                  <a:lnTo>
                    <a:pt x="248" y="319"/>
                  </a:lnTo>
                  <a:lnTo>
                    <a:pt x="248" y="322"/>
                  </a:lnTo>
                  <a:lnTo>
                    <a:pt x="246" y="327"/>
                  </a:lnTo>
                  <a:lnTo>
                    <a:pt x="232" y="268"/>
                  </a:lnTo>
                  <a:lnTo>
                    <a:pt x="232" y="268"/>
                  </a:lnTo>
                  <a:lnTo>
                    <a:pt x="243" y="279"/>
                  </a:lnTo>
                  <a:lnTo>
                    <a:pt x="257" y="291"/>
                  </a:lnTo>
                  <a:lnTo>
                    <a:pt x="257" y="291"/>
                  </a:lnTo>
                  <a:lnTo>
                    <a:pt x="259" y="296"/>
                  </a:lnTo>
                  <a:lnTo>
                    <a:pt x="259" y="301"/>
                  </a:lnTo>
                  <a:lnTo>
                    <a:pt x="259" y="310"/>
                  </a:lnTo>
                  <a:lnTo>
                    <a:pt x="259" y="310"/>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71">
              <a:extLst>
                <a:ext uri="{FF2B5EF4-FFF2-40B4-BE49-F238E27FC236}">
                  <a16:creationId xmlns:a16="http://schemas.microsoft.com/office/drawing/2014/main" id="{8F3A40BF-048A-424B-9534-F4C88CC1BAED}"/>
                </a:ext>
              </a:extLst>
            </p:cNvPr>
            <p:cNvSpPr>
              <a:spLocks noEditPoints="1"/>
            </p:cNvSpPr>
            <p:nvPr/>
          </p:nvSpPr>
          <p:spPr bwMode="auto">
            <a:xfrm>
              <a:off x="4773613" y="6654800"/>
              <a:ext cx="314325" cy="492125"/>
            </a:xfrm>
            <a:custGeom>
              <a:avLst/>
              <a:gdLst>
                <a:gd name="T0" fmla="*/ 179 w 198"/>
                <a:gd name="T1" fmla="*/ 270 h 310"/>
                <a:gd name="T2" fmla="*/ 190 w 198"/>
                <a:gd name="T3" fmla="*/ 285 h 310"/>
                <a:gd name="T4" fmla="*/ 161 w 198"/>
                <a:gd name="T5" fmla="*/ 294 h 310"/>
                <a:gd name="T6" fmla="*/ 140 w 198"/>
                <a:gd name="T7" fmla="*/ 293 h 310"/>
                <a:gd name="T8" fmla="*/ 125 w 198"/>
                <a:gd name="T9" fmla="*/ 299 h 310"/>
                <a:gd name="T10" fmla="*/ 113 w 198"/>
                <a:gd name="T11" fmla="*/ 299 h 310"/>
                <a:gd name="T12" fmla="*/ 122 w 198"/>
                <a:gd name="T13" fmla="*/ 291 h 310"/>
                <a:gd name="T14" fmla="*/ 127 w 198"/>
                <a:gd name="T15" fmla="*/ 288 h 310"/>
                <a:gd name="T16" fmla="*/ 113 w 198"/>
                <a:gd name="T17" fmla="*/ 293 h 310"/>
                <a:gd name="T18" fmla="*/ 99 w 198"/>
                <a:gd name="T19" fmla="*/ 297 h 310"/>
                <a:gd name="T20" fmla="*/ 100 w 198"/>
                <a:gd name="T21" fmla="*/ 294 h 310"/>
                <a:gd name="T22" fmla="*/ 110 w 198"/>
                <a:gd name="T23" fmla="*/ 287 h 310"/>
                <a:gd name="T24" fmla="*/ 113 w 198"/>
                <a:gd name="T25" fmla="*/ 284 h 310"/>
                <a:gd name="T26" fmla="*/ 96 w 198"/>
                <a:gd name="T27" fmla="*/ 288 h 310"/>
                <a:gd name="T28" fmla="*/ 88 w 198"/>
                <a:gd name="T29" fmla="*/ 288 h 310"/>
                <a:gd name="T30" fmla="*/ 90 w 198"/>
                <a:gd name="T31" fmla="*/ 284 h 310"/>
                <a:gd name="T32" fmla="*/ 91 w 198"/>
                <a:gd name="T33" fmla="*/ 279 h 310"/>
                <a:gd name="T34" fmla="*/ 93 w 198"/>
                <a:gd name="T35" fmla="*/ 274 h 310"/>
                <a:gd name="T36" fmla="*/ 113 w 198"/>
                <a:gd name="T37" fmla="*/ 267 h 310"/>
                <a:gd name="T38" fmla="*/ 122 w 198"/>
                <a:gd name="T39" fmla="*/ 265 h 310"/>
                <a:gd name="T40" fmla="*/ 122 w 198"/>
                <a:gd name="T41" fmla="*/ 262 h 310"/>
                <a:gd name="T42" fmla="*/ 113 w 198"/>
                <a:gd name="T43" fmla="*/ 262 h 310"/>
                <a:gd name="T44" fmla="*/ 97 w 198"/>
                <a:gd name="T45" fmla="*/ 264 h 310"/>
                <a:gd name="T46" fmla="*/ 99 w 198"/>
                <a:gd name="T47" fmla="*/ 257 h 310"/>
                <a:gd name="T48" fmla="*/ 111 w 198"/>
                <a:gd name="T49" fmla="*/ 254 h 310"/>
                <a:gd name="T50" fmla="*/ 130 w 198"/>
                <a:gd name="T51" fmla="*/ 254 h 310"/>
                <a:gd name="T52" fmla="*/ 144 w 198"/>
                <a:gd name="T53" fmla="*/ 259 h 310"/>
                <a:gd name="T54" fmla="*/ 151 w 198"/>
                <a:gd name="T55" fmla="*/ 257 h 310"/>
                <a:gd name="T56" fmla="*/ 145 w 198"/>
                <a:gd name="T57" fmla="*/ 247 h 310"/>
                <a:gd name="T58" fmla="*/ 122 w 198"/>
                <a:gd name="T59" fmla="*/ 222 h 310"/>
                <a:gd name="T60" fmla="*/ 83 w 198"/>
                <a:gd name="T61" fmla="*/ 162 h 310"/>
                <a:gd name="T62" fmla="*/ 76 w 198"/>
                <a:gd name="T63" fmla="*/ 142 h 310"/>
                <a:gd name="T64" fmla="*/ 77 w 198"/>
                <a:gd name="T65" fmla="*/ 95 h 310"/>
                <a:gd name="T66" fmla="*/ 85 w 198"/>
                <a:gd name="T67" fmla="*/ 54 h 310"/>
                <a:gd name="T68" fmla="*/ 100 w 198"/>
                <a:gd name="T69" fmla="*/ 9 h 310"/>
                <a:gd name="T70" fmla="*/ 99 w 198"/>
                <a:gd name="T71" fmla="*/ 0 h 310"/>
                <a:gd name="T72" fmla="*/ 83 w 198"/>
                <a:gd name="T73" fmla="*/ 11 h 310"/>
                <a:gd name="T74" fmla="*/ 59 w 198"/>
                <a:gd name="T75" fmla="*/ 25 h 310"/>
                <a:gd name="T76" fmla="*/ 48 w 198"/>
                <a:gd name="T77" fmla="*/ 23 h 310"/>
                <a:gd name="T78" fmla="*/ 42 w 198"/>
                <a:gd name="T79" fmla="*/ 15 h 310"/>
                <a:gd name="T80" fmla="*/ 36 w 198"/>
                <a:gd name="T81" fmla="*/ 11 h 310"/>
                <a:gd name="T82" fmla="*/ 36 w 198"/>
                <a:gd name="T83" fmla="*/ 12 h 310"/>
                <a:gd name="T84" fmla="*/ 40 w 198"/>
                <a:gd name="T85" fmla="*/ 31 h 310"/>
                <a:gd name="T86" fmla="*/ 29 w 198"/>
                <a:gd name="T87" fmla="*/ 65 h 310"/>
                <a:gd name="T88" fmla="*/ 22 w 198"/>
                <a:gd name="T89" fmla="*/ 92 h 310"/>
                <a:gd name="T90" fmla="*/ 17 w 198"/>
                <a:gd name="T91" fmla="*/ 132 h 310"/>
                <a:gd name="T92" fmla="*/ 11 w 198"/>
                <a:gd name="T93" fmla="*/ 168 h 310"/>
                <a:gd name="T94" fmla="*/ 9 w 198"/>
                <a:gd name="T95" fmla="*/ 200 h 310"/>
                <a:gd name="T96" fmla="*/ 5 w 198"/>
                <a:gd name="T97" fmla="*/ 245 h 310"/>
                <a:gd name="T98" fmla="*/ 5 w 198"/>
                <a:gd name="T99" fmla="*/ 267 h 310"/>
                <a:gd name="T100" fmla="*/ 8 w 198"/>
                <a:gd name="T101" fmla="*/ 279 h 310"/>
                <a:gd name="T102" fmla="*/ 6 w 198"/>
                <a:gd name="T103" fmla="*/ 288 h 310"/>
                <a:gd name="T104" fmla="*/ 2 w 198"/>
                <a:gd name="T105" fmla="*/ 293 h 310"/>
                <a:gd name="T106" fmla="*/ 2 w 198"/>
                <a:gd name="T107" fmla="*/ 296 h 310"/>
                <a:gd name="T108" fmla="*/ 65 w 198"/>
                <a:gd name="T109" fmla="*/ 301 h 310"/>
                <a:gd name="T110" fmla="*/ 107 w 198"/>
                <a:gd name="T111" fmla="*/ 305 h 310"/>
                <a:gd name="T112" fmla="*/ 157 w 198"/>
                <a:gd name="T113" fmla="*/ 310 h 310"/>
                <a:gd name="T114" fmla="*/ 162 w 198"/>
                <a:gd name="T115" fmla="*/ 305 h 310"/>
                <a:gd name="T116" fmla="*/ 161 w 198"/>
                <a:gd name="T117" fmla="*/ 29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 h="310">
                  <a:moveTo>
                    <a:pt x="170" y="262"/>
                  </a:moveTo>
                  <a:lnTo>
                    <a:pt x="170" y="262"/>
                  </a:lnTo>
                  <a:lnTo>
                    <a:pt x="179" y="270"/>
                  </a:lnTo>
                  <a:lnTo>
                    <a:pt x="187" y="277"/>
                  </a:lnTo>
                  <a:lnTo>
                    <a:pt x="188" y="282"/>
                  </a:lnTo>
                  <a:lnTo>
                    <a:pt x="190" y="285"/>
                  </a:lnTo>
                  <a:lnTo>
                    <a:pt x="198" y="276"/>
                  </a:lnTo>
                  <a:lnTo>
                    <a:pt x="170" y="262"/>
                  </a:lnTo>
                  <a:close/>
                  <a:moveTo>
                    <a:pt x="161" y="294"/>
                  </a:moveTo>
                  <a:lnTo>
                    <a:pt x="161" y="294"/>
                  </a:lnTo>
                  <a:lnTo>
                    <a:pt x="150" y="293"/>
                  </a:lnTo>
                  <a:lnTo>
                    <a:pt x="140" y="293"/>
                  </a:lnTo>
                  <a:lnTo>
                    <a:pt x="133" y="296"/>
                  </a:lnTo>
                  <a:lnTo>
                    <a:pt x="125" y="299"/>
                  </a:lnTo>
                  <a:lnTo>
                    <a:pt x="125" y="299"/>
                  </a:lnTo>
                  <a:lnTo>
                    <a:pt x="119" y="302"/>
                  </a:lnTo>
                  <a:lnTo>
                    <a:pt x="114" y="301"/>
                  </a:lnTo>
                  <a:lnTo>
                    <a:pt x="113" y="299"/>
                  </a:lnTo>
                  <a:lnTo>
                    <a:pt x="114" y="296"/>
                  </a:lnTo>
                  <a:lnTo>
                    <a:pt x="114" y="296"/>
                  </a:lnTo>
                  <a:lnTo>
                    <a:pt x="122" y="291"/>
                  </a:lnTo>
                  <a:lnTo>
                    <a:pt x="127" y="290"/>
                  </a:lnTo>
                  <a:lnTo>
                    <a:pt x="127" y="288"/>
                  </a:lnTo>
                  <a:lnTo>
                    <a:pt x="127" y="288"/>
                  </a:lnTo>
                  <a:lnTo>
                    <a:pt x="120" y="290"/>
                  </a:lnTo>
                  <a:lnTo>
                    <a:pt x="113" y="293"/>
                  </a:lnTo>
                  <a:lnTo>
                    <a:pt x="113" y="293"/>
                  </a:lnTo>
                  <a:lnTo>
                    <a:pt x="107" y="297"/>
                  </a:lnTo>
                  <a:lnTo>
                    <a:pt x="102" y="299"/>
                  </a:lnTo>
                  <a:lnTo>
                    <a:pt x="99" y="297"/>
                  </a:lnTo>
                  <a:lnTo>
                    <a:pt x="99" y="297"/>
                  </a:lnTo>
                  <a:lnTo>
                    <a:pt x="99" y="296"/>
                  </a:lnTo>
                  <a:lnTo>
                    <a:pt x="100" y="294"/>
                  </a:lnTo>
                  <a:lnTo>
                    <a:pt x="103" y="290"/>
                  </a:lnTo>
                  <a:lnTo>
                    <a:pt x="103" y="290"/>
                  </a:lnTo>
                  <a:lnTo>
                    <a:pt x="110" y="287"/>
                  </a:lnTo>
                  <a:lnTo>
                    <a:pt x="111" y="285"/>
                  </a:lnTo>
                  <a:lnTo>
                    <a:pt x="113" y="284"/>
                  </a:lnTo>
                  <a:lnTo>
                    <a:pt x="113" y="284"/>
                  </a:lnTo>
                  <a:lnTo>
                    <a:pt x="111" y="282"/>
                  </a:lnTo>
                  <a:lnTo>
                    <a:pt x="108" y="284"/>
                  </a:lnTo>
                  <a:lnTo>
                    <a:pt x="96" y="288"/>
                  </a:lnTo>
                  <a:lnTo>
                    <a:pt x="96" y="288"/>
                  </a:lnTo>
                  <a:lnTo>
                    <a:pt x="91" y="290"/>
                  </a:lnTo>
                  <a:lnTo>
                    <a:pt x="88" y="288"/>
                  </a:lnTo>
                  <a:lnTo>
                    <a:pt x="88" y="287"/>
                  </a:lnTo>
                  <a:lnTo>
                    <a:pt x="90" y="284"/>
                  </a:lnTo>
                  <a:lnTo>
                    <a:pt x="90" y="284"/>
                  </a:lnTo>
                  <a:lnTo>
                    <a:pt x="93" y="282"/>
                  </a:lnTo>
                  <a:lnTo>
                    <a:pt x="93" y="282"/>
                  </a:lnTo>
                  <a:lnTo>
                    <a:pt x="91" y="279"/>
                  </a:lnTo>
                  <a:lnTo>
                    <a:pt x="91" y="277"/>
                  </a:lnTo>
                  <a:lnTo>
                    <a:pt x="93" y="274"/>
                  </a:lnTo>
                  <a:lnTo>
                    <a:pt x="93" y="274"/>
                  </a:lnTo>
                  <a:lnTo>
                    <a:pt x="96" y="273"/>
                  </a:lnTo>
                  <a:lnTo>
                    <a:pt x="100" y="270"/>
                  </a:lnTo>
                  <a:lnTo>
                    <a:pt x="113" y="267"/>
                  </a:lnTo>
                  <a:lnTo>
                    <a:pt x="113" y="267"/>
                  </a:lnTo>
                  <a:lnTo>
                    <a:pt x="122" y="265"/>
                  </a:lnTo>
                  <a:lnTo>
                    <a:pt x="122" y="265"/>
                  </a:lnTo>
                  <a:lnTo>
                    <a:pt x="125" y="264"/>
                  </a:lnTo>
                  <a:lnTo>
                    <a:pt x="125" y="264"/>
                  </a:lnTo>
                  <a:lnTo>
                    <a:pt x="122" y="262"/>
                  </a:lnTo>
                  <a:lnTo>
                    <a:pt x="117" y="262"/>
                  </a:lnTo>
                  <a:lnTo>
                    <a:pt x="117" y="262"/>
                  </a:lnTo>
                  <a:lnTo>
                    <a:pt x="113" y="262"/>
                  </a:lnTo>
                  <a:lnTo>
                    <a:pt x="103" y="264"/>
                  </a:lnTo>
                  <a:lnTo>
                    <a:pt x="103" y="264"/>
                  </a:lnTo>
                  <a:lnTo>
                    <a:pt x="97" y="264"/>
                  </a:lnTo>
                  <a:lnTo>
                    <a:pt x="96" y="262"/>
                  </a:lnTo>
                  <a:lnTo>
                    <a:pt x="96" y="259"/>
                  </a:lnTo>
                  <a:lnTo>
                    <a:pt x="99" y="257"/>
                  </a:lnTo>
                  <a:lnTo>
                    <a:pt x="99" y="257"/>
                  </a:lnTo>
                  <a:lnTo>
                    <a:pt x="111" y="254"/>
                  </a:lnTo>
                  <a:lnTo>
                    <a:pt x="111" y="254"/>
                  </a:lnTo>
                  <a:lnTo>
                    <a:pt x="116" y="253"/>
                  </a:lnTo>
                  <a:lnTo>
                    <a:pt x="120" y="253"/>
                  </a:lnTo>
                  <a:lnTo>
                    <a:pt x="130" y="254"/>
                  </a:lnTo>
                  <a:lnTo>
                    <a:pt x="130" y="254"/>
                  </a:lnTo>
                  <a:lnTo>
                    <a:pt x="137" y="257"/>
                  </a:lnTo>
                  <a:lnTo>
                    <a:pt x="144" y="259"/>
                  </a:lnTo>
                  <a:lnTo>
                    <a:pt x="144" y="259"/>
                  </a:lnTo>
                  <a:lnTo>
                    <a:pt x="148" y="259"/>
                  </a:lnTo>
                  <a:lnTo>
                    <a:pt x="151" y="257"/>
                  </a:lnTo>
                  <a:lnTo>
                    <a:pt x="151" y="257"/>
                  </a:lnTo>
                  <a:lnTo>
                    <a:pt x="150" y="253"/>
                  </a:lnTo>
                  <a:lnTo>
                    <a:pt x="145" y="247"/>
                  </a:lnTo>
                  <a:lnTo>
                    <a:pt x="131" y="233"/>
                  </a:lnTo>
                  <a:lnTo>
                    <a:pt x="131" y="233"/>
                  </a:lnTo>
                  <a:lnTo>
                    <a:pt x="122" y="222"/>
                  </a:lnTo>
                  <a:lnTo>
                    <a:pt x="110" y="203"/>
                  </a:lnTo>
                  <a:lnTo>
                    <a:pt x="96" y="183"/>
                  </a:lnTo>
                  <a:lnTo>
                    <a:pt x="83" y="162"/>
                  </a:lnTo>
                  <a:lnTo>
                    <a:pt x="83" y="162"/>
                  </a:lnTo>
                  <a:lnTo>
                    <a:pt x="79" y="153"/>
                  </a:lnTo>
                  <a:lnTo>
                    <a:pt x="76" y="142"/>
                  </a:lnTo>
                  <a:lnTo>
                    <a:pt x="76" y="131"/>
                  </a:lnTo>
                  <a:lnTo>
                    <a:pt x="76" y="119"/>
                  </a:lnTo>
                  <a:lnTo>
                    <a:pt x="77" y="95"/>
                  </a:lnTo>
                  <a:lnTo>
                    <a:pt x="80" y="74"/>
                  </a:lnTo>
                  <a:lnTo>
                    <a:pt x="80" y="74"/>
                  </a:lnTo>
                  <a:lnTo>
                    <a:pt x="85" y="54"/>
                  </a:lnTo>
                  <a:lnTo>
                    <a:pt x="91" y="35"/>
                  </a:lnTo>
                  <a:lnTo>
                    <a:pt x="100" y="9"/>
                  </a:lnTo>
                  <a:lnTo>
                    <a:pt x="100" y="9"/>
                  </a:lnTo>
                  <a:lnTo>
                    <a:pt x="102" y="3"/>
                  </a:lnTo>
                  <a:lnTo>
                    <a:pt x="100" y="0"/>
                  </a:lnTo>
                  <a:lnTo>
                    <a:pt x="99" y="0"/>
                  </a:lnTo>
                  <a:lnTo>
                    <a:pt x="99" y="0"/>
                  </a:lnTo>
                  <a:lnTo>
                    <a:pt x="99" y="0"/>
                  </a:lnTo>
                  <a:lnTo>
                    <a:pt x="83" y="11"/>
                  </a:lnTo>
                  <a:lnTo>
                    <a:pt x="66" y="20"/>
                  </a:lnTo>
                  <a:lnTo>
                    <a:pt x="66" y="20"/>
                  </a:lnTo>
                  <a:lnTo>
                    <a:pt x="59" y="25"/>
                  </a:lnTo>
                  <a:lnTo>
                    <a:pt x="54" y="25"/>
                  </a:lnTo>
                  <a:lnTo>
                    <a:pt x="51" y="25"/>
                  </a:lnTo>
                  <a:lnTo>
                    <a:pt x="48" y="23"/>
                  </a:lnTo>
                  <a:lnTo>
                    <a:pt x="48" y="23"/>
                  </a:lnTo>
                  <a:lnTo>
                    <a:pt x="45" y="20"/>
                  </a:lnTo>
                  <a:lnTo>
                    <a:pt x="42" y="15"/>
                  </a:lnTo>
                  <a:lnTo>
                    <a:pt x="39" y="9"/>
                  </a:lnTo>
                  <a:lnTo>
                    <a:pt x="39" y="9"/>
                  </a:lnTo>
                  <a:lnTo>
                    <a:pt x="36" y="11"/>
                  </a:lnTo>
                  <a:lnTo>
                    <a:pt x="34" y="11"/>
                  </a:lnTo>
                  <a:lnTo>
                    <a:pt x="36" y="12"/>
                  </a:lnTo>
                  <a:lnTo>
                    <a:pt x="36" y="12"/>
                  </a:lnTo>
                  <a:lnTo>
                    <a:pt x="37" y="18"/>
                  </a:lnTo>
                  <a:lnTo>
                    <a:pt x="40" y="31"/>
                  </a:lnTo>
                  <a:lnTo>
                    <a:pt x="40" y="31"/>
                  </a:lnTo>
                  <a:lnTo>
                    <a:pt x="40" y="38"/>
                  </a:lnTo>
                  <a:lnTo>
                    <a:pt x="37" y="46"/>
                  </a:lnTo>
                  <a:lnTo>
                    <a:pt x="29" y="65"/>
                  </a:lnTo>
                  <a:lnTo>
                    <a:pt x="29" y="65"/>
                  </a:lnTo>
                  <a:lnTo>
                    <a:pt x="26" y="75"/>
                  </a:lnTo>
                  <a:lnTo>
                    <a:pt x="22" y="92"/>
                  </a:lnTo>
                  <a:lnTo>
                    <a:pt x="19" y="111"/>
                  </a:lnTo>
                  <a:lnTo>
                    <a:pt x="17" y="132"/>
                  </a:lnTo>
                  <a:lnTo>
                    <a:pt x="17" y="132"/>
                  </a:lnTo>
                  <a:lnTo>
                    <a:pt x="16" y="149"/>
                  </a:lnTo>
                  <a:lnTo>
                    <a:pt x="13" y="159"/>
                  </a:lnTo>
                  <a:lnTo>
                    <a:pt x="11" y="168"/>
                  </a:lnTo>
                  <a:lnTo>
                    <a:pt x="11" y="182"/>
                  </a:lnTo>
                  <a:lnTo>
                    <a:pt x="11" y="182"/>
                  </a:lnTo>
                  <a:lnTo>
                    <a:pt x="9" y="200"/>
                  </a:lnTo>
                  <a:lnTo>
                    <a:pt x="8" y="216"/>
                  </a:lnTo>
                  <a:lnTo>
                    <a:pt x="5" y="245"/>
                  </a:lnTo>
                  <a:lnTo>
                    <a:pt x="5" y="245"/>
                  </a:lnTo>
                  <a:lnTo>
                    <a:pt x="5" y="259"/>
                  </a:lnTo>
                  <a:lnTo>
                    <a:pt x="5" y="267"/>
                  </a:lnTo>
                  <a:lnTo>
                    <a:pt x="5" y="267"/>
                  </a:lnTo>
                  <a:lnTo>
                    <a:pt x="3" y="273"/>
                  </a:lnTo>
                  <a:lnTo>
                    <a:pt x="8" y="279"/>
                  </a:lnTo>
                  <a:lnTo>
                    <a:pt x="8" y="279"/>
                  </a:lnTo>
                  <a:lnTo>
                    <a:pt x="9" y="282"/>
                  </a:lnTo>
                  <a:lnTo>
                    <a:pt x="9" y="284"/>
                  </a:lnTo>
                  <a:lnTo>
                    <a:pt x="6" y="288"/>
                  </a:lnTo>
                  <a:lnTo>
                    <a:pt x="6" y="288"/>
                  </a:lnTo>
                  <a:lnTo>
                    <a:pt x="5" y="291"/>
                  </a:lnTo>
                  <a:lnTo>
                    <a:pt x="2" y="293"/>
                  </a:lnTo>
                  <a:lnTo>
                    <a:pt x="0" y="293"/>
                  </a:lnTo>
                  <a:lnTo>
                    <a:pt x="2" y="296"/>
                  </a:lnTo>
                  <a:lnTo>
                    <a:pt x="2" y="296"/>
                  </a:lnTo>
                  <a:lnTo>
                    <a:pt x="53" y="299"/>
                  </a:lnTo>
                  <a:lnTo>
                    <a:pt x="53" y="299"/>
                  </a:lnTo>
                  <a:lnTo>
                    <a:pt x="65" y="301"/>
                  </a:lnTo>
                  <a:lnTo>
                    <a:pt x="80" y="302"/>
                  </a:lnTo>
                  <a:lnTo>
                    <a:pt x="94" y="305"/>
                  </a:lnTo>
                  <a:lnTo>
                    <a:pt x="107" y="305"/>
                  </a:lnTo>
                  <a:lnTo>
                    <a:pt x="107" y="305"/>
                  </a:lnTo>
                  <a:lnTo>
                    <a:pt x="134" y="307"/>
                  </a:lnTo>
                  <a:lnTo>
                    <a:pt x="157" y="310"/>
                  </a:lnTo>
                  <a:lnTo>
                    <a:pt x="157" y="310"/>
                  </a:lnTo>
                  <a:lnTo>
                    <a:pt x="164" y="310"/>
                  </a:lnTo>
                  <a:lnTo>
                    <a:pt x="162" y="305"/>
                  </a:lnTo>
                  <a:lnTo>
                    <a:pt x="162" y="305"/>
                  </a:lnTo>
                  <a:lnTo>
                    <a:pt x="161" y="297"/>
                  </a:lnTo>
                  <a:lnTo>
                    <a:pt x="161" y="294"/>
                  </a:lnTo>
                  <a:lnTo>
                    <a:pt x="161" y="2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72">
              <a:extLst>
                <a:ext uri="{FF2B5EF4-FFF2-40B4-BE49-F238E27FC236}">
                  <a16:creationId xmlns:a16="http://schemas.microsoft.com/office/drawing/2014/main" id="{B12AE260-FFC9-4FCF-BD0D-27BE052F11F3}"/>
                </a:ext>
              </a:extLst>
            </p:cNvPr>
            <p:cNvSpPr>
              <a:spLocks/>
            </p:cNvSpPr>
            <p:nvPr/>
          </p:nvSpPr>
          <p:spPr bwMode="auto">
            <a:xfrm>
              <a:off x="4795838" y="6704013"/>
              <a:ext cx="73025" cy="369887"/>
            </a:xfrm>
            <a:custGeom>
              <a:avLst/>
              <a:gdLst>
                <a:gd name="T0" fmla="*/ 29 w 46"/>
                <a:gd name="T1" fmla="*/ 217 h 233"/>
                <a:gd name="T2" fmla="*/ 8 w 46"/>
                <a:gd name="T3" fmla="*/ 233 h 233"/>
                <a:gd name="T4" fmla="*/ 0 w 46"/>
                <a:gd name="T5" fmla="*/ 216 h 233"/>
                <a:gd name="T6" fmla="*/ 0 w 46"/>
                <a:gd name="T7" fmla="*/ 216 h 233"/>
                <a:gd name="T8" fmla="*/ 3 w 46"/>
                <a:gd name="T9" fmla="*/ 200 h 233"/>
                <a:gd name="T10" fmla="*/ 6 w 46"/>
                <a:gd name="T11" fmla="*/ 188 h 233"/>
                <a:gd name="T12" fmla="*/ 6 w 46"/>
                <a:gd name="T13" fmla="*/ 179 h 233"/>
                <a:gd name="T14" fmla="*/ 6 w 46"/>
                <a:gd name="T15" fmla="*/ 179 h 233"/>
                <a:gd name="T16" fmla="*/ 11 w 46"/>
                <a:gd name="T17" fmla="*/ 149 h 233"/>
                <a:gd name="T18" fmla="*/ 15 w 46"/>
                <a:gd name="T19" fmla="*/ 112 h 233"/>
                <a:gd name="T20" fmla="*/ 15 w 46"/>
                <a:gd name="T21" fmla="*/ 112 h 233"/>
                <a:gd name="T22" fmla="*/ 19 w 46"/>
                <a:gd name="T23" fmla="*/ 78 h 233"/>
                <a:gd name="T24" fmla="*/ 22 w 46"/>
                <a:gd name="T25" fmla="*/ 60 h 233"/>
                <a:gd name="T26" fmla="*/ 25 w 46"/>
                <a:gd name="T27" fmla="*/ 44 h 233"/>
                <a:gd name="T28" fmla="*/ 25 w 46"/>
                <a:gd name="T29" fmla="*/ 44 h 233"/>
                <a:gd name="T30" fmla="*/ 29 w 46"/>
                <a:gd name="T31" fmla="*/ 34 h 233"/>
                <a:gd name="T32" fmla="*/ 32 w 46"/>
                <a:gd name="T33" fmla="*/ 28 h 233"/>
                <a:gd name="T34" fmla="*/ 36 w 46"/>
                <a:gd name="T35" fmla="*/ 23 h 233"/>
                <a:gd name="T36" fmla="*/ 37 w 46"/>
                <a:gd name="T37" fmla="*/ 18 h 233"/>
                <a:gd name="T38" fmla="*/ 37 w 46"/>
                <a:gd name="T39" fmla="*/ 18 h 233"/>
                <a:gd name="T40" fmla="*/ 34 w 46"/>
                <a:gd name="T41" fmla="*/ 7 h 233"/>
                <a:gd name="T42" fmla="*/ 34 w 46"/>
                <a:gd name="T43" fmla="*/ 1 h 233"/>
                <a:gd name="T44" fmla="*/ 36 w 46"/>
                <a:gd name="T45" fmla="*/ 0 h 233"/>
                <a:gd name="T46" fmla="*/ 37 w 46"/>
                <a:gd name="T47" fmla="*/ 0 h 233"/>
                <a:gd name="T48" fmla="*/ 37 w 46"/>
                <a:gd name="T49" fmla="*/ 0 h 233"/>
                <a:gd name="T50" fmla="*/ 40 w 46"/>
                <a:gd name="T51" fmla="*/ 0 h 233"/>
                <a:gd name="T52" fmla="*/ 42 w 46"/>
                <a:gd name="T53" fmla="*/ 1 h 233"/>
                <a:gd name="T54" fmla="*/ 45 w 46"/>
                <a:gd name="T55" fmla="*/ 6 h 233"/>
                <a:gd name="T56" fmla="*/ 46 w 46"/>
                <a:gd name="T57" fmla="*/ 12 h 233"/>
                <a:gd name="T58" fmla="*/ 46 w 46"/>
                <a:gd name="T59" fmla="*/ 17 h 233"/>
                <a:gd name="T60" fmla="*/ 46 w 46"/>
                <a:gd name="T61" fmla="*/ 17 h 233"/>
                <a:gd name="T62" fmla="*/ 43 w 46"/>
                <a:gd name="T63" fmla="*/ 26 h 233"/>
                <a:gd name="T64" fmla="*/ 43 w 46"/>
                <a:gd name="T65" fmla="*/ 34 h 233"/>
                <a:gd name="T66" fmla="*/ 43 w 46"/>
                <a:gd name="T67" fmla="*/ 43 h 233"/>
                <a:gd name="T68" fmla="*/ 43 w 46"/>
                <a:gd name="T69" fmla="*/ 43 h 233"/>
                <a:gd name="T70" fmla="*/ 42 w 46"/>
                <a:gd name="T71" fmla="*/ 57 h 233"/>
                <a:gd name="T72" fmla="*/ 40 w 46"/>
                <a:gd name="T73" fmla="*/ 78 h 233"/>
                <a:gd name="T74" fmla="*/ 37 w 46"/>
                <a:gd name="T75" fmla="*/ 115 h 233"/>
                <a:gd name="T76" fmla="*/ 37 w 46"/>
                <a:gd name="T77" fmla="*/ 115 h 233"/>
                <a:gd name="T78" fmla="*/ 34 w 46"/>
                <a:gd name="T79" fmla="*/ 165 h 233"/>
                <a:gd name="T80" fmla="*/ 32 w 46"/>
                <a:gd name="T81" fmla="*/ 194 h 233"/>
                <a:gd name="T82" fmla="*/ 29 w 46"/>
                <a:gd name="T83" fmla="*/ 217 h 233"/>
                <a:gd name="T84" fmla="*/ 29 w 46"/>
                <a:gd name="T85" fmla="*/ 21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233">
                  <a:moveTo>
                    <a:pt x="29" y="217"/>
                  </a:moveTo>
                  <a:lnTo>
                    <a:pt x="8" y="233"/>
                  </a:lnTo>
                  <a:lnTo>
                    <a:pt x="0" y="216"/>
                  </a:lnTo>
                  <a:lnTo>
                    <a:pt x="0" y="216"/>
                  </a:lnTo>
                  <a:lnTo>
                    <a:pt x="3" y="200"/>
                  </a:lnTo>
                  <a:lnTo>
                    <a:pt x="6" y="188"/>
                  </a:lnTo>
                  <a:lnTo>
                    <a:pt x="6" y="179"/>
                  </a:lnTo>
                  <a:lnTo>
                    <a:pt x="6" y="179"/>
                  </a:lnTo>
                  <a:lnTo>
                    <a:pt x="11" y="149"/>
                  </a:lnTo>
                  <a:lnTo>
                    <a:pt x="15" y="112"/>
                  </a:lnTo>
                  <a:lnTo>
                    <a:pt x="15" y="112"/>
                  </a:lnTo>
                  <a:lnTo>
                    <a:pt x="19" y="78"/>
                  </a:lnTo>
                  <a:lnTo>
                    <a:pt x="22" y="60"/>
                  </a:lnTo>
                  <a:lnTo>
                    <a:pt x="25" y="44"/>
                  </a:lnTo>
                  <a:lnTo>
                    <a:pt x="25" y="44"/>
                  </a:lnTo>
                  <a:lnTo>
                    <a:pt x="29" y="34"/>
                  </a:lnTo>
                  <a:lnTo>
                    <a:pt x="32" y="28"/>
                  </a:lnTo>
                  <a:lnTo>
                    <a:pt x="36" y="23"/>
                  </a:lnTo>
                  <a:lnTo>
                    <a:pt x="37" y="18"/>
                  </a:lnTo>
                  <a:lnTo>
                    <a:pt x="37" y="18"/>
                  </a:lnTo>
                  <a:lnTo>
                    <a:pt x="34" y="7"/>
                  </a:lnTo>
                  <a:lnTo>
                    <a:pt x="34" y="1"/>
                  </a:lnTo>
                  <a:lnTo>
                    <a:pt x="36" y="0"/>
                  </a:lnTo>
                  <a:lnTo>
                    <a:pt x="37" y="0"/>
                  </a:lnTo>
                  <a:lnTo>
                    <a:pt x="37" y="0"/>
                  </a:lnTo>
                  <a:lnTo>
                    <a:pt x="40" y="0"/>
                  </a:lnTo>
                  <a:lnTo>
                    <a:pt x="42" y="1"/>
                  </a:lnTo>
                  <a:lnTo>
                    <a:pt x="45" y="6"/>
                  </a:lnTo>
                  <a:lnTo>
                    <a:pt x="46" y="12"/>
                  </a:lnTo>
                  <a:lnTo>
                    <a:pt x="46" y="17"/>
                  </a:lnTo>
                  <a:lnTo>
                    <a:pt x="46" y="17"/>
                  </a:lnTo>
                  <a:lnTo>
                    <a:pt x="43" y="26"/>
                  </a:lnTo>
                  <a:lnTo>
                    <a:pt x="43" y="34"/>
                  </a:lnTo>
                  <a:lnTo>
                    <a:pt x="43" y="43"/>
                  </a:lnTo>
                  <a:lnTo>
                    <a:pt x="43" y="43"/>
                  </a:lnTo>
                  <a:lnTo>
                    <a:pt x="42" y="57"/>
                  </a:lnTo>
                  <a:lnTo>
                    <a:pt x="40" y="78"/>
                  </a:lnTo>
                  <a:lnTo>
                    <a:pt x="37" y="115"/>
                  </a:lnTo>
                  <a:lnTo>
                    <a:pt x="37" y="115"/>
                  </a:lnTo>
                  <a:lnTo>
                    <a:pt x="34" y="165"/>
                  </a:lnTo>
                  <a:lnTo>
                    <a:pt x="32" y="194"/>
                  </a:lnTo>
                  <a:lnTo>
                    <a:pt x="29" y="217"/>
                  </a:lnTo>
                  <a:lnTo>
                    <a:pt x="29" y="217"/>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84">
              <a:extLst>
                <a:ext uri="{FF2B5EF4-FFF2-40B4-BE49-F238E27FC236}">
                  <a16:creationId xmlns:a16="http://schemas.microsoft.com/office/drawing/2014/main" id="{3D24F4C6-E91A-4B44-B6F0-E220532BB2F0}"/>
                </a:ext>
              </a:extLst>
            </p:cNvPr>
            <p:cNvSpPr>
              <a:spLocks/>
            </p:cNvSpPr>
            <p:nvPr/>
          </p:nvSpPr>
          <p:spPr bwMode="auto">
            <a:xfrm>
              <a:off x="4810126" y="6419850"/>
              <a:ext cx="203200" cy="173037"/>
            </a:xfrm>
            <a:custGeom>
              <a:avLst/>
              <a:gdLst>
                <a:gd name="T0" fmla="*/ 102 w 128"/>
                <a:gd name="T1" fmla="*/ 8 h 109"/>
                <a:gd name="T2" fmla="*/ 102 w 128"/>
                <a:gd name="T3" fmla="*/ 8 h 109"/>
                <a:gd name="T4" fmla="*/ 87 w 128"/>
                <a:gd name="T5" fmla="*/ 1 h 109"/>
                <a:gd name="T6" fmla="*/ 74 w 128"/>
                <a:gd name="T7" fmla="*/ 0 h 109"/>
                <a:gd name="T8" fmla="*/ 62 w 128"/>
                <a:gd name="T9" fmla="*/ 0 h 109"/>
                <a:gd name="T10" fmla="*/ 51 w 128"/>
                <a:gd name="T11" fmla="*/ 3 h 109"/>
                <a:gd name="T12" fmla="*/ 42 w 128"/>
                <a:gd name="T13" fmla="*/ 8 h 109"/>
                <a:gd name="T14" fmla="*/ 34 w 128"/>
                <a:gd name="T15" fmla="*/ 12 h 109"/>
                <a:gd name="T16" fmla="*/ 27 w 128"/>
                <a:gd name="T17" fmla="*/ 18 h 109"/>
                <a:gd name="T18" fmla="*/ 22 w 128"/>
                <a:gd name="T19" fmla="*/ 25 h 109"/>
                <a:gd name="T20" fmla="*/ 22 w 128"/>
                <a:gd name="T21" fmla="*/ 25 h 109"/>
                <a:gd name="T22" fmla="*/ 13 w 128"/>
                <a:gd name="T23" fmla="*/ 26 h 109"/>
                <a:gd name="T24" fmla="*/ 6 w 128"/>
                <a:gd name="T25" fmla="*/ 31 h 109"/>
                <a:gd name="T26" fmla="*/ 2 w 128"/>
                <a:gd name="T27" fmla="*/ 35 h 109"/>
                <a:gd name="T28" fmla="*/ 0 w 128"/>
                <a:gd name="T29" fmla="*/ 38 h 109"/>
                <a:gd name="T30" fmla="*/ 0 w 128"/>
                <a:gd name="T31" fmla="*/ 38 h 109"/>
                <a:gd name="T32" fmla="*/ 3 w 128"/>
                <a:gd name="T33" fmla="*/ 40 h 109"/>
                <a:gd name="T34" fmla="*/ 8 w 128"/>
                <a:gd name="T35" fmla="*/ 40 h 109"/>
                <a:gd name="T36" fmla="*/ 20 w 128"/>
                <a:gd name="T37" fmla="*/ 42 h 109"/>
                <a:gd name="T38" fmla="*/ 20 w 128"/>
                <a:gd name="T39" fmla="*/ 42 h 109"/>
                <a:gd name="T40" fmla="*/ 42 w 128"/>
                <a:gd name="T41" fmla="*/ 48 h 109"/>
                <a:gd name="T42" fmla="*/ 42 w 128"/>
                <a:gd name="T43" fmla="*/ 48 h 109"/>
                <a:gd name="T44" fmla="*/ 51 w 128"/>
                <a:gd name="T45" fmla="*/ 52 h 109"/>
                <a:gd name="T46" fmla="*/ 60 w 128"/>
                <a:gd name="T47" fmla="*/ 59 h 109"/>
                <a:gd name="T48" fmla="*/ 70 w 128"/>
                <a:gd name="T49" fmla="*/ 66 h 109"/>
                <a:gd name="T50" fmla="*/ 79 w 128"/>
                <a:gd name="T51" fmla="*/ 75 h 109"/>
                <a:gd name="T52" fmla="*/ 93 w 128"/>
                <a:gd name="T53" fmla="*/ 91 h 109"/>
                <a:gd name="T54" fmla="*/ 101 w 128"/>
                <a:gd name="T55" fmla="*/ 103 h 109"/>
                <a:gd name="T56" fmla="*/ 101 w 128"/>
                <a:gd name="T57" fmla="*/ 103 h 109"/>
                <a:gd name="T58" fmla="*/ 101 w 128"/>
                <a:gd name="T59" fmla="*/ 103 h 109"/>
                <a:gd name="T60" fmla="*/ 101 w 128"/>
                <a:gd name="T61" fmla="*/ 103 h 109"/>
                <a:gd name="T62" fmla="*/ 104 w 128"/>
                <a:gd name="T63" fmla="*/ 108 h 109"/>
                <a:gd name="T64" fmla="*/ 108 w 128"/>
                <a:gd name="T65" fmla="*/ 109 h 109"/>
                <a:gd name="T66" fmla="*/ 108 w 128"/>
                <a:gd name="T67" fmla="*/ 109 h 109"/>
                <a:gd name="T68" fmla="*/ 111 w 128"/>
                <a:gd name="T69" fmla="*/ 109 h 109"/>
                <a:gd name="T70" fmla="*/ 114 w 128"/>
                <a:gd name="T71" fmla="*/ 106 h 109"/>
                <a:gd name="T72" fmla="*/ 116 w 128"/>
                <a:gd name="T73" fmla="*/ 105 h 109"/>
                <a:gd name="T74" fmla="*/ 116 w 128"/>
                <a:gd name="T75" fmla="*/ 100 h 109"/>
                <a:gd name="T76" fmla="*/ 116 w 128"/>
                <a:gd name="T77" fmla="*/ 100 h 109"/>
                <a:gd name="T78" fmla="*/ 116 w 128"/>
                <a:gd name="T79" fmla="*/ 99 h 109"/>
                <a:gd name="T80" fmla="*/ 114 w 128"/>
                <a:gd name="T81" fmla="*/ 96 h 109"/>
                <a:gd name="T82" fmla="*/ 114 w 128"/>
                <a:gd name="T83" fmla="*/ 96 h 109"/>
                <a:gd name="T84" fmla="*/ 122 w 128"/>
                <a:gd name="T85" fmla="*/ 80 h 109"/>
                <a:gd name="T86" fmla="*/ 127 w 128"/>
                <a:gd name="T87" fmla="*/ 68 h 109"/>
                <a:gd name="T88" fmla="*/ 128 w 128"/>
                <a:gd name="T89" fmla="*/ 55 h 109"/>
                <a:gd name="T90" fmla="*/ 128 w 128"/>
                <a:gd name="T91" fmla="*/ 42 h 109"/>
                <a:gd name="T92" fmla="*/ 127 w 128"/>
                <a:gd name="T93" fmla="*/ 35 h 109"/>
                <a:gd name="T94" fmla="*/ 125 w 128"/>
                <a:gd name="T95" fmla="*/ 29 h 109"/>
                <a:gd name="T96" fmla="*/ 121 w 128"/>
                <a:gd name="T97" fmla="*/ 23 h 109"/>
                <a:gd name="T98" fmla="*/ 116 w 128"/>
                <a:gd name="T99" fmla="*/ 17 h 109"/>
                <a:gd name="T100" fmla="*/ 110 w 128"/>
                <a:gd name="T101" fmla="*/ 12 h 109"/>
                <a:gd name="T102" fmla="*/ 102 w 128"/>
                <a:gd name="T103" fmla="*/ 8 h 109"/>
                <a:gd name="T104" fmla="*/ 102 w 128"/>
                <a:gd name="T105" fmla="*/ 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09">
                  <a:moveTo>
                    <a:pt x="102" y="8"/>
                  </a:moveTo>
                  <a:lnTo>
                    <a:pt x="102" y="8"/>
                  </a:lnTo>
                  <a:lnTo>
                    <a:pt x="87" y="1"/>
                  </a:lnTo>
                  <a:lnTo>
                    <a:pt x="74" y="0"/>
                  </a:lnTo>
                  <a:lnTo>
                    <a:pt x="62" y="0"/>
                  </a:lnTo>
                  <a:lnTo>
                    <a:pt x="51" y="3"/>
                  </a:lnTo>
                  <a:lnTo>
                    <a:pt x="42" y="8"/>
                  </a:lnTo>
                  <a:lnTo>
                    <a:pt x="34" y="12"/>
                  </a:lnTo>
                  <a:lnTo>
                    <a:pt x="27" y="18"/>
                  </a:lnTo>
                  <a:lnTo>
                    <a:pt x="22" y="25"/>
                  </a:lnTo>
                  <a:lnTo>
                    <a:pt x="22" y="25"/>
                  </a:lnTo>
                  <a:lnTo>
                    <a:pt x="13" y="26"/>
                  </a:lnTo>
                  <a:lnTo>
                    <a:pt x="6" y="31"/>
                  </a:lnTo>
                  <a:lnTo>
                    <a:pt x="2" y="35"/>
                  </a:lnTo>
                  <a:lnTo>
                    <a:pt x="0" y="38"/>
                  </a:lnTo>
                  <a:lnTo>
                    <a:pt x="0" y="38"/>
                  </a:lnTo>
                  <a:lnTo>
                    <a:pt x="3" y="40"/>
                  </a:lnTo>
                  <a:lnTo>
                    <a:pt x="8" y="40"/>
                  </a:lnTo>
                  <a:lnTo>
                    <a:pt x="20" y="42"/>
                  </a:lnTo>
                  <a:lnTo>
                    <a:pt x="20" y="42"/>
                  </a:lnTo>
                  <a:lnTo>
                    <a:pt x="42" y="48"/>
                  </a:lnTo>
                  <a:lnTo>
                    <a:pt x="42" y="48"/>
                  </a:lnTo>
                  <a:lnTo>
                    <a:pt x="51" y="52"/>
                  </a:lnTo>
                  <a:lnTo>
                    <a:pt x="60" y="59"/>
                  </a:lnTo>
                  <a:lnTo>
                    <a:pt x="70" y="66"/>
                  </a:lnTo>
                  <a:lnTo>
                    <a:pt x="79" y="75"/>
                  </a:lnTo>
                  <a:lnTo>
                    <a:pt x="93" y="91"/>
                  </a:lnTo>
                  <a:lnTo>
                    <a:pt x="101" y="103"/>
                  </a:lnTo>
                  <a:lnTo>
                    <a:pt x="101" y="103"/>
                  </a:lnTo>
                  <a:lnTo>
                    <a:pt x="101" y="103"/>
                  </a:lnTo>
                  <a:lnTo>
                    <a:pt x="101" y="103"/>
                  </a:lnTo>
                  <a:lnTo>
                    <a:pt x="104" y="108"/>
                  </a:lnTo>
                  <a:lnTo>
                    <a:pt x="108" y="109"/>
                  </a:lnTo>
                  <a:lnTo>
                    <a:pt x="108" y="109"/>
                  </a:lnTo>
                  <a:lnTo>
                    <a:pt x="111" y="109"/>
                  </a:lnTo>
                  <a:lnTo>
                    <a:pt x="114" y="106"/>
                  </a:lnTo>
                  <a:lnTo>
                    <a:pt x="116" y="105"/>
                  </a:lnTo>
                  <a:lnTo>
                    <a:pt x="116" y="100"/>
                  </a:lnTo>
                  <a:lnTo>
                    <a:pt x="116" y="100"/>
                  </a:lnTo>
                  <a:lnTo>
                    <a:pt x="116" y="99"/>
                  </a:lnTo>
                  <a:lnTo>
                    <a:pt x="114" y="96"/>
                  </a:lnTo>
                  <a:lnTo>
                    <a:pt x="114" y="96"/>
                  </a:lnTo>
                  <a:lnTo>
                    <a:pt x="122" y="80"/>
                  </a:lnTo>
                  <a:lnTo>
                    <a:pt x="127" y="68"/>
                  </a:lnTo>
                  <a:lnTo>
                    <a:pt x="128" y="55"/>
                  </a:lnTo>
                  <a:lnTo>
                    <a:pt x="128" y="42"/>
                  </a:lnTo>
                  <a:lnTo>
                    <a:pt x="127" y="35"/>
                  </a:lnTo>
                  <a:lnTo>
                    <a:pt x="125" y="29"/>
                  </a:lnTo>
                  <a:lnTo>
                    <a:pt x="121" y="23"/>
                  </a:lnTo>
                  <a:lnTo>
                    <a:pt x="116" y="17"/>
                  </a:lnTo>
                  <a:lnTo>
                    <a:pt x="110" y="12"/>
                  </a:lnTo>
                  <a:lnTo>
                    <a:pt x="102" y="8"/>
                  </a:lnTo>
                  <a:lnTo>
                    <a:pt x="102" y="8"/>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8" name="Thought Bubble: Cloud 17">
            <a:extLst>
              <a:ext uri="{FF2B5EF4-FFF2-40B4-BE49-F238E27FC236}">
                <a16:creationId xmlns:a16="http://schemas.microsoft.com/office/drawing/2014/main" id="{F4AE5386-F26D-4308-B111-7D2D568957DB}"/>
              </a:ext>
            </a:extLst>
          </p:cNvPr>
          <p:cNvSpPr/>
          <p:nvPr/>
        </p:nvSpPr>
        <p:spPr>
          <a:xfrm flipH="1">
            <a:off x="6623301" y="1570685"/>
            <a:ext cx="5294564" cy="34770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19" name="TextBox 18">
            <a:extLst>
              <a:ext uri="{FF2B5EF4-FFF2-40B4-BE49-F238E27FC236}">
                <a16:creationId xmlns:a16="http://schemas.microsoft.com/office/drawing/2014/main" id="{0A0E4D2D-4D5C-49A9-89CB-CAAE09F64990}"/>
              </a:ext>
            </a:extLst>
          </p:cNvPr>
          <p:cNvSpPr txBox="1"/>
          <p:nvPr/>
        </p:nvSpPr>
        <p:spPr>
          <a:xfrm>
            <a:off x="7635711" y="2499698"/>
            <a:ext cx="3589353" cy="1569660"/>
          </a:xfrm>
          <a:prstGeom prst="rect">
            <a:avLst/>
          </a:prstGeom>
          <a:noFill/>
        </p:spPr>
        <p:txBody>
          <a:bodyPr wrap="square" rtlCol="0">
            <a:spAutoFit/>
          </a:bodyPr>
          <a:lstStyle/>
          <a:p>
            <a:pPr algn="ctr"/>
            <a:r>
              <a:rPr lang="en-US" sz="3200" dirty="0"/>
              <a:t>Will reduce the number of useful features?</a:t>
            </a:r>
            <a:endParaRPr lang="en-HK" sz="3200" dirty="0"/>
          </a:p>
        </p:txBody>
      </p:sp>
    </p:spTree>
    <p:extLst>
      <p:ext uri="{BB962C8B-B14F-4D97-AF65-F5344CB8AC3E}">
        <p14:creationId xmlns:p14="http://schemas.microsoft.com/office/powerpoint/2010/main" val="3509590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CD30-EC27-4114-BCD6-35316A574E95}"/>
              </a:ext>
            </a:extLst>
          </p:cNvPr>
          <p:cNvSpPr>
            <a:spLocks noGrp="1"/>
          </p:cNvSpPr>
          <p:nvPr>
            <p:ph type="title"/>
          </p:nvPr>
        </p:nvSpPr>
        <p:spPr/>
        <p:txBody>
          <a:bodyPr/>
          <a:lstStyle/>
          <a:p>
            <a:r>
              <a:rPr lang="en-US" dirty="0"/>
              <a:t>Originality 3: Instead of summing up the matrices, concatenate!</a:t>
            </a:r>
            <a:endParaRPr lang="en-HK" dirty="0"/>
          </a:p>
        </p:txBody>
      </p:sp>
      <p:grpSp>
        <p:nvGrpSpPr>
          <p:cNvPr id="4" name="Group 3">
            <a:extLst>
              <a:ext uri="{FF2B5EF4-FFF2-40B4-BE49-F238E27FC236}">
                <a16:creationId xmlns:a16="http://schemas.microsoft.com/office/drawing/2014/main" id="{94DD1EAD-7A61-4377-B9A8-FC6F3DC9C03B}"/>
              </a:ext>
            </a:extLst>
          </p:cNvPr>
          <p:cNvGrpSpPr/>
          <p:nvPr/>
        </p:nvGrpSpPr>
        <p:grpSpPr>
          <a:xfrm>
            <a:off x="137957" y="2331804"/>
            <a:ext cx="5478116" cy="3520911"/>
            <a:chOff x="478658" y="1879738"/>
            <a:chExt cx="5478116" cy="3520911"/>
          </a:xfrm>
        </p:grpSpPr>
        <p:pic>
          <p:nvPicPr>
            <p:cNvPr id="5" name="Picture 2" descr="Matrix (mathematics) - Wikipedia">
              <a:extLst>
                <a:ext uri="{FF2B5EF4-FFF2-40B4-BE49-F238E27FC236}">
                  <a16:creationId xmlns:a16="http://schemas.microsoft.com/office/drawing/2014/main" id="{2B9F4A5E-6004-44C6-8B8F-C09B1B648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B9E095-7EA2-4BA9-B0F8-E20E4F821513}"/>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7" name="TextBox 6">
              <a:extLst>
                <a:ext uri="{FF2B5EF4-FFF2-40B4-BE49-F238E27FC236}">
                  <a16:creationId xmlns:a16="http://schemas.microsoft.com/office/drawing/2014/main" id="{2E475ECC-349F-4ECE-B297-8F78892A6A52}"/>
                </a:ext>
              </a:extLst>
            </p:cNvPr>
            <p:cNvSpPr txBox="1"/>
            <p:nvPr/>
          </p:nvSpPr>
          <p:spPr>
            <a:xfrm>
              <a:off x="47865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8" name="TextBox 7">
              <a:extLst>
                <a:ext uri="{FF2B5EF4-FFF2-40B4-BE49-F238E27FC236}">
                  <a16:creationId xmlns:a16="http://schemas.microsoft.com/office/drawing/2014/main" id="{8345E313-8B3A-4733-A8F0-CA91C490500E}"/>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9" name="TextBox 8">
              <a:extLst>
                <a:ext uri="{FF2B5EF4-FFF2-40B4-BE49-F238E27FC236}">
                  <a16:creationId xmlns:a16="http://schemas.microsoft.com/office/drawing/2014/main" id="{F9EE23F2-8B90-419A-B5E1-F37016544784}"/>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0" name="TextBox 9">
            <a:extLst>
              <a:ext uri="{FF2B5EF4-FFF2-40B4-BE49-F238E27FC236}">
                <a16:creationId xmlns:a16="http://schemas.microsoft.com/office/drawing/2014/main" id="{8B855019-3D0A-459B-9723-CDA78E210E5C}"/>
              </a:ext>
            </a:extLst>
          </p:cNvPr>
          <p:cNvSpPr txBox="1"/>
          <p:nvPr/>
        </p:nvSpPr>
        <p:spPr>
          <a:xfrm>
            <a:off x="1828238"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1" name="TextBox 10">
            <a:extLst>
              <a:ext uri="{FF2B5EF4-FFF2-40B4-BE49-F238E27FC236}">
                <a16:creationId xmlns:a16="http://schemas.microsoft.com/office/drawing/2014/main" id="{CCC8619F-1808-4F4D-BE52-EEECA74075E0}"/>
              </a:ext>
            </a:extLst>
          </p:cNvPr>
          <p:cNvSpPr txBox="1"/>
          <p:nvPr/>
        </p:nvSpPr>
        <p:spPr>
          <a:xfrm>
            <a:off x="2474618" y="1702987"/>
            <a:ext cx="1551900" cy="523220"/>
          </a:xfrm>
          <a:prstGeom prst="rect">
            <a:avLst/>
          </a:prstGeom>
          <a:noFill/>
        </p:spPr>
        <p:txBody>
          <a:bodyPr wrap="none" rtlCol="0">
            <a:spAutoFit/>
          </a:bodyPr>
          <a:lstStyle/>
          <a:p>
            <a:r>
              <a:rPr lang="en-US" sz="2800" b="1" dirty="0"/>
              <a:t>Antibody</a:t>
            </a:r>
            <a:endParaRPr lang="en-HK" sz="2800" b="1" dirty="0"/>
          </a:p>
        </p:txBody>
      </p:sp>
      <p:grpSp>
        <p:nvGrpSpPr>
          <p:cNvPr id="12" name="Group 11">
            <a:extLst>
              <a:ext uri="{FF2B5EF4-FFF2-40B4-BE49-F238E27FC236}">
                <a16:creationId xmlns:a16="http://schemas.microsoft.com/office/drawing/2014/main" id="{E9656BFE-1450-48BF-BB62-4FEC85352B08}"/>
              </a:ext>
            </a:extLst>
          </p:cNvPr>
          <p:cNvGrpSpPr/>
          <p:nvPr/>
        </p:nvGrpSpPr>
        <p:grpSpPr>
          <a:xfrm>
            <a:off x="6432824" y="2331804"/>
            <a:ext cx="5508406" cy="3520911"/>
            <a:chOff x="448368" y="1879738"/>
            <a:chExt cx="5508406" cy="3520911"/>
          </a:xfrm>
        </p:grpSpPr>
        <p:pic>
          <p:nvPicPr>
            <p:cNvPr id="13" name="Picture 2" descr="Matrix (mathematics) - Wikipedia">
              <a:extLst>
                <a:ext uri="{FF2B5EF4-FFF2-40B4-BE49-F238E27FC236}">
                  <a16:creationId xmlns:a16="http://schemas.microsoft.com/office/drawing/2014/main" id="{D5897A23-A253-4961-838F-28E9A7921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C671E8-29B7-4D29-8D50-884726F34010}"/>
                </a:ext>
              </a:extLst>
            </p:cNvPr>
            <p:cNvSpPr txBox="1"/>
            <p:nvPr/>
          </p:nvSpPr>
          <p:spPr>
            <a:xfrm>
              <a:off x="3223515" y="1879738"/>
              <a:ext cx="771045" cy="338554"/>
            </a:xfrm>
            <a:prstGeom prst="rect">
              <a:avLst/>
            </a:prstGeom>
            <a:noFill/>
          </p:spPr>
          <p:txBody>
            <a:bodyPr wrap="none" rtlCol="0">
              <a:spAutoFit/>
            </a:bodyPr>
            <a:lstStyle/>
            <a:p>
              <a:r>
                <a:rPr lang="en-US" sz="1600" b="1" dirty="0"/>
                <a:t>Entries</a:t>
              </a:r>
              <a:endParaRPr lang="en-HK" sz="1600" b="1" dirty="0"/>
            </a:p>
          </p:txBody>
        </p:sp>
        <p:sp>
          <p:nvSpPr>
            <p:cNvPr id="15" name="TextBox 14">
              <a:extLst>
                <a:ext uri="{FF2B5EF4-FFF2-40B4-BE49-F238E27FC236}">
                  <a16:creationId xmlns:a16="http://schemas.microsoft.com/office/drawing/2014/main" id="{1651AA45-31EC-4154-86B6-E588E1B44FE3}"/>
                </a:ext>
              </a:extLst>
            </p:cNvPr>
            <p:cNvSpPr txBox="1"/>
            <p:nvPr/>
          </p:nvSpPr>
          <p:spPr>
            <a:xfrm>
              <a:off x="44836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16" name="TextBox 15">
              <a:extLst>
                <a:ext uri="{FF2B5EF4-FFF2-40B4-BE49-F238E27FC236}">
                  <a16:creationId xmlns:a16="http://schemas.microsoft.com/office/drawing/2014/main" id="{D1E73AA1-2840-4547-9AB2-ADD062E3B323}"/>
                </a:ext>
              </a:extLst>
            </p:cNvPr>
            <p:cNvSpPr txBox="1"/>
            <p:nvPr/>
          </p:nvSpPr>
          <p:spPr>
            <a:xfrm>
              <a:off x="5403874" y="2325184"/>
              <a:ext cx="542136" cy="338554"/>
            </a:xfrm>
            <a:prstGeom prst="rect">
              <a:avLst/>
            </a:prstGeom>
            <a:noFill/>
          </p:spPr>
          <p:txBody>
            <a:bodyPr wrap="none" rtlCol="0">
              <a:spAutoFit/>
            </a:bodyPr>
            <a:lstStyle/>
            <a:p>
              <a:r>
                <a:rPr lang="en-US" sz="1600" b="1" dirty="0"/>
                <a:t>= 37</a:t>
              </a:r>
              <a:endParaRPr lang="en-HK" sz="1600" b="1" dirty="0"/>
            </a:p>
          </p:txBody>
        </p:sp>
        <p:sp>
          <p:nvSpPr>
            <p:cNvPr id="17" name="TextBox 16">
              <a:extLst>
                <a:ext uri="{FF2B5EF4-FFF2-40B4-BE49-F238E27FC236}">
                  <a16:creationId xmlns:a16="http://schemas.microsoft.com/office/drawing/2014/main" id="{4F3EFABD-71C8-4DD6-8B5A-CB7CD21EC180}"/>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8" name="TextBox 17">
            <a:extLst>
              <a:ext uri="{FF2B5EF4-FFF2-40B4-BE49-F238E27FC236}">
                <a16:creationId xmlns:a16="http://schemas.microsoft.com/office/drawing/2014/main" id="{E2EA5305-EA72-410A-9436-4B4214CD7A71}"/>
              </a:ext>
            </a:extLst>
          </p:cNvPr>
          <p:cNvSpPr txBox="1"/>
          <p:nvPr/>
        </p:nvSpPr>
        <p:spPr>
          <a:xfrm>
            <a:off x="8153395" y="5970611"/>
            <a:ext cx="2696444" cy="523220"/>
          </a:xfrm>
          <a:prstGeom prst="rect">
            <a:avLst/>
          </a:prstGeom>
          <a:noFill/>
        </p:spPr>
        <p:txBody>
          <a:bodyPr wrap="none" rtlCol="0">
            <a:spAutoFit/>
          </a:bodyPr>
          <a:lstStyle/>
          <a:p>
            <a:r>
              <a:rPr lang="en-US" sz="2800" b="1" dirty="0"/>
              <a:t>1933 X 37 matrix</a:t>
            </a:r>
            <a:endParaRPr lang="en-HK" sz="2800" b="1" dirty="0"/>
          </a:p>
        </p:txBody>
      </p:sp>
      <p:sp>
        <p:nvSpPr>
          <p:cNvPr id="19" name="TextBox 18">
            <a:extLst>
              <a:ext uri="{FF2B5EF4-FFF2-40B4-BE49-F238E27FC236}">
                <a16:creationId xmlns:a16="http://schemas.microsoft.com/office/drawing/2014/main" id="{A172FD12-23BF-4CDB-B39B-C05A23B79454}"/>
              </a:ext>
            </a:extLst>
          </p:cNvPr>
          <p:cNvSpPr txBox="1"/>
          <p:nvPr/>
        </p:nvSpPr>
        <p:spPr>
          <a:xfrm>
            <a:off x="9119645" y="1702987"/>
            <a:ext cx="947695" cy="523220"/>
          </a:xfrm>
          <a:prstGeom prst="rect">
            <a:avLst/>
          </a:prstGeom>
          <a:noFill/>
        </p:spPr>
        <p:txBody>
          <a:bodyPr wrap="none" rtlCol="0">
            <a:spAutoFit/>
          </a:bodyPr>
          <a:lstStyle/>
          <a:p>
            <a:r>
              <a:rPr lang="en-US" sz="2800" b="1" dirty="0"/>
              <a:t>Virus</a:t>
            </a:r>
            <a:endParaRPr lang="en-HK" sz="2800" b="1" dirty="0"/>
          </a:p>
        </p:txBody>
      </p:sp>
      <p:sp>
        <p:nvSpPr>
          <p:cNvPr id="20" name="TextBox 19">
            <a:extLst>
              <a:ext uri="{FF2B5EF4-FFF2-40B4-BE49-F238E27FC236}">
                <a16:creationId xmlns:a16="http://schemas.microsoft.com/office/drawing/2014/main" id="{9F2E0B5E-3CB6-442E-9AAB-C6D774D29CCC}"/>
              </a:ext>
            </a:extLst>
          </p:cNvPr>
          <p:cNvSpPr txBox="1"/>
          <p:nvPr/>
        </p:nvSpPr>
        <p:spPr>
          <a:xfrm>
            <a:off x="5037157" y="1566339"/>
            <a:ext cx="3116238" cy="769441"/>
          </a:xfrm>
          <a:prstGeom prst="rect">
            <a:avLst/>
          </a:prstGeom>
          <a:noFill/>
        </p:spPr>
        <p:txBody>
          <a:bodyPr wrap="none" rtlCol="0">
            <a:spAutoFit/>
          </a:bodyPr>
          <a:lstStyle/>
          <a:p>
            <a:r>
              <a:rPr lang="en-US" sz="4400" b="1" dirty="0">
                <a:solidFill>
                  <a:srgbClr val="FF0000"/>
                </a:solidFill>
              </a:rPr>
              <a:t>Concatenate</a:t>
            </a:r>
            <a:endParaRPr lang="en-HK" sz="4400" b="1" dirty="0">
              <a:solidFill>
                <a:srgbClr val="FF0000"/>
              </a:solidFill>
            </a:endParaRPr>
          </a:p>
        </p:txBody>
      </p:sp>
    </p:spTree>
    <p:extLst>
      <p:ext uri="{BB962C8B-B14F-4D97-AF65-F5344CB8AC3E}">
        <p14:creationId xmlns:p14="http://schemas.microsoft.com/office/powerpoint/2010/main" val="148686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931E07-CC23-4027-8F60-C07001BDE86A}"/>
              </a:ext>
            </a:extLst>
          </p:cNvPr>
          <p:cNvGrpSpPr/>
          <p:nvPr/>
        </p:nvGrpSpPr>
        <p:grpSpPr>
          <a:xfrm>
            <a:off x="2918024" y="2364108"/>
            <a:ext cx="5478116" cy="3217805"/>
            <a:chOff x="478658" y="2182844"/>
            <a:chExt cx="5478116" cy="3217805"/>
          </a:xfrm>
        </p:grpSpPr>
        <p:pic>
          <p:nvPicPr>
            <p:cNvPr id="5" name="Picture 2" descr="Matrix (mathematics) - Wikipedia">
              <a:extLst>
                <a:ext uri="{FF2B5EF4-FFF2-40B4-BE49-F238E27FC236}">
                  <a16:creationId xmlns:a16="http://schemas.microsoft.com/office/drawing/2014/main" id="{AED11B91-D332-45C6-923D-AA691CF1B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64" y="2182844"/>
              <a:ext cx="4731010" cy="32178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9E3329-DFEC-40A4-A6BE-EE89C8FFC8E5}"/>
                </a:ext>
              </a:extLst>
            </p:cNvPr>
            <p:cNvSpPr txBox="1"/>
            <p:nvPr/>
          </p:nvSpPr>
          <p:spPr>
            <a:xfrm>
              <a:off x="478658" y="3613490"/>
              <a:ext cx="1058303" cy="338554"/>
            </a:xfrm>
            <a:prstGeom prst="rect">
              <a:avLst/>
            </a:prstGeom>
            <a:noFill/>
          </p:spPr>
          <p:txBody>
            <a:bodyPr wrap="none" rtlCol="0">
              <a:spAutoFit/>
            </a:bodyPr>
            <a:lstStyle/>
            <a:p>
              <a:r>
                <a:rPr lang="en-US" sz="1600" b="1" dirty="0"/>
                <a:t>Molecules</a:t>
              </a:r>
              <a:endParaRPr lang="en-HK" sz="1600" b="1" dirty="0"/>
            </a:p>
          </p:txBody>
        </p:sp>
        <p:sp>
          <p:nvSpPr>
            <p:cNvPr id="8" name="TextBox 7">
              <a:extLst>
                <a:ext uri="{FF2B5EF4-FFF2-40B4-BE49-F238E27FC236}">
                  <a16:creationId xmlns:a16="http://schemas.microsoft.com/office/drawing/2014/main" id="{4EA5FCCC-0851-4A32-AEAB-990144E3B651}"/>
                </a:ext>
              </a:extLst>
            </p:cNvPr>
            <p:cNvSpPr txBox="1"/>
            <p:nvPr/>
          </p:nvSpPr>
          <p:spPr>
            <a:xfrm>
              <a:off x="5403874" y="2325184"/>
              <a:ext cx="542136" cy="338554"/>
            </a:xfrm>
            <a:prstGeom prst="rect">
              <a:avLst/>
            </a:prstGeom>
            <a:noFill/>
          </p:spPr>
          <p:txBody>
            <a:bodyPr wrap="none" rtlCol="0">
              <a:spAutoFit/>
            </a:bodyPr>
            <a:lstStyle/>
            <a:p>
              <a:r>
                <a:rPr lang="en-US" sz="1600" b="1" dirty="0"/>
                <a:t>= 74</a:t>
              </a:r>
              <a:endParaRPr lang="en-HK" sz="1600" b="1" dirty="0"/>
            </a:p>
          </p:txBody>
        </p:sp>
        <p:sp>
          <p:nvSpPr>
            <p:cNvPr id="9" name="TextBox 8">
              <a:extLst>
                <a:ext uri="{FF2B5EF4-FFF2-40B4-BE49-F238E27FC236}">
                  <a16:creationId xmlns:a16="http://schemas.microsoft.com/office/drawing/2014/main" id="{ADDF5F99-CEB4-4D17-AA8B-6A8E06E5FD08}"/>
                </a:ext>
              </a:extLst>
            </p:cNvPr>
            <p:cNvSpPr txBox="1"/>
            <p:nvPr/>
          </p:nvSpPr>
          <p:spPr>
            <a:xfrm>
              <a:off x="709658" y="4853156"/>
              <a:ext cx="797013" cy="338554"/>
            </a:xfrm>
            <a:prstGeom prst="rect">
              <a:avLst/>
            </a:prstGeom>
            <a:noFill/>
          </p:spPr>
          <p:txBody>
            <a:bodyPr wrap="none" rtlCol="0">
              <a:spAutoFit/>
            </a:bodyPr>
            <a:lstStyle/>
            <a:p>
              <a:r>
                <a:rPr lang="en-US" sz="1600" b="1" dirty="0"/>
                <a:t>1933 = </a:t>
              </a:r>
              <a:endParaRPr lang="en-HK" sz="1600" b="1" dirty="0"/>
            </a:p>
          </p:txBody>
        </p:sp>
      </p:grpSp>
      <p:sp>
        <p:nvSpPr>
          <p:cNvPr id="10" name="TextBox 9">
            <a:extLst>
              <a:ext uri="{FF2B5EF4-FFF2-40B4-BE49-F238E27FC236}">
                <a16:creationId xmlns:a16="http://schemas.microsoft.com/office/drawing/2014/main" id="{184AC094-2623-4E88-9739-BBA66382BBB6}"/>
              </a:ext>
            </a:extLst>
          </p:cNvPr>
          <p:cNvSpPr txBox="1"/>
          <p:nvPr/>
        </p:nvSpPr>
        <p:spPr>
          <a:xfrm>
            <a:off x="4608305" y="5699809"/>
            <a:ext cx="2696444" cy="523220"/>
          </a:xfrm>
          <a:prstGeom prst="rect">
            <a:avLst/>
          </a:prstGeom>
          <a:noFill/>
        </p:spPr>
        <p:txBody>
          <a:bodyPr wrap="none" rtlCol="0">
            <a:spAutoFit/>
          </a:bodyPr>
          <a:lstStyle/>
          <a:p>
            <a:r>
              <a:rPr lang="en-US" sz="2800" b="1" dirty="0"/>
              <a:t>1933 X </a:t>
            </a:r>
            <a:r>
              <a:rPr lang="en-US" sz="2800" b="1" dirty="0">
                <a:solidFill>
                  <a:srgbClr val="FF0000"/>
                </a:solidFill>
              </a:rPr>
              <a:t>74</a:t>
            </a:r>
            <a:r>
              <a:rPr lang="en-US" sz="2800" b="1" dirty="0"/>
              <a:t> matrix</a:t>
            </a:r>
            <a:endParaRPr lang="en-HK" sz="2800" b="1" dirty="0"/>
          </a:p>
        </p:txBody>
      </p:sp>
      <p:sp>
        <p:nvSpPr>
          <p:cNvPr id="11" name="TextBox 10">
            <a:extLst>
              <a:ext uri="{FF2B5EF4-FFF2-40B4-BE49-F238E27FC236}">
                <a16:creationId xmlns:a16="http://schemas.microsoft.com/office/drawing/2014/main" id="{29801B05-67FD-43AA-B04F-0F511F42E94D}"/>
              </a:ext>
            </a:extLst>
          </p:cNvPr>
          <p:cNvSpPr txBox="1"/>
          <p:nvPr/>
        </p:nvSpPr>
        <p:spPr>
          <a:xfrm>
            <a:off x="4077902" y="638529"/>
            <a:ext cx="4186146" cy="646331"/>
          </a:xfrm>
          <a:prstGeom prst="rect">
            <a:avLst/>
          </a:prstGeom>
          <a:noFill/>
        </p:spPr>
        <p:txBody>
          <a:bodyPr wrap="none" rtlCol="0">
            <a:spAutoFit/>
          </a:bodyPr>
          <a:lstStyle/>
          <a:p>
            <a:r>
              <a:rPr lang="en-US" sz="3600" b="1" dirty="0"/>
              <a:t>Concatenated matrix</a:t>
            </a:r>
            <a:endParaRPr lang="en-HK" sz="3600" b="1" dirty="0"/>
          </a:p>
        </p:txBody>
      </p:sp>
      <p:sp>
        <p:nvSpPr>
          <p:cNvPr id="12" name="TextBox 11">
            <a:extLst>
              <a:ext uri="{FF2B5EF4-FFF2-40B4-BE49-F238E27FC236}">
                <a16:creationId xmlns:a16="http://schemas.microsoft.com/office/drawing/2014/main" id="{D55A3600-16B7-45F9-903C-9E054F1AFAEE}"/>
              </a:ext>
            </a:extLst>
          </p:cNvPr>
          <p:cNvSpPr txBox="1"/>
          <p:nvPr/>
        </p:nvSpPr>
        <p:spPr>
          <a:xfrm>
            <a:off x="2452832" y="3588289"/>
            <a:ext cx="465192" cy="769441"/>
          </a:xfrm>
          <a:prstGeom prst="rect">
            <a:avLst/>
          </a:prstGeom>
          <a:noFill/>
        </p:spPr>
        <p:txBody>
          <a:bodyPr wrap="none" rtlCol="0">
            <a:spAutoFit/>
          </a:bodyPr>
          <a:lstStyle/>
          <a:p>
            <a:r>
              <a:rPr lang="en-US" sz="4400" b="1" dirty="0"/>
              <a:t>=</a:t>
            </a:r>
            <a:endParaRPr lang="en-HK" sz="4400" b="1" dirty="0"/>
          </a:p>
        </p:txBody>
      </p:sp>
      <p:sp>
        <p:nvSpPr>
          <p:cNvPr id="13" name="Left Brace 12">
            <a:extLst>
              <a:ext uri="{FF2B5EF4-FFF2-40B4-BE49-F238E27FC236}">
                <a16:creationId xmlns:a16="http://schemas.microsoft.com/office/drawing/2014/main" id="{96B8A0FB-DD3E-4806-8E07-7EC689CEDE67}"/>
              </a:ext>
            </a:extLst>
          </p:cNvPr>
          <p:cNvSpPr/>
          <p:nvPr/>
        </p:nvSpPr>
        <p:spPr>
          <a:xfrm rot="5400000">
            <a:off x="4975037" y="1385487"/>
            <a:ext cx="425693" cy="181623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4" name="TextBox 13">
            <a:extLst>
              <a:ext uri="{FF2B5EF4-FFF2-40B4-BE49-F238E27FC236}">
                <a16:creationId xmlns:a16="http://schemas.microsoft.com/office/drawing/2014/main" id="{2C143042-8677-4602-B949-B9E91255B533}"/>
              </a:ext>
            </a:extLst>
          </p:cNvPr>
          <p:cNvSpPr txBox="1"/>
          <p:nvPr/>
        </p:nvSpPr>
        <p:spPr>
          <a:xfrm>
            <a:off x="4540445" y="1362589"/>
            <a:ext cx="1555554" cy="707886"/>
          </a:xfrm>
          <a:prstGeom prst="rect">
            <a:avLst/>
          </a:prstGeom>
          <a:noFill/>
        </p:spPr>
        <p:txBody>
          <a:bodyPr wrap="none" rtlCol="0">
            <a:spAutoFit/>
          </a:bodyPr>
          <a:lstStyle/>
          <a:p>
            <a:pPr algn="ctr"/>
            <a:r>
              <a:rPr lang="en-US" sz="2000" b="1" dirty="0"/>
              <a:t>Antibody </a:t>
            </a:r>
          </a:p>
          <a:p>
            <a:pPr algn="ctr"/>
            <a:r>
              <a:rPr lang="en-US" sz="2000" b="1" dirty="0"/>
              <a:t>(37 columns)</a:t>
            </a:r>
            <a:endParaRPr lang="en-HK" sz="2000" b="1" dirty="0"/>
          </a:p>
        </p:txBody>
      </p:sp>
      <p:sp>
        <p:nvSpPr>
          <p:cNvPr id="15" name="Left Brace 14">
            <a:extLst>
              <a:ext uri="{FF2B5EF4-FFF2-40B4-BE49-F238E27FC236}">
                <a16:creationId xmlns:a16="http://schemas.microsoft.com/office/drawing/2014/main" id="{DCD92DDF-F4CA-4BBC-ACCA-7991AC666B10}"/>
              </a:ext>
            </a:extLst>
          </p:cNvPr>
          <p:cNvSpPr/>
          <p:nvPr/>
        </p:nvSpPr>
        <p:spPr>
          <a:xfrm rot="5400000">
            <a:off x="6978837" y="1385487"/>
            <a:ext cx="425693" cy="181623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6" name="TextBox 15">
            <a:extLst>
              <a:ext uri="{FF2B5EF4-FFF2-40B4-BE49-F238E27FC236}">
                <a16:creationId xmlns:a16="http://schemas.microsoft.com/office/drawing/2014/main" id="{A7BF3EEB-0A27-4165-97A8-0F162DA9AD2B}"/>
              </a:ext>
            </a:extLst>
          </p:cNvPr>
          <p:cNvSpPr txBox="1"/>
          <p:nvPr/>
        </p:nvSpPr>
        <p:spPr>
          <a:xfrm>
            <a:off x="6353655" y="1401079"/>
            <a:ext cx="1555554" cy="707886"/>
          </a:xfrm>
          <a:prstGeom prst="rect">
            <a:avLst/>
          </a:prstGeom>
          <a:noFill/>
        </p:spPr>
        <p:txBody>
          <a:bodyPr wrap="none" rtlCol="0">
            <a:spAutoFit/>
          </a:bodyPr>
          <a:lstStyle/>
          <a:p>
            <a:pPr algn="ctr"/>
            <a:r>
              <a:rPr lang="en-US" sz="2000" b="1" dirty="0"/>
              <a:t>Virus</a:t>
            </a:r>
          </a:p>
          <a:p>
            <a:pPr algn="ctr"/>
            <a:r>
              <a:rPr lang="en-US" sz="2000" b="1" dirty="0"/>
              <a:t>(37 columns)</a:t>
            </a:r>
            <a:endParaRPr lang="en-HK" sz="2000" b="1" dirty="0"/>
          </a:p>
        </p:txBody>
      </p:sp>
    </p:spTree>
    <p:extLst>
      <p:ext uri="{BB962C8B-B14F-4D97-AF65-F5344CB8AC3E}">
        <p14:creationId xmlns:p14="http://schemas.microsoft.com/office/powerpoint/2010/main" val="1766794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90E1-AEA7-4ED1-8AD0-5E0004FF4107}"/>
              </a:ext>
            </a:extLst>
          </p:cNvPr>
          <p:cNvSpPr>
            <a:spLocks noGrp="1"/>
          </p:cNvSpPr>
          <p:nvPr>
            <p:ph type="title"/>
          </p:nvPr>
        </p:nvSpPr>
        <p:spPr/>
        <p:txBody>
          <a:bodyPr/>
          <a:lstStyle/>
          <a:p>
            <a:r>
              <a:rPr lang="en-US" dirty="0"/>
              <a:t>Step 8:</a:t>
            </a:r>
            <a:endParaRPr lang="en-HK" dirty="0"/>
          </a:p>
        </p:txBody>
      </p:sp>
      <p:sp>
        <p:nvSpPr>
          <p:cNvPr id="3" name="Content Placeholder 2">
            <a:extLst>
              <a:ext uri="{FF2B5EF4-FFF2-40B4-BE49-F238E27FC236}">
                <a16:creationId xmlns:a16="http://schemas.microsoft.com/office/drawing/2014/main" id="{37A56DD8-7554-4DB0-A8C2-A9EBD52EB6AF}"/>
              </a:ext>
            </a:extLst>
          </p:cNvPr>
          <p:cNvSpPr>
            <a:spLocks noGrp="1"/>
          </p:cNvSpPr>
          <p:nvPr>
            <p:ph idx="1"/>
          </p:nvPr>
        </p:nvSpPr>
        <p:spPr/>
        <p:txBody>
          <a:bodyPr/>
          <a:lstStyle/>
          <a:p>
            <a:r>
              <a:rPr lang="en-US" dirty="0"/>
              <a:t>Save as NumPy:</a:t>
            </a:r>
          </a:p>
          <a:p>
            <a:r>
              <a:rPr lang="en-US" dirty="0"/>
              <a:t>Elementwise-sum matrix: </a:t>
            </a:r>
            <a:r>
              <a:rPr lang="en-HK" dirty="0" err="1"/>
              <a:t>mean_final_additional_elementwise_sum.npy</a:t>
            </a:r>
            <a:endParaRPr lang="en-HK" dirty="0"/>
          </a:p>
          <a:p>
            <a:r>
              <a:rPr lang="en-HK" dirty="0" err="1"/>
              <a:t>Conatenated</a:t>
            </a:r>
            <a:r>
              <a:rPr lang="en-HK" dirty="0"/>
              <a:t> matrix: </a:t>
            </a:r>
            <a:r>
              <a:rPr lang="en-HK" dirty="0" err="1"/>
              <a:t>mean_final_additional_concatenate.npy</a:t>
            </a:r>
            <a:endParaRPr lang="en-HK" dirty="0"/>
          </a:p>
        </p:txBody>
      </p:sp>
    </p:spTree>
    <p:extLst>
      <p:ext uri="{BB962C8B-B14F-4D97-AF65-F5344CB8AC3E}">
        <p14:creationId xmlns:p14="http://schemas.microsoft.com/office/powerpoint/2010/main" val="980089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11E-B8F1-4009-95BB-5DE5E0B244C4}"/>
              </a:ext>
            </a:extLst>
          </p:cNvPr>
          <p:cNvSpPr>
            <a:spLocks noGrp="1"/>
          </p:cNvSpPr>
          <p:nvPr>
            <p:ph type="ctrTitle"/>
          </p:nvPr>
        </p:nvSpPr>
        <p:spPr/>
        <p:txBody>
          <a:bodyPr>
            <a:normAutofit/>
          </a:bodyPr>
          <a:lstStyle/>
          <a:p>
            <a:r>
              <a:rPr lang="en-US" dirty="0"/>
              <a:t>Code file 2</a:t>
            </a:r>
            <a:endParaRPr lang="en-HK" dirty="0"/>
          </a:p>
        </p:txBody>
      </p:sp>
      <p:sp>
        <p:nvSpPr>
          <p:cNvPr id="6" name="Content Placeholder 5">
            <a:extLst>
              <a:ext uri="{FF2B5EF4-FFF2-40B4-BE49-F238E27FC236}">
                <a16:creationId xmlns:a16="http://schemas.microsoft.com/office/drawing/2014/main" id="{CBF32484-5EC9-416B-AFF6-D045855436E8}"/>
              </a:ext>
            </a:extLst>
          </p:cNvPr>
          <p:cNvSpPr>
            <a:spLocks noGrp="1"/>
          </p:cNvSpPr>
          <p:nvPr>
            <p:ph type="subTitle" idx="1"/>
          </p:nvPr>
        </p:nvSpPr>
        <p:spPr>
          <a:xfrm>
            <a:off x="1524000" y="3602038"/>
            <a:ext cx="9144000" cy="2231834"/>
          </a:xfrm>
        </p:spPr>
        <p:txBody>
          <a:bodyPr>
            <a:normAutofit/>
          </a:bodyPr>
          <a:lstStyle/>
          <a:p>
            <a:pPr algn="l"/>
            <a:r>
              <a:rPr lang="pt-BR" dirty="0"/>
              <a:t>Jupyter Notebook: 	</a:t>
            </a:r>
            <a:r>
              <a:rPr lang="en-US" dirty="0"/>
              <a:t>Ab_Virus_02_Model_Selection_v03.ipynb</a:t>
            </a:r>
            <a:endParaRPr lang="pt-BR" dirty="0"/>
          </a:p>
          <a:p>
            <a:pPr algn="l"/>
            <a:r>
              <a:rPr lang="pt-BR" dirty="0"/>
              <a:t>Input NumPy file: 	</a:t>
            </a:r>
            <a:r>
              <a:rPr lang="en-HK" dirty="0" err="1"/>
              <a:t>mean_final_elementwise_sum.npy</a:t>
            </a:r>
            <a:r>
              <a:rPr lang="en-HK" dirty="0"/>
              <a:t>;</a:t>
            </a:r>
            <a:br>
              <a:rPr lang="en-HK" dirty="0"/>
            </a:br>
            <a:r>
              <a:rPr lang="en-HK" dirty="0"/>
              <a:t>			</a:t>
            </a:r>
            <a:r>
              <a:rPr lang="en-HK" dirty="0" err="1"/>
              <a:t>mean_final_concatenate.npy</a:t>
            </a:r>
            <a:endParaRPr lang="en-HK" dirty="0"/>
          </a:p>
          <a:p>
            <a:pPr algn="l"/>
            <a:r>
              <a:rPr lang="en-HK" dirty="0"/>
              <a:t>Output CSV file: 	Ab_Virus_02_Model_Selection_v03.csv; </a:t>
            </a:r>
            <a:br>
              <a:rPr lang="en-HK" dirty="0"/>
            </a:br>
            <a:r>
              <a:rPr lang="en-HK" dirty="0"/>
              <a:t>			Ab_Virus_02_Model_Selection_v03 - edit.xlsx</a:t>
            </a:r>
          </a:p>
          <a:p>
            <a:pPr algn="l"/>
            <a:endParaRPr lang="en-HK" dirty="0"/>
          </a:p>
        </p:txBody>
      </p:sp>
    </p:spTree>
    <p:extLst>
      <p:ext uri="{BB962C8B-B14F-4D97-AF65-F5344CB8AC3E}">
        <p14:creationId xmlns:p14="http://schemas.microsoft.com/office/powerpoint/2010/main" val="875481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B60D-B265-4C8A-B9CB-5DFA49880383}"/>
              </a:ext>
            </a:extLst>
          </p:cNvPr>
          <p:cNvSpPr>
            <a:spLocks noGrp="1"/>
          </p:cNvSpPr>
          <p:nvPr>
            <p:ph type="title"/>
          </p:nvPr>
        </p:nvSpPr>
        <p:spPr>
          <a:xfrm>
            <a:off x="838200" y="0"/>
            <a:ext cx="10515600" cy="1018095"/>
          </a:xfrm>
        </p:spPr>
        <p:txBody>
          <a:bodyPr/>
          <a:lstStyle/>
          <a:p>
            <a:r>
              <a:rPr lang="en-US" dirty="0"/>
              <a:t>Originality 4: Expanding on classifiers</a:t>
            </a:r>
            <a:endParaRPr lang="en-HK" dirty="0"/>
          </a:p>
        </p:txBody>
      </p:sp>
      <p:sp>
        <p:nvSpPr>
          <p:cNvPr id="4" name="TextBox 3">
            <a:extLst>
              <a:ext uri="{FF2B5EF4-FFF2-40B4-BE49-F238E27FC236}">
                <a16:creationId xmlns:a16="http://schemas.microsoft.com/office/drawing/2014/main" id="{E9CC7A0E-E1B7-4DF8-A8FE-1C8254946423}"/>
              </a:ext>
            </a:extLst>
          </p:cNvPr>
          <p:cNvSpPr txBox="1"/>
          <p:nvPr/>
        </p:nvSpPr>
        <p:spPr>
          <a:xfrm>
            <a:off x="838200" y="778118"/>
            <a:ext cx="1529586" cy="461665"/>
          </a:xfrm>
          <a:prstGeom prst="rect">
            <a:avLst/>
          </a:prstGeom>
          <a:noFill/>
        </p:spPr>
        <p:txBody>
          <a:bodyPr wrap="none" rtlCol="0">
            <a:spAutoFit/>
          </a:bodyPr>
          <a:lstStyle/>
          <a:p>
            <a:r>
              <a:rPr lang="en-US" sz="2400" b="1" dirty="0"/>
              <a:t>On GitHub</a:t>
            </a:r>
            <a:endParaRPr lang="en-HK" sz="2400" b="1" dirty="0"/>
          </a:p>
        </p:txBody>
      </p:sp>
      <p:sp>
        <p:nvSpPr>
          <p:cNvPr id="5" name="TextBox 4">
            <a:extLst>
              <a:ext uri="{FF2B5EF4-FFF2-40B4-BE49-F238E27FC236}">
                <a16:creationId xmlns:a16="http://schemas.microsoft.com/office/drawing/2014/main" id="{3FAACE51-0663-477D-9C0A-09BE1B3C3B9D}"/>
              </a:ext>
            </a:extLst>
          </p:cNvPr>
          <p:cNvSpPr txBox="1"/>
          <p:nvPr/>
        </p:nvSpPr>
        <p:spPr>
          <a:xfrm>
            <a:off x="3330499" y="787262"/>
            <a:ext cx="2353529" cy="461665"/>
          </a:xfrm>
          <a:prstGeom prst="rect">
            <a:avLst/>
          </a:prstGeom>
          <a:noFill/>
        </p:spPr>
        <p:txBody>
          <a:bodyPr wrap="none" rtlCol="0">
            <a:spAutoFit/>
          </a:bodyPr>
          <a:lstStyle/>
          <a:p>
            <a:r>
              <a:rPr lang="en-US" sz="2400" b="1" dirty="0"/>
              <a:t>On journal paper</a:t>
            </a:r>
            <a:endParaRPr lang="en-HK" sz="2400" b="1" dirty="0"/>
          </a:p>
        </p:txBody>
      </p:sp>
      <p:sp>
        <p:nvSpPr>
          <p:cNvPr id="6" name="TextBox 5">
            <a:extLst>
              <a:ext uri="{FF2B5EF4-FFF2-40B4-BE49-F238E27FC236}">
                <a16:creationId xmlns:a16="http://schemas.microsoft.com/office/drawing/2014/main" id="{0C915E73-C241-4471-8BDC-81B1B5A7F0AA}"/>
              </a:ext>
            </a:extLst>
          </p:cNvPr>
          <p:cNvSpPr txBox="1"/>
          <p:nvPr/>
        </p:nvSpPr>
        <p:spPr>
          <a:xfrm>
            <a:off x="6507974" y="787262"/>
            <a:ext cx="2416111" cy="461665"/>
          </a:xfrm>
          <a:prstGeom prst="rect">
            <a:avLst/>
          </a:prstGeom>
          <a:noFill/>
        </p:spPr>
        <p:txBody>
          <a:bodyPr wrap="none" rtlCol="0">
            <a:spAutoFit/>
          </a:bodyPr>
          <a:lstStyle/>
          <a:p>
            <a:r>
              <a:rPr lang="en-US" sz="2400" b="1" dirty="0"/>
              <a:t>Our current input</a:t>
            </a:r>
            <a:endParaRPr lang="en-HK" sz="2400" b="1" dirty="0"/>
          </a:p>
        </p:txBody>
      </p:sp>
      <p:sp>
        <p:nvSpPr>
          <p:cNvPr id="7" name="TextBox 6">
            <a:extLst>
              <a:ext uri="{FF2B5EF4-FFF2-40B4-BE49-F238E27FC236}">
                <a16:creationId xmlns:a16="http://schemas.microsoft.com/office/drawing/2014/main" id="{F02485A9-0FC6-4E0B-897D-8677296D4047}"/>
              </a:ext>
            </a:extLst>
          </p:cNvPr>
          <p:cNvSpPr txBox="1"/>
          <p:nvPr/>
        </p:nvSpPr>
        <p:spPr>
          <a:xfrm>
            <a:off x="9748031" y="787262"/>
            <a:ext cx="1673856" cy="461665"/>
          </a:xfrm>
          <a:prstGeom prst="rect">
            <a:avLst/>
          </a:prstGeom>
          <a:noFill/>
        </p:spPr>
        <p:txBody>
          <a:bodyPr wrap="none" rtlCol="0">
            <a:spAutoFit/>
          </a:bodyPr>
          <a:lstStyle/>
          <a:p>
            <a:r>
              <a:rPr lang="en-US" sz="2400" b="1" dirty="0"/>
              <a:t>Can expand</a:t>
            </a:r>
            <a:endParaRPr lang="en-HK" sz="2400" b="1" dirty="0"/>
          </a:p>
        </p:txBody>
      </p:sp>
      <p:sp>
        <p:nvSpPr>
          <p:cNvPr id="8" name="Rectangle 7">
            <a:extLst>
              <a:ext uri="{FF2B5EF4-FFF2-40B4-BE49-F238E27FC236}">
                <a16:creationId xmlns:a16="http://schemas.microsoft.com/office/drawing/2014/main" id="{93EA206E-D7F5-4B1A-B5EF-46EA34AFC722}"/>
              </a:ext>
            </a:extLst>
          </p:cNvPr>
          <p:cNvSpPr/>
          <p:nvPr/>
        </p:nvSpPr>
        <p:spPr>
          <a:xfrm>
            <a:off x="352622" y="1229056"/>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HK" dirty="0">
              <a:solidFill>
                <a:schemeClr val="tx1"/>
              </a:solidFill>
            </a:endParaRPr>
          </a:p>
        </p:txBody>
      </p:sp>
      <p:sp>
        <p:nvSpPr>
          <p:cNvPr id="9" name="Rectangle 8">
            <a:extLst>
              <a:ext uri="{FF2B5EF4-FFF2-40B4-BE49-F238E27FC236}">
                <a16:creationId xmlns:a16="http://schemas.microsoft.com/office/drawing/2014/main" id="{C9D80F73-993A-4835-8DC9-6B6AD79C4BA0}"/>
              </a:ext>
            </a:extLst>
          </p:cNvPr>
          <p:cNvSpPr/>
          <p:nvPr/>
        </p:nvSpPr>
        <p:spPr>
          <a:xfrm>
            <a:off x="3330499" y="1229056"/>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HK" dirty="0">
              <a:solidFill>
                <a:schemeClr val="tx1"/>
              </a:solidFill>
            </a:endParaRPr>
          </a:p>
        </p:txBody>
      </p:sp>
      <p:sp>
        <p:nvSpPr>
          <p:cNvPr id="10" name="Rectangle 9">
            <a:extLst>
              <a:ext uri="{FF2B5EF4-FFF2-40B4-BE49-F238E27FC236}">
                <a16:creationId xmlns:a16="http://schemas.microsoft.com/office/drawing/2014/main" id="{DB91724F-B89D-4A3A-A0B3-3BC0A446C2BE}"/>
              </a:ext>
            </a:extLst>
          </p:cNvPr>
          <p:cNvSpPr/>
          <p:nvPr/>
        </p:nvSpPr>
        <p:spPr>
          <a:xfrm>
            <a:off x="3330499" y="1663330"/>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a:t>
            </a:r>
            <a:endParaRPr lang="en-HK" dirty="0">
              <a:solidFill>
                <a:schemeClr val="tx1"/>
              </a:solidFill>
            </a:endParaRPr>
          </a:p>
        </p:txBody>
      </p:sp>
      <p:sp>
        <p:nvSpPr>
          <p:cNvPr id="11" name="Rectangle 10">
            <a:extLst>
              <a:ext uri="{FF2B5EF4-FFF2-40B4-BE49-F238E27FC236}">
                <a16:creationId xmlns:a16="http://schemas.microsoft.com/office/drawing/2014/main" id="{C3F7CE78-A3D0-49B3-A0EF-EC9598C32508}"/>
              </a:ext>
            </a:extLst>
          </p:cNvPr>
          <p:cNvSpPr/>
          <p:nvPr/>
        </p:nvSpPr>
        <p:spPr>
          <a:xfrm>
            <a:off x="3330499" y="2093439"/>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 Regression</a:t>
            </a:r>
          </a:p>
        </p:txBody>
      </p:sp>
      <p:sp>
        <p:nvSpPr>
          <p:cNvPr id="12" name="Rectangle 11">
            <a:extLst>
              <a:ext uri="{FF2B5EF4-FFF2-40B4-BE49-F238E27FC236}">
                <a16:creationId xmlns:a16="http://schemas.microsoft.com/office/drawing/2014/main" id="{3CE7F928-F205-4791-80B4-8711A2BA2569}"/>
              </a:ext>
            </a:extLst>
          </p:cNvPr>
          <p:cNvSpPr/>
          <p:nvPr/>
        </p:nvSpPr>
        <p:spPr>
          <a:xfrm>
            <a:off x="3330499" y="252354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Support Vector Machine</a:t>
            </a:r>
          </a:p>
        </p:txBody>
      </p:sp>
      <p:sp>
        <p:nvSpPr>
          <p:cNvPr id="13" name="Rectangle 12">
            <a:extLst>
              <a:ext uri="{FF2B5EF4-FFF2-40B4-BE49-F238E27FC236}">
                <a16:creationId xmlns:a16="http://schemas.microsoft.com/office/drawing/2014/main" id="{CC4E81C5-667A-4322-A233-CD4F112C1AF9}"/>
              </a:ext>
            </a:extLst>
          </p:cNvPr>
          <p:cNvSpPr/>
          <p:nvPr/>
        </p:nvSpPr>
        <p:spPr>
          <a:xfrm>
            <a:off x="3330499" y="2952523"/>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MLP Classifier</a:t>
            </a:r>
          </a:p>
        </p:txBody>
      </p:sp>
      <p:sp>
        <p:nvSpPr>
          <p:cNvPr id="14" name="Rectangle 13">
            <a:extLst>
              <a:ext uri="{FF2B5EF4-FFF2-40B4-BE49-F238E27FC236}">
                <a16:creationId xmlns:a16="http://schemas.microsoft.com/office/drawing/2014/main" id="{43B16723-6744-4371-9C25-E87567B0EB58}"/>
              </a:ext>
            </a:extLst>
          </p:cNvPr>
          <p:cNvSpPr/>
          <p:nvPr/>
        </p:nvSpPr>
        <p:spPr>
          <a:xfrm>
            <a:off x="3330499" y="338149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a:t>
            </a:r>
            <a:endParaRPr lang="en-US" dirty="0">
              <a:solidFill>
                <a:schemeClr val="tx1"/>
              </a:solidFill>
            </a:endParaRPr>
          </a:p>
        </p:txBody>
      </p:sp>
      <p:sp>
        <p:nvSpPr>
          <p:cNvPr id="18" name="Rectangle 17">
            <a:extLst>
              <a:ext uri="{FF2B5EF4-FFF2-40B4-BE49-F238E27FC236}">
                <a16:creationId xmlns:a16="http://schemas.microsoft.com/office/drawing/2014/main" id="{10D494C7-F6D6-4397-AC29-DDF6FCE1F7CC}"/>
              </a:ext>
            </a:extLst>
          </p:cNvPr>
          <p:cNvSpPr/>
          <p:nvPr/>
        </p:nvSpPr>
        <p:spPr>
          <a:xfrm>
            <a:off x="6507974" y="1229056"/>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HK" dirty="0">
              <a:solidFill>
                <a:schemeClr val="tx1"/>
              </a:solidFill>
            </a:endParaRPr>
          </a:p>
        </p:txBody>
      </p:sp>
      <p:sp>
        <p:nvSpPr>
          <p:cNvPr id="19" name="Rectangle 18">
            <a:extLst>
              <a:ext uri="{FF2B5EF4-FFF2-40B4-BE49-F238E27FC236}">
                <a16:creationId xmlns:a16="http://schemas.microsoft.com/office/drawing/2014/main" id="{51BF41E6-EE4F-4FB1-9CD7-0FD58124C10C}"/>
              </a:ext>
            </a:extLst>
          </p:cNvPr>
          <p:cNvSpPr/>
          <p:nvPr/>
        </p:nvSpPr>
        <p:spPr>
          <a:xfrm>
            <a:off x="6507974" y="1663330"/>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a:t>
            </a:r>
            <a:endParaRPr lang="en-HK" dirty="0">
              <a:solidFill>
                <a:schemeClr val="tx1"/>
              </a:solidFill>
            </a:endParaRPr>
          </a:p>
        </p:txBody>
      </p:sp>
      <p:sp>
        <p:nvSpPr>
          <p:cNvPr id="20" name="Rectangle 19">
            <a:extLst>
              <a:ext uri="{FF2B5EF4-FFF2-40B4-BE49-F238E27FC236}">
                <a16:creationId xmlns:a16="http://schemas.microsoft.com/office/drawing/2014/main" id="{DB2DC52F-266F-47E4-B7AF-4E7F9B0FA0F0}"/>
              </a:ext>
            </a:extLst>
          </p:cNvPr>
          <p:cNvSpPr/>
          <p:nvPr/>
        </p:nvSpPr>
        <p:spPr>
          <a:xfrm>
            <a:off x="6507974" y="2093439"/>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 Regression</a:t>
            </a:r>
          </a:p>
        </p:txBody>
      </p:sp>
      <p:sp>
        <p:nvSpPr>
          <p:cNvPr id="21" name="Rectangle 20">
            <a:extLst>
              <a:ext uri="{FF2B5EF4-FFF2-40B4-BE49-F238E27FC236}">
                <a16:creationId xmlns:a16="http://schemas.microsoft.com/office/drawing/2014/main" id="{51C2F4C3-7981-4E9A-8643-7E400BC80488}"/>
              </a:ext>
            </a:extLst>
          </p:cNvPr>
          <p:cNvSpPr/>
          <p:nvPr/>
        </p:nvSpPr>
        <p:spPr>
          <a:xfrm>
            <a:off x="6507974" y="252354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Support Vector Machine</a:t>
            </a:r>
          </a:p>
        </p:txBody>
      </p:sp>
      <p:sp>
        <p:nvSpPr>
          <p:cNvPr id="22" name="Rectangle 21">
            <a:extLst>
              <a:ext uri="{FF2B5EF4-FFF2-40B4-BE49-F238E27FC236}">
                <a16:creationId xmlns:a16="http://schemas.microsoft.com/office/drawing/2014/main" id="{BF0309E2-CCE7-4B8B-A16B-7A2128CC1A57}"/>
              </a:ext>
            </a:extLst>
          </p:cNvPr>
          <p:cNvSpPr/>
          <p:nvPr/>
        </p:nvSpPr>
        <p:spPr>
          <a:xfrm>
            <a:off x="6507974" y="2952523"/>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MLP Classifier</a:t>
            </a:r>
          </a:p>
        </p:txBody>
      </p:sp>
      <p:sp>
        <p:nvSpPr>
          <p:cNvPr id="23" name="Rectangle 22">
            <a:extLst>
              <a:ext uri="{FF2B5EF4-FFF2-40B4-BE49-F238E27FC236}">
                <a16:creationId xmlns:a16="http://schemas.microsoft.com/office/drawing/2014/main" id="{49685F37-6232-4E97-A7E2-82E5DEAEF6C3}"/>
              </a:ext>
            </a:extLst>
          </p:cNvPr>
          <p:cNvSpPr/>
          <p:nvPr/>
        </p:nvSpPr>
        <p:spPr>
          <a:xfrm>
            <a:off x="6507974" y="338149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a:t>
            </a:r>
            <a:endParaRPr lang="en-US" dirty="0">
              <a:solidFill>
                <a:schemeClr val="tx1"/>
              </a:solidFill>
            </a:endParaRPr>
          </a:p>
        </p:txBody>
      </p:sp>
      <p:sp>
        <p:nvSpPr>
          <p:cNvPr id="24" name="Rectangle 23">
            <a:extLst>
              <a:ext uri="{FF2B5EF4-FFF2-40B4-BE49-F238E27FC236}">
                <a16:creationId xmlns:a16="http://schemas.microsoft.com/office/drawing/2014/main" id="{F720A959-4629-4D65-B354-6D96EDB3AC38}"/>
              </a:ext>
            </a:extLst>
          </p:cNvPr>
          <p:cNvSpPr/>
          <p:nvPr/>
        </p:nvSpPr>
        <p:spPr>
          <a:xfrm>
            <a:off x="6507974" y="3810473"/>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LightGBM</a:t>
            </a:r>
            <a:endParaRPr lang="en-US" dirty="0">
              <a:solidFill>
                <a:schemeClr val="tx1"/>
              </a:solidFill>
            </a:endParaRPr>
          </a:p>
        </p:txBody>
      </p:sp>
      <p:sp>
        <p:nvSpPr>
          <p:cNvPr id="25" name="Rectangle 24">
            <a:extLst>
              <a:ext uri="{FF2B5EF4-FFF2-40B4-BE49-F238E27FC236}">
                <a16:creationId xmlns:a16="http://schemas.microsoft.com/office/drawing/2014/main" id="{373EE400-9828-49F8-BE5D-70C79F9B041E}"/>
              </a:ext>
            </a:extLst>
          </p:cNvPr>
          <p:cNvSpPr/>
          <p:nvPr/>
        </p:nvSpPr>
        <p:spPr>
          <a:xfrm>
            <a:off x="6507974" y="4239448"/>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Catboost</a:t>
            </a:r>
            <a:endParaRPr lang="en-US" dirty="0">
              <a:solidFill>
                <a:schemeClr val="tx1"/>
              </a:solidFill>
            </a:endParaRPr>
          </a:p>
        </p:txBody>
      </p:sp>
      <p:sp>
        <p:nvSpPr>
          <p:cNvPr id="26" name="Rectangle 25">
            <a:extLst>
              <a:ext uri="{FF2B5EF4-FFF2-40B4-BE49-F238E27FC236}">
                <a16:creationId xmlns:a16="http://schemas.microsoft.com/office/drawing/2014/main" id="{66A898F8-C1EA-479E-A707-A8BF73B0571B}"/>
              </a:ext>
            </a:extLst>
          </p:cNvPr>
          <p:cNvSpPr/>
          <p:nvPr/>
        </p:nvSpPr>
        <p:spPr>
          <a:xfrm>
            <a:off x="6507974" y="4668423"/>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TabNet</a:t>
            </a:r>
            <a:endParaRPr lang="en-US" dirty="0">
              <a:solidFill>
                <a:schemeClr val="tx1"/>
              </a:solidFill>
            </a:endParaRPr>
          </a:p>
        </p:txBody>
      </p:sp>
      <p:sp>
        <p:nvSpPr>
          <p:cNvPr id="27" name="Rectangle 26">
            <a:extLst>
              <a:ext uri="{FF2B5EF4-FFF2-40B4-BE49-F238E27FC236}">
                <a16:creationId xmlns:a16="http://schemas.microsoft.com/office/drawing/2014/main" id="{E1D3A2B1-8D48-47D6-90E2-5CF59959BF1B}"/>
              </a:ext>
            </a:extLst>
          </p:cNvPr>
          <p:cNvSpPr/>
          <p:nvPr/>
        </p:nvSpPr>
        <p:spPr>
          <a:xfrm>
            <a:off x="9439711" y="1229056"/>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HK" dirty="0">
              <a:solidFill>
                <a:schemeClr val="tx1"/>
              </a:solidFill>
            </a:endParaRPr>
          </a:p>
        </p:txBody>
      </p:sp>
      <p:sp>
        <p:nvSpPr>
          <p:cNvPr id="28" name="Rectangle 27">
            <a:extLst>
              <a:ext uri="{FF2B5EF4-FFF2-40B4-BE49-F238E27FC236}">
                <a16:creationId xmlns:a16="http://schemas.microsoft.com/office/drawing/2014/main" id="{F6553759-5570-430D-AC43-F95E0C3E5DA9}"/>
              </a:ext>
            </a:extLst>
          </p:cNvPr>
          <p:cNvSpPr/>
          <p:nvPr/>
        </p:nvSpPr>
        <p:spPr>
          <a:xfrm>
            <a:off x="9439711" y="1663330"/>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a:t>
            </a:r>
            <a:endParaRPr lang="en-HK" dirty="0">
              <a:solidFill>
                <a:schemeClr val="tx1"/>
              </a:solidFill>
            </a:endParaRPr>
          </a:p>
        </p:txBody>
      </p:sp>
      <p:sp>
        <p:nvSpPr>
          <p:cNvPr id="29" name="Rectangle 28">
            <a:extLst>
              <a:ext uri="{FF2B5EF4-FFF2-40B4-BE49-F238E27FC236}">
                <a16:creationId xmlns:a16="http://schemas.microsoft.com/office/drawing/2014/main" id="{03EAE1EF-2848-482B-AF11-AF9F48F717CC}"/>
              </a:ext>
            </a:extLst>
          </p:cNvPr>
          <p:cNvSpPr/>
          <p:nvPr/>
        </p:nvSpPr>
        <p:spPr>
          <a:xfrm>
            <a:off x="9439711" y="2093439"/>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 Regression</a:t>
            </a:r>
          </a:p>
        </p:txBody>
      </p:sp>
      <p:sp>
        <p:nvSpPr>
          <p:cNvPr id="30" name="Rectangle 29">
            <a:extLst>
              <a:ext uri="{FF2B5EF4-FFF2-40B4-BE49-F238E27FC236}">
                <a16:creationId xmlns:a16="http://schemas.microsoft.com/office/drawing/2014/main" id="{633950C4-1837-4149-80BF-E7D71DD6CDFC}"/>
              </a:ext>
            </a:extLst>
          </p:cNvPr>
          <p:cNvSpPr/>
          <p:nvPr/>
        </p:nvSpPr>
        <p:spPr>
          <a:xfrm>
            <a:off x="9439711" y="252354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Support Vector Machine</a:t>
            </a:r>
          </a:p>
        </p:txBody>
      </p:sp>
      <p:sp>
        <p:nvSpPr>
          <p:cNvPr id="31" name="Rectangle 30">
            <a:extLst>
              <a:ext uri="{FF2B5EF4-FFF2-40B4-BE49-F238E27FC236}">
                <a16:creationId xmlns:a16="http://schemas.microsoft.com/office/drawing/2014/main" id="{FA31E201-F625-4A04-9627-3449560A2F5C}"/>
              </a:ext>
            </a:extLst>
          </p:cNvPr>
          <p:cNvSpPr/>
          <p:nvPr/>
        </p:nvSpPr>
        <p:spPr>
          <a:xfrm>
            <a:off x="9439711" y="2952523"/>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MLP Classifier</a:t>
            </a:r>
          </a:p>
        </p:txBody>
      </p:sp>
      <p:sp>
        <p:nvSpPr>
          <p:cNvPr id="32" name="Rectangle 31">
            <a:extLst>
              <a:ext uri="{FF2B5EF4-FFF2-40B4-BE49-F238E27FC236}">
                <a16:creationId xmlns:a16="http://schemas.microsoft.com/office/drawing/2014/main" id="{0CC18D2D-CDC4-4C6F-9270-08093F19777A}"/>
              </a:ext>
            </a:extLst>
          </p:cNvPr>
          <p:cNvSpPr/>
          <p:nvPr/>
        </p:nvSpPr>
        <p:spPr>
          <a:xfrm>
            <a:off x="9439711" y="338149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a:t>
            </a:r>
            <a:endParaRPr lang="en-US" dirty="0">
              <a:solidFill>
                <a:schemeClr val="tx1"/>
              </a:solidFill>
            </a:endParaRPr>
          </a:p>
        </p:txBody>
      </p:sp>
      <p:sp>
        <p:nvSpPr>
          <p:cNvPr id="33" name="Rectangle 32">
            <a:extLst>
              <a:ext uri="{FF2B5EF4-FFF2-40B4-BE49-F238E27FC236}">
                <a16:creationId xmlns:a16="http://schemas.microsoft.com/office/drawing/2014/main" id="{ED6B6B15-4F5A-4C61-8558-A47FE42E6144}"/>
              </a:ext>
            </a:extLst>
          </p:cNvPr>
          <p:cNvSpPr/>
          <p:nvPr/>
        </p:nvSpPr>
        <p:spPr>
          <a:xfrm>
            <a:off x="9439711" y="3810473"/>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LightGBM</a:t>
            </a:r>
            <a:endParaRPr lang="en-US" dirty="0">
              <a:solidFill>
                <a:schemeClr val="tx1"/>
              </a:solidFill>
            </a:endParaRPr>
          </a:p>
        </p:txBody>
      </p:sp>
      <p:sp>
        <p:nvSpPr>
          <p:cNvPr id="34" name="Rectangle 33">
            <a:extLst>
              <a:ext uri="{FF2B5EF4-FFF2-40B4-BE49-F238E27FC236}">
                <a16:creationId xmlns:a16="http://schemas.microsoft.com/office/drawing/2014/main" id="{40959DBB-D659-4705-8A0C-43704931E124}"/>
              </a:ext>
            </a:extLst>
          </p:cNvPr>
          <p:cNvSpPr/>
          <p:nvPr/>
        </p:nvSpPr>
        <p:spPr>
          <a:xfrm>
            <a:off x="9439711" y="4239448"/>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Catboost</a:t>
            </a:r>
            <a:endParaRPr lang="en-US" dirty="0">
              <a:solidFill>
                <a:schemeClr val="tx1"/>
              </a:solidFill>
            </a:endParaRPr>
          </a:p>
        </p:txBody>
      </p:sp>
      <p:sp>
        <p:nvSpPr>
          <p:cNvPr id="35" name="Rectangle 34">
            <a:extLst>
              <a:ext uri="{FF2B5EF4-FFF2-40B4-BE49-F238E27FC236}">
                <a16:creationId xmlns:a16="http://schemas.microsoft.com/office/drawing/2014/main" id="{7FA3941E-7164-495B-9F48-2B96780BAA04}"/>
              </a:ext>
            </a:extLst>
          </p:cNvPr>
          <p:cNvSpPr/>
          <p:nvPr/>
        </p:nvSpPr>
        <p:spPr>
          <a:xfrm>
            <a:off x="9439711" y="4668423"/>
            <a:ext cx="2512312" cy="350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TabNet</a:t>
            </a:r>
            <a:endParaRPr lang="en-US" dirty="0">
              <a:solidFill>
                <a:schemeClr val="tx1"/>
              </a:solidFill>
            </a:endParaRPr>
          </a:p>
        </p:txBody>
      </p:sp>
      <p:sp>
        <p:nvSpPr>
          <p:cNvPr id="36" name="Rectangle 35">
            <a:extLst>
              <a:ext uri="{FF2B5EF4-FFF2-40B4-BE49-F238E27FC236}">
                <a16:creationId xmlns:a16="http://schemas.microsoft.com/office/drawing/2014/main" id="{EFE1B2E2-915C-49C8-BE92-A52A5BD70E48}"/>
              </a:ext>
            </a:extLst>
          </p:cNvPr>
          <p:cNvSpPr/>
          <p:nvPr/>
        </p:nvSpPr>
        <p:spPr>
          <a:xfrm>
            <a:off x="9439711" y="5098540"/>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Ridge</a:t>
            </a:r>
          </a:p>
        </p:txBody>
      </p:sp>
      <p:sp>
        <p:nvSpPr>
          <p:cNvPr id="37" name="Rectangle 36">
            <a:extLst>
              <a:ext uri="{FF2B5EF4-FFF2-40B4-BE49-F238E27FC236}">
                <a16:creationId xmlns:a16="http://schemas.microsoft.com/office/drawing/2014/main" id="{D68067C8-C791-46F6-B6EE-8D8539099F8A}"/>
              </a:ext>
            </a:extLst>
          </p:cNvPr>
          <p:cNvSpPr/>
          <p:nvPr/>
        </p:nvSpPr>
        <p:spPr>
          <a:xfrm>
            <a:off x="9439711" y="5528657"/>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1</a:t>
            </a:r>
          </a:p>
        </p:txBody>
      </p:sp>
      <p:sp>
        <p:nvSpPr>
          <p:cNvPr id="38" name="Rectangle 37">
            <a:extLst>
              <a:ext uri="{FF2B5EF4-FFF2-40B4-BE49-F238E27FC236}">
                <a16:creationId xmlns:a16="http://schemas.microsoft.com/office/drawing/2014/main" id="{4BD7EB53-BA9B-402C-81B8-F62FB984808A}"/>
              </a:ext>
            </a:extLst>
          </p:cNvPr>
          <p:cNvSpPr/>
          <p:nvPr/>
        </p:nvSpPr>
        <p:spPr>
          <a:xfrm>
            <a:off x="9439711" y="5958774"/>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2</a:t>
            </a:r>
          </a:p>
        </p:txBody>
      </p:sp>
      <p:sp>
        <p:nvSpPr>
          <p:cNvPr id="40" name="Rectangle 39">
            <a:extLst>
              <a:ext uri="{FF2B5EF4-FFF2-40B4-BE49-F238E27FC236}">
                <a16:creationId xmlns:a16="http://schemas.microsoft.com/office/drawing/2014/main" id="{DFE8A44F-422C-4B43-893B-266D22D6B561}"/>
              </a:ext>
            </a:extLst>
          </p:cNvPr>
          <p:cNvSpPr/>
          <p:nvPr/>
        </p:nvSpPr>
        <p:spPr>
          <a:xfrm>
            <a:off x="9439711" y="6388891"/>
            <a:ext cx="2512312" cy="3508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Transformer</a:t>
            </a:r>
          </a:p>
        </p:txBody>
      </p:sp>
      <p:sp>
        <p:nvSpPr>
          <p:cNvPr id="41" name="Arrow: Right 40">
            <a:extLst>
              <a:ext uri="{FF2B5EF4-FFF2-40B4-BE49-F238E27FC236}">
                <a16:creationId xmlns:a16="http://schemas.microsoft.com/office/drawing/2014/main" id="{7897FC88-D821-420C-A5F5-B5AE3648AE00}"/>
              </a:ext>
            </a:extLst>
          </p:cNvPr>
          <p:cNvSpPr/>
          <p:nvPr/>
        </p:nvSpPr>
        <p:spPr>
          <a:xfrm>
            <a:off x="8427563" y="6325388"/>
            <a:ext cx="857839" cy="430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TextBox 41">
            <a:extLst>
              <a:ext uri="{FF2B5EF4-FFF2-40B4-BE49-F238E27FC236}">
                <a16:creationId xmlns:a16="http://schemas.microsoft.com/office/drawing/2014/main" id="{3DC46EB5-D6BE-41EF-A0E6-DC9079C236BE}"/>
              </a:ext>
            </a:extLst>
          </p:cNvPr>
          <p:cNvSpPr txBox="1"/>
          <p:nvPr/>
        </p:nvSpPr>
        <p:spPr>
          <a:xfrm>
            <a:off x="2819425" y="6343153"/>
            <a:ext cx="5608138" cy="369332"/>
          </a:xfrm>
          <a:prstGeom prst="rect">
            <a:avLst/>
          </a:prstGeom>
          <a:noFill/>
        </p:spPr>
        <p:txBody>
          <a:bodyPr wrap="none" rtlCol="0">
            <a:spAutoFit/>
          </a:bodyPr>
          <a:lstStyle/>
          <a:p>
            <a:r>
              <a:rPr lang="en-US" dirty="0"/>
              <a:t>Prof’s suggestion, very hard, can ignore for the time being</a:t>
            </a:r>
            <a:endParaRPr lang="en-HK" dirty="0"/>
          </a:p>
        </p:txBody>
      </p:sp>
      <p:sp>
        <p:nvSpPr>
          <p:cNvPr id="45" name="Left Brace 44">
            <a:extLst>
              <a:ext uri="{FF2B5EF4-FFF2-40B4-BE49-F238E27FC236}">
                <a16:creationId xmlns:a16="http://schemas.microsoft.com/office/drawing/2014/main" id="{14D83557-280C-45A0-87FF-F2747492516F}"/>
              </a:ext>
            </a:extLst>
          </p:cNvPr>
          <p:cNvSpPr/>
          <p:nvPr/>
        </p:nvSpPr>
        <p:spPr>
          <a:xfrm>
            <a:off x="9020286" y="5528657"/>
            <a:ext cx="265116" cy="77867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46" name="TextBox 45">
            <a:extLst>
              <a:ext uri="{FF2B5EF4-FFF2-40B4-BE49-F238E27FC236}">
                <a16:creationId xmlns:a16="http://schemas.microsoft.com/office/drawing/2014/main" id="{1DE21AEC-F917-4C99-9007-B78B49BC6443}"/>
              </a:ext>
            </a:extLst>
          </p:cNvPr>
          <p:cNvSpPr txBox="1"/>
          <p:nvPr/>
        </p:nvSpPr>
        <p:spPr>
          <a:xfrm>
            <a:off x="6331040" y="5591012"/>
            <a:ext cx="2769977" cy="646331"/>
          </a:xfrm>
          <a:prstGeom prst="rect">
            <a:avLst/>
          </a:prstGeom>
          <a:noFill/>
        </p:spPr>
        <p:txBody>
          <a:bodyPr wrap="square" rtlCol="0">
            <a:spAutoFit/>
          </a:bodyPr>
          <a:lstStyle/>
          <a:p>
            <a:pPr algn="ctr"/>
            <a:r>
              <a:rPr lang="en-US" dirty="0"/>
              <a:t>Not sure if there is LASSO1 and LASSO2 or just LASSO</a:t>
            </a:r>
            <a:endParaRPr lang="en-HK" dirty="0"/>
          </a:p>
        </p:txBody>
      </p:sp>
    </p:spTree>
    <p:extLst>
      <p:ext uri="{BB962C8B-B14F-4D97-AF65-F5344CB8AC3E}">
        <p14:creationId xmlns:p14="http://schemas.microsoft.com/office/powerpoint/2010/main" val="250113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70E0-429A-4860-A5BF-5CDA1D069336}"/>
              </a:ext>
            </a:extLst>
          </p:cNvPr>
          <p:cNvSpPr>
            <a:spLocks noGrp="1"/>
          </p:cNvSpPr>
          <p:nvPr>
            <p:ph type="title"/>
          </p:nvPr>
        </p:nvSpPr>
        <p:spPr/>
        <p:txBody>
          <a:bodyPr/>
          <a:lstStyle/>
          <a:p>
            <a:r>
              <a:rPr lang="en-US" dirty="0"/>
              <a:t>Splitting training / validation data by 5-Fold</a:t>
            </a:r>
            <a:br>
              <a:rPr lang="en-US" dirty="0"/>
            </a:br>
            <a:r>
              <a:rPr lang="en-US" dirty="0"/>
              <a:t>What does K-Fold mean?</a:t>
            </a:r>
            <a:endParaRPr lang="en-HK" dirty="0"/>
          </a:p>
        </p:txBody>
      </p:sp>
      <p:sp>
        <p:nvSpPr>
          <p:cNvPr id="3" name="Content Placeholder 2">
            <a:extLst>
              <a:ext uri="{FF2B5EF4-FFF2-40B4-BE49-F238E27FC236}">
                <a16:creationId xmlns:a16="http://schemas.microsoft.com/office/drawing/2014/main" id="{4C22B313-B0E5-4D5E-A543-B4E5C2118322}"/>
              </a:ext>
            </a:extLst>
          </p:cNvPr>
          <p:cNvSpPr>
            <a:spLocks noGrp="1"/>
          </p:cNvSpPr>
          <p:nvPr>
            <p:ph idx="1"/>
          </p:nvPr>
        </p:nvSpPr>
        <p:spPr>
          <a:xfrm>
            <a:off x="838200" y="1825625"/>
            <a:ext cx="10515600" cy="1484503"/>
          </a:xfrm>
        </p:spPr>
        <p:txBody>
          <a:bodyPr/>
          <a:lstStyle/>
          <a:p>
            <a:r>
              <a:rPr lang="en-US" dirty="0"/>
              <a:t>Assume that you want to split your training data into a training set and a validation set</a:t>
            </a:r>
          </a:p>
          <a:p>
            <a:r>
              <a:rPr lang="en-US" dirty="0"/>
              <a:t>Normally:</a:t>
            </a:r>
          </a:p>
        </p:txBody>
      </p:sp>
      <p:sp>
        <p:nvSpPr>
          <p:cNvPr id="5" name="Rectangle 4">
            <a:extLst>
              <a:ext uri="{FF2B5EF4-FFF2-40B4-BE49-F238E27FC236}">
                <a16:creationId xmlns:a16="http://schemas.microsoft.com/office/drawing/2014/main" id="{A6324293-69F4-42C2-8EA6-05B94EFD3D64}"/>
              </a:ext>
            </a:extLst>
          </p:cNvPr>
          <p:cNvSpPr/>
          <p:nvPr/>
        </p:nvSpPr>
        <p:spPr>
          <a:xfrm>
            <a:off x="1998482" y="3429000"/>
            <a:ext cx="6372520" cy="699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80%</a:t>
            </a:r>
            <a:endParaRPr lang="en-HK" sz="2800" b="1" dirty="0">
              <a:solidFill>
                <a:schemeClr val="tx1"/>
              </a:solidFill>
            </a:endParaRPr>
          </a:p>
        </p:txBody>
      </p:sp>
      <p:sp>
        <p:nvSpPr>
          <p:cNvPr id="6" name="TextBox 5">
            <a:extLst>
              <a:ext uri="{FF2B5EF4-FFF2-40B4-BE49-F238E27FC236}">
                <a16:creationId xmlns:a16="http://schemas.microsoft.com/office/drawing/2014/main" id="{0406957C-82D9-4A89-B6F8-A5AE1B5746F9}"/>
              </a:ext>
            </a:extLst>
          </p:cNvPr>
          <p:cNvSpPr txBox="1"/>
          <p:nvPr/>
        </p:nvSpPr>
        <p:spPr>
          <a:xfrm>
            <a:off x="838200" y="3522987"/>
            <a:ext cx="784702" cy="461665"/>
          </a:xfrm>
          <a:prstGeom prst="rect">
            <a:avLst/>
          </a:prstGeom>
          <a:noFill/>
        </p:spPr>
        <p:txBody>
          <a:bodyPr wrap="none" rtlCol="0">
            <a:spAutoFit/>
          </a:bodyPr>
          <a:lstStyle/>
          <a:p>
            <a:r>
              <a:rPr lang="en-US" sz="2400" b="1" dirty="0"/>
              <a:t>Data</a:t>
            </a:r>
            <a:endParaRPr lang="en-HK" sz="2400" b="1" dirty="0"/>
          </a:p>
        </p:txBody>
      </p:sp>
      <p:sp>
        <p:nvSpPr>
          <p:cNvPr id="7" name="Rectangle 6">
            <a:extLst>
              <a:ext uri="{FF2B5EF4-FFF2-40B4-BE49-F238E27FC236}">
                <a16:creationId xmlns:a16="http://schemas.microsoft.com/office/drawing/2014/main" id="{480B5A44-ACF6-4379-B14D-062642CDBB2E}"/>
              </a:ext>
            </a:extLst>
          </p:cNvPr>
          <p:cNvSpPr/>
          <p:nvPr/>
        </p:nvSpPr>
        <p:spPr>
          <a:xfrm>
            <a:off x="8663232" y="3429000"/>
            <a:ext cx="2762053" cy="6999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8" name="TextBox 7">
            <a:extLst>
              <a:ext uri="{FF2B5EF4-FFF2-40B4-BE49-F238E27FC236}">
                <a16:creationId xmlns:a16="http://schemas.microsoft.com/office/drawing/2014/main" id="{C5D468FB-4E11-46A5-80D9-0DDACBCA8C4E}"/>
              </a:ext>
            </a:extLst>
          </p:cNvPr>
          <p:cNvSpPr txBox="1"/>
          <p:nvPr/>
        </p:nvSpPr>
        <p:spPr>
          <a:xfrm>
            <a:off x="4583487" y="4247812"/>
            <a:ext cx="1202509" cy="461665"/>
          </a:xfrm>
          <a:prstGeom prst="rect">
            <a:avLst/>
          </a:prstGeom>
          <a:noFill/>
        </p:spPr>
        <p:txBody>
          <a:bodyPr wrap="none" rtlCol="0">
            <a:spAutoFit/>
          </a:bodyPr>
          <a:lstStyle/>
          <a:p>
            <a:r>
              <a:rPr lang="en-US" sz="2400" b="1" dirty="0"/>
              <a:t>Training</a:t>
            </a:r>
            <a:endParaRPr lang="en-HK" sz="2400" b="1" dirty="0"/>
          </a:p>
        </p:txBody>
      </p:sp>
      <p:sp>
        <p:nvSpPr>
          <p:cNvPr id="9" name="TextBox 8">
            <a:extLst>
              <a:ext uri="{FF2B5EF4-FFF2-40B4-BE49-F238E27FC236}">
                <a16:creationId xmlns:a16="http://schemas.microsoft.com/office/drawing/2014/main" id="{B36C7AC2-7C33-4DFE-9865-A87DB3CC7E94}"/>
              </a:ext>
            </a:extLst>
          </p:cNvPr>
          <p:cNvSpPr txBox="1"/>
          <p:nvPr/>
        </p:nvSpPr>
        <p:spPr>
          <a:xfrm>
            <a:off x="9303830" y="4213218"/>
            <a:ext cx="1480855" cy="461665"/>
          </a:xfrm>
          <a:prstGeom prst="rect">
            <a:avLst/>
          </a:prstGeom>
          <a:noFill/>
        </p:spPr>
        <p:txBody>
          <a:bodyPr wrap="none" rtlCol="0">
            <a:spAutoFit/>
          </a:bodyPr>
          <a:lstStyle/>
          <a:p>
            <a:r>
              <a:rPr lang="en-US" sz="2400" b="1" dirty="0"/>
              <a:t>Validation</a:t>
            </a:r>
            <a:endParaRPr lang="en-HK" sz="2400" b="1" dirty="0"/>
          </a:p>
        </p:txBody>
      </p:sp>
    </p:spTree>
    <p:extLst>
      <p:ext uri="{BB962C8B-B14F-4D97-AF65-F5344CB8AC3E}">
        <p14:creationId xmlns:p14="http://schemas.microsoft.com/office/powerpoint/2010/main" val="2701910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70E0-429A-4860-A5BF-5CDA1D069336}"/>
              </a:ext>
            </a:extLst>
          </p:cNvPr>
          <p:cNvSpPr>
            <a:spLocks noGrp="1"/>
          </p:cNvSpPr>
          <p:nvPr>
            <p:ph type="title"/>
          </p:nvPr>
        </p:nvSpPr>
        <p:spPr/>
        <p:txBody>
          <a:bodyPr/>
          <a:lstStyle/>
          <a:p>
            <a:r>
              <a:rPr lang="en-US" dirty="0"/>
              <a:t>Splitting training / validation data by 5-Fold</a:t>
            </a:r>
            <a:br>
              <a:rPr lang="en-US" dirty="0"/>
            </a:br>
            <a:r>
              <a:rPr lang="en-US" dirty="0"/>
              <a:t>What does K-Fold mean?</a:t>
            </a:r>
            <a:endParaRPr lang="en-HK" dirty="0"/>
          </a:p>
        </p:txBody>
      </p:sp>
      <p:sp>
        <p:nvSpPr>
          <p:cNvPr id="3" name="Content Placeholder 2">
            <a:extLst>
              <a:ext uri="{FF2B5EF4-FFF2-40B4-BE49-F238E27FC236}">
                <a16:creationId xmlns:a16="http://schemas.microsoft.com/office/drawing/2014/main" id="{4C22B313-B0E5-4D5E-A543-B4E5C2118322}"/>
              </a:ext>
            </a:extLst>
          </p:cNvPr>
          <p:cNvSpPr>
            <a:spLocks noGrp="1"/>
          </p:cNvSpPr>
          <p:nvPr>
            <p:ph idx="1"/>
          </p:nvPr>
        </p:nvSpPr>
        <p:spPr>
          <a:xfrm>
            <a:off x="838200" y="1825625"/>
            <a:ext cx="10515600" cy="461665"/>
          </a:xfrm>
        </p:spPr>
        <p:txBody>
          <a:bodyPr>
            <a:normAutofit lnSpcReduction="10000"/>
          </a:bodyPr>
          <a:lstStyle/>
          <a:p>
            <a:r>
              <a:rPr lang="en-US" dirty="0"/>
              <a:t>Splitting into 5-Fold:</a:t>
            </a:r>
            <a:endParaRPr lang="en-HK" dirty="0"/>
          </a:p>
        </p:txBody>
      </p:sp>
      <p:sp>
        <p:nvSpPr>
          <p:cNvPr id="4" name="Rectangle 3">
            <a:extLst>
              <a:ext uri="{FF2B5EF4-FFF2-40B4-BE49-F238E27FC236}">
                <a16:creationId xmlns:a16="http://schemas.microsoft.com/office/drawing/2014/main" id="{5C468730-262B-456A-9795-DDD088DB0885}"/>
              </a:ext>
            </a:extLst>
          </p:cNvPr>
          <p:cNvSpPr/>
          <p:nvPr/>
        </p:nvSpPr>
        <p:spPr>
          <a:xfrm>
            <a:off x="1561275" y="2422227"/>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5" name="TextBox 4">
            <a:extLst>
              <a:ext uri="{FF2B5EF4-FFF2-40B4-BE49-F238E27FC236}">
                <a16:creationId xmlns:a16="http://schemas.microsoft.com/office/drawing/2014/main" id="{21CEEB4A-41B7-49C5-A80D-11A98EE9637F}"/>
              </a:ext>
            </a:extLst>
          </p:cNvPr>
          <p:cNvSpPr txBox="1"/>
          <p:nvPr/>
        </p:nvSpPr>
        <p:spPr>
          <a:xfrm>
            <a:off x="663802" y="2422227"/>
            <a:ext cx="784702" cy="461665"/>
          </a:xfrm>
          <a:prstGeom prst="rect">
            <a:avLst/>
          </a:prstGeom>
          <a:noFill/>
        </p:spPr>
        <p:txBody>
          <a:bodyPr wrap="none" rtlCol="0">
            <a:spAutoFit/>
          </a:bodyPr>
          <a:lstStyle/>
          <a:p>
            <a:r>
              <a:rPr lang="en-US" sz="2400" b="1" dirty="0"/>
              <a:t>Data</a:t>
            </a:r>
            <a:endParaRPr lang="en-HK" sz="2400" b="1" dirty="0"/>
          </a:p>
        </p:txBody>
      </p:sp>
      <p:sp>
        <p:nvSpPr>
          <p:cNvPr id="9" name="Rectangle 8">
            <a:extLst>
              <a:ext uri="{FF2B5EF4-FFF2-40B4-BE49-F238E27FC236}">
                <a16:creationId xmlns:a16="http://schemas.microsoft.com/office/drawing/2014/main" id="{731ED3CF-A29D-4A08-8B47-A240CFDEDBC5}"/>
              </a:ext>
            </a:extLst>
          </p:cNvPr>
          <p:cNvSpPr/>
          <p:nvPr/>
        </p:nvSpPr>
        <p:spPr>
          <a:xfrm>
            <a:off x="3569185" y="2422227"/>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0" name="Rectangle 9">
            <a:extLst>
              <a:ext uri="{FF2B5EF4-FFF2-40B4-BE49-F238E27FC236}">
                <a16:creationId xmlns:a16="http://schemas.microsoft.com/office/drawing/2014/main" id="{57DB81C8-0726-49AF-B77E-EF2353A784B8}"/>
              </a:ext>
            </a:extLst>
          </p:cNvPr>
          <p:cNvSpPr/>
          <p:nvPr/>
        </p:nvSpPr>
        <p:spPr>
          <a:xfrm>
            <a:off x="5577095" y="2422227"/>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1" name="Rectangle 10">
            <a:extLst>
              <a:ext uri="{FF2B5EF4-FFF2-40B4-BE49-F238E27FC236}">
                <a16:creationId xmlns:a16="http://schemas.microsoft.com/office/drawing/2014/main" id="{762375B4-71CA-44F5-9BC7-AF7F982FE5C8}"/>
              </a:ext>
            </a:extLst>
          </p:cNvPr>
          <p:cNvSpPr/>
          <p:nvPr/>
        </p:nvSpPr>
        <p:spPr>
          <a:xfrm>
            <a:off x="7585005" y="2422227"/>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2" name="Rectangle 11">
            <a:extLst>
              <a:ext uri="{FF2B5EF4-FFF2-40B4-BE49-F238E27FC236}">
                <a16:creationId xmlns:a16="http://schemas.microsoft.com/office/drawing/2014/main" id="{C9D35241-4FDE-40CC-998C-3AFB6CD74BB6}"/>
              </a:ext>
            </a:extLst>
          </p:cNvPr>
          <p:cNvSpPr/>
          <p:nvPr/>
        </p:nvSpPr>
        <p:spPr>
          <a:xfrm>
            <a:off x="9592915" y="2422227"/>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3" name="Rectangle 12">
            <a:extLst>
              <a:ext uri="{FF2B5EF4-FFF2-40B4-BE49-F238E27FC236}">
                <a16:creationId xmlns:a16="http://schemas.microsoft.com/office/drawing/2014/main" id="{426763B5-0F8D-4B2C-8A8A-33A504C29F9B}"/>
              </a:ext>
            </a:extLst>
          </p:cNvPr>
          <p:cNvSpPr/>
          <p:nvPr/>
        </p:nvSpPr>
        <p:spPr>
          <a:xfrm>
            <a:off x="1561275" y="3153766"/>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4" name="TextBox 13">
            <a:extLst>
              <a:ext uri="{FF2B5EF4-FFF2-40B4-BE49-F238E27FC236}">
                <a16:creationId xmlns:a16="http://schemas.microsoft.com/office/drawing/2014/main" id="{84FB2ACF-7C3D-4508-99AF-1F68E6A11A54}"/>
              </a:ext>
            </a:extLst>
          </p:cNvPr>
          <p:cNvSpPr txBox="1"/>
          <p:nvPr/>
        </p:nvSpPr>
        <p:spPr>
          <a:xfrm>
            <a:off x="123782" y="3153766"/>
            <a:ext cx="1324722" cy="461665"/>
          </a:xfrm>
          <a:prstGeom prst="rect">
            <a:avLst/>
          </a:prstGeom>
          <a:noFill/>
        </p:spPr>
        <p:txBody>
          <a:bodyPr wrap="none" rtlCol="0">
            <a:spAutoFit/>
          </a:bodyPr>
          <a:lstStyle/>
          <a:p>
            <a:r>
              <a:rPr lang="en-US" sz="2400" b="1" dirty="0"/>
              <a:t>1</a:t>
            </a:r>
            <a:r>
              <a:rPr lang="en-US" sz="2400" b="1" baseline="30000" dirty="0"/>
              <a:t>st</a:t>
            </a:r>
            <a:r>
              <a:rPr lang="en-US" sz="2400" b="1" dirty="0"/>
              <a:t> round</a:t>
            </a:r>
            <a:endParaRPr lang="en-HK" sz="2400" b="1" dirty="0"/>
          </a:p>
        </p:txBody>
      </p:sp>
      <p:sp>
        <p:nvSpPr>
          <p:cNvPr id="15" name="Rectangle 14">
            <a:extLst>
              <a:ext uri="{FF2B5EF4-FFF2-40B4-BE49-F238E27FC236}">
                <a16:creationId xmlns:a16="http://schemas.microsoft.com/office/drawing/2014/main" id="{DD6363A5-A5F5-45B4-8597-41157DE2EE3C}"/>
              </a:ext>
            </a:extLst>
          </p:cNvPr>
          <p:cNvSpPr/>
          <p:nvPr/>
        </p:nvSpPr>
        <p:spPr>
          <a:xfrm>
            <a:off x="3569185" y="3153766"/>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6" name="Rectangle 15">
            <a:extLst>
              <a:ext uri="{FF2B5EF4-FFF2-40B4-BE49-F238E27FC236}">
                <a16:creationId xmlns:a16="http://schemas.microsoft.com/office/drawing/2014/main" id="{B8EC87C9-32FC-4741-9B09-B6D49CC41843}"/>
              </a:ext>
            </a:extLst>
          </p:cNvPr>
          <p:cNvSpPr/>
          <p:nvPr/>
        </p:nvSpPr>
        <p:spPr>
          <a:xfrm>
            <a:off x="5577095" y="3153766"/>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7" name="Rectangle 16">
            <a:extLst>
              <a:ext uri="{FF2B5EF4-FFF2-40B4-BE49-F238E27FC236}">
                <a16:creationId xmlns:a16="http://schemas.microsoft.com/office/drawing/2014/main" id="{2929B084-4F63-424F-A407-A7ACE91C9A74}"/>
              </a:ext>
            </a:extLst>
          </p:cNvPr>
          <p:cNvSpPr/>
          <p:nvPr/>
        </p:nvSpPr>
        <p:spPr>
          <a:xfrm>
            <a:off x="7585005" y="3153766"/>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8" name="Rectangle 17">
            <a:extLst>
              <a:ext uri="{FF2B5EF4-FFF2-40B4-BE49-F238E27FC236}">
                <a16:creationId xmlns:a16="http://schemas.microsoft.com/office/drawing/2014/main" id="{5E6AF900-64E4-449D-BF33-66C6F9A1EDDF}"/>
              </a:ext>
            </a:extLst>
          </p:cNvPr>
          <p:cNvSpPr/>
          <p:nvPr/>
        </p:nvSpPr>
        <p:spPr>
          <a:xfrm>
            <a:off x="9592915" y="3153766"/>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9" name="Rectangle 18">
            <a:extLst>
              <a:ext uri="{FF2B5EF4-FFF2-40B4-BE49-F238E27FC236}">
                <a16:creationId xmlns:a16="http://schemas.microsoft.com/office/drawing/2014/main" id="{B20B5D3B-B804-4F34-B945-92108EDB1DD3}"/>
              </a:ext>
            </a:extLst>
          </p:cNvPr>
          <p:cNvSpPr/>
          <p:nvPr/>
        </p:nvSpPr>
        <p:spPr>
          <a:xfrm>
            <a:off x="1561275" y="4325020"/>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0" name="TextBox 19">
            <a:extLst>
              <a:ext uri="{FF2B5EF4-FFF2-40B4-BE49-F238E27FC236}">
                <a16:creationId xmlns:a16="http://schemas.microsoft.com/office/drawing/2014/main" id="{4543E214-295F-4538-AADC-91F292754119}"/>
              </a:ext>
            </a:extLst>
          </p:cNvPr>
          <p:cNvSpPr txBox="1"/>
          <p:nvPr/>
        </p:nvSpPr>
        <p:spPr>
          <a:xfrm>
            <a:off x="52544" y="4325020"/>
            <a:ext cx="1395960" cy="461665"/>
          </a:xfrm>
          <a:prstGeom prst="rect">
            <a:avLst/>
          </a:prstGeom>
          <a:noFill/>
        </p:spPr>
        <p:txBody>
          <a:bodyPr wrap="none" rtlCol="0">
            <a:spAutoFit/>
          </a:bodyPr>
          <a:lstStyle/>
          <a:p>
            <a:r>
              <a:rPr lang="en-US" sz="2400" b="1" dirty="0"/>
              <a:t>2</a:t>
            </a:r>
            <a:r>
              <a:rPr lang="en-US" sz="2400" b="1" baseline="30000" dirty="0"/>
              <a:t>nd</a:t>
            </a:r>
            <a:r>
              <a:rPr lang="en-US" sz="2400" b="1" dirty="0"/>
              <a:t> round</a:t>
            </a:r>
            <a:endParaRPr lang="en-HK" sz="2400" b="1" dirty="0"/>
          </a:p>
        </p:txBody>
      </p:sp>
      <p:sp>
        <p:nvSpPr>
          <p:cNvPr id="21" name="Rectangle 20">
            <a:extLst>
              <a:ext uri="{FF2B5EF4-FFF2-40B4-BE49-F238E27FC236}">
                <a16:creationId xmlns:a16="http://schemas.microsoft.com/office/drawing/2014/main" id="{7AA658C2-A13D-42C9-BCFD-BD0CA77DE250}"/>
              </a:ext>
            </a:extLst>
          </p:cNvPr>
          <p:cNvSpPr/>
          <p:nvPr/>
        </p:nvSpPr>
        <p:spPr>
          <a:xfrm>
            <a:off x="3569185" y="4325020"/>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2" name="Rectangle 21">
            <a:extLst>
              <a:ext uri="{FF2B5EF4-FFF2-40B4-BE49-F238E27FC236}">
                <a16:creationId xmlns:a16="http://schemas.microsoft.com/office/drawing/2014/main" id="{6E3704C5-78FF-4119-B123-3BC526A5510F}"/>
              </a:ext>
            </a:extLst>
          </p:cNvPr>
          <p:cNvSpPr/>
          <p:nvPr/>
        </p:nvSpPr>
        <p:spPr>
          <a:xfrm>
            <a:off x="5577095" y="4325020"/>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3" name="Rectangle 22">
            <a:extLst>
              <a:ext uri="{FF2B5EF4-FFF2-40B4-BE49-F238E27FC236}">
                <a16:creationId xmlns:a16="http://schemas.microsoft.com/office/drawing/2014/main" id="{CD92DAD4-C129-4184-B971-C8A2A3DE17A7}"/>
              </a:ext>
            </a:extLst>
          </p:cNvPr>
          <p:cNvSpPr/>
          <p:nvPr/>
        </p:nvSpPr>
        <p:spPr>
          <a:xfrm>
            <a:off x="7585005" y="4325020"/>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4" name="Rectangle 23">
            <a:extLst>
              <a:ext uri="{FF2B5EF4-FFF2-40B4-BE49-F238E27FC236}">
                <a16:creationId xmlns:a16="http://schemas.microsoft.com/office/drawing/2014/main" id="{F7631569-C121-4EEC-8398-3E2511491A95}"/>
              </a:ext>
            </a:extLst>
          </p:cNvPr>
          <p:cNvSpPr/>
          <p:nvPr/>
        </p:nvSpPr>
        <p:spPr>
          <a:xfrm>
            <a:off x="9592915" y="4325020"/>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5" name="Rectangle 24">
            <a:extLst>
              <a:ext uri="{FF2B5EF4-FFF2-40B4-BE49-F238E27FC236}">
                <a16:creationId xmlns:a16="http://schemas.microsoft.com/office/drawing/2014/main" id="{7B9080C3-71A7-403E-B7A5-FBCC6F916468}"/>
              </a:ext>
            </a:extLst>
          </p:cNvPr>
          <p:cNvSpPr/>
          <p:nvPr/>
        </p:nvSpPr>
        <p:spPr>
          <a:xfrm>
            <a:off x="1561275" y="5693798"/>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6" name="TextBox 25">
            <a:extLst>
              <a:ext uri="{FF2B5EF4-FFF2-40B4-BE49-F238E27FC236}">
                <a16:creationId xmlns:a16="http://schemas.microsoft.com/office/drawing/2014/main" id="{2A507EF7-3B9B-4722-9C07-44220D105AB3}"/>
              </a:ext>
            </a:extLst>
          </p:cNvPr>
          <p:cNvSpPr txBox="1"/>
          <p:nvPr/>
        </p:nvSpPr>
        <p:spPr>
          <a:xfrm>
            <a:off x="92620" y="5693798"/>
            <a:ext cx="1355884" cy="461665"/>
          </a:xfrm>
          <a:prstGeom prst="rect">
            <a:avLst/>
          </a:prstGeom>
          <a:noFill/>
        </p:spPr>
        <p:txBody>
          <a:bodyPr wrap="none" rtlCol="0">
            <a:spAutoFit/>
          </a:bodyPr>
          <a:lstStyle/>
          <a:p>
            <a:r>
              <a:rPr lang="en-US" sz="2400" b="1" dirty="0"/>
              <a:t>5</a:t>
            </a:r>
            <a:r>
              <a:rPr lang="en-US" sz="2400" b="1" baseline="30000" dirty="0"/>
              <a:t>th</a:t>
            </a:r>
            <a:r>
              <a:rPr lang="en-US" sz="2400" b="1" dirty="0"/>
              <a:t> round</a:t>
            </a:r>
            <a:endParaRPr lang="en-HK" sz="2400" b="1" dirty="0"/>
          </a:p>
        </p:txBody>
      </p:sp>
      <p:sp>
        <p:nvSpPr>
          <p:cNvPr id="27" name="Rectangle 26">
            <a:extLst>
              <a:ext uri="{FF2B5EF4-FFF2-40B4-BE49-F238E27FC236}">
                <a16:creationId xmlns:a16="http://schemas.microsoft.com/office/drawing/2014/main" id="{17C5293D-DF6C-4DF5-B602-172EC4695F31}"/>
              </a:ext>
            </a:extLst>
          </p:cNvPr>
          <p:cNvSpPr/>
          <p:nvPr/>
        </p:nvSpPr>
        <p:spPr>
          <a:xfrm>
            <a:off x="3569185" y="5693798"/>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8" name="Rectangle 27">
            <a:extLst>
              <a:ext uri="{FF2B5EF4-FFF2-40B4-BE49-F238E27FC236}">
                <a16:creationId xmlns:a16="http://schemas.microsoft.com/office/drawing/2014/main" id="{6A3F7C01-82B3-40E2-843F-842BE8EA2ACD}"/>
              </a:ext>
            </a:extLst>
          </p:cNvPr>
          <p:cNvSpPr/>
          <p:nvPr/>
        </p:nvSpPr>
        <p:spPr>
          <a:xfrm>
            <a:off x="5577095" y="5693798"/>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29" name="Rectangle 28">
            <a:extLst>
              <a:ext uri="{FF2B5EF4-FFF2-40B4-BE49-F238E27FC236}">
                <a16:creationId xmlns:a16="http://schemas.microsoft.com/office/drawing/2014/main" id="{E5DFBF13-53E9-4FD3-81AA-706E00959C82}"/>
              </a:ext>
            </a:extLst>
          </p:cNvPr>
          <p:cNvSpPr/>
          <p:nvPr/>
        </p:nvSpPr>
        <p:spPr>
          <a:xfrm>
            <a:off x="7585005" y="5693798"/>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30" name="Rectangle 29">
            <a:extLst>
              <a:ext uri="{FF2B5EF4-FFF2-40B4-BE49-F238E27FC236}">
                <a16:creationId xmlns:a16="http://schemas.microsoft.com/office/drawing/2014/main" id="{80D66B77-E110-4F04-99B5-6A3341E84C37}"/>
              </a:ext>
            </a:extLst>
          </p:cNvPr>
          <p:cNvSpPr/>
          <p:nvPr/>
        </p:nvSpPr>
        <p:spPr>
          <a:xfrm>
            <a:off x="9592915" y="5693798"/>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31" name="Left Brace 30">
            <a:extLst>
              <a:ext uri="{FF2B5EF4-FFF2-40B4-BE49-F238E27FC236}">
                <a16:creationId xmlns:a16="http://schemas.microsoft.com/office/drawing/2014/main" id="{E427AB91-5DD7-432A-91D9-8261595D3384}"/>
              </a:ext>
            </a:extLst>
          </p:cNvPr>
          <p:cNvSpPr/>
          <p:nvPr/>
        </p:nvSpPr>
        <p:spPr>
          <a:xfrm rot="16200000">
            <a:off x="5413693" y="-114806"/>
            <a:ext cx="147693" cy="7852530"/>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2" name="TextBox 31">
            <a:extLst>
              <a:ext uri="{FF2B5EF4-FFF2-40B4-BE49-F238E27FC236}">
                <a16:creationId xmlns:a16="http://schemas.microsoft.com/office/drawing/2014/main" id="{41208AE7-3D3D-40F7-8F12-D54924899D6E}"/>
              </a:ext>
            </a:extLst>
          </p:cNvPr>
          <p:cNvSpPr txBox="1"/>
          <p:nvPr/>
        </p:nvSpPr>
        <p:spPr>
          <a:xfrm>
            <a:off x="4893491" y="3810813"/>
            <a:ext cx="1202509" cy="461665"/>
          </a:xfrm>
          <a:prstGeom prst="rect">
            <a:avLst/>
          </a:prstGeom>
          <a:noFill/>
        </p:spPr>
        <p:txBody>
          <a:bodyPr wrap="none" rtlCol="0">
            <a:spAutoFit/>
          </a:bodyPr>
          <a:lstStyle/>
          <a:p>
            <a:r>
              <a:rPr lang="en-US" sz="2400" b="1" dirty="0"/>
              <a:t>Training</a:t>
            </a:r>
            <a:endParaRPr lang="en-HK" sz="2400" b="1" dirty="0"/>
          </a:p>
        </p:txBody>
      </p:sp>
      <p:sp>
        <p:nvSpPr>
          <p:cNvPr id="33" name="TextBox 32">
            <a:extLst>
              <a:ext uri="{FF2B5EF4-FFF2-40B4-BE49-F238E27FC236}">
                <a16:creationId xmlns:a16="http://schemas.microsoft.com/office/drawing/2014/main" id="{00061168-6D36-4A32-A368-2F3CEFDD1B4D}"/>
              </a:ext>
            </a:extLst>
          </p:cNvPr>
          <p:cNvSpPr txBox="1"/>
          <p:nvPr/>
        </p:nvSpPr>
        <p:spPr>
          <a:xfrm>
            <a:off x="9783512" y="3810813"/>
            <a:ext cx="1480855" cy="461665"/>
          </a:xfrm>
          <a:prstGeom prst="rect">
            <a:avLst/>
          </a:prstGeom>
          <a:noFill/>
        </p:spPr>
        <p:txBody>
          <a:bodyPr wrap="none" rtlCol="0">
            <a:spAutoFit/>
          </a:bodyPr>
          <a:lstStyle/>
          <a:p>
            <a:r>
              <a:rPr lang="en-US" sz="2400" b="1" dirty="0"/>
              <a:t>Validation</a:t>
            </a:r>
            <a:endParaRPr lang="en-HK" sz="2400" b="1" dirty="0"/>
          </a:p>
        </p:txBody>
      </p:sp>
      <p:sp>
        <p:nvSpPr>
          <p:cNvPr id="34" name="Left Brace 33">
            <a:extLst>
              <a:ext uri="{FF2B5EF4-FFF2-40B4-BE49-F238E27FC236}">
                <a16:creationId xmlns:a16="http://schemas.microsoft.com/office/drawing/2014/main" id="{1F1559F7-5CF9-4537-B878-08843B54DA1E}"/>
              </a:ext>
            </a:extLst>
          </p:cNvPr>
          <p:cNvSpPr/>
          <p:nvPr/>
        </p:nvSpPr>
        <p:spPr>
          <a:xfrm rot="16200000">
            <a:off x="10433470" y="2897059"/>
            <a:ext cx="147692" cy="1828799"/>
          </a:xfrm>
          <a:prstGeom prst="leftBrac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5" name="TextBox 34">
            <a:extLst>
              <a:ext uri="{FF2B5EF4-FFF2-40B4-BE49-F238E27FC236}">
                <a16:creationId xmlns:a16="http://schemas.microsoft.com/office/drawing/2014/main" id="{D873753D-9EE9-4E01-9EAF-2AD2F3C11360}"/>
              </a:ext>
            </a:extLst>
          </p:cNvPr>
          <p:cNvSpPr txBox="1"/>
          <p:nvPr/>
        </p:nvSpPr>
        <p:spPr>
          <a:xfrm>
            <a:off x="7774091" y="4948757"/>
            <a:ext cx="1480855" cy="461665"/>
          </a:xfrm>
          <a:prstGeom prst="rect">
            <a:avLst/>
          </a:prstGeom>
          <a:noFill/>
        </p:spPr>
        <p:txBody>
          <a:bodyPr wrap="none" rtlCol="0">
            <a:spAutoFit/>
          </a:bodyPr>
          <a:lstStyle/>
          <a:p>
            <a:r>
              <a:rPr lang="en-US" sz="2400" b="1" dirty="0"/>
              <a:t>Validation</a:t>
            </a:r>
            <a:endParaRPr lang="en-HK" sz="2400" b="1" dirty="0"/>
          </a:p>
        </p:txBody>
      </p:sp>
      <p:sp>
        <p:nvSpPr>
          <p:cNvPr id="36" name="Left Brace 35">
            <a:extLst>
              <a:ext uri="{FF2B5EF4-FFF2-40B4-BE49-F238E27FC236}">
                <a16:creationId xmlns:a16="http://schemas.microsoft.com/office/drawing/2014/main" id="{41187976-220C-4B54-853A-865037D42BB2}"/>
              </a:ext>
            </a:extLst>
          </p:cNvPr>
          <p:cNvSpPr/>
          <p:nvPr/>
        </p:nvSpPr>
        <p:spPr>
          <a:xfrm rot="16200000">
            <a:off x="8424049" y="4035003"/>
            <a:ext cx="147692" cy="1828799"/>
          </a:xfrm>
          <a:prstGeom prst="leftBrac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7" name="Left Brace 36">
            <a:extLst>
              <a:ext uri="{FF2B5EF4-FFF2-40B4-BE49-F238E27FC236}">
                <a16:creationId xmlns:a16="http://schemas.microsoft.com/office/drawing/2014/main" id="{A19A8D4D-CCC6-4373-9A22-3B54B7DDF42D}"/>
              </a:ext>
            </a:extLst>
          </p:cNvPr>
          <p:cNvSpPr/>
          <p:nvPr/>
        </p:nvSpPr>
        <p:spPr>
          <a:xfrm rot="16200000">
            <a:off x="4409739" y="2027092"/>
            <a:ext cx="147694" cy="5844622"/>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8" name="TextBox 37">
            <a:extLst>
              <a:ext uri="{FF2B5EF4-FFF2-40B4-BE49-F238E27FC236}">
                <a16:creationId xmlns:a16="http://schemas.microsoft.com/office/drawing/2014/main" id="{0A590BF3-E621-4AF4-8107-EB5AB8B80D44}"/>
              </a:ext>
            </a:extLst>
          </p:cNvPr>
          <p:cNvSpPr txBox="1"/>
          <p:nvPr/>
        </p:nvSpPr>
        <p:spPr>
          <a:xfrm>
            <a:off x="3882331" y="4948756"/>
            <a:ext cx="1202508" cy="461665"/>
          </a:xfrm>
          <a:prstGeom prst="rect">
            <a:avLst/>
          </a:prstGeom>
          <a:noFill/>
        </p:spPr>
        <p:txBody>
          <a:bodyPr wrap="square" rtlCol="0">
            <a:spAutoFit/>
          </a:bodyPr>
          <a:lstStyle/>
          <a:p>
            <a:r>
              <a:rPr lang="en-US" sz="2400" b="1" dirty="0"/>
              <a:t>Training</a:t>
            </a:r>
            <a:endParaRPr lang="en-HK" sz="2400" b="1" dirty="0"/>
          </a:p>
        </p:txBody>
      </p:sp>
      <p:sp>
        <p:nvSpPr>
          <p:cNvPr id="41" name="TextBox 40">
            <a:extLst>
              <a:ext uri="{FF2B5EF4-FFF2-40B4-BE49-F238E27FC236}">
                <a16:creationId xmlns:a16="http://schemas.microsoft.com/office/drawing/2014/main" id="{AF86A1F4-B34D-42A9-9EE1-0FD6DF651A7F}"/>
              </a:ext>
            </a:extLst>
          </p:cNvPr>
          <p:cNvSpPr txBox="1"/>
          <p:nvPr/>
        </p:nvSpPr>
        <p:spPr>
          <a:xfrm>
            <a:off x="9932713" y="4948757"/>
            <a:ext cx="1202509" cy="461665"/>
          </a:xfrm>
          <a:prstGeom prst="rect">
            <a:avLst/>
          </a:prstGeom>
          <a:noFill/>
        </p:spPr>
        <p:txBody>
          <a:bodyPr wrap="none" rtlCol="0">
            <a:spAutoFit/>
          </a:bodyPr>
          <a:lstStyle/>
          <a:p>
            <a:r>
              <a:rPr lang="en-US" sz="2400" b="1" dirty="0"/>
              <a:t>Training</a:t>
            </a:r>
            <a:endParaRPr lang="en-HK" sz="2400" b="1" dirty="0"/>
          </a:p>
        </p:txBody>
      </p:sp>
      <p:sp>
        <p:nvSpPr>
          <p:cNvPr id="42" name="Left Brace 41">
            <a:extLst>
              <a:ext uri="{FF2B5EF4-FFF2-40B4-BE49-F238E27FC236}">
                <a16:creationId xmlns:a16="http://schemas.microsoft.com/office/drawing/2014/main" id="{DE362C8C-38C1-482A-95C6-EEE1A7365861}"/>
              </a:ext>
            </a:extLst>
          </p:cNvPr>
          <p:cNvSpPr/>
          <p:nvPr/>
        </p:nvSpPr>
        <p:spPr>
          <a:xfrm rot="16200000">
            <a:off x="10460122" y="4035003"/>
            <a:ext cx="147692" cy="1828799"/>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43" name="TextBox 42">
            <a:extLst>
              <a:ext uri="{FF2B5EF4-FFF2-40B4-BE49-F238E27FC236}">
                <a16:creationId xmlns:a16="http://schemas.microsoft.com/office/drawing/2014/main" id="{2A4C977C-6E77-47CD-AA4A-B68D84E150D9}"/>
              </a:ext>
            </a:extLst>
          </p:cNvPr>
          <p:cNvSpPr txBox="1"/>
          <p:nvPr/>
        </p:nvSpPr>
        <p:spPr>
          <a:xfrm>
            <a:off x="6300148" y="5289731"/>
            <a:ext cx="615553" cy="336595"/>
          </a:xfrm>
          <a:prstGeom prst="rect">
            <a:avLst/>
          </a:prstGeom>
          <a:noFill/>
        </p:spPr>
        <p:txBody>
          <a:bodyPr vert="eaVert" wrap="square" rtlCol="0">
            <a:spAutoFit/>
          </a:bodyPr>
          <a:lstStyle/>
          <a:p>
            <a:r>
              <a:rPr lang="en-US" sz="2800" b="1" dirty="0"/>
              <a:t>…</a:t>
            </a:r>
            <a:endParaRPr lang="en-HK" sz="2800" b="1" dirty="0"/>
          </a:p>
        </p:txBody>
      </p:sp>
      <p:sp>
        <p:nvSpPr>
          <p:cNvPr id="44" name="TextBox 43">
            <a:extLst>
              <a:ext uri="{FF2B5EF4-FFF2-40B4-BE49-F238E27FC236}">
                <a16:creationId xmlns:a16="http://schemas.microsoft.com/office/drawing/2014/main" id="{70C5E656-2A64-4528-906C-C7241E226053}"/>
              </a:ext>
            </a:extLst>
          </p:cNvPr>
          <p:cNvSpPr txBox="1"/>
          <p:nvPr/>
        </p:nvSpPr>
        <p:spPr>
          <a:xfrm>
            <a:off x="1751869" y="6331606"/>
            <a:ext cx="1480855" cy="461665"/>
          </a:xfrm>
          <a:prstGeom prst="rect">
            <a:avLst/>
          </a:prstGeom>
          <a:noFill/>
        </p:spPr>
        <p:txBody>
          <a:bodyPr wrap="none" rtlCol="0">
            <a:spAutoFit/>
          </a:bodyPr>
          <a:lstStyle/>
          <a:p>
            <a:r>
              <a:rPr lang="en-US" sz="2400" b="1" dirty="0"/>
              <a:t>Validation</a:t>
            </a:r>
            <a:endParaRPr lang="en-HK" sz="2400" b="1" dirty="0"/>
          </a:p>
        </p:txBody>
      </p:sp>
      <p:sp>
        <p:nvSpPr>
          <p:cNvPr id="45" name="Left Brace 44">
            <a:extLst>
              <a:ext uri="{FF2B5EF4-FFF2-40B4-BE49-F238E27FC236}">
                <a16:creationId xmlns:a16="http://schemas.microsoft.com/office/drawing/2014/main" id="{E3045BDD-3EEC-41DA-A286-3DCB6B1C1886}"/>
              </a:ext>
            </a:extLst>
          </p:cNvPr>
          <p:cNvSpPr/>
          <p:nvPr/>
        </p:nvSpPr>
        <p:spPr>
          <a:xfrm rot="16200000">
            <a:off x="2401827" y="5417852"/>
            <a:ext cx="147692" cy="1828799"/>
          </a:xfrm>
          <a:prstGeom prst="leftBrac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46" name="Left Brace 45">
            <a:extLst>
              <a:ext uri="{FF2B5EF4-FFF2-40B4-BE49-F238E27FC236}">
                <a16:creationId xmlns:a16="http://schemas.microsoft.com/office/drawing/2014/main" id="{79FA3601-61C8-46F9-B89D-A05E3115985D}"/>
              </a:ext>
            </a:extLst>
          </p:cNvPr>
          <p:cNvSpPr/>
          <p:nvPr/>
        </p:nvSpPr>
        <p:spPr>
          <a:xfrm rot="16200000">
            <a:off x="7421603" y="2438727"/>
            <a:ext cx="147693" cy="7852530"/>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47" name="TextBox 46">
            <a:extLst>
              <a:ext uri="{FF2B5EF4-FFF2-40B4-BE49-F238E27FC236}">
                <a16:creationId xmlns:a16="http://schemas.microsoft.com/office/drawing/2014/main" id="{4AF3EAFD-B4D7-464F-AE00-867B37B1DB3F}"/>
              </a:ext>
            </a:extLst>
          </p:cNvPr>
          <p:cNvSpPr txBox="1"/>
          <p:nvPr/>
        </p:nvSpPr>
        <p:spPr>
          <a:xfrm>
            <a:off x="6901401" y="6364346"/>
            <a:ext cx="1202509" cy="461665"/>
          </a:xfrm>
          <a:prstGeom prst="rect">
            <a:avLst/>
          </a:prstGeom>
          <a:noFill/>
        </p:spPr>
        <p:txBody>
          <a:bodyPr wrap="none" rtlCol="0">
            <a:spAutoFit/>
          </a:bodyPr>
          <a:lstStyle/>
          <a:p>
            <a:r>
              <a:rPr lang="en-US" sz="2400" b="1" dirty="0"/>
              <a:t>Training</a:t>
            </a:r>
            <a:endParaRPr lang="en-HK" sz="2400" b="1" dirty="0"/>
          </a:p>
        </p:txBody>
      </p:sp>
      <p:sp>
        <p:nvSpPr>
          <p:cNvPr id="48" name="TextBox 47">
            <a:extLst>
              <a:ext uri="{FF2B5EF4-FFF2-40B4-BE49-F238E27FC236}">
                <a16:creationId xmlns:a16="http://schemas.microsoft.com/office/drawing/2014/main" id="{C6314B29-B2FC-45B8-A2FA-AAAEA181D71D}"/>
              </a:ext>
            </a:extLst>
          </p:cNvPr>
          <p:cNvSpPr txBox="1"/>
          <p:nvPr/>
        </p:nvSpPr>
        <p:spPr>
          <a:xfrm>
            <a:off x="478366" y="5289731"/>
            <a:ext cx="615553" cy="336595"/>
          </a:xfrm>
          <a:prstGeom prst="rect">
            <a:avLst/>
          </a:prstGeom>
          <a:noFill/>
        </p:spPr>
        <p:txBody>
          <a:bodyPr vert="eaVert" wrap="square" rtlCol="0">
            <a:spAutoFit/>
          </a:bodyPr>
          <a:lstStyle/>
          <a:p>
            <a:r>
              <a:rPr lang="en-US" sz="2800" b="1" dirty="0"/>
              <a:t>…</a:t>
            </a:r>
            <a:endParaRPr lang="en-HK" sz="2800" b="1" dirty="0"/>
          </a:p>
        </p:txBody>
      </p:sp>
    </p:spTree>
    <p:extLst>
      <p:ext uri="{BB962C8B-B14F-4D97-AF65-F5344CB8AC3E}">
        <p14:creationId xmlns:p14="http://schemas.microsoft.com/office/powerpoint/2010/main" val="271800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024C-0108-4712-9E95-79ED1E149538}"/>
              </a:ext>
            </a:extLst>
          </p:cNvPr>
          <p:cNvSpPr>
            <a:spLocks noGrp="1"/>
          </p:cNvSpPr>
          <p:nvPr>
            <p:ph type="title"/>
          </p:nvPr>
        </p:nvSpPr>
        <p:spPr/>
        <p:txBody>
          <a:bodyPr/>
          <a:lstStyle/>
          <a:p>
            <a:r>
              <a:rPr lang="en-US" dirty="0"/>
              <a:t>Replicating GitHub code with 5-Fold</a:t>
            </a:r>
            <a:endParaRPr lang="en-HK" dirty="0"/>
          </a:p>
        </p:txBody>
      </p:sp>
      <p:sp>
        <p:nvSpPr>
          <p:cNvPr id="3" name="Content Placeholder 2">
            <a:extLst>
              <a:ext uri="{FF2B5EF4-FFF2-40B4-BE49-F238E27FC236}">
                <a16:creationId xmlns:a16="http://schemas.microsoft.com/office/drawing/2014/main" id="{00BABBE6-2310-4B95-9C03-E782815DC5BE}"/>
              </a:ext>
            </a:extLst>
          </p:cNvPr>
          <p:cNvSpPr>
            <a:spLocks noGrp="1"/>
          </p:cNvSpPr>
          <p:nvPr>
            <p:ph idx="1"/>
          </p:nvPr>
        </p:nvSpPr>
        <p:spPr/>
        <p:txBody>
          <a:bodyPr/>
          <a:lstStyle/>
          <a:p>
            <a:r>
              <a:rPr lang="en-US" dirty="0" err="1"/>
              <a:t>Jupyter</a:t>
            </a:r>
            <a:r>
              <a:rPr lang="en-US" dirty="0"/>
              <a:t> Notebook: </a:t>
            </a:r>
            <a:r>
              <a:rPr lang="pt-BR" dirty="0"/>
              <a:t>Ab_Virus_01_Data_Preprocessing_v01.ipynb</a:t>
            </a:r>
          </a:p>
          <a:p>
            <a:r>
              <a:rPr lang="pt-BR" dirty="0"/>
              <a:t>Excel output: Ab_Virus_02_Model_Selection_v01.xlsx</a:t>
            </a:r>
            <a:endParaRPr lang="en-HK" dirty="0"/>
          </a:p>
        </p:txBody>
      </p:sp>
      <p:graphicFrame>
        <p:nvGraphicFramePr>
          <p:cNvPr id="4" name="Table 3">
            <a:extLst>
              <a:ext uri="{FF2B5EF4-FFF2-40B4-BE49-F238E27FC236}">
                <a16:creationId xmlns:a16="http://schemas.microsoft.com/office/drawing/2014/main" id="{C6267843-51D9-452B-AFC1-F01DD4DC5461}"/>
              </a:ext>
            </a:extLst>
          </p:cNvPr>
          <p:cNvGraphicFramePr>
            <a:graphicFrameLocks noGrp="1"/>
          </p:cNvGraphicFramePr>
          <p:nvPr>
            <p:extLst>
              <p:ext uri="{D42A27DB-BD31-4B8C-83A1-F6EECF244321}">
                <p14:modId xmlns:p14="http://schemas.microsoft.com/office/powerpoint/2010/main" val="3219493916"/>
              </p:ext>
            </p:extLst>
          </p:nvPr>
        </p:nvGraphicFramePr>
        <p:xfrm>
          <a:off x="297009" y="3001455"/>
          <a:ext cx="11561615" cy="2713542"/>
        </p:xfrm>
        <a:graphic>
          <a:graphicData uri="http://schemas.openxmlformats.org/drawingml/2006/table">
            <a:tbl>
              <a:tblPr>
                <a:tableStyleId>{5C22544A-7EE6-4342-B048-85BDC9FD1C3A}</a:tableStyleId>
              </a:tblPr>
              <a:tblGrid>
                <a:gridCol w="1983059">
                  <a:extLst>
                    <a:ext uri="{9D8B030D-6E8A-4147-A177-3AD203B41FA5}">
                      <a16:colId xmlns:a16="http://schemas.microsoft.com/office/drawing/2014/main" val="3782520172"/>
                    </a:ext>
                  </a:extLst>
                </a:gridCol>
                <a:gridCol w="798213">
                  <a:extLst>
                    <a:ext uri="{9D8B030D-6E8A-4147-A177-3AD203B41FA5}">
                      <a16:colId xmlns:a16="http://schemas.microsoft.com/office/drawing/2014/main" val="2691866691"/>
                    </a:ext>
                  </a:extLst>
                </a:gridCol>
                <a:gridCol w="798213">
                  <a:extLst>
                    <a:ext uri="{9D8B030D-6E8A-4147-A177-3AD203B41FA5}">
                      <a16:colId xmlns:a16="http://schemas.microsoft.com/office/drawing/2014/main" val="3559535795"/>
                    </a:ext>
                  </a:extLst>
                </a:gridCol>
                <a:gridCol w="798213">
                  <a:extLst>
                    <a:ext uri="{9D8B030D-6E8A-4147-A177-3AD203B41FA5}">
                      <a16:colId xmlns:a16="http://schemas.microsoft.com/office/drawing/2014/main" val="1572271454"/>
                    </a:ext>
                  </a:extLst>
                </a:gridCol>
                <a:gridCol w="798213">
                  <a:extLst>
                    <a:ext uri="{9D8B030D-6E8A-4147-A177-3AD203B41FA5}">
                      <a16:colId xmlns:a16="http://schemas.microsoft.com/office/drawing/2014/main" val="1517475987"/>
                    </a:ext>
                  </a:extLst>
                </a:gridCol>
                <a:gridCol w="798213">
                  <a:extLst>
                    <a:ext uri="{9D8B030D-6E8A-4147-A177-3AD203B41FA5}">
                      <a16:colId xmlns:a16="http://schemas.microsoft.com/office/drawing/2014/main" val="3667539723"/>
                    </a:ext>
                  </a:extLst>
                </a:gridCol>
                <a:gridCol w="798213">
                  <a:extLst>
                    <a:ext uri="{9D8B030D-6E8A-4147-A177-3AD203B41FA5}">
                      <a16:colId xmlns:a16="http://schemas.microsoft.com/office/drawing/2014/main" val="477327342"/>
                    </a:ext>
                  </a:extLst>
                </a:gridCol>
                <a:gridCol w="798213">
                  <a:extLst>
                    <a:ext uri="{9D8B030D-6E8A-4147-A177-3AD203B41FA5}">
                      <a16:colId xmlns:a16="http://schemas.microsoft.com/office/drawing/2014/main" val="1918627046"/>
                    </a:ext>
                  </a:extLst>
                </a:gridCol>
                <a:gridCol w="798213">
                  <a:extLst>
                    <a:ext uri="{9D8B030D-6E8A-4147-A177-3AD203B41FA5}">
                      <a16:colId xmlns:a16="http://schemas.microsoft.com/office/drawing/2014/main" val="3871315286"/>
                    </a:ext>
                  </a:extLst>
                </a:gridCol>
                <a:gridCol w="798213">
                  <a:extLst>
                    <a:ext uri="{9D8B030D-6E8A-4147-A177-3AD203B41FA5}">
                      <a16:colId xmlns:a16="http://schemas.microsoft.com/office/drawing/2014/main" val="3428419632"/>
                    </a:ext>
                  </a:extLst>
                </a:gridCol>
                <a:gridCol w="798213">
                  <a:extLst>
                    <a:ext uri="{9D8B030D-6E8A-4147-A177-3AD203B41FA5}">
                      <a16:colId xmlns:a16="http://schemas.microsoft.com/office/drawing/2014/main" val="2293745676"/>
                    </a:ext>
                  </a:extLst>
                </a:gridCol>
                <a:gridCol w="798213">
                  <a:extLst>
                    <a:ext uri="{9D8B030D-6E8A-4147-A177-3AD203B41FA5}">
                      <a16:colId xmlns:a16="http://schemas.microsoft.com/office/drawing/2014/main" val="1894968648"/>
                    </a:ext>
                  </a:extLst>
                </a:gridCol>
                <a:gridCol w="798213">
                  <a:extLst>
                    <a:ext uri="{9D8B030D-6E8A-4147-A177-3AD203B41FA5}">
                      <a16:colId xmlns:a16="http://schemas.microsoft.com/office/drawing/2014/main" val="356143411"/>
                    </a:ext>
                  </a:extLst>
                </a:gridCol>
              </a:tblGrid>
              <a:tr h="208734">
                <a:tc>
                  <a:txBody>
                    <a:bodyPr/>
                    <a:lstStyle/>
                    <a:p>
                      <a:pPr algn="l" fontAlgn="b"/>
                      <a:endParaRPr lang="en-HK" sz="1100" b="0" i="0" u="none" strike="noStrike">
                        <a:solidFill>
                          <a:srgbClr val="000000"/>
                        </a:solidFill>
                        <a:effectLst/>
                        <a:latin typeface="Calibri" panose="020F0502020204030204" pitchFamily="34" charset="0"/>
                      </a:endParaRPr>
                    </a:p>
                  </a:txBody>
                  <a:tcPr marL="9525" marR="9525" marT="9525" marB="0" anchor="b"/>
                </a:tc>
                <a:tc gridSpan="12">
                  <a:txBody>
                    <a:bodyPr/>
                    <a:lstStyle/>
                    <a:p>
                      <a:pPr algn="ctr" fontAlgn="b"/>
                      <a:r>
                        <a:rPr lang="en-HK" sz="1100" u="none" strike="noStrike">
                          <a:effectLst/>
                        </a:rPr>
                        <a:t>Accuracy score (%)</a:t>
                      </a:r>
                      <a:endParaRPr lang="en-HK"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374433679"/>
                  </a:ext>
                </a:extLst>
              </a:tr>
              <a:tr h="208734">
                <a:tc>
                  <a:txBody>
                    <a:bodyPr/>
                    <a:lstStyle/>
                    <a:p>
                      <a:pPr algn="l" fontAlgn="ctr"/>
                      <a:endParaRPr lang="en-HK" sz="1100" b="0" i="0" u="none" strike="noStrike">
                        <a:solidFill>
                          <a:srgbClr val="000000"/>
                        </a:solidFill>
                        <a:effectLst/>
                        <a:latin typeface="Calibri" panose="020F0502020204030204" pitchFamily="34" charset="0"/>
                      </a:endParaRPr>
                    </a:p>
                  </a:txBody>
                  <a:tcPr marL="9525" marR="9525" marT="9525" marB="0" anchor="ctr"/>
                </a:tc>
                <a:tc gridSpan="6">
                  <a:txBody>
                    <a:bodyPr/>
                    <a:lstStyle/>
                    <a:p>
                      <a:pPr algn="ctr" fontAlgn="b"/>
                      <a:r>
                        <a:rPr lang="en-HK" sz="1100" u="none" strike="noStrike">
                          <a:effectLst/>
                        </a:rPr>
                        <a:t>Element-wise sum (1933 X 37) matrix</a:t>
                      </a:r>
                      <a:endParaRPr lang="en-HK"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gridSpan="6">
                  <a:txBody>
                    <a:bodyPr/>
                    <a:lstStyle/>
                    <a:p>
                      <a:pPr algn="ctr" fontAlgn="b"/>
                      <a:r>
                        <a:rPr lang="en-HK" sz="1100" u="none" strike="noStrike">
                          <a:effectLst/>
                        </a:rPr>
                        <a:t>Concatenated (1933 X 74) matrix</a:t>
                      </a:r>
                      <a:endParaRPr lang="en-HK"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445155367"/>
                  </a:ext>
                </a:extLst>
              </a:tr>
              <a:tr h="208734">
                <a:tc>
                  <a:txBody>
                    <a:bodyPr/>
                    <a:lstStyle/>
                    <a:p>
                      <a:pPr algn="l" fontAlgn="ctr"/>
                      <a:endParaRPr lang="en-HK" sz="1100" b="0" i="0" u="none" strike="noStrike">
                        <a:solidFill>
                          <a:srgbClr val="000000"/>
                        </a:solidFill>
                        <a:effectLst/>
                        <a:latin typeface="Calibri" panose="020F0502020204030204" pitchFamily="34" charset="0"/>
                      </a:endParaRPr>
                    </a:p>
                  </a:txBody>
                  <a:tcPr marL="9525" marR="9525" marT="9525" marB="0" anchor="ctr"/>
                </a:tc>
                <a:tc gridSpan="6">
                  <a:txBody>
                    <a:bodyPr/>
                    <a:lstStyle/>
                    <a:p>
                      <a:pPr algn="ctr" fontAlgn="b"/>
                      <a:r>
                        <a:rPr lang="en-HK" sz="1100" u="none" strike="noStrike">
                          <a:effectLst/>
                        </a:rPr>
                        <a:t>Kfold</a:t>
                      </a:r>
                      <a:endParaRPr lang="en-HK"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gridSpan="6">
                  <a:txBody>
                    <a:bodyPr/>
                    <a:lstStyle/>
                    <a:p>
                      <a:pPr algn="ctr" fontAlgn="b"/>
                      <a:r>
                        <a:rPr lang="en-HK" sz="1100" u="none" strike="noStrike">
                          <a:effectLst/>
                        </a:rPr>
                        <a:t>Kfold</a:t>
                      </a:r>
                      <a:endParaRPr lang="en-HK"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301346800"/>
                  </a:ext>
                </a:extLst>
              </a:tr>
              <a:tr h="208734">
                <a:tc>
                  <a:txBody>
                    <a:bodyPr/>
                    <a:lstStyle/>
                    <a:p>
                      <a:pPr algn="l" fontAlgn="ctr"/>
                      <a:r>
                        <a:rPr lang="en-HK" sz="1100" u="none" strike="noStrike">
                          <a:effectLst/>
                        </a:rPr>
                        <a:t>Classifier</a:t>
                      </a:r>
                      <a:endParaRPr lang="en-HK"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HK" sz="1100" u="none" strike="noStrike">
                          <a:effectLst/>
                        </a:rPr>
                        <a:t>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2</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3</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Mean</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2</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3</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Mean</a:t>
                      </a:r>
                      <a:endParaRPr lang="en-H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0532209"/>
                  </a:ext>
                </a:extLst>
              </a:tr>
              <a:tr h="208734">
                <a:tc>
                  <a:txBody>
                    <a:bodyPr/>
                    <a:lstStyle/>
                    <a:p>
                      <a:pPr algn="l" fontAlgn="b"/>
                      <a:r>
                        <a:rPr lang="en-HK" sz="1100" u="none" strike="noStrike">
                          <a:effectLst/>
                        </a:rPr>
                        <a:t>Random Forest</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91.47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93.28</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97.41</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70.47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89.23</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91.99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97.15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69.69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89.23</a:t>
                      </a:r>
                      <a:endParaRPr lang="en-HK"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149516"/>
                  </a:ext>
                </a:extLst>
              </a:tr>
              <a:tr h="208734">
                <a:tc>
                  <a:txBody>
                    <a:bodyPr/>
                    <a:lstStyle/>
                    <a:p>
                      <a:pPr algn="l" fontAlgn="b"/>
                      <a:r>
                        <a:rPr lang="en-HK" sz="1100" u="none" strike="noStrike">
                          <a:effectLst/>
                        </a:rPr>
                        <a:t>Decision Tree</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91.99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94.32</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94.57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97.15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76.17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90.84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91.73</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95.35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97.41</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74.35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90.53</a:t>
                      </a:r>
                      <a:endParaRPr lang="en-HK"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8472713"/>
                  </a:ext>
                </a:extLst>
              </a:tr>
              <a:tr h="208734">
                <a:tc>
                  <a:txBody>
                    <a:bodyPr/>
                    <a:lstStyle/>
                    <a:p>
                      <a:pPr algn="l" fontAlgn="b"/>
                      <a:r>
                        <a:rPr lang="en-HK" sz="1100" u="none" strike="noStrike">
                          <a:effectLst/>
                        </a:rPr>
                        <a:t>Logistic Regression</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53.49</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81.40</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81.61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81.18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52.71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77.78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92.76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69.95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77.81</a:t>
                      </a:r>
                      <a:endParaRPr lang="en-H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5705064"/>
                  </a:ext>
                </a:extLst>
              </a:tr>
              <a:tr h="208734">
                <a:tc>
                  <a:txBody>
                    <a:bodyPr/>
                    <a:lstStyle/>
                    <a:p>
                      <a:pPr algn="l" fontAlgn="b"/>
                      <a:r>
                        <a:rPr lang="en-HK" sz="1100" u="none" strike="noStrike">
                          <a:effectLst/>
                        </a:rPr>
                        <a:t>Support Vector Machine</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62.02</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71.06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97.15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73.58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79.47</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83.72</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80.62</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92.76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70.47</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84.69</a:t>
                      </a:r>
                      <a:endParaRPr lang="en-H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9019981"/>
                  </a:ext>
                </a:extLst>
              </a:tr>
              <a:tr h="208734">
                <a:tc>
                  <a:txBody>
                    <a:bodyPr/>
                    <a:lstStyle/>
                    <a:p>
                      <a:pPr algn="l" fontAlgn="b"/>
                      <a:r>
                        <a:rPr lang="en-HK" sz="1100" u="none" strike="noStrike">
                          <a:effectLst/>
                        </a:rPr>
                        <a:t>MLP Classifier</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38.50</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78.04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96.11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81.87</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77.61</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51.68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58.14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72.28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74.30</a:t>
                      </a:r>
                      <a:endParaRPr lang="en-H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3401189"/>
                  </a:ext>
                </a:extLst>
              </a:tr>
              <a:tr h="208734">
                <a:tc>
                  <a:txBody>
                    <a:bodyPr/>
                    <a:lstStyle/>
                    <a:p>
                      <a:pPr algn="l" fontAlgn="b"/>
                      <a:r>
                        <a:rPr lang="en-HK" sz="1100" u="none" strike="noStrike">
                          <a:effectLst/>
                        </a:rPr>
                        <a:t>XGBoost</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95.61</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95.09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96.89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71.50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90.58</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95.35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97.67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69.69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90.47</a:t>
                      </a:r>
                      <a:endParaRPr lang="en-HK"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260056"/>
                  </a:ext>
                </a:extLst>
              </a:tr>
              <a:tr h="208734">
                <a:tc>
                  <a:txBody>
                    <a:bodyPr/>
                    <a:lstStyle/>
                    <a:p>
                      <a:pPr algn="l" fontAlgn="b"/>
                      <a:r>
                        <a:rPr lang="en-HK" sz="1100" u="none" strike="noStrike">
                          <a:effectLst/>
                        </a:rPr>
                        <a:t>LightGBM</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89.92</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90.70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95.34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75.13</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88.93</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91.99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90.96</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96.11</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69.95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88.56</a:t>
                      </a:r>
                      <a:endParaRPr lang="en-HK"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2386625"/>
                  </a:ext>
                </a:extLst>
              </a:tr>
              <a:tr h="208734">
                <a:tc>
                  <a:txBody>
                    <a:bodyPr/>
                    <a:lstStyle/>
                    <a:p>
                      <a:pPr algn="l" fontAlgn="b"/>
                      <a:r>
                        <a:rPr lang="en-HK" sz="1100" u="none" strike="noStrike">
                          <a:effectLst/>
                        </a:rPr>
                        <a:t>CatBoost</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93.54</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95.61</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96.38</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97.67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69.95</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90.63</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93.80</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96.12</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96.38</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97.67</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69.69</a:t>
                      </a:r>
                      <a:endParaRPr lang="en-HK"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90.73</a:t>
                      </a:r>
                      <a:endParaRPr lang="en-HK"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2248074"/>
                  </a:ext>
                </a:extLst>
              </a:tr>
              <a:tr h="208734">
                <a:tc>
                  <a:txBody>
                    <a:bodyPr/>
                    <a:lstStyle/>
                    <a:p>
                      <a:pPr algn="l" fontAlgn="b"/>
                      <a:r>
                        <a:rPr lang="en-HK" sz="1100" u="none" strike="noStrike">
                          <a:effectLst/>
                        </a:rPr>
                        <a:t>TabNet</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37.47</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67.44</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83.98</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28.76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62.70</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37.47</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57.36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92.76</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95.85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a:effectLst/>
                        </a:rPr>
                        <a:t>8.55</a:t>
                      </a:r>
                      <a:endParaRPr lang="en-HK"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100" u="none" strike="noStrike" dirty="0">
                          <a:effectLst/>
                        </a:rPr>
                        <a:t>58.40</a:t>
                      </a:r>
                      <a:endParaRPr lang="en-HK"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7109022"/>
                  </a:ext>
                </a:extLst>
              </a:tr>
            </a:tbl>
          </a:graphicData>
        </a:graphic>
      </p:graphicFrame>
      <p:sp>
        <p:nvSpPr>
          <p:cNvPr id="5" name="Rectangle 4">
            <a:extLst>
              <a:ext uri="{FF2B5EF4-FFF2-40B4-BE49-F238E27FC236}">
                <a16:creationId xmlns:a16="http://schemas.microsoft.com/office/drawing/2014/main" id="{3B5E3C22-DF9A-494E-9AF7-89BE1EE59397}"/>
              </a:ext>
            </a:extLst>
          </p:cNvPr>
          <p:cNvSpPr/>
          <p:nvPr/>
        </p:nvSpPr>
        <p:spPr>
          <a:xfrm>
            <a:off x="5550408" y="3543300"/>
            <a:ext cx="898017" cy="2306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Rectangle 5">
            <a:extLst>
              <a:ext uri="{FF2B5EF4-FFF2-40B4-BE49-F238E27FC236}">
                <a16:creationId xmlns:a16="http://schemas.microsoft.com/office/drawing/2014/main" id="{7B0DB568-94AB-4764-87C6-72331A99262D}"/>
              </a:ext>
            </a:extLst>
          </p:cNvPr>
          <p:cNvSpPr/>
          <p:nvPr/>
        </p:nvSpPr>
        <p:spPr>
          <a:xfrm>
            <a:off x="10386359" y="3543300"/>
            <a:ext cx="898017" cy="2306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84CDC394-FAD0-4AEE-BA26-743283BCF8EB}"/>
              </a:ext>
            </a:extLst>
          </p:cNvPr>
          <p:cNvSpPr txBox="1"/>
          <p:nvPr/>
        </p:nvSpPr>
        <p:spPr>
          <a:xfrm>
            <a:off x="3091991" y="6330753"/>
            <a:ext cx="8494185" cy="369332"/>
          </a:xfrm>
          <a:prstGeom prst="rect">
            <a:avLst/>
          </a:prstGeom>
          <a:noFill/>
        </p:spPr>
        <p:txBody>
          <a:bodyPr wrap="none" rtlCol="0">
            <a:spAutoFit/>
          </a:bodyPr>
          <a:lstStyle/>
          <a:p>
            <a:r>
              <a:rPr lang="en-US" dirty="0"/>
              <a:t>A clear observation that the 5</a:t>
            </a:r>
            <a:r>
              <a:rPr lang="en-US" baseline="30000" dirty="0"/>
              <a:t>th</a:t>
            </a:r>
            <a:r>
              <a:rPr lang="en-US" dirty="0"/>
              <a:t> fold is always worse performing than the previous 4 folds</a:t>
            </a:r>
            <a:endParaRPr lang="en-HK" dirty="0"/>
          </a:p>
        </p:txBody>
      </p:sp>
      <p:cxnSp>
        <p:nvCxnSpPr>
          <p:cNvPr id="9" name="Straight Arrow Connector 8">
            <a:extLst>
              <a:ext uri="{FF2B5EF4-FFF2-40B4-BE49-F238E27FC236}">
                <a16:creationId xmlns:a16="http://schemas.microsoft.com/office/drawing/2014/main" id="{36DAEC88-536A-402F-967F-F4940E1519C1}"/>
              </a:ext>
            </a:extLst>
          </p:cNvPr>
          <p:cNvCxnSpPr>
            <a:cxnSpLocks/>
          </p:cNvCxnSpPr>
          <p:nvPr/>
        </p:nvCxnSpPr>
        <p:spPr>
          <a:xfrm flipV="1">
            <a:off x="6096000" y="5948313"/>
            <a:ext cx="0" cy="38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6C4AF9-2660-4512-8812-BED4A131F565}"/>
              </a:ext>
            </a:extLst>
          </p:cNvPr>
          <p:cNvCxnSpPr>
            <a:cxnSpLocks/>
          </p:cNvCxnSpPr>
          <p:nvPr/>
        </p:nvCxnSpPr>
        <p:spPr>
          <a:xfrm flipV="1">
            <a:off x="10835367" y="5948313"/>
            <a:ext cx="0" cy="38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55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99BF-0EB3-47E9-B83E-94EE89C328A1}"/>
              </a:ext>
            </a:extLst>
          </p:cNvPr>
          <p:cNvSpPr>
            <a:spLocks noGrp="1"/>
          </p:cNvSpPr>
          <p:nvPr>
            <p:ph type="title"/>
          </p:nvPr>
        </p:nvSpPr>
        <p:spPr/>
        <p:txBody>
          <a:bodyPr/>
          <a:lstStyle/>
          <a:p>
            <a:r>
              <a:rPr lang="en-US" dirty="0"/>
              <a:t>Why did it happen?</a:t>
            </a:r>
            <a:endParaRPr lang="en-HK" dirty="0"/>
          </a:p>
        </p:txBody>
      </p:sp>
      <p:sp>
        <p:nvSpPr>
          <p:cNvPr id="3" name="Content Placeholder 2">
            <a:extLst>
              <a:ext uri="{FF2B5EF4-FFF2-40B4-BE49-F238E27FC236}">
                <a16:creationId xmlns:a16="http://schemas.microsoft.com/office/drawing/2014/main" id="{5147D189-EAAA-4FE1-A876-EBF18BB72232}"/>
              </a:ext>
            </a:extLst>
          </p:cNvPr>
          <p:cNvSpPr>
            <a:spLocks noGrp="1"/>
          </p:cNvSpPr>
          <p:nvPr>
            <p:ph idx="1"/>
          </p:nvPr>
        </p:nvSpPr>
        <p:spPr/>
        <p:txBody>
          <a:bodyPr/>
          <a:lstStyle/>
          <a:p>
            <a:r>
              <a:rPr lang="en-US" dirty="0"/>
              <a:t>Remember that for our training dataset:</a:t>
            </a:r>
            <a:endParaRPr lang="en-HK" dirty="0"/>
          </a:p>
        </p:txBody>
      </p:sp>
      <p:pic>
        <p:nvPicPr>
          <p:cNvPr id="4" name="Content Placeholder 4" descr="A picture containing table&#10;&#10;Description automatically generated">
            <a:extLst>
              <a:ext uri="{FF2B5EF4-FFF2-40B4-BE49-F238E27FC236}">
                <a16:creationId xmlns:a16="http://schemas.microsoft.com/office/drawing/2014/main" id="{F9F663A1-41DC-4707-AC02-2A2334BE0BA9}"/>
              </a:ext>
            </a:extLst>
          </p:cNvPr>
          <p:cNvPicPr>
            <a:picLocks noChangeAspect="1"/>
          </p:cNvPicPr>
          <p:nvPr/>
        </p:nvPicPr>
        <p:blipFill>
          <a:blip r:embed="rId2"/>
          <a:stretch>
            <a:fillRect/>
          </a:stretch>
        </p:blipFill>
        <p:spPr>
          <a:xfrm>
            <a:off x="1402268" y="2312588"/>
            <a:ext cx="2265904" cy="4351338"/>
          </a:xfrm>
          <a:prstGeom prst="rect">
            <a:avLst/>
          </a:prstGeom>
        </p:spPr>
      </p:pic>
      <p:sp>
        <p:nvSpPr>
          <p:cNvPr id="5" name="Right Brace 4">
            <a:extLst>
              <a:ext uri="{FF2B5EF4-FFF2-40B4-BE49-F238E27FC236}">
                <a16:creationId xmlns:a16="http://schemas.microsoft.com/office/drawing/2014/main" id="{6F29070F-ACC7-461F-93CE-69F20647A05E}"/>
              </a:ext>
            </a:extLst>
          </p:cNvPr>
          <p:cNvSpPr/>
          <p:nvPr/>
        </p:nvSpPr>
        <p:spPr>
          <a:xfrm>
            <a:off x="3810000" y="3190875"/>
            <a:ext cx="600075" cy="3473051"/>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6" name="TextBox 5">
            <a:extLst>
              <a:ext uri="{FF2B5EF4-FFF2-40B4-BE49-F238E27FC236}">
                <a16:creationId xmlns:a16="http://schemas.microsoft.com/office/drawing/2014/main" id="{294E3EFA-9A05-4FBF-85D7-ECE54BC8D959}"/>
              </a:ext>
            </a:extLst>
          </p:cNvPr>
          <p:cNvSpPr txBox="1"/>
          <p:nvPr/>
        </p:nvSpPr>
        <p:spPr>
          <a:xfrm>
            <a:off x="4551903" y="4439528"/>
            <a:ext cx="3582185" cy="923330"/>
          </a:xfrm>
          <a:prstGeom prst="rect">
            <a:avLst/>
          </a:prstGeom>
          <a:noFill/>
        </p:spPr>
        <p:txBody>
          <a:bodyPr wrap="square" rtlCol="0">
            <a:spAutoFit/>
          </a:bodyPr>
          <a:lstStyle/>
          <a:p>
            <a:r>
              <a:rPr lang="en-US" dirty="0"/>
              <a:t>While most data are HIV data, there is a sizable proportion of data that belongs to non-HIV category</a:t>
            </a:r>
            <a:endParaRPr lang="en-HK" dirty="0"/>
          </a:p>
        </p:txBody>
      </p:sp>
    </p:spTree>
    <p:extLst>
      <p:ext uri="{BB962C8B-B14F-4D97-AF65-F5344CB8AC3E}">
        <p14:creationId xmlns:p14="http://schemas.microsoft.com/office/powerpoint/2010/main" val="18816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222E-0E6E-864A-8706-A619A2A723E8}"/>
              </a:ext>
            </a:extLst>
          </p:cNvPr>
          <p:cNvSpPr>
            <a:spLocks noGrp="1"/>
          </p:cNvSpPr>
          <p:nvPr>
            <p:ph type="title"/>
          </p:nvPr>
        </p:nvSpPr>
        <p:spPr/>
        <p:txBody>
          <a:bodyPr>
            <a:normAutofit fontScale="90000"/>
          </a:bodyPr>
          <a:lstStyle/>
          <a:p>
            <a:r>
              <a:rPr lang="en-US" dirty="0"/>
              <a:t>1. Generate training examples data (antibody-antigen complex of different viruses)</a:t>
            </a:r>
            <a:br>
              <a:rPr lang="en-US" dirty="0"/>
            </a:br>
            <a:endParaRPr lang="en-US" dirty="0"/>
          </a:p>
        </p:txBody>
      </p:sp>
      <p:sp>
        <p:nvSpPr>
          <p:cNvPr id="3" name="Content Placeholder 2">
            <a:extLst>
              <a:ext uri="{FF2B5EF4-FFF2-40B4-BE49-F238E27FC236}">
                <a16:creationId xmlns:a16="http://schemas.microsoft.com/office/drawing/2014/main" id="{91E778FD-2D6C-C14C-92AE-D65219E651D5}"/>
              </a:ext>
            </a:extLst>
          </p:cNvPr>
          <p:cNvSpPr>
            <a:spLocks noGrp="1"/>
          </p:cNvSpPr>
          <p:nvPr>
            <p:ph idx="1"/>
          </p:nvPr>
        </p:nvSpPr>
        <p:spPr/>
        <p:txBody>
          <a:bodyPr>
            <a:normAutofit fontScale="85000" lnSpcReduction="20000"/>
          </a:bodyPr>
          <a:lstStyle/>
          <a:p>
            <a:r>
              <a:rPr lang="en-US" dirty="0"/>
              <a:t>Paper used 1933 examples of 15 viruses (1833 being HIV)</a:t>
            </a:r>
          </a:p>
          <a:p>
            <a:r>
              <a:rPr lang="en-US" dirty="0"/>
              <a:t>HIV data collected from CATNAP Database: </a:t>
            </a:r>
            <a:r>
              <a:rPr lang="en-US" dirty="0">
                <a:hlinkClick r:id="rId2"/>
              </a:rPr>
              <a:t>https://www.hiv.lanl.gov/components/sequence/HIV/neutralization/</a:t>
            </a:r>
            <a:endParaRPr lang="en-US" dirty="0"/>
          </a:p>
          <a:p>
            <a:r>
              <a:rPr lang="en-US" dirty="0"/>
              <a:t>CATNAP </a:t>
            </a:r>
            <a:r>
              <a:rPr lang="en-SG" dirty="0"/>
              <a:t>Purpose: </a:t>
            </a:r>
            <a:r>
              <a:rPr lang="en-SG" dirty="0" err="1"/>
              <a:t>Analyze</a:t>
            </a:r>
            <a:r>
              <a:rPr lang="en-SG" dirty="0"/>
              <a:t> our database of HIV-1 IC</a:t>
            </a:r>
            <a:r>
              <a:rPr lang="en-SG" baseline="-25000" dirty="0"/>
              <a:t>50</a:t>
            </a:r>
            <a:r>
              <a:rPr lang="en-SG" dirty="0"/>
              <a:t> and IC</a:t>
            </a:r>
            <a:r>
              <a:rPr lang="en-SG" baseline="-25000" dirty="0"/>
              <a:t>80</a:t>
            </a:r>
            <a:r>
              <a:rPr lang="en-SG" dirty="0"/>
              <a:t> neutralization data from publicly-available sources, in conjunction with HIV-1 Envelope sequences</a:t>
            </a:r>
          </a:p>
          <a:p>
            <a:r>
              <a:rPr lang="en-SG" dirty="0"/>
              <a:t>Other data collected from by RCSB (PDB) server by searching the keywords of “virus, antibody” (manually obtained)</a:t>
            </a:r>
          </a:p>
          <a:p>
            <a:r>
              <a:rPr lang="en-SG" dirty="0"/>
              <a:t>Antibody and antigen sequence literally just combined together</a:t>
            </a:r>
          </a:p>
          <a:p>
            <a:r>
              <a:rPr lang="en-SG" dirty="0"/>
              <a:t>At that time, there were not much data on COVID antibody-antigen complexes and were not included in data (only 4 SARS data included)</a:t>
            </a:r>
          </a:p>
          <a:p>
            <a:r>
              <a:rPr lang="en-US" dirty="0"/>
              <a:t>What our URECA project can do:</a:t>
            </a:r>
          </a:p>
          <a:p>
            <a:pPr lvl="1"/>
            <a:r>
              <a:rPr lang="en-US" dirty="0">
                <a:solidFill>
                  <a:srgbClr val="FF0000"/>
                </a:solidFill>
              </a:rPr>
              <a:t>(</a:t>
            </a:r>
            <a:r>
              <a:rPr lang="en-US" dirty="0" err="1">
                <a:solidFill>
                  <a:srgbClr val="FF0000"/>
                </a:solidFill>
              </a:rPr>
              <a:t>i</a:t>
            </a:r>
            <a:r>
              <a:rPr lang="en-US" dirty="0">
                <a:solidFill>
                  <a:srgbClr val="FF0000"/>
                </a:solidFill>
              </a:rPr>
              <a:t>) Manually obtain COVID antibody-antigen data and combine with existing compiled data to strengthen the ML and make it more catered to COVID</a:t>
            </a:r>
          </a:p>
          <a:p>
            <a:pPr marL="457200" lvl="1" indent="0">
              <a:buNone/>
            </a:pPr>
            <a:endParaRPr lang="en-US" dirty="0"/>
          </a:p>
          <a:p>
            <a:endParaRPr lang="en-US" dirty="0"/>
          </a:p>
        </p:txBody>
      </p:sp>
    </p:spTree>
    <p:extLst>
      <p:ext uri="{BB962C8B-B14F-4D97-AF65-F5344CB8AC3E}">
        <p14:creationId xmlns:p14="http://schemas.microsoft.com/office/powerpoint/2010/main" val="3587698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70E0-429A-4860-A5BF-5CDA1D069336}"/>
              </a:ext>
            </a:extLst>
          </p:cNvPr>
          <p:cNvSpPr>
            <a:spLocks noGrp="1"/>
          </p:cNvSpPr>
          <p:nvPr>
            <p:ph type="title"/>
          </p:nvPr>
        </p:nvSpPr>
        <p:spPr/>
        <p:txBody>
          <a:bodyPr/>
          <a:lstStyle/>
          <a:p>
            <a:r>
              <a:rPr lang="en-US" dirty="0"/>
              <a:t>Why did it happen?</a:t>
            </a:r>
            <a:endParaRPr lang="en-HK" dirty="0"/>
          </a:p>
        </p:txBody>
      </p:sp>
      <p:sp>
        <p:nvSpPr>
          <p:cNvPr id="3" name="Content Placeholder 2">
            <a:extLst>
              <a:ext uri="{FF2B5EF4-FFF2-40B4-BE49-F238E27FC236}">
                <a16:creationId xmlns:a16="http://schemas.microsoft.com/office/drawing/2014/main" id="{4C22B313-B0E5-4D5E-A543-B4E5C2118322}"/>
              </a:ext>
            </a:extLst>
          </p:cNvPr>
          <p:cNvSpPr>
            <a:spLocks noGrp="1"/>
          </p:cNvSpPr>
          <p:nvPr>
            <p:ph idx="1"/>
          </p:nvPr>
        </p:nvSpPr>
        <p:spPr>
          <a:xfrm>
            <a:off x="838200" y="1825625"/>
            <a:ext cx="10515600" cy="4791991"/>
          </a:xfrm>
        </p:spPr>
        <p:txBody>
          <a:bodyPr>
            <a:normAutofit/>
          </a:bodyPr>
          <a:lstStyle/>
          <a:p>
            <a:r>
              <a:rPr lang="en-US" dirty="0"/>
              <a:t>Imagine if all non-HIV data is concentrated in one “fold”</a:t>
            </a:r>
          </a:p>
          <a:p>
            <a:endParaRPr lang="en-US" dirty="0"/>
          </a:p>
          <a:p>
            <a:endParaRPr lang="en-US" dirty="0"/>
          </a:p>
          <a:p>
            <a:endParaRPr lang="en-US" dirty="0"/>
          </a:p>
          <a:p>
            <a:endParaRPr lang="en-US" dirty="0"/>
          </a:p>
          <a:p>
            <a:endParaRPr lang="en-US" dirty="0"/>
          </a:p>
          <a:p>
            <a:r>
              <a:rPr lang="en-US" dirty="0"/>
              <a:t>Quite obvious that, for this fold, the accuracy of validation dataset will fall significantly due to </a:t>
            </a:r>
            <a:r>
              <a:rPr lang="en-US" b="1" dirty="0"/>
              <a:t>domain adaptation shift </a:t>
            </a:r>
            <a:r>
              <a:rPr lang="en-US" dirty="0"/>
              <a:t>problem.</a:t>
            </a:r>
            <a:endParaRPr lang="en-HK" dirty="0"/>
          </a:p>
        </p:txBody>
      </p:sp>
      <p:sp>
        <p:nvSpPr>
          <p:cNvPr id="13" name="Rectangle 12">
            <a:extLst>
              <a:ext uri="{FF2B5EF4-FFF2-40B4-BE49-F238E27FC236}">
                <a16:creationId xmlns:a16="http://schemas.microsoft.com/office/drawing/2014/main" id="{426763B5-0F8D-4B2C-8A8A-33A504C29F9B}"/>
              </a:ext>
            </a:extLst>
          </p:cNvPr>
          <p:cNvSpPr/>
          <p:nvPr/>
        </p:nvSpPr>
        <p:spPr>
          <a:xfrm>
            <a:off x="1561275" y="3555251"/>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4" name="TextBox 13">
            <a:extLst>
              <a:ext uri="{FF2B5EF4-FFF2-40B4-BE49-F238E27FC236}">
                <a16:creationId xmlns:a16="http://schemas.microsoft.com/office/drawing/2014/main" id="{84FB2ACF-7C3D-4508-99AF-1F68E6A11A54}"/>
              </a:ext>
            </a:extLst>
          </p:cNvPr>
          <p:cNvSpPr txBox="1"/>
          <p:nvPr/>
        </p:nvSpPr>
        <p:spPr>
          <a:xfrm>
            <a:off x="123782" y="3555251"/>
            <a:ext cx="1355884" cy="461665"/>
          </a:xfrm>
          <a:prstGeom prst="rect">
            <a:avLst/>
          </a:prstGeom>
          <a:noFill/>
        </p:spPr>
        <p:txBody>
          <a:bodyPr wrap="none" rtlCol="0">
            <a:spAutoFit/>
          </a:bodyPr>
          <a:lstStyle/>
          <a:p>
            <a:r>
              <a:rPr lang="en-US" sz="2400" b="1" dirty="0"/>
              <a:t>5</a:t>
            </a:r>
            <a:r>
              <a:rPr lang="en-US" sz="2400" b="1" baseline="30000" dirty="0"/>
              <a:t>th</a:t>
            </a:r>
            <a:r>
              <a:rPr lang="en-US" sz="2400" b="1" dirty="0"/>
              <a:t> round</a:t>
            </a:r>
            <a:endParaRPr lang="en-HK" sz="2400" b="1" dirty="0"/>
          </a:p>
        </p:txBody>
      </p:sp>
      <p:sp>
        <p:nvSpPr>
          <p:cNvPr id="15" name="Rectangle 14">
            <a:extLst>
              <a:ext uri="{FF2B5EF4-FFF2-40B4-BE49-F238E27FC236}">
                <a16:creationId xmlns:a16="http://schemas.microsoft.com/office/drawing/2014/main" id="{DD6363A5-A5F5-45B4-8597-41157DE2EE3C}"/>
              </a:ext>
            </a:extLst>
          </p:cNvPr>
          <p:cNvSpPr/>
          <p:nvPr/>
        </p:nvSpPr>
        <p:spPr>
          <a:xfrm>
            <a:off x="3569185" y="3555251"/>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6" name="Rectangle 15">
            <a:extLst>
              <a:ext uri="{FF2B5EF4-FFF2-40B4-BE49-F238E27FC236}">
                <a16:creationId xmlns:a16="http://schemas.microsoft.com/office/drawing/2014/main" id="{B8EC87C9-32FC-4741-9B09-B6D49CC41843}"/>
              </a:ext>
            </a:extLst>
          </p:cNvPr>
          <p:cNvSpPr/>
          <p:nvPr/>
        </p:nvSpPr>
        <p:spPr>
          <a:xfrm>
            <a:off x="5577095" y="3555251"/>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7" name="Rectangle 16">
            <a:extLst>
              <a:ext uri="{FF2B5EF4-FFF2-40B4-BE49-F238E27FC236}">
                <a16:creationId xmlns:a16="http://schemas.microsoft.com/office/drawing/2014/main" id="{2929B084-4F63-424F-A407-A7ACE91C9A74}"/>
              </a:ext>
            </a:extLst>
          </p:cNvPr>
          <p:cNvSpPr/>
          <p:nvPr/>
        </p:nvSpPr>
        <p:spPr>
          <a:xfrm>
            <a:off x="7585005" y="3555251"/>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18" name="Rectangle 17">
            <a:extLst>
              <a:ext uri="{FF2B5EF4-FFF2-40B4-BE49-F238E27FC236}">
                <a16:creationId xmlns:a16="http://schemas.microsoft.com/office/drawing/2014/main" id="{5E6AF900-64E4-449D-BF33-66C6F9A1EDDF}"/>
              </a:ext>
            </a:extLst>
          </p:cNvPr>
          <p:cNvSpPr/>
          <p:nvPr/>
        </p:nvSpPr>
        <p:spPr>
          <a:xfrm>
            <a:off x="9592915" y="3555251"/>
            <a:ext cx="1828800"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20%</a:t>
            </a:r>
            <a:endParaRPr lang="en-HK" sz="2800" b="1" dirty="0">
              <a:solidFill>
                <a:schemeClr val="tx1"/>
              </a:solidFill>
            </a:endParaRPr>
          </a:p>
        </p:txBody>
      </p:sp>
      <p:sp>
        <p:nvSpPr>
          <p:cNvPr id="31" name="Left Brace 30">
            <a:extLst>
              <a:ext uri="{FF2B5EF4-FFF2-40B4-BE49-F238E27FC236}">
                <a16:creationId xmlns:a16="http://schemas.microsoft.com/office/drawing/2014/main" id="{E427AB91-5DD7-432A-91D9-8261595D3384}"/>
              </a:ext>
            </a:extLst>
          </p:cNvPr>
          <p:cNvSpPr/>
          <p:nvPr/>
        </p:nvSpPr>
        <p:spPr>
          <a:xfrm rot="16200000">
            <a:off x="5413693" y="286679"/>
            <a:ext cx="147693" cy="7852530"/>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2" name="TextBox 31">
            <a:extLst>
              <a:ext uri="{FF2B5EF4-FFF2-40B4-BE49-F238E27FC236}">
                <a16:creationId xmlns:a16="http://schemas.microsoft.com/office/drawing/2014/main" id="{41208AE7-3D3D-40F7-8F12-D54924899D6E}"/>
              </a:ext>
            </a:extLst>
          </p:cNvPr>
          <p:cNvSpPr txBox="1"/>
          <p:nvPr/>
        </p:nvSpPr>
        <p:spPr>
          <a:xfrm>
            <a:off x="4893491" y="4212298"/>
            <a:ext cx="1202509" cy="461665"/>
          </a:xfrm>
          <a:prstGeom prst="rect">
            <a:avLst/>
          </a:prstGeom>
          <a:noFill/>
        </p:spPr>
        <p:txBody>
          <a:bodyPr wrap="none" rtlCol="0">
            <a:spAutoFit/>
          </a:bodyPr>
          <a:lstStyle/>
          <a:p>
            <a:r>
              <a:rPr lang="en-US" sz="2400" b="1" dirty="0"/>
              <a:t>Training</a:t>
            </a:r>
            <a:endParaRPr lang="en-HK" sz="2400" b="1" dirty="0"/>
          </a:p>
        </p:txBody>
      </p:sp>
      <p:sp>
        <p:nvSpPr>
          <p:cNvPr id="33" name="TextBox 32">
            <a:extLst>
              <a:ext uri="{FF2B5EF4-FFF2-40B4-BE49-F238E27FC236}">
                <a16:creationId xmlns:a16="http://schemas.microsoft.com/office/drawing/2014/main" id="{00061168-6D36-4A32-A368-2F3CEFDD1B4D}"/>
              </a:ext>
            </a:extLst>
          </p:cNvPr>
          <p:cNvSpPr txBox="1"/>
          <p:nvPr/>
        </p:nvSpPr>
        <p:spPr>
          <a:xfrm>
            <a:off x="9783512" y="4212298"/>
            <a:ext cx="1480855" cy="461665"/>
          </a:xfrm>
          <a:prstGeom prst="rect">
            <a:avLst/>
          </a:prstGeom>
          <a:noFill/>
        </p:spPr>
        <p:txBody>
          <a:bodyPr wrap="none" rtlCol="0">
            <a:spAutoFit/>
          </a:bodyPr>
          <a:lstStyle/>
          <a:p>
            <a:r>
              <a:rPr lang="en-US" sz="2400" b="1" dirty="0"/>
              <a:t>Validation</a:t>
            </a:r>
            <a:endParaRPr lang="en-HK" sz="2400" b="1" dirty="0"/>
          </a:p>
        </p:txBody>
      </p:sp>
      <p:sp>
        <p:nvSpPr>
          <p:cNvPr id="34" name="Left Brace 33">
            <a:extLst>
              <a:ext uri="{FF2B5EF4-FFF2-40B4-BE49-F238E27FC236}">
                <a16:creationId xmlns:a16="http://schemas.microsoft.com/office/drawing/2014/main" id="{1F1559F7-5CF9-4537-B878-08843B54DA1E}"/>
              </a:ext>
            </a:extLst>
          </p:cNvPr>
          <p:cNvSpPr/>
          <p:nvPr/>
        </p:nvSpPr>
        <p:spPr>
          <a:xfrm rot="16200000">
            <a:off x="10433470" y="3298544"/>
            <a:ext cx="147692" cy="1828799"/>
          </a:xfrm>
          <a:prstGeom prst="leftBrac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6" name="TextBox 5">
            <a:extLst>
              <a:ext uri="{FF2B5EF4-FFF2-40B4-BE49-F238E27FC236}">
                <a16:creationId xmlns:a16="http://schemas.microsoft.com/office/drawing/2014/main" id="{4F51C9C5-96BC-40BC-8719-B59A36520FFD}"/>
              </a:ext>
            </a:extLst>
          </p:cNvPr>
          <p:cNvSpPr txBox="1"/>
          <p:nvPr/>
        </p:nvSpPr>
        <p:spPr>
          <a:xfrm>
            <a:off x="9197421" y="2174811"/>
            <a:ext cx="2619788" cy="830997"/>
          </a:xfrm>
          <a:prstGeom prst="rect">
            <a:avLst/>
          </a:prstGeom>
          <a:noFill/>
        </p:spPr>
        <p:txBody>
          <a:bodyPr wrap="square" rtlCol="0">
            <a:spAutoFit/>
          </a:bodyPr>
          <a:lstStyle/>
          <a:p>
            <a:pPr algn="ctr"/>
            <a:r>
              <a:rPr lang="en-US" sz="2400" b="1" dirty="0"/>
              <a:t>All non-HIV data concentrated here</a:t>
            </a:r>
            <a:endParaRPr lang="en-HK" sz="2400" b="1" dirty="0"/>
          </a:p>
        </p:txBody>
      </p:sp>
      <p:cxnSp>
        <p:nvCxnSpPr>
          <p:cNvPr id="8" name="Straight Arrow Connector 7">
            <a:extLst>
              <a:ext uri="{FF2B5EF4-FFF2-40B4-BE49-F238E27FC236}">
                <a16:creationId xmlns:a16="http://schemas.microsoft.com/office/drawing/2014/main" id="{0F7B80E9-B34F-4FDD-913E-BEF1C529F381}"/>
              </a:ext>
            </a:extLst>
          </p:cNvPr>
          <p:cNvCxnSpPr>
            <a:cxnSpLocks/>
            <a:stCxn id="6" idx="2"/>
          </p:cNvCxnSpPr>
          <p:nvPr/>
        </p:nvCxnSpPr>
        <p:spPr>
          <a:xfrm>
            <a:off x="10507315" y="3005808"/>
            <a:ext cx="0" cy="4231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628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7A07A-170F-457B-ABF5-B151E09950E8}"/>
              </a:ext>
            </a:extLst>
          </p:cNvPr>
          <p:cNvSpPr>
            <a:spLocks noGrp="1"/>
          </p:cNvSpPr>
          <p:nvPr>
            <p:ph idx="1"/>
          </p:nvPr>
        </p:nvSpPr>
        <p:spPr/>
        <p:txBody>
          <a:bodyPr/>
          <a:lstStyle/>
          <a:p>
            <a:r>
              <a:rPr lang="en-US" dirty="0"/>
              <a:t>Stratified K-fold means that, for each fold, the proportion of ‘1’s and ‘0’s in the y value of data is the same.</a:t>
            </a:r>
          </a:p>
          <a:p>
            <a:r>
              <a:rPr lang="en-US" dirty="0"/>
              <a:t>Normal K-fold:</a:t>
            </a:r>
          </a:p>
          <a:p>
            <a:endParaRPr lang="en-US" dirty="0"/>
          </a:p>
          <a:p>
            <a:endParaRPr lang="en-US" dirty="0"/>
          </a:p>
          <a:p>
            <a:endParaRPr lang="en-US" dirty="0"/>
          </a:p>
          <a:p>
            <a:r>
              <a:rPr lang="en-HK" dirty="0"/>
              <a:t>Stratified K-fold:</a:t>
            </a:r>
          </a:p>
        </p:txBody>
      </p:sp>
      <p:sp>
        <p:nvSpPr>
          <p:cNvPr id="2" name="Title 1">
            <a:extLst>
              <a:ext uri="{FF2B5EF4-FFF2-40B4-BE49-F238E27FC236}">
                <a16:creationId xmlns:a16="http://schemas.microsoft.com/office/drawing/2014/main" id="{D0630D3A-4308-4261-A134-1656E66935F1}"/>
              </a:ext>
            </a:extLst>
          </p:cNvPr>
          <p:cNvSpPr>
            <a:spLocks noGrp="1"/>
          </p:cNvSpPr>
          <p:nvPr>
            <p:ph type="title"/>
          </p:nvPr>
        </p:nvSpPr>
        <p:spPr/>
        <p:txBody>
          <a:bodyPr>
            <a:normAutofit/>
          </a:bodyPr>
          <a:lstStyle/>
          <a:p>
            <a:r>
              <a:rPr lang="en-US" sz="4000" dirty="0"/>
              <a:t>Originality 5: Solve by Repeated Stratified 5-Fold</a:t>
            </a:r>
            <a:endParaRPr lang="en-HK" sz="4000" dirty="0"/>
          </a:p>
        </p:txBody>
      </p:sp>
      <p:sp>
        <p:nvSpPr>
          <p:cNvPr id="4" name="Rectangle 3">
            <a:extLst>
              <a:ext uri="{FF2B5EF4-FFF2-40B4-BE49-F238E27FC236}">
                <a16:creationId xmlns:a16="http://schemas.microsoft.com/office/drawing/2014/main" id="{2861B3F4-54E3-423D-93B5-01B92C3EA9BE}"/>
              </a:ext>
            </a:extLst>
          </p:cNvPr>
          <p:cNvSpPr/>
          <p:nvPr/>
        </p:nvSpPr>
        <p:spPr>
          <a:xfrm>
            <a:off x="1561275" y="3555251"/>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6" name="Rectangle 5">
            <a:extLst>
              <a:ext uri="{FF2B5EF4-FFF2-40B4-BE49-F238E27FC236}">
                <a16:creationId xmlns:a16="http://schemas.microsoft.com/office/drawing/2014/main" id="{90EA53FC-8B58-48F1-B651-0B4F843A0250}"/>
              </a:ext>
            </a:extLst>
          </p:cNvPr>
          <p:cNvSpPr/>
          <p:nvPr/>
        </p:nvSpPr>
        <p:spPr>
          <a:xfrm>
            <a:off x="3569185" y="3555251"/>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63%</a:t>
            </a:r>
          </a:p>
          <a:p>
            <a:pPr algn="ctr"/>
            <a:r>
              <a:rPr lang="en-US" sz="2000" dirty="0">
                <a:solidFill>
                  <a:schemeClr val="tx1"/>
                </a:solidFill>
              </a:rPr>
              <a:t>Y=0: 27%</a:t>
            </a:r>
            <a:endParaRPr lang="en-HK" sz="2000" dirty="0">
              <a:solidFill>
                <a:schemeClr val="tx1"/>
              </a:solidFill>
            </a:endParaRPr>
          </a:p>
        </p:txBody>
      </p:sp>
      <p:sp>
        <p:nvSpPr>
          <p:cNvPr id="7" name="Rectangle 6">
            <a:extLst>
              <a:ext uri="{FF2B5EF4-FFF2-40B4-BE49-F238E27FC236}">
                <a16:creationId xmlns:a16="http://schemas.microsoft.com/office/drawing/2014/main" id="{99DB974C-F002-4092-AC6B-737F5929298C}"/>
              </a:ext>
            </a:extLst>
          </p:cNvPr>
          <p:cNvSpPr/>
          <p:nvPr/>
        </p:nvSpPr>
        <p:spPr>
          <a:xfrm>
            <a:off x="5577095" y="3555251"/>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82%</a:t>
            </a:r>
          </a:p>
          <a:p>
            <a:pPr algn="ctr"/>
            <a:r>
              <a:rPr lang="en-US" sz="2000" dirty="0">
                <a:solidFill>
                  <a:schemeClr val="tx1"/>
                </a:solidFill>
              </a:rPr>
              <a:t>Y=0: 18%</a:t>
            </a:r>
            <a:endParaRPr lang="en-HK" sz="2000" dirty="0">
              <a:solidFill>
                <a:schemeClr val="tx1"/>
              </a:solidFill>
            </a:endParaRPr>
          </a:p>
        </p:txBody>
      </p:sp>
      <p:sp>
        <p:nvSpPr>
          <p:cNvPr id="8" name="Rectangle 7">
            <a:extLst>
              <a:ext uri="{FF2B5EF4-FFF2-40B4-BE49-F238E27FC236}">
                <a16:creationId xmlns:a16="http://schemas.microsoft.com/office/drawing/2014/main" id="{4808A5A6-282F-4B0C-B941-ADA57ACBC23B}"/>
              </a:ext>
            </a:extLst>
          </p:cNvPr>
          <p:cNvSpPr/>
          <p:nvPr/>
        </p:nvSpPr>
        <p:spPr>
          <a:xfrm>
            <a:off x="7585005" y="3555251"/>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91%</a:t>
            </a:r>
          </a:p>
          <a:p>
            <a:pPr algn="ctr"/>
            <a:r>
              <a:rPr lang="en-US" sz="2000" dirty="0">
                <a:solidFill>
                  <a:schemeClr val="tx1"/>
                </a:solidFill>
              </a:rPr>
              <a:t>Y=0: 9%</a:t>
            </a:r>
            <a:endParaRPr lang="en-HK" sz="2000" dirty="0">
              <a:solidFill>
                <a:schemeClr val="tx1"/>
              </a:solidFill>
            </a:endParaRPr>
          </a:p>
        </p:txBody>
      </p:sp>
      <p:sp>
        <p:nvSpPr>
          <p:cNvPr id="9" name="Rectangle 8">
            <a:extLst>
              <a:ext uri="{FF2B5EF4-FFF2-40B4-BE49-F238E27FC236}">
                <a16:creationId xmlns:a16="http://schemas.microsoft.com/office/drawing/2014/main" id="{89A98F0C-1BB7-48E8-9C91-B697407EF75A}"/>
              </a:ext>
            </a:extLst>
          </p:cNvPr>
          <p:cNvSpPr/>
          <p:nvPr/>
        </p:nvSpPr>
        <p:spPr>
          <a:xfrm>
            <a:off x="9592915" y="3555251"/>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72%</a:t>
            </a:r>
          </a:p>
          <a:p>
            <a:pPr algn="ctr"/>
            <a:r>
              <a:rPr lang="en-US" sz="2000" dirty="0">
                <a:solidFill>
                  <a:schemeClr val="tx1"/>
                </a:solidFill>
              </a:rPr>
              <a:t>Y=0: 28%</a:t>
            </a:r>
            <a:endParaRPr lang="en-HK" sz="2000" dirty="0">
              <a:solidFill>
                <a:schemeClr val="tx1"/>
              </a:solidFill>
            </a:endParaRPr>
          </a:p>
        </p:txBody>
      </p:sp>
      <p:sp>
        <p:nvSpPr>
          <p:cNvPr id="14" name="Rectangle 13">
            <a:extLst>
              <a:ext uri="{FF2B5EF4-FFF2-40B4-BE49-F238E27FC236}">
                <a16:creationId xmlns:a16="http://schemas.microsoft.com/office/drawing/2014/main" id="{5412B662-49B2-4D11-B6DF-2B5F89C83DEE}"/>
              </a:ext>
            </a:extLst>
          </p:cNvPr>
          <p:cNvSpPr/>
          <p:nvPr/>
        </p:nvSpPr>
        <p:spPr>
          <a:xfrm>
            <a:off x="1561275" y="538780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16" name="Rectangle 15">
            <a:extLst>
              <a:ext uri="{FF2B5EF4-FFF2-40B4-BE49-F238E27FC236}">
                <a16:creationId xmlns:a16="http://schemas.microsoft.com/office/drawing/2014/main" id="{D2408237-4282-4EC7-B173-AA16CA30CAE5}"/>
              </a:ext>
            </a:extLst>
          </p:cNvPr>
          <p:cNvSpPr/>
          <p:nvPr/>
        </p:nvSpPr>
        <p:spPr>
          <a:xfrm>
            <a:off x="3569185" y="538780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17" name="Rectangle 16">
            <a:extLst>
              <a:ext uri="{FF2B5EF4-FFF2-40B4-BE49-F238E27FC236}">
                <a16:creationId xmlns:a16="http://schemas.microsoft.com/office/drawing/2014/main" id="{9A105650-C401-4FBF-AEBC-7A35ACEAE4F7}"/>
              </a:ext>
            </a:extLst>
          </p:cNvPr>
          <p:cNvSpPr/>
          <p:nvPr/>
        </p:nvSpPr>
        <p:spPr>
          <a:xfrm>
            <a:off x="5577095" y="538780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18" name="Rectangle 17">
            <a:extLst>
              <a:ext uri="{FF2B5EF4-FFF2-40B4-BE49-F238E27FC236}">
                <a16:creationId xmlns:a16="http://schemas.microsoft.com/office/drawing/2014/main" id="{B4514712-F0E6-4674-B568-33F82DF19A93}"/>
              </a:ext>
            </a:extLst>
          </p:cNvPr>
          <p:cNvSpPr/>
          <p:nvPr/>
        </p:nvSpPr>
        <p:spPr>
          <a:xfrm>
            <a:off x="7585005" y="538780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19" name="Rectangle 18">
            <a:extLst>
              <a:ext uri="{FF2B5EF4-FFF2-40B4-BE49-F238E27FC236}">
                <a16:creationId xmlns:a16="http://schemas.microsoft.com/office/drawing/2014/main" id="{629BFBAC-7556-4989-8641-1F11F2D1CAA3}"/>
              </a:ext>
            </a:extLst>
          </p:cNvPr>
          <p:cNvSpPr/>
          <p:nvPr/>
        </p:nvSpPr>
        <p:spPr>
          <a:xfrm>
            <a:off x="9592915" y="538780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20" name="TextBox 19">
            <a:extLst>
              <a:ext uri="{FF2B5EF4-FFF2-40B4-BE49-F238E27FC236}">
                <a16:creationId xmlns:a16="http://schemas.microsoft.com/office/drawing/2014/main" id="{33DBB100-9F65-49AE-A703-C5CE472A7DCE}"/>
              </a:ext>
            </a:extLst>
          </p:cNvPr>
          <p:cNvSpPr txBox="1"/>
          <p:nvPr/>
        </p:nvSpPr>
        <p:spPr>
          <a:xfrm>
            <a:off x="663802" y="3714957"/>
            <a:ext cx="784702" cy="461665"/>
          </a:xfrm>
          <a:prstGeom prst="rect">
            <a:avLst/>
          </a:prstGeom>
          <a:noFill/>
        </p:spPr>
        <p:txBody>
          <a:bodyPr wrap="none" rtlCol="0">
            <a:spAutoFit/>
          </a:bodyPr>
          <a:lstStyle/>
          <a:p>
            <a:r>
              <a:rPr lang="en-US" sz="2400" b="1" dirty="0"/>
              <a:t>Data</a:t>
            </a:r>
            <a:endParaRPr lang="en-HK" sz="2400" b="1" dirty="0"/>
          </a:p>
        </p:txBody>
      </p:sp>
      <p:sp>
        <p:nvSpPr>
          <p:cNvPr id="21" name="TextBox 20">
            <a:extLst>
              <a:ext uri="{FF2B5EF4-FFF2-40B4-BE49-F238E27FC236}">
                <a16:creationId xmlns:a16="http://schemas.microsoft.com/office/drawing/2014/main" id="{4A1880F6-C8E2-4A30-BD91-5AD1A7735410}"/>
              </a:ext>
            </a:extLst>
          </p:cNvPr>
          <p:cNvSpPr txBox="1"/>
          <p:nvPr/>
        </p:nvSpPr>
        <p:spPr>
          <a:xfrm>
            <a:off x="663802" y="5547509"/>
            <a:ext cx="784702" cy="461665"/>
          </a:xfrm>
          <a:prstGeom prst="rect">
            <a:avLst/>
          </a:prstGeom>
          <a:noFill/>
        </p:spPr>
        <p:txBody>
          <a:bodyPr wrap="none" rtlCol="0">
            <a:spAutoFit/>
          </a:bodyPr>
          <a:lstStyle/>
          <a:p>
            <a:r>
              <a:rPr lang="en-US" sz="2400" b="1" dirty="0"/>
              <a:t>Data</a:t>
            </a:r>
            <a:endParaRPr lang="en-HK" sz="2400" b="1" dirty="0"/>
          </a:p>
        </p:txBody>
      </p:sp>
    </p:spTree>
    <p:extLst>
      <p:ext uri="{BB962C8B-B14F-4D97-AF65-F5344CB8AC3E}">
        <p14:creationId xmlns:p14="http://schemas.microsoft.com/office/powerpoint/2010/main" val="2032864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7A07A-170F-457B-ABF5-B151E09950E8}"/>
              </a:ext>
            </a:extLst>
          </p:cNvPr>
          <p:cNvSpPr>
            <a:spLocks noGrp="1"/>
          </p:cNvSpPr>
          <p:nvPr>
            <p:ph idx="1"/>
          </p:nvPr>
        </p:nvSpPr>
        <p:spPr>
          <a:xfrm>
            <a:off x="838200" y="1825626"/>
            <a:ext cx="10515600" cy="869124"/>
          </a:xfrm>
        </p:spPr>
        <p:txBody>
          <a:bodyPr>
            <a:normAutofit/>
          </a:bodyPr>
          <a:lstStyle/>
          <a:p>
            <a:r>
              <a:rPr lang="en-US" dirty="0"/>
              <a:t>Repeated K-fold means that, it repeats the forementioned Stratified K-Fold model, but </a:t>
            </a:r>
            <a:r>
              <a:rPr lang="en-HK" dirty="0"/>
              <a:t>with different randomization in each repetition.</a:t>
            </a:r>
            <a:endParaRPr lang="en-US" dirty="0"/>
          </a:p>
        </p:txBody>
      </p:sp>
      <p:sp>
        <p:nvSpPr>
          <p:cNvPr id="2" name="Title 1">
            <a:extLst>
              <a:ext uri="{FF2B5EF4-FFF2-40B4-BE49-F238E27FC236}">
                <a16:creationId xmlns:a16="http://schemas.microsoft.com/office/drawing/2014/main" id="{D0630D3A-4308-4261-A134-1656E66935F1}"/>
              </a:ext>
            </a:extLst>
          </p:cNvPr>
          <p:cNvSpPr>
            <a:spLocks noGrp="1"/>
          </p:cNvSpPr>
          <p:nvPr>
            <p:ph type="title"/>
          </p:nvPr>
        </p:nvSpPr>
        <p:spPr/>
        <p:txBody>
          <a:bodyPr>
            <a:normAutofit/>
          </a:bodyPr>
          <a:lstStyle/>
          <a:p>
            <a:r>
              <a:rPr lang="en-US" sz="4000" dirty="0"/>
              <a:t>Originality 5: Solve by Repeated Stratified 5-Fold</a:t>
            </a:r>
            <a:endParaRPr lang="en-HK" sz="4000" dirty="0"/>
          </a:p>
        </p:txBody>
      </p:sp>
      <p:sp>
        <p:nvSpPr>
          <p:cNvPr id="22" name="Rectangle 21">
            <a:extLst>
              <a:ext uri="{FF2B5EF4-FFF2-40B4-BE49-F238E27FC236}">
                <a16:creationId xmlns:a16="http://schemas.microsoft.com/office/drawing/2014/main" id="{317F7071-D189-469A-B6BC-5E076D5B6177}"/>
              </a:ext>
            </a:extLst>
          </p:cNvPr>
          <p:cNvSpPr/>
          <p:nvPr/>
        </p:nvSpPr>
        <p:spPr>
          <a:xfrm>
            <a:off x="1561275" y="2788152"/>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23" name="Rectangle 22">
            <a:extLst>
              <a:ext uri="{FF2B5EF4-FFF2-40B4-BE49-F238E27FC236}">
                <a16:creationId xmlns:a16="http://schemas.microsoft.com/office/drawing/2014/main" id="{36603707-72E1-4F82-B1FA-12386141F0F2}"/>
              </a:ext>
            </a:extLst>
          </p:cNvPr>
          <p:cNvSpPr/>
          <p:nvPr/>
        </p:nvSpPr>
        <p:spPr>
          <a:xfrm>
            <a:off x="3569185" y="2788152"/>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24" name="Rectangle 23">
            <a:extLst>
              <a:ext uri="{FF2B5EF4-FFF2-40B4-BE49-F238E27FC236}">
                <a16:creationId xmlns:a16="http://schemas.microsoft.com/office/drawing/2014/main" id="{215C7467-8B62-434F-A6B2-CE6A4F605CBD}"/>
              </a:ext>
            </a:extLst>
          </p:cNvPr>
          <p:cNvSpPr/>
          <p:nvPr/>
        </p:nvSpPr>
        <p:spPr>
          <a:xfrm>
            <a:off x="5577095" y="2788152"/>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25" name="Rectangle 24">
            <a:extLst>
              <a:ext uri="{FF2B5EF4-FFF2-40B4-BE49-F238E27FC236}">
                <a16:creationId xmlns:a16="http://schemas.microsoft.com/office/drawing/2014/main" id="{141C3ED9-92C4-49DC-A215-DD899B23E370}"/>
              </a:ext>
            </a:extLst>
          </p:cNvPr>
          <p:cNvSpPr/>
          <p:nvPr/>
        </p:nvSpPr>
        <p:spPr>
          <a:xfrm>
            <a:off x="7585005" y="2788152"/>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39" name="Rectangle 38">
            <a:extLst>
              <a:ext uri="{FF2B5EF4-FFF2-40B4-BE49-F238E27FC236}">
                <a16:creationId xmlns:a16="http://schemas.microsoft.com/office/drawing/2014/main" id="{74CA9C1C-D547-4C44-B240-A5C6BDD2EEEB}"/>
              </a:ext>
            </a:extLst>
          </p:cNvPr>
          <p:cNvSpPr/>
          <p:nvPr/>
        </p:nvSpPr>
        <p:spPr>
          <a:xfrm>
            <a:off x="9592915" y="2788152"/>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0" name="TextBox 39">
            <a:extLst>
              <a:ext uri="{FF2B5EF4-FFF2-40B4-BE49-F238E27FC236}">
                <a16:creationId xmlns:a16="http://schemas.microsoft.com/office/drawing/2014/main" id="{06E422A7-A010-49ED-8C51-62574D3F625F}"/>
              </a:ext>
            </a:extLst>
          </p:cNvPr>
          <p:cNvSpPr txBox="1"/>
          <p:nvPr/>
        </p:nvSpPr>
        <p:spPr>
          <a:xfrm>
            <a:off x="0" y="2947858"/>
            <a:ext cx="1487330" cy="461665"/>
          </a:xfrm>
          <a:prstGeom prst="rect">
            <a:avLst/>
          </a:prstGeom>
          <a:noFill/>
        </p:spPr>
        <p:txBody>
          <a:bodyPr wrap="none" rtlCol="0">
            <a:spAutoFit/>
          </a:bodyPr>
          <a:lstStyle/>
          <a:p>
            <a:r>
              <a:rPr lang="en-US" sz="2400" b="1" dirty="0"/>
              <a:t>Round 1-5</a:t>
            </a:r>
            <a:endParaRPr lang="en-HK" sz="2400" b="1" dirty="0"/>
          </a:p>
        </p:txBody>
      </p:sp>
      <p:sp>
        <p:nvSpPr>
          <p:cNvPr id="41" name="Rectangle 40">
            <a:extLst>
              <a:ext uri="{FF2B5EF4-FFF2-40B4-BE49-F238E27FC236}">
                <a16:creationId xmlns:a16="http://schemas.microsoft.com/office/drawing/2014/main" id="{3A747968-E426-46D1-B9A5-0A07A2AD135D}"/>
              </a:ext>
            </a:extLst>
          </p:cNvPr>
          <p:cNvSpPr/>
          <p:nvPr/>
        </p:nvSpPr>
        <p:spPr>
          <a:xfrm>
            <a:off x="1561275" y="384119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2" name="Rectangle 41">
            <a:extLst>
              <a:ext uri="{FF2B5EF4-FFF2-40B4-BE49-F238E27FC236}">
                <a16:creationId xmlns:a16="http://schemas.microsoft.com/office/drawing/2014/main" id="{FCB1E388-E051-48C8-BF24-FEC91620297F}"/>
              </a:ext>
            </a:extLst>
          </p:cNvPr>
          <p:cNvSpPr/>
          <p:nvPr/>
        </p:nvSpPr>
        <p:spPr>
          <a:xfrm>
            <a:off x="3569185" y="384119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3" name="Rectangle 42">
            <a:extLst>
              <a:ext uri="{FF2B5EF4-FFF2-40B4-BE49-F238E27FC236}">
                <a16:creationId xmlns:a16="http://schemas.microsoft.com/office/drawing/2014/main" id="{0F89DCC6-4B0D-496C-9A13-8F793E4D573B}"/>
              </a:ext>
            </a:extLst>
          </p:cNvPr>
          <p:cNvSpPr/>
          <p:nvPr/>
        </p:nvSpPr>
        <p:spPr>
          <a:xfrm>
            <a:off x="5577095" y="384119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4" name="Rectangle 43">
            <a:extLst>
              <a:ext uri="{FF2B5EF4-FFF2-40B4-BE49-F238E27FC236}">
                <a16:creationId xmlns:a16="http://schemas.microsoft.com/office/drawing/2014/main" id="{823B14B1-A379-444E-AD72-BF2EE790F5D7}"/>
              </a:ext>
            </a:extLst>
          </p:cNvPr>
          <p:cNvSpPr/>
          <p:nvPr/>
        </p:nvSpPr>
        <p:spPr>
          <a:xfrm>
            <a:off x="7585005" y="384119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5" name="Rectangle 44">
            <a:extLst>
              <a:ext uri="{FF2B5EF4-FFF2-40B4-BE49-F238E27FC236}">
                <a16:creationId xmlns:a16="http://schemas.microsoft.com/office/drawing/2014/main" id="{D44B95A1-EC46-408A-BFA7-1C8F938AF8C5}"/>
              </a:ext>
            </a:extLst>
          </p:cNvPr>
          <p:cNvSpPr/>
          <p:nvPr/>
        </p:nvSpPr>
        <p:spPr>
          <a:xfrm>
            <a:off x="9592915" y="3841193"/>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6" name="TextBox 45">
            <a:extLst>
              <a:ext uri="{FF2B5EF4-FFF2-40B4-BE49-F238E27FC236}">
                <a16:creationId xmlns:a16="http://schemas.microsoft.com/office/drawing/2014/main" id="{43C12FDF-D694-4D21-9486-518F19AC3132}"/>
              </a:ext>
            </a:extLst>
          </p:cNvPr>
          <p:cNvSpPr txBox="1"/>
          <p:nvPr/>
        </p:nvSpPr>
        <p:spPr>
          <a:xfrm>
            <a:off x="0" y="4000899"/>
            <a:ext cx="1642822" cy="461665"/>
          </a:xfrm>
          <a:prstGeom prst="rect">
            <a:avLst/>
          </a:prstGeom>
          <a:noFill/>
        </p:spPr>
        <p:txBody>
          <a:bodyPr wrap="none" rtlCol="0">
            <a:spAutoFit/>
          </a:bodyPr>
          <a:lstStyle/>
          <a:p>
            <a:r>
              <a:rPr lang="en-US" sz="2400" b="1" dirty="0"/>
              <a:t>Round 6-10</a:t>
            </a:r>
            <a:endParaRPr lang="en-HK" sz="2400" b="1" dirty="0"/>
          </a:p>
        </p:txBody>
      </p:sp>
      <p:sp>
        <p:nvSpPr>
          <p:cNvPr id="47" name="Rectangle 46">
            <a:extLst>
              <a:ext uri="{FF2B5EF4-FFF2-40B4-BE49-F238E27FC236}">
                <a16:creationId xmlns:a16="http://schemas.microsoft.com/office/drawing/2014/main" id="{8234E959-4E4D-466A-A5EC-AD9854AFF738}"/>
              </a:ext>
            </a:extLst>
          </p:cNvPr>
          <p:cNvSpPr/>
          <p:nvPr/>
        </p:nvSpPr>
        <p:spPr>
          <a:xfrm>
            <a:off x="1561275" y="4894234"/>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8" name="Rectangle 47">
            <a:extLst>
              <a:ext uri="{FF2B5EF4-FFF2-40B4-BE49-F238E27FC236}">
                <a16:creationId xmlns:a16="http://schemas.microsoft.com/office/drawing/2014/main" id="{6AF1CE99-BF2F-45EF-816D-C3128E798115}"/>
              </a:ext>
            </a:extLst>
          </p:cNvPr>
          <p:cNvSpPr/>
          <p:nvPr/>
        </p:nvSpPr>
        <p:spPr>
          <a:xfrm>
            <a:off x="3569185" y="4894234"/>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49" name="Rectangle 48">
            <a:extLst>
              <a:ext uri="{FF2B5EF4-FFF2-40B4-BE49-F238E27FC236}">
                <a16:creationId xmlns:a16="http://schemas.microsoft.com/office/drawing/2014/main" id="{F4CE5EF1-27E7-4864-B821-B22CEC1F566C}"/>
              </a:ext>
            </a:extLst>
          </p:cNvPr>
          <p:cNvSpPr/>
          <p:nvPr/>
        </p:nvSpPr>
        <p:spPr>
          <a:xfrm>
            <a:off x="5577095" y="4894234"/>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50" name="Rectangle 49">
            <a:extLst>
              <a:ext uri="{FF2B5EF4-FFF2-40B4-BE49-F238E27FC236}">
                <a16:creationId xmlns:a16="http://schemas.microsoft.com/office/drawing/2014/main" id="{E2158F87-E3CD-4FCA-AE61-C59D6CAE39E2}"/>
              </a:ext>
            </a:extLst>
          </p:cNvPr>
          <p:cNvSpPr/>
          <p:nvPr/>
        </p:nvSpPr>
        <p:spPr>
          <a:xfrm>
            <a:off x="7585005" y="4894234"/>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51" name="Rectangle 50">
            <a:extLst>
              <a:ext uri="{FF2B5EF4-FFF2-40B4-BE49-F238E27FC236}">
                <a16:creationId xmlns:a16="http://schemas.microsoft.com/office/drawing/2014/main" id="{F008D9E4-D59A-4CAA-ACC8-90F1F6E85A49}"/>
              </a:ext>
            </a:extLst>
          </p:cNvPr>
          <p:cNvSpPr/>
          <p:nvPr/>
        </p:nvSpPr>
        <p:spPr>
          <a:xfrm>
            <a:off x="9592915" y="4894234"/>
            <a:ext cx="1828800" cy="78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Y=1: 55%</a:t>
            </a:r>
          </a:p>
          <a:p>
            <a:pPr algn="ctr"/>
            <a:r>
              <a:rPr lang="en-US" sz="2000" dirty="0">
                <a:solidFill>
                  <a:schemeClr val="tx1"/>
                </a:solidFill>
              </a:rPr>
              <a:t>Y=0: 45%</a:t>
            </a:r>
            <a:endParaRPr lang="en-HK" sz="2000" dirty="0">
              <a:solidFill>
                <a:schemeClr val="tx1"/>
              </a:solidFill>
            </a:endParaRPr>
          </a:p>
        </p:txBody>
      </p:sp>
      <p:sp>
        <p:nvSpPr>
          <p:cNvPr id="52" name="TextBox 51">
            <a:extLst>
              <a:ext uri="{FF2B5EF4-FFF2-40B4-BE49-F238E27FC236}">
                <a16:creationId xmlns:a16="http://schemas.microsoft.com/office/drawing/2014/main" id="{D1AD5AD5-98ED-4E79-B12E-41F652C54F89}"/>
              </a:ext>
            </a:extLst>
          </p:cNvPr>
          <p:cNvSpPr txBox="1"/>
          <p:nvPr/>
        </p:nvSpPr>
        <p:spPr>
          <a:xfrm>
            <a:off x="0" y="4869274"/>
            <a:ext cx="1081771" cy="830997"/>
          </a:xfrm>
          <a:prstGeom prst="rect">
            <a:avLst/>
          </a:prstGeom>
          <a:noFill/>
        </p:spPr>
        <p:txBody>
          <a:bodyPr wrap="none" rtlCol="0">
            <a:spAutoFit/>
          </a:bodyPr>
          <a:lstStyle/>
          <a:p>
            <a:r>
              <a:rPr lang="en-US" sz="2400" b="1" dirty="0"/>
              <a:t>Round </a:t>
            </a:r>
          </a:p>
          <a:p>
            <a:r>
              <a:rPr lang="en-US" sz="2400" b="1" dirty="0"/>
              <a:t>11-15</a:t>
            </a:r>
            <a:endParaRPr lang="en-HK" sz="2400" b="1" dirty="0"/>
          </a:p>
        </p:txBody>
      </p:sp>
      <p:sp>
        <p:nvSpPr>
          <p:cNvPr id="53" name="Left Brace 52">
            <a:extLst>
              <a:ext uri="{FF2B5EF4-FFF2-40B4-BE49-F238E27FC236}">
                <a16:creationId xmlns:a16="http://schemas.microsoft.com/office/drawing/2014/main" id="{4E41CF22-7275-4B3A-937D-559DB0E32E42}"/>
              </a:ext>
            </a:extLst>
          </p:cNvPr>
          <p:cNvSpPr/>
          <p:nvPr/>
        </p:nvSpPr>
        <p:spPr>
          <a:xfrm rot="16200000">
            <a:off x="6360109" y="969880"/>
            <a:ext cx="262775" cy="9860442"/>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54" name="TextBox 53">
            <a:extLst>
              <a:ext uri="{FF2B5EF4-FFF2-40B4-BE49-F238E27FC236}">
                <a16:creationId xmlns:a16="http://schemas.microsoft.com/office/drawing/2014/main" id="{158EFC05-CA05-4FA1-86FA-49C05D37054E}"/>
              </a:ext>
            </a:extLst>
          </p:cNvPr>
          <p:cNvSpPr txBox="1"/>
          <p:nvPr/>
        </p:nvSpPr>
        <p:spPr>
          <a:xfrm>
            <a:off x="1568702" y="6093074"/>
            <a:ext cx="9054595" cy="461665"/>
          </a:xfrm>
          <a:prstGeom prst="rect">
            <a:avLst/>
          </a:prstGeom>
          <a:noFill/>
        </p:spPr>
        <p:txBody>
          <a:bodyPr wrap="none" rtlCol="0">
            <a:spAutoFit/>
          </a:bodyPr>
          <a:lstStyle/>
          <a:p>
            <a:r>
              <a:rPr lang="en-US" sz="2400" dirty="0"/>
              <a:t>The splitting into 5-folds is different and randomized for every 5 rounds</a:t>
            </a:r>
            <a:endParaRPr lang="en-HK" sz="2400" dirty="0"/>
          </a:p>
        </p:txBody>
      </p:sp>
    </p:spTree>
    <p:extLst>
      <p:ext uri="{BB962C8B-B14F-4D97-AF65-F5344CB8AC3E}">
        <p14:creationId xmlns:p14="http://schemas.microsoft.com/office/powerpoint/2010/main" val="374978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95509-0793-4322-974D-525D5C187313}"/>
              </a:ext>
            </a:extLst>
          </p:cNvPr>
          <p:cNvSpPr>
            <a:spLocks noGrp="1"/>
          </p:cNvSpPr>
          <p:nvPr>
            <p:ph idx="1"/>
          </p:nvPr>
        </p:nvSpPr>
        <p:spPr/>
        <p:txBody>
          <a:bodyPr/>
          <a:lstStyle/>
          <a:p>
            <a:pPr algn="l"/>
            <a:r>
              <a:rPr lang="pt-BR" dirty="0"/>
              <a:t>Jupyter Notebook: </a:t>
            </a:r>
            <a:r>
              <a:rPr lang="en-US" dirty="0"/>
              <a:t>Ab_Virus_02_Model_Selection_v03.ipynb</a:t>
            </a:r>
            <a:endParaRPr lang="pt-BR" dirty="0"/>
          </a:p>
          <a:p>
            <a:pPr algn="l"/>
            <a:r>
              <a:rPr lang="pt-BR" dirty="0"/>
              <a:t>Input NumPy file: </a:t>
            </a:r>
            <a:r>
              <a:rPr lang="en-HK" dirty="0" err="1"/>
              <a:t>mean_final_elementwise_sum.npy</a:t>
            </a:r>
            <a:r>
              <a:rPr lang="en-HK" dirty="0"/>
              <a:t>;</a:t>
            </a:r>
            <a:br>
              <a:rPr lang="en-HK" dirty="0"/>
            </a:br>
            <a:r>
              <a:rPr lang="en-HK" dirty="0"/>
              <a:t>			</a:t>
            </a:r>
            <a:r>
              <a:rPr lang="en-HK" dirty="0" err="1"/>
              <a:t>mean_final_concatenate.npy</a:t>
            </a:r>
            <a:endParaRPr lang="en-HK" dirty="0"/>
          </a:p>
          <a:p>
            <a:pPr algn="l"/>
            <a:r>
              <a:rPr lang="en-HK" dirty="0"/>
              <a:t>Output CSV file: 	Ab_Virus_02_Model_Selection_v03.csv; </a:t>
            </a:r>
            <a:br>
              <a:rPr lang="en-HK" dirty="0"/>
            </a:br>
            <a:r>
              <a:rPr lang="en-HK" dirty="0"/>
              <a:t>			Ab_Virus_02_Model_Selection_v03 - edit.xlsx</a:t>
            </a:r>
          </a:p>
        </p:txBody>
      </p:sp>
      <p:sp>
        <p:nvSpPr>
          <p:cNvPr id="2" name="Title 1">
            <a:extLst>
              <a:ext uri="{FF2B5EF4-FFF2-40B4-BE49-F238E27FC236}">
                <a16:creationId xmlns:a16="http://schemas.microsoft.com/office/drawing/2014/main" id="{F22D85A4-52EF-422C-978D-A99589520A07}"/>
              </a:ext>
            </a:extLst>
          </p:cNvPr>
          <p:cNvSpPr>
            <a:spLocks noGrp="1"/>
          </p:cNvSpPr>
          <p:nvPr>
            <p:ph type="title"/>
          </p:nvPr>
        </p:nvSpPr>
        <p:spPr/>
        <p:txBody>
          <a:bodyPr/>
          <a:lstStyle/>
          <a:p>
            <a:r>
              <a:rPr lang="en-US" dirty="0"/>
              <a:t>Performance (accuracy rate) with different classifiers:</a:t>
            </a:r>
            <a:endParaRPr lang="en-HK" dirty="0"/>
          </a:p>
        </p:txBody>
      </p:sp>
    </p:spTree>
    <p:extLst>
      <p:ext uri="{BB962C8B-B14F-4D97-AF65-F5344CB8AC3E}">
        <p14:creationId xmlns:p14="http://schemas.microsoft.com/office/powerpoint/2010/main" val="3910762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DD67EE4-0BCA-487D-8292-73024596C9A1}"/>
              </a:ext>
            </a:extLst>
          </p:cNvPr>
          <p:cNvSpPr>
            <a:spLocks noGrp="1"/>
          </p:cNvSpPr>
          <p:nvPr>
            <p:ph idx="1"/>
          </p:nvPr>
        </p:nvSpPr>
        <p:spPr>
          <a:xfrm>
            <a:off x="838200" y="1825625"/>
            <a:ext cx="10515600" cy="4520312"/>
          </a:xfrm>
        </p:spPr>
        <p:txBody>
          <a:bodyPr/>
          <a:lstStyle/>
          <a:p>
            <a:r>
              <a:rPr lang="en-US" dirty="0"/>
              <a:t>For each classifier, we run 50 times Repeated Stratified 5-Fold, and take the average, max and min of their accuracy scores</a:t>
            </a:r>
          </a:p>
          <a:p>
            <a:r>
              <a:rPr lang="en-HK" dirty="0"/>
              <a:t>The 5 best performing models: </a:t>
            </a:r>
          </a:p>
          <a:p>
            <a:pPr lvl="1"/>
            <a:r>
              <a:rPr lang="en-HK" dirty="0"/>
              <a:t>Random Forest</a:t>
            </a:r>
          </a:p>
          <a:p>
            <a:pPr lvl="1"/>
            <a:r>
              <a:rPr lang="en-HK" dirty="0"/>
              <a:t>Decision Tree</a:t>
            </a:r>
          </a:p>
          <a:p>
            <a:pPr lvl="1"/>
            <a:r>
              <a:rPr lang="en-HK" dirty="0" err="1"/>
              <a:t>XGBoost</a:t>
            </a:r>
            <a:endParaRPr lang="en-HK" dirty="0"/>
          </a:p>
          <a:p>
            <a:pPr lvl="1"/>
            <a:r>
              <a:rPr lang="en-HK" dirty="0" err="1"/>
              <a:t>LightGBM</a:t>
            </a:r>
            <a:endParaRPr lang="en-HK" dirty="0"/>
          </a:p>
          <a:p>
            <a:pPr lvl="1"/>
            <a:r>
              <a:rPr lang="en-HK" dirty="0" err="1"/>
              <a:t>Catboost</a:t>
            </a:r>
            <a:endParaRPr lang="en-HK" dirty="0"/>
          </a:p>
          <a:p>
            <a:r>
              <a:rPr lang="en-HK" b="1" dirty="0"/>
              <a:t>Notice that, for almost all models (except logistic regression), concatenated matrix is better performing than elementwise-sum</a:t>
            </a:r>
          </a:p>
        </p:txBody>
      </p:sp>
      <p:sp>
        <p:nvSpPr>
          <p:cNvPr id="2" name="Title 1">
            <a:extLst>
              <a:ext uri="{FF2B5EF4-FFF2-40B4-BE49-F238E27FC236}">
                <a16:creationId xmlns:a16="http://schemas.microsoft.com/office/drawing/2014/main" id="{F22D85A4-52EF-422C-978D-A99589520A07}"/>
              </a:ext>
            </a:extLst>
          </p:cNvPr>
          <p:cNvSpPr>
            <a:spLocks noGrp="1"/>
          </p:cNvSpPr>
          <p:nvPr>
            <p:ph type="title"/>
          </p:nvPr>
        </p:nvSpPr>
        <p:spPr/>
        <p:txBody>
          <a:bodyPr/>
          <a:lstStyle/>
          <a:p>
            <a:r>
              <a:rPr lang="en-US" dirty="0"/>
              <a:t>Performance (accuracy rate) with different classifiers:</a:t>
            </a:r>
            <a:endParaRPr lang="en-HK" dirty="0"/>
          </a:p>
        </p:txBody>
      </p:sp>
    </p:spTree>
    <p:extLst>
      <p:ext uri="{BB962C8B-B14F-4D97-AF65-F5344CB8AC3E}">
        <p14:creationId xmlns:p14="http://schemas.microsoft.com/office/powerpoint/2010/main" val="2839153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85A4-52EF-422C-978D-A99589520A07}"/>
              </a:ext>
            </a:extLst>
          </p:cNvPr>
          <p:cNvSpPr>
            <a:spLocks noGrp="1"/>
          </p:cNvSpPr>
          <p:nvPr>
            <p:ph type="title"/>
          </p:nvPr>
        </p:nvSpPr>
        <p:spPr/>
        <p:txBody>
          <a:bodyPr/>
          <a:lstStyle/>
          <a:p>
            <a:r>
              <a:rPr lang="en-US" dirty="0"/>
              <a:t>Performance (accuracy rate) with different classifiers:</a:t>
            </a:r>
            <a:endParaRPr lang="en-HK" dirty="0"/>
          </a:p>
        </p:txBody>
      </p:sp>
      <p:graphicFrame>
        <p:nvGraphicFramePr>
          <p:cNvPr id="10" name="Table 9">
            <a:extLst>
              <a:ext uri="{FF2B5EF4-FFF2-40B4-BE49-F238E27FC236}">
                <a16:creationId xmlns:a16="http://schemas.microsoft.com/office/drawing/2014/main" id="{42F00620-9C10-4DB5-851C-BD135137A142}"/>
              </a:ext>
            </a:extLst>
          </p:cNvPr>
          <p:cNvGraphicFramePr>
            <a:graphicFrameLocks noGrp="1"/>
          </p:cNvGraphicFramePr>
          <p:nvPr>
            <p:extLst>
              <p:ext uri="{D42A27DB-BD31-4B8C-83A1-F6EECF244321}">
                <p14:modId xmlns:p14="http://schemas.microsoft.com/office/powerpoint/2010/main" val="1175465454"/>
              </p:ext>
            </p:extLst>
          </p:nvPr>
        </p:nvGraphicFramePr>
        <p:xfrm>
          <a:off x="979667" y="1833514"/>
          <a:ext cx="10213054" cy="4009500"/>
        </p:xfrm>
        <a:graphic>
          <a:graphicData uri="http://schemas.openxmlformats.org/drawingml/2006/table">
            <a:tbl>
              <a:tblPr>
                <a:tableStyleId>{5C22544A-7EE6-4342-B048-85BDC9FD1C3A}</a:tableStyleId>
              </a:tblPr>
              <a:tblGrid>
                <a:gridCol w="2494432">
                  <a:extLst>
                    <a:ext uri="{9D8B030D-6E8A-4147-A177-3AD203B41FA5}">
                      <a16:colId xmlns:a16="http://schemas.microsoft.com/office/drawing/2014/main" val="3949898599"/>
                    </a:ext>
                  </a:extLst>
                </a:gridCol>
                <a:gridCol w="1286437">
                  <a:extLst>
                    <a:ext uri="{9D8B030D-6E8A-4147-A177-3AD203B41FA5}">
                      <a16:colId xmlns:a16="http://schemas.microsoft.com/office/drawing/2014/main" val="2024377518"/>
                    </a:ext>
                  </a:extLst>
                </a:gridCol>
                <a:gridCol w="1286437">
                  <a:extLst>
                    <a:ext uri="{9D8B030D-6E8A-4147-A177-3AD203B41FA5}">
                      <a16:colId xmlns:a16="http://schemas.microsoft.com/office/drawing/2014/main" val="1157567219"/>
                    </a:ext>
                  </a:extLst>
                </a:gridCol>
                <a:gridCol w="1286437">
                  <a:extLst>
                    <a:ext uri="{9D8B030D-6E8A-4147-A177-3AD203B41FA5}">
                      <a16:colId xmlns:a16="http://schemas.microsoft.com/office/drawing/2014/main" val="1681862537"/>
                    </a:ext>
                  </a:extLst>
                </a:gridCol>
                <a:gridCol w="1286437">
                  <a:extLst>
                    <a:ext uri="{9D8B030D-6E8A-4147-A177-3AD203B41FA5}">
                      <a16:colId xmlns:a16="http://schemas.microsoft.com/office/drawing/2014/main" val="1423981227"/>
                    </a:ext>
                  </a:extLst>
                </a:gridCol>
                <a:gridCol w="1286437">
                  <a:extLst>
                    <a:ext uri="{9D8B030D-6E8A-4147-A177-3AD203B41FA5}">
                      <a16:colId xmlns:a16="http://schemas.microsoft.com/office/drawing/2014/main" val="1185948788"/>
                    </a:ext>
                  </a:extLst>
                </a:gridCol>
                <a:gridCol w="1286437">
                  <a:extLst>
                    <a:ext uri="{9D8B030D-6E8A-4147-A177-3AD203B41FA5}">
                      <a16:colId xmlns:a16="http://schemas.microsoft.com/office/drawing/2014/main" val="146879304"/>
                    </a:ext>
                  </a:extLst>
                </a:gridCol>
              </a:tblGrid>
              <a:tr h="334125">
                <a:tc>
                  <a:txBody>
                    <a:bodyPr/>
                    <a:lstStyle/>
                    <a:p>
                      <a:pPr algn="l" fontAlgn="b"/>
                      <a:endParaRPr lang="en-HK" sz="1800" b="0" i="0" u="none" strike="noStrike">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HK" sz="1800" u="none" strike="noStrike">
                          <a:effectLst/>
                        </a:rPr>
                        <a:t>Accuracy score (%)</a:t>
                      </a:r>
                      <a:endParaRPr lang="en-HK"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107518358"/>
                  </a:ext>
                </a:extLst>
              </a:tr>
              <a:tr h="334125">
                <a:tc>
                  <a:txBody>
                    <a:bodyPr/>
                    <a:lstStyle/>
                    <a:p>
                      <a:pPr algn="l" fontAlgn="ctr"/>
                      <a:endParaRPr lang="en-HK" sz="18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b"/>
                      <a:r>
                        <a:rPr lang="en-HK" sz="1800" u="none" strike="noStrike">
                          <a:effectLst/>
                        </a:rPr>
                        <a:t>Element-wise sum (1933 X 37) matrix</a:t>
                      </a:r>
                      <a:endParaRPr lang="en-HK"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gridSpan="3">
                  <a:txBody>
                    <a:bodyPr/>
                    <a:lstStyle/>
                    <a:p>
                      <a:pPr algn="ctr" fontAlgn="b"/>
                      <a:r>
                        <a:rPr lang="en-HK" sz="1800" u="none" strike="noStrike" dirty="0">
                          <a:effectLst/>
                        </a:rPr>
                        <a:t>Concatenated (1933 X 74) matrix</a:t>
                      </a:r>
                      <a:endParaRPr lang="en-HK"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893567184"/>
                  </a:ext>
                </a:extLst>
              </a:tr>
              <a:tr h="334125">
                <a:tc>
                  <a:txBody>
                    <a:bodyPr/>
                    <a:lstStyle/>
                    <a:p>
                      <a:pPr algn="l" fontAlgn="ctr"/>
                      <a:r>
                        <a:rPr lang="en-HK" sz="1800" u="none" strike="noStrike">
                          <a:effectLst/>
                        </a:rPr>
                        <a:t>Classifier</a:t>
                      </a:r>
                      <a:endParaRPr lang="en-HK"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HK" sz="1800" u="none" strike="noStrike" dirty="0">
                          <a:effectLst/>
                        </a:rPr>
                        <a:t>average</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max</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min</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average</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max</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min</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2999249"/>
                  </a:ext>
                </a:extLst>
              </a:tr>
              <a:tr h="334125">
                <a:tc>
                  <a:txBody>
                    <a:bodyPr/>
                    <a:lstStyle/>
                    <a:p>
                      <a:pPr algn="l" fontAlgn="b"/>
                      <a:r>
                        <a:rPr lang="en-HK" sz="1800" b="1" u="none" strike="noStrike" dirty="0">
                          <a:solidFill>
                            <a:srgbClr val="FF0000"/>
                          </a:solidFill>
                          <a:effectLst/>
                        </a:rPr>
                        <a:t>Random Forest</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95.67</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97.67</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93.52</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95.99</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97.42</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94.04</a:t>
                      </a:r>
                      <a:endParaRPr lang="en-HK" sz="1800" b="1"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552360"/>
                  </a:ext>
                </a:extLst>
              </a:tr>
              <a:tr h="334125">
                <a:tc>
                  <a:txBody>
                    <a:bodyPr/>
                    <a:lstStyle/>
                    <a:p>
                      <a:pPr algn="l" fontAlgn="b"/>
                      <a:r>
                        <a:rPr lang="en-HK" sz="1800" b="1" u="none" strike="noStrike">
                          <a:solidFill>
                            <a:srgbClr val="FF0000"/>
                          </a:solidFill>
                          <a:effectLst/>
                        </a:rPr>
                        <a:t>Decision Tree</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94.88</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97.16</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92.23</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95.33</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97.16</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94.04</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155656"/>
                  </a:ext>
                </a:extLst>
              </a:tr>
              <a:tr h="334125">
                <a:tc>
                  <a:txBody>
                    <a:bodyPr/>
                    <a:lstStyle/>
                    <a:p>
                      <a:pPr algn="l" fontAlgn="b"/>
                      <a:r>
                        <a:rPr lang="en-HK" sz="1800" u="none" strike="noStrike" dirty="0">
                          <a:effectLst/>
                        </a:rPr>
                        <a:t>Logistic Regression</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87.06</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89.15</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83.72</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85.64</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88.89</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82.38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616374"/>
                  </a:ext>
                </a:extLst>
              </a:tr>
              <a:tr h="334125">
                <a:tc>
                  <a:txBody>
                    <a:bodyPr/>
                    <a:lstStyle/>
                    <a:p>
                      <a:pPr algn="l" fontAlgn="b"/>
                      <a:r>
                        <a:rPr lang="en-HK" sz="1800" u="none" strike="noStrike">
                          <a:effectLst/>
                        </a:rPr>
                        <a:t>Support Vector Machine</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86.14</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89.12</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79.53</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91.88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94.57</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89.38</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6651316"/>
                  </a:ext>
                </a:extLst>
              </a:tr>
              <a:tr h="334125">
                <a:tc>
                  <a:txBody>
                    <a:bodyPr/>
                    <a:lstStyle/>
                    <a:p>
                      <a:pPr algn="l" fontAlgn="b"/>
                      <a:r>
                        <a:rPr lang="en-HK" sz="1800" u="none" strike="noStrike">
                          <a:effectLst/>
                        </a:rPr>
                        <a:t>MLP Classifier</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81.78</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88.89</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72.02</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83.63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88.86</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71.58</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3498046"/>
                  </a:ext>
                </a:extLst>
              </a:tr>
              <a:tr h="334125">
                <a:tc>
                  <a:txBody>
                    <a:bodyPr/>
                    <a:lstStyle/>
                    <a:p>
                      <a:pPr algn="l" fontAlgn="b"/>
                      <a:r>
                        <a:rPr lang="en-HK" sz="1800" b="1" u="none" strike="noStrike" dirty="0" err="1">
                          <a:solidFill>
                            <a:srgbClr val="FF0000"/>
                          </a:solidFill>
                          <a:effectLst/>
                        </a:rPr>
                        <a:t>XGBoost</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95.60</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97.67</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93.26</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95.71</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97.42</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94.06</a:t>
                      </a:r>
                      <a:endParaRPr lang="en-HK" sz="1800" b="1"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14151"/>
                  </a:ext>
                </a:extLst>
              </a:tr>
              <a:tr h="334125">
                <a:tc>
                  <a:txBody>
                    <a:bodyPr/>
                    <a:lstStyle/>
                    <a:p>
                      <a:pPr algn="l" fontAlgn="b"/>
                      <a:r>
                        <a:rPr lang="en-HK" sz="1800" b="1" u="none" strike="noStrike">
                          <a:solidFill>
                            <a:srgbClr val="FF0000"/>
                          </a:solidFill>
                          <a:effectLst/>
                        </a:rPr>
                        <a:t>LightGBM</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95.61</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97.67</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93.28</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95.81</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97.42</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93.80</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5843125"/>
                  </a:ext>
                </a:extLst>
              </a:tr>
              <a:tr h="334125">
                <a:tc>
                  <a:txBody>
                    <a:bodyPr/>
                    <a:lstStyle/>
                    <a:p>
                      <a:pPr algn="l" fontAlgn="b"/>
                      <a:r>
                        <a:rPr lang="en-HK" sz="1800" b="1" u="none" strike="noStrike">
                          <a:solidFill>
                            <a:srgbClr val="FF0000"/>
                          </a:solidFill>
                          <a:effectLst/>
                        </a:rPr>
                        <a:t>CatBoost</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95.66</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97.42</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93.28</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95.95</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97.67</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93.80</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3616146"/>
                  </a:ext>
                </a:extLst>
              </a:tr>
              <a:tr h="334125">
                <a:tc>
                  <a:txBody>
                    <a:bodyPr/>
                    <a:lstStyle/>
                    <a:p>
                      <a:pPr algn="l" fontAlgn="b"/>
                      <a:r>
                        <a:rPr lang="en-HK" sz="1800" u="none" strike="noStrike">
                          <a:effectLst/>
                        </a:rPr>
                        <a:t>TabNet</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66.11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77.78</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24.35</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75.27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82.69</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67.10</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6003345"/>
                  </a:ext>
                </a:extLst>
              </a:tr>
            </a:tbl>
          </a:graphicData>
        </a:graphic>
      </p:graphicFrame>
      <p:sp>
        <p:nvSpPr>
          <p:cNvPr id="11" name="TextBox 10">
            <a:extLst>
              <a:ext uri="{FF2B5EF4-FFF2-40B4-BE49-F238E27FC236}">
                <a16:creationId xmlns:a16="http://schemas.microsoft.com/office/drawing/2014/main" id="{835D84DA-04F6-4C6B-98FB-F4AB348A0F71}"/>
              </a:ext>
            </a:extLst>
          </p:cNvPr>
          <p:cNvSpPr txBox="1"/>
          <p:nvPr/>
        </p:nvSpPr>
        <p:spPr>
          <a:xfrm>
            <a:off x="838200" y="5980176"/>
            <a:ext cx="10213054" cy="646331"/>
          </a:xfrm>
          <a:prstGeom prst="rect">
            <a:avLst/>
          </a:prstGeom>
          <a:noFill/>
        </p:spPr>
        <p:txBody>
          <a:bodyPr wrap="square" rtlCol="0">
            <a:spAutoFit/>
          </a:bodyPr>
          <a:lstStyle/>
          <a:p>
            <a:r>
              <a:rPr lang="en-HK" b="1" dirty="0"/>
              <a:t>Notice that, for almost all models (except logistic regression), concatenated matrix is better performing than elementwise-sum</a:t>
            </a:r>
          </a:p>
        </p:txBody>
      </p:sp>
    </p:spTree>
    <p:extLst>
      <p:ext uri="{BB962C8B-B14F-4D97-AF65-F5344CB8AC3E}">
        <p14:creationId xmlns:p14="http://schemas.microsoft.com/office/powerpoint/2010/main" val="260212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11E-B8F1-4009-95BB-5DE5E0B244C4}"/>
              </a:ext>
            </a:extLst>
          </p:cNvPr>
          <p:cNvSpPr>
            <a:spLocks noGrp="1"/>
          </p:cNvSpPr>
          <p:nvPr>
            <p:ph type="ctrTitle"/>
          </p:nvPr>
        </p:nvSpPr>
        <p:spPr/>
        <p:txBody>
          <a:bodyPr>
            <a:normAutofit/>
          </a:bodyPr>
          <a:lstStyle/>
          <a:p>
            <a:r>
              <a:rPr lang="en-US" dirty="0"/>
              <a:t>Code file 3</a:t>
            </a:r>
            <a:endParaRPr lang="en-HK" dirty="0"/>
          </a:p>
        </p:txBody>
      </p:sp>
      <p:sp>
        <p:nvSpPr>
          <p:cNvPr id="6" name="Content Placeholder 5">
            <a:extLst>
              <a:ext uri="{FF2B5EF4-FFF2-40B4-BE49-F238E27FC236}">
                <a16:creationId xmlns:a16="http://schemas.microsoft.com/office/drawing/2014/main" id="{CBF32484-5EC9-416B-AFF6-D045855436E8}"/>
              </a:ext>
            </a:extLst>
          </p:cNvPr>
          <p:cNvSpPr>
            <a:spLocks noGrp="1"/>
          </p:cNvSpPr>
          <p:nvPr>
            <p:ph type="subTitle" idx="1"/>
          </p:nvPr>
        </p:nvSpPr>
        <p:spPr>
          <a:xfrm>
            <a:off x="1524000" y="3602038"/>
            <a:ext cx="9144000" cy="2231834"/>
          </a:xfrm>
        </p:spPr>
        <p:txBody>
          <a:bodyPr>
            <a:normAutofit/>
          </a:bodyPr>
          <a:lstStyle/>
          <a:p>
            <a:pPr marL="2743200" indent="-2743200" algn="l"/>
            <a:r>
              <a:rPr lang="pt-BR" dirty="0"/>
              <a:t>Jupyter Notebook: 	</a:t>
            </a:r>
            <a:r>
              <a:rPr lang="en-US" dirty="0"/>
              <a:t>Ab_Virus_03_HP_Random_Search_v03.ipynb (Google drive)</a:t>
            </a:r>
            <a:endParaRPr lang="pt-BR" dirty="0"/>
          </a:p>
          <a:p>
            <a:pPr marL="2743200" indent="-2743200" algn="l"/>
            <a:r>
              <a:rPr lang="pt-BR" dirty="0"/>
              <a:t>Input NumPy file: 	</a:t>
            </a:r>
            <a:r>
              <a:rPr lang="en-HK" dirty="0" err="1"/>
              <a:t>mean_final_elementwise_sum.npy</a:t>
            </a:r>
            <a:r>
              <a:rPr lang="en-HK" dirty="0"/>
              <a:t>;</a:t>
            </a:r>
            <a:br>
              <a:rPr lang="en-HK" dirty="0"/>
            </a:br>
            <a:r>
              <a:rPr lang="en-HK" dirty="0" err="1"/>
              <a:t>mean_final_concatenate.npy</a:t>
            </a:r>
            <a:endParaRPr lang="en-HK" dirty="0"/>
          </a:p>
          <a:p>
            <a:pPr marL="2743200" indent="-2743200" algn="l"/>
            <a:r>
              <a:rPr lang="en-HK" dirty="0"/>
              <a:t>Output: 	Best model, best hyperparameters</a:t>
            </a:r>
          </a:p>
        </p:txBody>
      </p:sp>
    </p:spTree>
    <p:extLst>
      <p:ext uri="{BB962C8B-B14F-4D97-AF65-F5344CB8AC3E}">
        <p14:creationId xmlns:p14="http://schemas.microsoft.com/office/powerpoint/2010/main" val="3658060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64E4-2433-4D3D-9FB1-47C6FE301D92}"/>
              </a:ext>
            </a:extLst>
          </p:cNvPr>
          <p:cNvSpPr>
            <a:spLocks noGrp="1"/>
          </p:cNvSpPr>
          <p:nvPr>
            <p:ph type="title"/>
          </p:nvPr>
        </p:nvSpPr>
        <p:spPr/>
        <p:txBody>
          <a:bodyPr/>
          <a:lstStyle/>
          <a:p>
            <a:r>
              <a:rPr lang="en-US" dirty="0"/>
              <a:t>Originality 6: Hyperparameter grid-search</a:t>
            </a:r>
            <a:endParaRPr lang="en-HK" dirty="0"/>
          </a:p>
        </p:txBody>
      </p:sp>
      <p:sp>
        <p:nvSpPr>
          <p:cNvPr id="3" name="Content Placeholder 2">
            <a:extLst>
              <a:ext uri="{FF2B5EF4-FFF2-40B4-BE49-F238E27FC236}">
                <a16:creationId xmlns:a16="http://schemas.microsoft.com/office/drawing/2014/main" id="{8CEE5A23-5294-4AE1-BE9E-91D0DEE521D8}"/>
              </a:ext>
            </a:extLst>
          </p:cNvPr>
          <p:cNvSpPr>
            <a:spLocks noGrp="1"/>
          </p:cNvSpPr>
          <p:nvPr>
            <p:ph idx="1"/>
          </p:nvPr>
        </p:nvSpPr>
        <p:spPr>
          <a:xfrm>
            <a:off x="838200" y="1825625"/>
            <a:ext cx="10515600" cy="4667250"/>
          </a:xfrm>
        </p:spPr>
        <p:txBody>
          <a:bodyPr>
            <a:normAutofit fontScale="92500" lnSpcReduction="20000"/>
          </a:bodyPr>
          <a:lstStyle/>
          <a:p>
            <a:r>
              <a:rPr lang="en-US" dirty="0"/>
              <a:t>We can perform hyperparameter grid-search on the 9 classifier models, in order to select the best performing model for our final model prediction</a:t>
            </a:r>
          </a:p>
          <a:p>
            <a:r>
              <a:rPr lang="en-US" dirty="0"/>
              <a:t>Computationally expensive and requires GPU</a:t>
            </a:r>
          </a:p>
          <a:p>
            <a:r>
              <a:rPr lang="en-US" dirty="0"/>
              <a:t>First trial on my laptop for </a:t>
            </a:r>
            <a:r>
              <a:rPr lang="en-US" dirty="0" err="1"/>
              <a:t>XGBoost</a:t>
            </a:r>
            <a:r>
              <a:rPr lang="en-US" dirty="0"/>
              <a:t> model, random search HP for 100 times, </a:t>
            </a:r>
          </a:p>
          <a:p>
            <a:pPr lvl="1"/>
            <a:r>
              <a:rPr lang="en-US" dirty="0"/>
              <a:t>GPU deployed: GeForce RTX 2060</a:t>
            </a:r>
          </a:p>
          <a:p>
            <a:pPr lvl="1"/>
            <a:r>
              <a:rPr lang="en-US" dirty="0"/>
              <a:t>Takes 1 hour to train</a:t>
            </a:r>
          </a:p>
          <a:p>
            <a:pPr lvl="1"/>
            <a:r>
              <a:rPr lang="en-US" dirty="0"/>
              <a:t>Consumes 30GB of my memory in my SSD drive (can restart PC to delete those cache memory)</a:t>
            </a:r>
          </a:p>
          <a:p>
            <a:r>
              <a:rPr lang="en-HK" dirty="0"/>
              <a:t>Solution 1: Push it to Google Drive to run the model</a:t>
            </a:r>
          </a:p>
          <a:p>
            <a:r>
              <a:rPr lang="en-HK" dirty="0"/>
              <a:t>Solution 2: Limit our scope to only the best performing models: Random Forest, Decision Tree, </a:t>
            </a:r>
            <a:r>
              <a:rPr lang="en-HK" dirty="0" err="1"/>
              <a:t>XGBoost</a:t>
            </a:r>
            <a:r>
              <a:rPr lang="en-HK" dirty="0"/>
              <a:t>, </a:t>
            </a:r>
            <a:r>
              <a:rPr lang="en-HK" dirty="0" err="1"/>
              <a:t>LightGBM</a:t>
            </a:r>
            <a:r>
              <a:rPr lang="en-HK" dirty="0"/>
              <a:t>, </a:t>
            </a:r>
            <a:r>
              <a:rPr lang="en-HK" dirty="0" err="1"/>
              <a:t>Catboost</a:t>
            </a:r>
            <a:endParaRPr lang="en-HK" dirty="0"/>
          </a:p>
          <a:p>
            <a:r>
              <a:rPr lang="en-HK" dirty="0"/>
              <a:t>See my code file </a:t>
            </a:r>
            <a:r>
              <a:rPr lang="en-HK" dirty="0">
                <a:sym typeface="Wingdings" panose="05000000000000000000" pitchFamily="2" charset="2"/>
              </a:rPr>
              <a:t> </a:t>
            </a:r>
            <a:r>
              <a:rPr lang="en-US" dirty="0"/>
              <a:t>Ab_Virus_03_HP_Random_Search_v03.ipynb (Google drive)</a:t>
            </a:r>
            <a:endParaRPr lang="en-HK" dirty="0"/>
          </a:p>
        </p:txBody>
      </p:sp>
    </p:spTree>
    <p:extLst>
      <p:ext uri="{BB962C8B-B14F-4D97-AF65-F5344CB8AC3E}">
        <p14:creationId xmlns:p14="http://schemas.microsoft.com/office/powerpoint/2010/main" val="1361600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1EB0-FD92-47B3-B8D8-DE422299CB26}"/>
              </a:ext>
            </a:extLst>
          </p:cNvPr>
          <p:cNvSpPr>
            <a:spLocks noGrp="1"/>
          </p:cNvSpPr>
          <p:nvPr>
            <p:ph type="title"/>
          </p:nvPr>
        </p:nvSpPr>
        <p:spPr/>
        <p:txBody>
          <a:bodyPr/>
          <a:lstStyle/>
          <a:p>
            <a:r>
              <a:rPr lang="en-US" dirty="0"/>
              <a:t>Discussion point</a:t>
            </a:r>
            <a:endParaRPr lang="en-HK" dirty="0"/>
          </a:p>
        </p:txBody>
      </p:sp>
      <p:grpSp>
        <p:nvGrpSpPr>
          <p:cNvPr id="4" name="Group 3">
            <a:extLst>
              <a:ext uri="{FF2B5EF4-FFF2-40B4-BE49-F238E27FC236}">
                <a16:creationId xmlns:a16="http://schemas.microsoft.com/office/drawing/2014/main" id="{BBB820C0-7D34-4BC0-A8FB-62700231B464}"/>
              </a:ext>
            </a:extLst>
          </p:cNvPr>
          <p:cNvGrpSpPr/>
          <p:nvPr/>
        </p:nvGrpSpPr>
        <p:grpSpPr>
          <a:xfrm>
            <a:off x="645116" y="3828117"/>
            <a:ext cx="794078" cy="2615952"/>
            <a:chOff x="6259513" y="1922463"/>
            <a:chExt cx="447675" cy="1474787"/>
          </a:xfrm>
        </p:grpSpPr>
        <p:sp>
          <p:nvSpPr>
            <p:cNvPr id="5" name="Freeform 49">
              <a:extLst>
                <a:ext uri="{FF2B5EF4-FFF2-40B4-BE49-F238E27FC236}">
                  <a16:creationId xmlns:a16="http://schemas.microsoft.com/office/drawing/2014/main" id="{2FDEB80B-D4C4-4B16-9BB9-8EFADB32665B}"/>
                </a:ext>
              </a:extLst>
            </p:cNvPr>
            <p:cNvSpPr>
              <a:spLocks noEditPoints="1"/>
            </p:cNvSpPr>
            <p:nvPr/>
          </p:nvSpPr>
          <p:spPr bwMode="auto">
            <a:xfrm>
              <a:off x="6259513" y="1922463"/>
              <a:ext cx="447675" cy="1474787"/>
            </a:xfrm>
            <a:custGeom>
              <a:avLst/>
              <a:gdLst>
                <a:gd name="T0" fmla="*/ 251 w 282"/>
                <a:gd name="T1" fmla="*/ 841 h 929"/>
                <a:gd name="T2" fmla="*/ 234 w 282"/>
                <a:gd name="T3" fmla="*/ 744 h 929"/>
                <a:gd name="T4" fmla="*/ 222 w 282"/>
                <a:gd name="T5" fmla="*/ 658 h 929"/>
                <a:gd name="T6" fmla="*/ 219 w 282"/>
                <a:gd name="T7" fmla="*/ 505 h 929"/>
                <a:gd name="T8" fmla="*/ 211 w 282"/>
                <a:gd name="T9" fmla="*/ 387 h 929"/>
                <a:gd name="T10" fmla="*/ 205 w 282"/>
                <a:gd name="T11" fmla="*/ 334 h 929"/>
                <a:gd name="T12" fmla="*/ 207 w 282"/>
                <a:gd name="T13" fmla="*/ 322 h 929"/>
                <a:gd name="T14" fmla="*/ 222 w 282"/>
                <a:gd name="T15" fmla="*/ 310 h 929"/>
                <a:gd name="T16" fmla="*/ 254 w 282"/>
                <a:gd name="T17" fmla="*/ 297 h 929"/>
                <a:gd name="T18" fmla="*/ 245 w 282"/>
                <a:gd name="T19" fmla="*/ 239 h 929"/>
                <a:gd name="T20" fmla="*/ 214 w 282"/>
                <a:gd name="T21" fmla="*/ 169 h 929"/>
                <a:gd name="T22" fmla="*/ 151 w 282"/>
                <a:gd name="T23" fmla="*/ 140 h 929"/>
                <a:gd name="T24" fmla="*/ 140 w 282"/>
                <a:gd name="T25" fmla="*/ 125 h 929"/>
                <a:gd name="T26" fmla="*/ 154 w 282"/>
                <a:gd name="T27" fmla="*/ 92 h 929"/>
                <a:gd name="T28" fmla="*/ 153 w 282"/>
                <a:gd name="T29" fmla="*/ 34 h 929"/>
                <a:gd name="T30" fmla="*/ 106 w 282"/>
                <a:gd name="T31" fmla="*/ 0 h 929"/>
                <a:gd name="T32" fmla="*/ 69 w 282"/>
                <a:gd name="T33" fmla="*/ 44 h 929"/>
                <a:gd name="T34" fmla="*/ 66 w 282"/>
                <a:gd name="T35" fmla="*/ 77 h 929"/>
                <a:gd name="T36" fmla="*/ 83 w 282"/>
                <a:gd name="T37" fmla="*/ 123 h 929"/>
                <a:gd name="T38" fmla="*/ 15 w 282"/>
                <a:gd name="T39" fmla="*/ 158 h 929"/>
                <a:gd name="T40" fmla="*/ 0 w 282"/>
                <a:gd name="T41" fmla="*/ 223 h 929"/>
                <a:gd name="T42" fmla="*/ 12 w 282"/>
                <a:gd name="T43" fmla="*/ 326 h 929"/>
                <a:gd name="T44" fmla="*/ 9 w 282"/>
                <a:gd name="T45" fmla="*/ 447 h 929"/>
                <a:gd name="T46" fmla="*/ 35 w 282"/>
                <a:gd name="T47" fmla="*/ 667 h 929"/>
                <a:gd name="T48" fmla="*/ 31 w 282"/>
                <a:gd name="T49" fmla="*/ 815 h 929"/>
                <a:gd name="T50" fmla="*/ 20 w 282"/>
                <a:gd name="T51" fmla="*/ 900 h 929"/>
                <a:gd name="T52" fmla="*/ 38 w 282"/>
                <a:gd name="T53" fmla="*/ 929 h 929"/>
                <a:gd name="T54" fmla="*/ 79 w 282"/>
                <a:gd name="T55" fmla="*/ 905 h 929"/>
                <a:gd name="T56" fmla="*/ 97 w 282"/>
                <a:gd name="T57" fmla="*/ 851 h 929"/>
                <a:gd name="T58" fmla="*/ 106 w 282"/>
                <a:gd name="T59" fmla="*/ 720 h 929"/>
                <a:gd name="T60" fmla="*/ 123 w 282"/>
                <a:gd name="T61" fmla="*/ 607 h 929"/>
                <a:gd name="T62" fmla="*/ 137 w 282"/>
                <a:gd name="T63" fmla="*/ 581 h 929"/>
                <a:gd name="T64" fmla="*/ 151 w 282"/>
                <a:gd name="T65" fmla="*/ 642 h 929"/>
                <a:gd name="T66" fmla="*/ 160 w 282"/>
                <a:gd name="T67" fmla="*/ 703 h 929"/>
                <a:gd name="T68" fmla="*/ 185 w 282"/>
                <a:gd name="T69" fmla="*/ 857 h 929"/>
                <a:gd name="T70" fmla="*/ 217 w 282"/>
                <a:gd name="T71" fmla="*/ 891 h 929"/>
                <a:gd name="T72" fmla="*/ 270 w 282"/>
                <a:gd name="T73" fmla="*/ 911 h 929"/>
                <a:gd name="T74" fmla="*/ 274 w 282"/>
                <a:gd name="T75" fmla="*/ 875 h 929"/>
                <a:gd name="T76" fmla="*/ 71 w 282"/>
                <a:gd name="T77" fmla="*/ 368 h 929"/>
                <a:gd name="T78" fmla="*/ 123 w 282"/>
                <a:gd name="T79" fmla="*/ 333 h 929"/>
                <a:gd name="T80" fmla="*/ 129 w 282"/>
                <a:gd name="T81" fmla="*/ 303 h 929"/>
                <a:gd name="T82" fmla="*/ 122 w 282"/>
                <a:gd name="T83" fmla="*/ 293 h 929"/>
                <a:gd name="T84" fmla="*/ 92 w 282"/>
                <a:gd name="T85" fmla="*/ 288 h 929"/>
                <a:gd name="T86" fmla="*/ 111 w 282"/>
                <a:gd name="T87" fmla="*/ 280 h 929"/>
                <a:gd name="T88" fmla="*/ 125 w 282"/>
                <a:gd name="T89" fmla="*/ 256 h 929"/>
                <a:gd name="T90" fmla="*/ 105 w 282"/>
                <a:gd name="T91" fmla="*/ 249 h 929"/>
                <a:gd name="T92" fmla="*/ 79 w 282"/>
                <a:gd name="T93" fmla="*/ 231 h 929"/>
                <a:gd name="T94" fmla="*/ 65 w 282"/>
                <a:gd name="T95" fmla="*/ 191 h 929"/>
                <a:gd name="T96" fmla="*/ 199 w 282"/>
                <a:gd name="T97" fmla="*/ 199 h 929"/>
                <a:gd name="T98" fmla="*/ 151 w 282"/>
                <a:gd name="T99" fmla="*/ 252 h 929"/>
                <a:gd name="T100" fmla="*/ 143 w 282"/>
                <a:gd name="T101" fmla="*/ 293 h 929"/>
                <a:gd name="T102" fmla="*/ 140 w 282"/>
                <a:gd name="T103" fmla="*/ 297 h 929"/>
                <a:gd name="T104" fmla="*/ 146 w 282"/>
                <a:gd name="T105" fmla="*/ 313 h 929"/>
                <a:gd name="T106" fmla="*/ 146 w 282"/>
                <a:gd name="T107" fmla="*/ 322 h 929"/>
                <a:gd name="T108" fmla="*/ 170 w 282"/>
                <a:gd name="T109" fmla="*/ 331 h 929"/>
                <a:gd name="T110" fmla="*/ 75 w 282"/>
                <a:gd name="T111" fmla="*/ 283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2" h="929">
                  <a:moveTo>
                    <a:pt x="274" y="875"/>
                  </a:moveTo>
                  <a:lnTo>
                    <a:pt x="274" y="875"/>
                  </a:lnTo>
                  <a:lnTo>
                    <a:pt x="264" y="866"/>
                  </a:lnTo>
                  <a:lnTo>
                    <a:pt x="253" y="858"/>
                  </a:lnTo>
                  <a:lnTo>
                    <a:pt x="242" y="852"/>
                  </a:lnTo>
                  <a:lnTo>
                    <a:pt x="242" y="848"/>
                  </a:lnTo>
                  <a:lnTo>
                    <a:pt x="251" y="841"/>
                  </a:lnTo>
                  <a:lnTo>
                    <a:pt x="251" y="841"/>
                  </a:lnTo>
                  <a:lnTo>
                    <a:pt x="253" y="829"/>
                  </a:lnTo>
                  <a:lnTo>
                    <a:pt x="251" y="818"/>
                  </a:lnTo>
                  <a:lnTo>
                    <a:pt x="250" y="807"/>
                  </a:lnTo>
                  <a:lnTo>
                    <a:pt x="250" y="807"/>
                  </a:lnTo>
                  <a:lnTo>
                    <a:pt x="240" y="780"/>
                  </a:lnTo>
                  <a:lnTo>
                    <a:pt x="236" y="761"/>
                  </a:lnTo>
                  <a:lnTo>
                    <a:pt x="234" y="744"/>
                  </a:lnTo>
                  <a:lnTo>
                    <a:pt x="234" y="744"/>
                  </a:lnTo>
                  <a:lnTo>
                    <a:pt x="236" y="715"/>
                  </a:lnTo>
                  <a:lnTo>
                    <a:pt x="234" y="703"/>
                  </a:lnTo>
                  <a:lnTo>
                    <a:pt x="231" y="698"/>
                  </a:lnTo>
                  <a:lnTo>
                    <a:pt x="228" y="693"/>
                  </a:lnTo>
                  <a:lnTo>
                    <a:pt x="228" y="693"/>
                  </a:lnTo>
                  <a:lnTo>
                    <a:pt x="225" y="687"/>
                  </a:lnTo>
                  <a:lnTo>
                    <a:pt x="223" y="679"/>
                  </a:lnTo>
                  <a:lnTo>
                    <a:pt x="222" y="658"/>
                  </a:lnTo>
                  <a:lnTo>
                    <a:pt x="220" y="627"/>
                  </a:lnTo>
                  <a:lnTo>
                    <a:pt x="220" y="627"/>
                  </a:lnTo>
                  <a:lnTo>
                    <a:pt x="222" y="615"/>
                  </a:lnTo>
                  <a:lnTo>
                    <a:pt x="222" y="595"/>
                  </a:lnTo>
                  <a:lnTo>
                    <a:pt x="223" y="570"/>
                  </a:lnTo>
                  <a:lnTo>
                    <a:pt x="223" y="548"/>
                  </a:lnTo>
                  <a:lnTo>
                    <a:pt x="223" y="548"/>
                  </a:lnTo>
                  <a:lnTo>
                    <a:pt x="219" y="505"/>
                  </a:lnTo>
                  <a:lnTo>
                    <a:pt x="216" y="481"/>
                  </a:lnTo>
                  <a:lnTo>
                    <a:pt x="234" y="478"/>
                  </a:lnTo>
                  <a:lnTo>
                    <a:pt x="234" y="478"/>
                  </a:lnTo>
                  <a:lnTo>
                    <a:pt x="228" y="448"/>
                  </a:lnTo>
                  <a:lnTo>
                    <a:pt x="222" y="424"/>
                  </a:lnTo>
                  <a:lnTo>
                    <a:pt x="217" y="404"/>
                  </a:lnTo>
                  <a:lnTo>
                    <a:pt x="217" y="404"/>
                  </a:lnTo>
                  <a:lnTo>
                    <a:pt x="211" y="387"/>
                  </a:lnTo>
                  <a:lnTo>
                    <a:pt x="207" y="365"/>
                  </a:lnTo>
                  <a:lnTo>
                    <a:pt x="202" y="347"/>
                  </a:lnTo>
                  <a:lnTo>
                    <a:pt x="202" y="336"/>
                  </a:lnTo>
                  <a:lnTo>
                    <a:pt x="202" y="336"/>
                  </a:lnTo>
                  <a:lnTo>
                    <a:pt x="202" y="334"/>
                  </a:lnTo>
                  <a:lnTo>
                    <a:pt x="202" y="334"/>
                  </a:lnTo>
                  <a:lnTo>
                    <a:pt x="205" y="334"/>
                  </a:lnTo>
                  <a:lnTo>
                    <a:pt x="205" y="334"/>
                  </a:lnTo>
                  <a:lnTo>
                    <a:pt x="207" y="334"/>
                  </a:lnTo>
                  <a:lnTo>
                    <a:pt x="208" y="333"/>
                  </a:lnTo>
                  <a:lnTo>
                    <a:pt x="207" y="328"/>
                  </a:lnTo>
                  <a:lnTo>
                    <a:pt x="207" y="328"/>
                  </a:lnTo>
                  <a:lnTo>
                    <a:pt x="208" y="326"/>
                  </a:lnTo>
                  <a:lnTo>
                    <a:pt x="208" y="323"/>
                  </a:lnTo>
                  <a:lnTo>
                    <a:pt x="207" y="322"/>
                  </a:lnTo>
                  <a:lnTo>
                    <a:pt x="207" y="322"/>
                  </a:lnTo>
                  <a:lnTo>
                    <a:pt x="208" y="320"/>
                  </a:lnTo>
                  <a:lnTo>
                    <a:pt x="210" y="319"/>
                  </a:lnTo>
                  <a:lnTo>
                    <a:pt x="210" y="316"/>
                  </a:lnTo>
                  <a:lnTo>
                    <a:pt x="210" y="316"/>
                  </a:lnTo>
                  <a:lnTo>
                    <a:pt x="210" y="314"/>
                  </a:lnTo>
                  <a:lnTo>
                    <a:pt x="208" y="313"/>
                  </a:lnTo>
                  <a:lnTo>
                    <a:pt x="208" y="313"/>
                  </a:lnTo>
                  <a:lnTo>
                    <a:pt x="222" y="310"/>
                  </a:lnTo>
                  <a:lnTo>
                    <a:pt x="231" y="308"/>
                  </a:lnTo>
                  <a:lnTo>
                    <a:pt x="237" y="308"/>
                  </a:lnTo>
                  <a:lnTo>
                    <a:pt x="237" y="308"/>
                  </a:lnTo>
                  <a:lnTo>
                    <a:pt x="244" y="308"/>
                  </a:lnTo>
                  <a:lnTo>
                    <a:pt x="248" y="305"/>
                  </a:lnTo>
                  <a:lnTo>
                    <a:pt x="253" y="302"/>
                  </a:lnTo>
                  <a:lnTo>
                    <a:pt x="254" y="297"/>
                  </a:lnTo>
                  <a:lnTo>
                    <a:pt x="254" y="297"/>
                  </a:lnTo>
                  <a:lnTo>
                    <a:pt x="256" y="289"/>
                  </a:lnTo>
                  <a:lnTo>
                    <a:pt x="256" y="280"/>
                  </a:lnTo>
                  <a:lnTo>
                    <a:pt x="256" y="269"/>
                  </a:lnTo>
                  <a:lnTo>
                    <a:pt x="254" y="260"/>
                  </a:lnTo>
                  <a:lnTo>
                    <a:pt x="254" y="260"/>
                  </a:lnTo>
                  <a:lnTo>
                    <a:pt x="251" y="249"/>
                  </a:lnTo>
                  <a:lnTo>
                    <a:pt x="248" y="243"/>
                  </a:lnTo>
                  <a:lnTo>
                    <a:pt x="245" y="239"/>
                  </a:lnTo>
                  <a:lnTo>
                    <a:pt x="245" y="239"/>
                  </a:lnTo>
                  <a:lnTo>
                    <a:pt x="237" y="229"/>
                  </a:lnTo>
                  <a:lnTo>
                    <a:pt x="234" y="223"/>
                  </a:lnTo>
                  <a:lnTo>
                    <a:pt x="234" y="223"/>
                  </a:lnTo>
                  <a:lnTo>
                    <a:pt x="223" y="195"/>
                  </a:lnTo>
                  <a:lnTo>
                    <a:pt x="223" y="195"/>
                  </a:lnTo>
                  <a:lnTo>
                    <a:pt x="214" y="169"/>
                  </a:lnTo>
                  <a:lnTo>
                    <a:pt x="214" y="169"/>
                  </a:lnTo>
                  <a:lnTo>
                    <a:pt x="214" y="165"/>
                  </a:lnTo>
                  <a:lnTo>
                    <a:pt x="213" y="160"/>
                  </a:lnTo>
                  <a:lnTo>
                    <a:pt x="208" y="155"/>
                  </a:lnTo>
                  <a:lnTo>
                    <a:pt x="200" y="152"/>
                  </a:lnTo>
                  <a:lnTo>
                    <a:pt x="200" y="152"/>
                  </a:lnTo>
                  <a:lnTo>
                    <a:pt x="171" y="146"/>
                  </a:lnTo>
                  <a:lnTo>
                    <a:pt x="159" y="143"/>
                  </a:lnTo>
                  <a:lnTo>
                    <a:pt x="151" y="140"/>
                  </a:lnTo>
                  <a:lnTo>
                    <a:pt x="151" y="140"/>
                  </a:lnTo>
                  <a:lnTo>
                    <a:pt x="151" y="138"/>
                  </a:lnTo>
                  <a:lnTo>
                    <a:pt x="149" y="135"/>
                  </a:lnTo>
                  <a:lnTo>
                    <a:pt x="148" y="131"/>
                  </a:lnTo>
                  <a:lnTo>
                    <a:pt x="145" y="129"/>
                  </a:lnTo>
                  <a:lnTo>
                    <a:pt x="140" y="128"/>
                  </a:lnTo>
                  <a:lnTo>
                    <a:pt x="140" y="125"/>
                  </a:lnTo>
                  <a:lnTo>
                    <a:pt x="140" y="125"/>
                  </a:lnTo>
                  <a:lnTo>
                    <a:pt x="142" y="115"/>
                  </a:lnTo>
                  <a:lnTo>
                    <a:pt x="145" y="106"/>
                  </a:lnTo>
                  <a:lnTo>
                    <a:pt x="145" y="98"/>
                  </a:lnTo>
                  <a:lnTo>
                    <a:pt x="145" y="98"/>
                  </a:lnTo>
                  <a:lnTo>
                    <a:pt x="149" y="98"/>
                  </a:lnTo>
                  <a:lnTo>
                    <a:pt x="153" y="97"/>
                  </a:lnTo>
                  <a:lnTo>
                    <a:pt x="154" y="92"/>
                  </a:lnTo>
                  <a:lnTo>
                    <a:pt x="154" y="92"/>
                  </a:lnTo>
                  <a:lnTo>
                    <a:pt x="159" y="71"/>
                  </a:lnTo>
                  <a:lnTo>
                    <a:pt x="159" y="71"/>
                  </a:lnTo>
                  <a:lnTo>
                    <a:pt x="157" y="69"/>
                  </a:lnTo>
                  <a:lnTo>
                    <a:pt x="153" y="68"/>
                  </a:lnTo>
                  <a:lnTo>
                    <a:pt x="153" y="68"/>
                  </a:lnTo>
                  <a:lnTo>
                    <a:pt x="154" y="38"/>
                  </a:lnTo>
                  <a:lnTo>
                    <a:pt x="154" y="38"/>
                  </a:lnTo>
                  <a:lnTo>
                    <a:pt x="153" y="34"/>
                  </a:lnTo>
                  <a:lnTo>
                    <a:pt x="151" y="27"/>
                  </a:lnTo>
                  <a:lnTo>
                    <a:pt x="148" y="21"/>
                  </a:lnTo>
                  <a:lnTo>
                    <a:pt x="143" y="15"/>
                  </a:lnTo>
                  <a:lnTo>
                    <a:pt x="137" y="9"/>
                  </a:lnTo>
                  <a:lnTo>
                    <a:pt x="129" y="4"/>
                  </a:lnTo>
                  <a:lnTo>
                    <a:pt x="119" y="1"/>
                  </a:lnTo>
                  <a:lnTo>
                    <a:pt x="106" y="0"/>
                  </a:lnTo>
                  <a:lnTo>
                    <a:pt x="106" y="0"/>
                  </a:lnTo>
                  <a:lnTo>
                    <a:pt x="100" y="0"/>
                  </a:lnTo>
                  <a:lnTo>
                    <a:pt x="96" y="1"/>
                  </a:lnTo>
                  <a:lnTo>
                    <a:pt x="86" y="6"/>
                  </a:lnTo>
                  <a:lnTo>
                    <a:pt x="80" y="12"/>
                  </a:lnTo>
                  <a:lnTo>
                    <a:pt x="74" y="20"/>
                  </a:lnTo>
                  <a:lnTo>
                    <a:pt x="71" y="27"/>
                  </a:lnTo>
                  <a:lnTo>
                    <a:pt x="69" y="35"/>
                  </a:lnTo>
                  <a:lnTo>
                    <a:pt x="69" y="44"/>
                  </a:lnTo>
                  <a:lnTo>
                    <a:pt x="69" y="44"/>
                  </a:lnTo>
                  <a:lnTo>
                    <a:pt x="72" y="68"/>
                  </a:lnTo>
                  <a:lnTo>
                    <a:pt x="72" y="68"/>
                  </a:lnTo>
                  <a:lnTo>
                    <a:pt x="71" y="68"/>
                  </a:lnTo>
                  <a:lnTo>
                    <a:pt x="68" y="69"/>
                  </a:lnTo>
                  <a:lnTo>
                    <a:pt x="66" y="72"/>
                  </a:lnTo>
                  <a:lnTo>
                    <a:pt x="65" y="74"/>
                  </a:lnTo>
                  <a:lnTo>
                    <a:pt x="66" y="77"/>
                  </a:lnTo>
                  <a:lnTo>
                    <a:pt x="66" y="77"/>
                  </a:lnTo>
                  <a:lnTo>
                    <a:pt x="68" y="86"/>
                  </a:lnTo>
                  <a:lnTo>
                    <a:pt x="71" y="92"/>
                  </a:lnTo>
                  <a:lnTo>
                    <a:pt x="74" y="97"/>
                  </a:lnTo>
                  <a:lnTo>
                    <a:pt x="75" y="98"/>
                  </a:lnTo>
                  <a:lnTo>
                    <a:pt x="79" y="98"/>
                  </a:lnTo>
                  <a:lnTo>
                    <a:pt x="83" y="123"/>
                  </a:lnTo>
                  <a:lnTo>
                    <a:pt x="83" y="123"/>
                  </a:lnTo>
                  <a:lnTo>
                    <a:pt x="79" y="128"/>
                  </a:lnTo>
                  <a:lnTo>
                    <a:pt x="75" y="132"/>
                  </a:lnTo>
                  <a:lnTo>
                    <a:pt x="69" y="137"/>
                  </a:lnTo>
                  <a:lnTo>
                    <a:pt x="69" y="137"/>
                  </a:lnTo>
                  <a:lnTo>
                    <a:pt x="46" y="146"/>
                  </a:lnTo>
                  <a:lnTo>
                    <a:pt x="23" y="155"/>
                  </a:lnTo>
                  <a:lnTo>
                    <a:pt x="23" y="155"/>
                  </a:lnTo>
                  <a:lnTo>
                    <a:pt x="15" y="158"/>
                  </a:lnTo>
                  <a:lnTo>
                    <a:pt x="9" y="163"/>
                  </a:lnTo>
                  <a:lnTo>
                    <a:pt x="6" y="171"/>
                  </a:lnTo>
                  <a:lnTo>
                    <a:pt x="5" y="183"/>
                  </a:lnTo>
                  <a:lnTo>
                    <a:pt x="5" y="183"/>
                  </a:lnTo>
                  <a:lnTo>
                    <a:pt x="2" y="206"/>
                  </a:lnTo>
                  <a:lnTo>
                    <a:pt x="0" y="214"/>
                  </a:lnTo>
                  <a:lnTo>
                    <a:pt x="0" y="223"/>
                  </a:lnTo>
                  <a:lnTo>
                    <a:pt x="0" y="223"/>
                  </a:lnTo>
                  <a:lnTo>
                    <a:pt x="0" y="249"/>
                  </a:lnTo>
                  <a:lnTo>
                    <a:pt x="0" y="283"/>
                  </a:lnTo>
                  <a:lnTo>
                    <a:pt x="0" y="283"/>
                  </a:lnTo>
                  <a:lnTo>
                    <a:pt x="0" y="299"/>
                  </a:lnTo>
                  <a:lnTo>
                    <a:pt x="2" y="306"/>
                  </a:lnTo>
                  <a:lnTo>
                    <a:pt x="3" y="314"/>
                  </a:lnTo>
                  <a:lnTo>
                    <a:pt x="8" y="320"/>
                  </a:lnTo>
                  <a:lnTo>
                    <a:pt x="12" y="326"/>
                  </a:lnTo>
                  <a:lnTo>
                    <a:pt x="18" y="333"/>
                  </a:lnTo>
                  <a:lnTo>
                    <a:pt x="28" y="337"/>
                  </a:lnTo>
                  <a:lnTo>
                    <a:pt x="28" y="337"/>
                  </a:lnTo>
                  <a:lnTo>
                    <a:pt x="22" y="359"/>
                  </a:lnTo>
                  <a:lnTo>
                    <a:pt x="17" y="384"/>
                  </a:lnTo>
                  <a:lnTo>
                    <a:pt x="12" y="416"/>
                  </a:lnTo>
                  <a:lnTo>
                    <a:pt x="12" y="416"/>
                  </a:lnTo>
                  <a:lnTo>
                    <a:pt x="9" y="447"/>
                  </a:lnTo>
                  <a:lnTo>
                    <a:pt x="9" y="470"/>
                  </a:lnTo>
                  <a:lnTo>
                    <a:pt x="9" y="490"/>
                  </a:lnTo>
                  <a:lnTo>
                    <a:pt x="28" y="493"/>
                  </a:lnTo>
                  <a:lnTo>
                    <a:pt x="28" y="493"/>
                  </a:lnTo>
                  <a:lnTo>
                    <a:pt x="32" y="562"/>
                  </a:lnTo>
                  <a:lnTo>
                    <a:pt x="32" y="562"/>
                  </a:lnTo>
                  <a:lnTo>
                    <a:pt x="35" y="632"/>
                  </a:lnTo>
                  <a:lnTo>
                    <a:pt x="35" y="667"/>
                  </a:lnTo>
                  <a:lnTo>
                    <a:pt x="34" y="704"/>
                  </a:lnTo>
                  <a:lnTo>
                    <a:pt x="34" y="704"/>
                  </a:lnTo>
                  <a:lnTo>
                    <a:pt x="34" y="740"/>
                  </a:lnTo>
                  <a:lnTo>
                    <a:pt x="34" y="767"/>
                  </a:lnTo>
                  <a:lnTo>
                    <a:pt x="34" y="792"/>
                  </a:lnTo>
                  <a:lnTo>
                    <a:pt x="34" y="803"/>
                  </a:lnTo>
                  <a:lnTo>
                    <a:pt x="31" y="815"/>
                  </a:lnTo>
                  <a:lnTo>
                    <a:pt x="31" y="815"/>
                  </a:lnTo>
                  <a:lnTo>
                    <a:pt x="29" y="827"/>
                  </a:lnTo>
                  <a:lnTo>
                    <a:pt x="28" y="840"/>
                  </a:lnTo>
                  <a:lnTo>
                    <a:pt x="29" y="863"/>
                  </a:lnTo>
                  <a:lnTo>
                    <a:pt x="31" y="880"/>
                  </a:lnTo>
                  <a:lnTo>
                    <a:pt x="32" y="889"/>
                  </a:lnTo>
                  <a:lnTo>
                    <a:pt x="32" y="889"/>
                  </a:lnTo>
                  <a:lnTo>
                    <a:pt x="28" y="892"/>
                  </a:lnTo>
                  <a:lnTo>
                    <a:pt x="20" y="900"/>
                  </a:lnTo>
                  <a:lnTo>
                    <a:pt x="17" y="905"/>
                  </a:lnTo>
                  <a:lnTo>
                    <a:pt x="15" y="911"/>
                  </a:lnTo>
                  <a:lnTo>
                    <a:pt x="15" y="917"/>
                  </a:lnTo>
                  <a:lnTo>
                    <a:pt x="18" y="921"/>
                  </a:lnTo>
                  <a:lnTo>
                    <a:pt x="18" y="921"/>
                  </a:lnTo>
                  <a:lnTo>
                    <a:pt x="25" y="928"/>
                  </a:lnTo>
                  <a:lnTo>
                    <a:pt x="31" y="929"/>
                  </a:lnTo>
                  <a:lnTo>
                    <a:pt x="38" y="929"/>
                  </a:lnTo>
                  <a:lnTo>
                    <a:pt x="46" y="928"/>
                  </a:lnTo>
                  <a:lnTo>
                    <a:pt x="52" y="925"/>
                  </a:lnTo>
                  <a:lnTo>
                    <a:pt x="60" y="921"/>
                  </a:lnTo>
                  <a:lnTo>
                    <a:pt x="65" y="917"/>
                  </a:lnTo>
                  <a:lnTo>
                    <a:pt x="69" y="911"/>
                  </a:lnTo>
                  <a:lnTo>
                    <a:pt x="69" y="911"/>
                  </a:lnTo>
                  <a:lnTo>
                    <a:pt x="74" y="908"/>
                  </a:lnTo>
                  <a:lnTo>
                    <a:pt x="79" y="905"/>
                  </a:lnTo>
                  <a:lnTo>
                    <a:pt x="89" y="900"/>
                  </a:lnTo>
                  <a:lnTo>
                    <a:pt x="94" y="897"/>
                  </a:lnTo>
                  <a:lnTo>
                    <a:pt x="97" y="892"/>
                  </a:lnTo>
                  <a:lnTo>
                    <a:pt x="97" y="886"/>
                  </a:lnTo>
                  <a:lnTo>
                    <a:pt x="96" y="877"/>
                  </a:lnTo>
                  <a:lnTo>
                    <a:pt x="102" y="874"/>
                  </a:lnTo>
                  <a:lnTo>
                    <a:pt x="102" y="874"/>
                  </a:lnTo>
                  <a:lnTo>
                    <a:pt x="97" y="851"/>
                  </a:lnTo>
                  <a:lnTo>
                    <a:pt x="94" y="831"/>
                  </a:lnTo>
                  <a:lnTo>
                    <a:pt x="92" y="812"/>
                  </a:lnTo>
                  <a:lnTo>
                    <a:pt x="92" y="812"/>
                  </a:lnTo>
                  <a:lnTo>
                    <a:pt x="96" y="797"/>
                  </a:lnTo>
                  <a:lnTo>
                    <a:pt x="100" y="774"/>
                  </a:lnTo>
                  <a:lnTo>
                    <a:pt x="105" y="749"/>
                  </a:lnTo>
                  <a:lnTo>
                    <a:pt x="106" y="735"/>
                  </a:lnTo>
                  <a:lnTo>
                    <a:pt x="106" y="720"/>
                  </a:lnTo>
                  <a:lnTo>
                    <a:pt x="106" y="720"/>
                  </a:lnTo>
                  <a:lnTo>
                    <a:pt x="106" y="707"/>
                  </a:lnTo>
                  <a:lnTo>
                    <a:pt x="106" y="696"/>
                  </a:lnTo>
                  <a:lnTo>
                    <a:pt x="109" y="679"/>
                  </a:lnTo>
                  <a:lnTo>
                    <a:pt x="112" y="669"/>
                  </a:lnTo>
                  <a:lnTo>
                    <a:pt x="116" y="656"/>
                  </a:lnTo>
                  <a:lnTo>
                    <a:pt x="116" y="656"/>
                  </a:lnTo>
                  <a:lnTo>
                    <a:pt x="123" y="607"/>
                  </a:lnTo>
                  <a:lnTo>
                    <a:pt x="126" y="579"/>
                  </a:lnTo>
                  <a:lnTo>
                    <a:pt x="126" y="567"/>
                  </a:lnTo>
                  <a:lnTo>
                    <a:pt x="125" y="558"/>
                  </a:lnTo>
                  <a:lnTo>
                    <a:pt x="125" y="558"/>
                  </a:lnTo>
                  <a:lnTo>
                    <a:pt x="129" y="565"/>
                  </a:lnTo>
                  <a:lnTo>
                    <a:pt x="134" y="573"/>
                  </a:lnTo>
                  <a:lnTo>
                    <a:pt x="137" y="581"/>
                  </a:lnTo>
                  <a:lnTo>
                    <a:pt x="137" y="581"/>
                  </a:lnTo>
                  <a:lnTo>
                    <a:pt x="139" y="589"/>
                  </a:lnTo>
                  <a:lnTo>
                    <a:pt x="139" y="595"/>
                  </a:lnTo>
                  <a:lnTo>
                    <a:pt x="139" y="602"/>
                  </a:lnTo>
                  <a:lnTo>
                    <a:pt x="142" y="613"/>
                  </a:lnTo>
                  <a:lnTo>
                    <a:pt x="142" y="613"/>
                  </a:lnTo>
                  <a:lnTo>
                    <a:pt x="149" y="630"/>
                  </a:lnTo>
                  <a:lnTo>
                    <a:pt x="151" y="636"/>
                  </a:lnTo>
                  <a:lnTo>
                    <a:pt x="151" y="642"/>
                  </a:lnTo>
                  <a:lnTo>
                    <a:pt x="151" y="642"/>
                  </a:lnTo>
                  <a:lnTo>
                    <a:pt x="153" y="661"/>
                  </a:lnTo>
                  <a:lnTo>
                    <a:pt x="157" y="676"/>
                  </a:lnTo>
                  <a:lnTo>
                    <a:pt x="157" y="676"/>
                  </a:lnTo>
                  <a:lnTo>
                    <a:pt x="159" y="683"/>
                  </a:lnTo>
                  <a:lnTo>
                    <a:pt x="159" y="689"/>
                  </a:lnTo>
                  <a:lnTo>
                    <a:pt x="160" y="703"/>
                  </a:lnTo>
                  <a:lnTo>
                    <a:pt x="160" y="703"/>
                  </a:lnTo>
                  <a:lnTo>
                    <a:pt x="176" y="801"/>
                  </a:lnTo>
                  <a:lnTo>
                    <a:pt x="176" y="801"/>
                  </a:lnTo>
                  <a:lnTo>
                    <a:pt x="177" y="814"/>
                  </a:lnTo>
                  <a:lnTo>
                    <a:pt x="182" y="829"/>
                  </a:lnTo>
                  <a:lnTo>
                    <a:pt x="188" y="848"/>
                  </a:lnTo>
                  <a:lnTo>
                    <a:pt x="188" y="848"/>
                  </a:lnTo>
                  <a:lnTo>
                    <a:pt x="186" y="852"/>
                  </a:lnTo>
                  <a:lnTo>
                    <a:pt x="185" y="857"/>
                  </a:lnTo>
                  <a:lnTo>
                    <a:pt x="183" y="861"/>
                  </a:lnTo>
                  <a:lnTo>
                    <a:pt x="183" y="861"/>
                  </a:lnTo>
                  <a:lnTo>
                    <a:pt x="185" y="868"/>
                  </a:lnTo>
                  <a:lnTo>
                    <a:pt x="186" y="872"/>
                  </a:lnTo>
                  <a:lnTo>
                    <a:pt x="193" y="877"/>
                  </a:lnTo>
                  <a:lnTo>
                    <a:pt x="200" y="881"/>
                  </a:lnTo>
                  <a:lnTo>
                    <a:pt x="200" y="881"/>
                  </a:lnTo>
                  <a:lnTo>
                    <a:pt x="217" y="891"/>
                  </a:lnTo>
                  <a:lnTo>
                    <a:pt x="227" y="895"/>
                  </a:lnTo>
                  <a:lnTo>
                    <a:pt x="236" y="901"/>
                  </a:lnTo>
                  <a:lnTo>
                    <a:pt x="236" y="901"/>
                  </a:lnTo>
                  <a:lnTo>
                    <a:pt x="244" y="908"/>
                  </a:lnTo>
                  <a:lnTo>
                    <a:pt x="253" y="912"/>
                  </a:lnTo>
                  <a:lnTo>
                    <a:pt x="262" y="914"/>
                  </a:lnTo>
                  <a:lnTo>
                    <a:pt x="270" y="911"/>
                  </a:lnTo>
                  <a:lnTo>
                    <a:pt x="270" y="911"/>
                  </a:lnTo>
                  <a:lnTo>
                    <a:pt x="274" y="909"/>
                  </a:lnTo>
                  <a:lnTo>
                    <a:pt x="277" y="906"/>
                  </a:lnTo>
                  <a:lnTo>
                    <a:pt x="281" y="901"/>
                  </a:lnTo>
                  <a:lnTo>
                    <a:pt x="282" y="897"/>
                  </a:lnTo>
                  <a:lnTo>
                    <a:pt x="282" y="892"/>
                  </a:lnTo>
                  <a:lnTo>
                    <a:pt x="281" y="886"/>
                  </a:lnTo>
                  <a:lnTo>
                    <a:pt x="279" y="881"/>
                  </a:lnTo>
                  <a:lnTo>
                    <a:pt x="274" y="875"/>
                  </a:lnTo>
                  <a:lnTo>
                    <a:pt x="274" y="875"/>
                  </a:lnTo>
                  <a:close/>
                  <a:moveTo>
                    <a:pt x="197" y="359"/>
                  </a:moveTo>
                  <a:lnTo>
                    <a:pt x="197" y="359"/>
                  </a:lnTo>
                  <a:lnTo>
                    <a:pt x="197" y="363"/>
                  </a:lnTo>
                  <a:lnTo>
                    <a:pt x="194" y="367"/>
                  </a:lnTo>
                  <a:lnTo>
                    <a:pt x="191" y="368"/>
                  </a:lnTo>
                  <a:lnTo>
                    <a:pt x="186" y="370"/>
                  </a:lnTo>
                  <a:lnTo>
                    <a:pt x="71" y="368"/>
                  </a:lnTo>
                  <a:lnTo>
                    <a:pt x="71" y="368"/>
                  </a:lnTo>
                  <a:lnTo>
                    <a:pt x="66" y="368"/>
                  </a:lnTo>
                  <a:lnTo>
                    <a:pt x="63" y="365"/>
                  </a:lnTo>
                  <a:lnTo>
                    <a:pt x="62" y="362"/>
                  </a:lnTo>
                  <a:lnTo>
                    <a:pt x="60" y="359"/>
                  </a:lnTo>
                  <a:lnTo>
                    <a:pt x="60" y="331"/>
                  </a:lnTo>
                  <a:lnTo>
                    <a:pt x="120" y="343"/>
                  </a:lnTo>
                  <a:lnTo>
                    <a:pt x="123" y="333"/>
                  </a:lnTo>
                  <a:lnTo>
                    <a:pt x="123" y="333"/>
                  </a:lnTo>
                  <a:lnTo>
                    <a:pt x="123" y="333"/>
                  </a:lnTo>
                  <a:lnTo>
                    <a:pt x="123" y="333"/>
                  </a:lnTo>
                  <a:lnTo>
                    <a:pt x="123" y="333"/>
                  </a:lnTo>
                  <a:lnTo>
                    <a:pt x="123" y="331"/>
                  </a:lnTo>
                  <a:lnTo>
                    <a:pt x="123" y="331"/>
                  </a:lnTo>
                  <a:lnTo>
                    <a:pt x="126" y="320"/>
                  </a:lnTo>
                  <a:lnTo>
                    <a:pt x="129" y="303"/>
                  </a:lnTo>
                  <a:lnTo>
                    <a:pt x="129" y="303"/>
                  </a:lnTo>
                  <a:lnTo>
                    <a:pt x="131" y="297"/>
                  </a:lnTo>
                  <a:lnTo>
                    <a:pt x="131" y="297"/>
                  </a:lnTo>
                  <a:lnTo>
                    <a:pt x="131" y="294"/>
                  </a:lnTo>
                  <a:lnTo>
                    <a:pt x="131" y="294"/>
                  </a:lnTo>
                  <a:lnTo>
                    <a:pt x="125" y="293"/>
                  </a:lnTo>
                  <a:lnTo>
                    <a:pt x="125" y="293"/>
                  </a:lnTo>
                  <a:lnTo>
                    <a:pt x="122" y="293"/>
                  </a:lnTo>
                  <a:lnTo>
                    <a:pt x="122" y="293"/>
                  </a:lnTo>
                  <a:lnTo>
                    <a:pt x="120" y="293"/>
                  </a:lnTo>
                  <a:lnTo>
                    <a:pt x="120" y="293"/>
                  </a:lnTo>
                  <a:lnTo>
                    <a:pt x="109" y="291"/>
                  </a:lnTo>
                  <a:lnTo>
                    <a:pt x="103" y="289"/>
                  </a:lnTo>
                  <a:lnTo>
                    <a:pt x="103" y="289"/>
                  </a:lnTo>
                  <a:lnTo>
                    <a:pt x="97" y="288"/>
                  </a:lnTo>
                  <a:lnTo>
                    <a:pt x="92" y="288"/>
                  </a:lnTo>
                  <a:lnTo>
                    <a:pt x="92" y="288"/>
                  </a:lnTo>
                  <a:lnTo>
                    <a:pt x="89" y="286"/>
                  </a:lnTo>
                  <a:lnTo>
                    <a:pt x="86" y="286"/>
                  </a:lnTo>
                  <a:lnTo>
                    <a:pt x="86" y="286"/>
                  </a:lnTo>
                  <a:lnTo>
                    <a:pt x="86" y="286"/>
                  </a:lnTo>
                  <a:lnTo>
                    <a:pt x="100" y="282"/>
                  </a:lnTo>
                  <a:lnTo>
                    <a:pt x="105" y="280"/>
                  </a:lnTo>
                  <a:lnTo>
                    <a:pt x="111" y="280"/>
                  </a:lnTo>
                  <a:lnTo>
                    <a:pt x="117" y="282"/>
                  </a:lnTo>
                  <a:lnTo>
                    <a:pt x="123" y="283"/>
                  </a:lnTo>
                  <a:lnTo>
                    <a:pt x="123" y="283"/>
                  </a:lnTo>
                  <a:lnTo>
                    <a:pt x="125" y="282"/>
                  </a:lnTo>
                  <a:lnTo>
                    <a:pt x="125" y="282"/>
                  </a:lnTo>
                  <a:lnTo>
                    <a:pt x="125" y="268"/>
                  </a:lnTo>
                  <a:lnTo>
                    <a:pt x="125" y="256"/>
                  </a:lnTo>
                  <a:lnTo>
                    <a:pt x="125" y="256"/>
                  </a:lnTo>
                  <a:lnTo>
                    <a:pt x="125" y="252"/>
                  </a:lnTo>
                  <a:lnTo>
                    <a:pt x="125" y="252"/>
                  </a:lnTo>
                  <a:lnTo>
                    <a:pt x="125" y="252"/>
                  </a:lnTo>
                  <a:lnTo>
                    <a:pt x="122" y="251"/>
                  </a:lnTo>
                  <a:lnTo>
                    <a:pt x="116" y="251"/>
                  </a:lnTo>
                  <a:lnTo>
                    <a:pt x="116" y="251"/>
                  </a:lnTo>
                  <a:lnTo>
                    <a:pt x="108" y="249"/>
                  </a:lnTo>
                  <a:lnTo>
                    <a:pt x="105" y="249"/>
                  </a:lnTo>
                  <a:lnTo>
                    <a:pt x="102" y="248"/>
                  </a:lnTo>
                  <a:lnTo>
                    <a:pt x="102" y="248"/>
                  </a:lnTo>
                  <a:lnTo>
                    <a:pt x="94" y="242"/>
                  </a:lnTo>
                  <a:lnTo>
                    <a:pt x="86" y="236"/>
                  </a:lnTo>
                  <a:lnTo>
                    <a:pt x="86" y="236"/>
                  </a:lnTo>
                  <a:lnTo>
                    <a:pt x="85" y="232"/>
                  </a:lnTo>
                  <a:lnTo>
                    <a:pt x="79" y="231"/>
                  </a:lnTo>
                  <a:lnTo>
                    <a:pt x="79" y="231"/>
                  </a:lnTo>
                  <a:lnTo>
                    <a:pt x="68" y="228"/>
                  </a:lnTo>
                  <a:lnTo>
                    <a:pt x="63" y="226"/>
                  </a:lnTo>
                  <a:lnTo>
                    <a:pt x="63" y="226"/>
                  </a:lnTo>
                  <a:lnTo>
                    <a:pt x="62" y="226"/>
                  </a:lnTo>
                  <a:lnTo>
                    <a:pt x="62" y="197"/>
                  </a:lnTo>
                  <a:lnTo>
                    <a:pt x="62" y="197"/>
                  </a:lnTo>
                  <a:lnTo>
                    <a:pt x="63" y="194"/>
                  </a:lnTo>
                  <a:lnTo>
                    <a:pt x="65" y="191"/>
                  </a:lnTo>
                  <a:lnTo>
                    <a:pt x="68" y="188"/>
                  </a:lnTo>
                  <a:lnTo>
                    <a:pt x="72" y="188"/>
                  </a:lnTo>
                  <a:lnTo>
                    <a:pt x="188" y="188"/>
                  </a:lnTo>
                  <a:lnTo>
                    <a:pt x="188" y="188"/>
                  </a:lnTo>
                  <a:lnTo>
                    <a:pt x="193" y="189"/>
                  </a:lnTo>
                  <a:lnTo>
                    <a:pt x="196" y="191"/>
                  </a:lnTo>
                  <a:lnTo>
                    <a:pt x="199" y="194"/>
                  </a:lnTo>
                  <a:lnTo>
                    <a:pt x="199" y="199"/>
                  </a:lnTo>
                  <a:lnTo>
                    <a:pt x="199" y="252"/>
                  </a:lnTo>
                  <a:lnTo>
                    <a:pt x="199" y="252"/>
                  </a:lnTo>
                  <a:lnTo>
                    <a:pt x="188" y="254"/>
                  </a:lnTo>
                  <a:lnTo>
                    <a:pt x="188" y="254"/>
                  </a:lnTo>
                  <a:lnTo>
                    <a:pt x="177" y="254"/>
                  </a:lnTo>
                  <a:lnTo>
                    <a:pt x="168" y="252"/>
                  </a:lnTo>
                  <a:lnTo>
                    <a:pt x="168" y="252"/>
                  </a:lnTo>
                  <a:lnTo>
                    <a:pt x="151" y="252"/>
                  </a:lnTo>
                  <a:lnTo>
                    <a:pt x="134" y="251"/>
                  </a:lnTo>
                  <a:lnTo>
                    <a:pt x="134" y="251"/>
                  </a:lnTo>
                  <a:lnTo>
                    <a:pt x="139" y="265"/>
                  </a:lnTo>
                  <a:lnTo>
                    <a:pt x="139" y="265"/>
                  </a:lnTo>
                  <a:lnTo>
                    <a:pt x="143" y="286"/>
                  </a:lnTo>
                  <a:lnTo>
                    <a:pt x="143" y="286"/>
                  </a:lnTo>
                  <a:lnTo>
                    <a:pt x="143" y="293"/>
                  </a:lnTo>
                  <a:lnTo>
                    <a:pt x="143" y="293"/>
                  </a:lnTo>
                  <a:lnTo>
                    <a:pt x="143" y="293"/>
                  </a:lnTo>
                  <a:lnTo>
                    <a:pt x="143" y="293"/>
                  </a:lnTo>
                  <a:lnTo>
                    <a:pt x="142" y="293"/>
                  </a:lnTo>
                  <a:lnTo>
                    <a:pt x="140" y="291"/>
                  </a:lnTo>
                  <a:lnTo>
                    <a:pt x="140" y="291"/>
                  </a:lnTo>
                  <a:lnTo>
                    <a:pt x="140" y="294"/>
                  </a:lnTo>
                  <a:lnTo>
                    <a:pt x="140" y="294"/>
                  </a:lnTo>
                  <a:lnTo>
                    <a:pt x="140" y="297"/>
                  </a:lnTo>
                  <a:lnTo>
                    <a:pt x="140" y="297"/>
                  </a:lnTo>
                  <a:lnTo>
                    <a:pt x="142" y="302"/>
                  </a:lnTo>
                  <a:lnTo>
                    <a:pt x="142" y="302"/>
                  </a:lnTo>
                  <a:lnTo>
                    <a:pt x="143" y="308"/>
                  </a:lnTo>
                  <a:lnTo>
                    <a:pt x="145" y="311"/>
                  </a:lnTo>
                  <a:lnTo>
                    <a:pt x="146" y="313"/>
                  </a:lnTo>
                  <a:lnTo>
                    <a:pt x="146" y="313"/>
                  </a:lnTo>
                  <a:lnTo>
                    <a:pt x="146" y="313"/>
                  </a:lnTo>
                  <a:lnTo>
                    <a:pt x="146" y="313"/>
                  </a:lnTo>
                  <a:lnTo>
                    <a:pt x="146" y="313"/>
                  </a:lnTo>
                  <a:lnTo>
                    <a:pt x="146" y="313"/>
                  </a:lnTo>
                  <a:lnTo>
                    <a:pt x="146" y="317"/>
                  </a:lnTo>
                  <a:lnTo>
                    <a:pt x="146" y="317"/>
                  </a:lnTo>
                  <a:lnTo>
                    <a:pt x="146" y="320"/>
                  </a:lnTo>
                  <a:lnTo>
                    <a:pt x="146" y="322"/>
                  </a:lnTo>
                  <a:lnTo>
                    <a:pt x="146" y="322"/>
                  </a:lnTo>
                  <a:lnTo>
                    <a:pt x="145" y="326"/>
                  </a:lnTo>
                  <a:lnTo>
                    <a:pt x="145" y="326"/>
                  </a:lnTo>
                  <a:lnTo>
                    <a:pt x="153" y="326"/>
                  </a:lnTo>
                  <a:lnTo>
                    <a:pt x="153" y="326"/>
                  </a:lnTo>
                  <a:lnTo>
                    <a:pt x="160" y="326"/>
                  </a:lnTo>
                  <a:lnTo>
                    <a:pt x="166" y="330"/>
                  </a:lnTo>
                  <a:lnTo>
                    <a:pt x="166" y="330"/>
                  </a:lnTo>
                  <a:lnTo>
                    <a:pt x="170" y="331"/>
                  </a:lnTo>
                  <a:lnTo>
                    <a:pt x="173" y="333"/>
                  </a:lnTo>
                  <a:lnTo>
                    <a:pt x="183" y="333"/>
                  </a:lnTo>
                  <a:lnTo>
                    <a:pt x="183" y="333"/>
                  </a:lnTo>
                  <a:lnTo>
                    <a:pt x="197" y="334"/>
                  </a:lnTo>
                  <a:lnTo>
                    <a:pt x="197" y="359"/>
                  </a:lnTo>
                  <a:close/>
                  <a:moveTo>
                    <a:pt x="63" y="280"/>
                  </a:moveTo>
                  <a:lnTo>
                    <a:pt x="63" y="280"/>
                  </a:lnTo>
                  <a:lnTo>
                    <a:pt x="75" y="283"/>
                  </a:lnTo>
                  <a:lnTo>
                    <a:pt x="85" y="286"/>
                  </a:lnTo>
                  <a:lnTo>
                    <a:pt x="85" y="286"/>
                  </a:lnTo>
                  <a:lnTo>
                    <a:pt x="75" y="283"/>
                  </a:lnTo>
                  <a:lnTo>
                    <a:pt x="63" y="280"/>
                  </a:lnTo>
                  <a:lnTo>
                    <a:pt x="63" y="280"/>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50">
              <a:extLst>
                <a:ext uri="{FF2B5EF4-FFF2-40B4-BE49-F238E27FC236}">
                  <a16:creationId xmlns:a16="http://schemas.microsoft.com/office/drawing/2014/main" id="{48295767-7868-4BE3-B557-FCCFAF1C1A95}"/>
                </a:ext>
              </a:extLst>
            </p:cNvPr>
            <p:cNvSpPr>
              <a:spLocks/>
            </p:cNvSpPr>
            <p:nvPr/>
          </p:nvSpPr>
          <p:spPr bwMode="auto">
            <a:xfrm>
              <a:off x="6389688" y="2125663"/>
              <a:ext cx="100013" cy="131762"/>
            </a:xfrm>
            <a:custGeom>
              <a:avLst/>
              <a:gdLst>
                <a:gd name="T0" fmla="*/ 61 w 63"/>
                <a:gd name="T1" fmla="*/ 7 h 83"/>
                <a:gd name="T2" fmla="*/ 61 w 63"/>
                <a:gd name="T3" fmla="*/ 7 h 83"/>
                <a:gd name="T4" fmla="*/ 60 w 63"/>
                <a:gd name="T5" fmla="*/ 10 h 83"/>
                <a:gd name="T6" fmla="*/ 57 w 63"/>
                <a:gd name="T7" fmla="*/ 17 h 83"/>
                <a:gd name="T8" fmla="*/ 51 w 63"/>
                <a:gd name="T9" fmla="*/ 21 h 83"/>
                <a:gd name="T10" fmla="*/ 46 w 63"/>
                <a:gd name="T11" fmla="*/ 23 h 83"/>
                <a:gd name="T12" fmla="*/ 41 w 63"/>
                <a:gd name="T13" fmla="*/ 24 h 83"/>
                <a:gd name="T14" fmla="*/ 41 w 63"/>
                <a:gd name="T15" fmla="*/ 24 h 83"/>
                <a:gd name="T16" fmla="*/ 35 w 63"/>
                <a:gd name="T17" fmla="*/ 23 h 83"/>
                <a:gd name="T18" fmla="*/ 29 w 63"/>
                <a:gd name="T19" fmla="*/ 21 h 83"/>
                <a:gd name="T20" fmla="*/ 17 w 63"/>
                <a:gd name="T21" fmla="*/ 15 h 83"/>
                <a:gd name="T22" fmla="*/ 6 w 63"/>
                <a:gd name="T23" fmla="*/ 7 h 83"/>
                <a:gd name="T24" fmla="*/ 4 w 63"/>
                <a:gd name="T25" fmla="*/ 3 h 83"/>
                <a:gd name="T26" fmla="*/ 3 w 63"/>
                <a:gd name="T27" fmla="*/ 0 h 83"/>
                <a:gd name="T28" fmla="*/ 3 w 63"/>
                <a:gd name="T29" fmla="*/ 0 h 83"/>
                <a:gd name="T30" fmla="*/ 0 w 63"/>
                <a:gd name="T31" fmla="*/ 1 h 83"/>
                <a:gd name="T32" fmla="*/ 0 w 63"/>
                <a:gd name="T33" fmla="*/ 4 h 83"/>
                <a:gd name="T34" fmla="*/ 1 w 63"/>
                <a:gd name="T35" fmla="*/ 10 h 83"/>
                <a:gd name="T36" fmla="*/ 1 w 63"/>
                <a:gd name="T37" fmla="*/ 10 h 83"/>
                <a:gd name="T38" fmla="*/ 4 w 63"/>
                <a:gd name="T39" fmla="*/ 15 h 83"/>
                <a:gd name="T40" fmla="*/ 7 w 63"/>
                <a:gd name="T41" fmla="*/ 20 h 83"/>
                <a:gd name="T42" fmla="*/ 10 w 63"/>
                <a:gd name="T43" fmla="*/ 24 h 83"/>
                <a:gd name="T44" fmla="*/ 14 w 63"/>
                <a:gd name="T45" fmla="*/ 32 h 83"/>
                <a:gd name="T46" fmla="*/ 14 w 63"/>
                <a:gd name="T47" fmla="*/ 32 h 83"/>
                <a:gd name="T48" fmla="*/ 27 w 63"/>
                <a:gd name="T49" fmla="*/ 83 h 83"/>
                <a:gd name="T50" fmla="*/ 27 w 63"/>
                <a:gd name="T51" fmla="*/ 83 h 83"/>
                <a:gd name="T52" fmla="*/ 37 w 63"/>
                <a:gd name="T53" fmla="*/ 64 h 83"/>
                <a:gd name="T54" fmla="*/ 49 w 63"/>
                <a:gd name="T55" fmla="*/ 41 h 83"/>
                <a:gd name="T56" fmla="*/ 49 w 63"/>
                <a:gd name="T57" fmla="*/ 41 h 83"/>
                <a:gd name="T58" fmla="*/ 58 w 63"/>
                <a:gd name="T59" fmla="*/ 23 h 83"/>
                <a:gd name="T60" fmla="*/ 61 w 63"/>
                <a:gd name="T61" fmla="*/ 13 h 83"/>
                <a:gd name="T62" fmla="*/ 63 w 63"/>
                <a:gd name="T63" fmla="*/ 10 h 83"/>
                <a:gd name="T64" fmla="*/ 61 w 63"/>
                <a:gd name="T65" fmla="*/ 7 h 83"/>
                <a:gd name="T66" fmla="*/ 61 w 63"/>
                <a:gd name="T6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83">
                  <a:moveTo>
                    <a:pt x="61" y="7"/>
                  </a:moveTo>
                  <a:lnTo>
                    <a:pt x="61" y="7"/>
                  </a:lnTo>
                  <a:lnTo>
                    <a:pt x="60" y="10"/>
                  </a:lnTo>
                  <a:lnTo>
                    <a:pt x="57" y="17"/>
                  </a:lnTo>
                  <a:lnTo>
                    <a:pt x="51" y="21"/>
                  </a:lnTo>
                  <a:lnTo>
                    <a:pt x="46" y="23"/>
                  </a:lnTo>
                  <a:lnTo>
                    <a:pt x="41" y="24"/>
                  </a:lnTo>
                  <a:lnTo>
                    <a:pt x="41" y="24"/>
                  </a:lnTo>
                  <a:lnTo>
                    <a:pt x="35" y="23"/>
                  </a:lnTo>
                  <a:lnTo>
                    <a:pt x="29" y="21"/>
                  </a:lnTo>
                  <a:lnTo>
                    <a:pt x="17" y="15"/>
                  </a:lnTo>
                  <a:lnTo>
                    <a:pt x="6" y="7"/>
                  </a:lnTo>
                  <a:lnTo>
                    <a:pt x="4" y="3"/>
                  </a:lnTo>
                  <a:lnTo>
                    <a:pt x="3" y="0"/>
                  </a:lnTo>
                  <a:lnTo>
                    <a:pt x="3" y="0"/>
                  </a:lnTo>
                  <a:lnTo>
                    <a:pt x="0" y="1"/>
                  </a:lnTo>
                  <a:lnTo>
                    <a:pt x="0" y="4"/>
                  </a:lnTo>
                  <a:lnTo>
                    <a:pt x="1" y="10"/>
                  </a:lnTo>
                  <a:lnTo>
                    <a:pt x="1" y="10"/>
                  </a:lnTo>
                  <a:lnTo>
                    <a:pt x="4" y="15"/>
                  </a:lnTo>
                  <a:lnTo>
                    <a:pt x="7" y="20"/>
                  </a:lnTo>
                  <a:lnTo>
                    <a:pt x="10" y="24"/>
                  </a:lnTo>
                  <a:lnTo>
                    <a:pt x="14" y="32"/>
                  </a:lnTo>
                  <a:lnTo>
                    <a:pt x="14" y="32"/>
                  </a:lnTo>
                  <a:lnTo>
                    <a:pt x="27" y="83"/>
                  </a:lnTo>
                  <a:lnTo>
                    <a:pt x="27" y="83"/>
                  </a:lnTo>
                  <a:lnTo>
                    <a:pt x="37" y="64"/>
                  </a:lnTo>
                  <a:lnTo>
                    <a:pt x="49" y="41"/>
                  </a:lnTo>
                  <a:lnTo>
                    <a:pt x="49" y="41"/>
                  </a:lnTo>
                  <a:lnTo>
                    <a:pt x="58" y="23"/>
                  </a:lnTo>
                  <a:lnTo>
                    <a:pt x="61" y="13"/>
                  </a:lnTo>
                  <a:lnTo>
                    <a:pt x="63" y="10"/>
                  </a:lnTo>
                  <a:lnTo>
                    <a:pt x="61" y="7"/>
                  </a:lnTo>
                  <a:lnTo>
                    <a:pt x="6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51">
              <a:extLst>
                <a:ext uri="{FF2B5EF4-FFF2-40B4-BE49-F238E27FC236}">
                  <a16:creationId xmlns:a16="http://schemas.microsoft.com/office/drawing/2014/main" id="{CE95A178-9F6B-45A7-8FAD-29B93A9947F2}"/>
                </a:ext>
              </a:extLst>
            </p:cNvPr>
            <p:cNvSpPr>
              <a:spLocks/>
            </p:cNvSpPr>
            <p:nvPr/>
          </p:nvSpPr>
          <p:spPr bwMode="auto">
            <a:xfrm>
              <a:off x="6432551" y="2166938"/>
              <a:ext cx="25400" cy="60325"/>
            </a:xfrm>
            <a:custGeom>
              <a:avLst/>
              <a:gdLst>
                <a:gd name="T0" fmla="*/ 10 w 16"/>
                <a:gd name="T1" fmla="*/ 1 h 38"/>
                <a:gd name="T2" fmla="*/ 10 w 16"/>
                <a:gd name="T3" fmla="*/ 1 h 38"/>
                <a:gd name="T4" fmla="*/ 7 w 16"/>
                <a:gd name="T5" fmla="*/ 0 h 38"/>
                <a:gd name="T6" fmla="*/ 5 w 16"/>
                <a:gd name="T7" fmla="*/ 0 h 38"/>
                <a:gd name="T8" fmla="*/ 2 w 16"/>
                <a:gd name="T9" fmla="*/ 3 h 38"/>
                <a:gd name="T10" fmla="*/ 0 w 16"/>
                <a:gd name="T11" fmla="*/ 8 h 38"/>
                <a:gd name="T12" fmla="*/ 2 w 16"/>
                <a:gd name="T13" fmla="*/ 11 h 38"/>
                <a:gd name="T14" fmla="*/ 2 w 16"/>
                <a:gd name="T15" fmla="*/ 11 h 38"/>
                <a:gd name="T16" fmla="*/ 5 w 16"/>
                <a:gd name="T17" fmla="*/ 14 h 38"/>
                <a:gd name="T18" fmla="*/ 5 w 16"/>
                <a:gd name="T19" fmla="*/ 14 h 38"/>
                <a:gd name="T20" fmla="*/ 3 w 16"/>
                <a:gd name="T21" fmla="*/ 21 h 38"/>
                <a:gd name="T22" fmla="*/ 3 w 16"/>
                <a:gd name="T23" fmla="*/ 29 h 38"/>
                <a:gd name="T24" fmla="*/ 3 w 16"/>
                <a:gd name="T25" fmla="*/ 38 h 38"/>
                <a:gd name="T26" fmla="*/ 13 w 16"/>
                <a:gd name="T27" fmla="*/ 38 h 38"/>
                <a:gd name="T28" fmla="*/ 13 w 16"/>
                <a:gd name="T29" fmla="*/ 38 h 38"/>
                <a:gd name="T30" fmla="*/ 14 w 16"/>
                <a:gd name="T31" fmla="*/ 21 h 38"/>
                <a:gd name="T32" fmla="*/ 13 w 16"/>
                <a:gd name="T33" fmla="*/ 12 h 38"/>
                <a:gd name="T34" fmla="*/ 13 w 16"/>
                <a:gd name="T35" fmla="*/ 12 h 38"/>
                <a:gd name="T36" fmla="*/ 14 w 16"/>
                <a:gd name="T37" fmla="*/ 11 h 38"/>
                <a:gd name="T38" fmla="*/ 14 w 16"/>
                <a:gd name="T39" fmla="*/ 11 h 38"/>
                <a:gd name="T40" fmla="*/ 16 w 16"/>
                <a:gd name="T41" fmla="*/ 6 h 38"/>
                <a:gd name="T42" fmla="*/ 14 w 16"/>
                <a:gd name="T43" fmla="*/ 4 h 38"/>
                <a:gd name="T44" fmla="*/ 10 w 16"/>
                <a:gd name="T45" fmla="*/ 1 h 38"/>
                <a:gd name="T46" fmla="*/ 10 w 16"/>
                <a:gd name="T4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38">
                  <a:moveTo>
                    <a:pt x="10" y="1"/>
                  </a:moveTo>
                  <a:lnTo>
                    <a:pt x="10" y="1"/>
                  </a:lnTo>
                  <a:lnTo>
                    <a:pt x="7" y="0"/>
                  </a:lnTo>
                  <a:lnTo>
                    <a:pt x="5" y="0"/>
                  </a:lnTo>
                  <a:lnTo>
                    <a:pt x="2" y="3"/>
                  </a:lnTo>
                  <a:lnTo>
                    <a:pt x="0" y="8"/>
                  </a:lnTo>
                  <a:lnTo>
                    <a:pt x="2" y="11"/>
                  </a:lnTo>
                  <a:lnTo>
                    <a:pt x="2" y="11"/>
                  </a:lnTo>
                  <a:lnTo>
                    <a:pt x="5" y="14"/>
                  </a:lnTo>
                  <a:lnTo>
                    <a:pt x="5" y="14"/>
                  </a:lnTo>
                  <a:lnTo>
                    <a:pt x="3" y="21"/>
                  </a:lnTo>
                  <a:lnTo>
                    <a:pt x="3" y="29"/>
                  </a:lnTo>
                  <a:lnTo>
                    <a:pt x="3" y="38"/>
                  </a:lnTo>
                  <a:lnTo>
                    <a:pt x="13" y="38"/>
                  </a:lnTo>
                  <a:lnTo>
                    <a:pt x="13" y="38"/>
                  </a:lnTo>
                  <a:lnTo>
                    <a:pt x="14" y="21"/>
                  </a:lnTo>
                  <a:lnTo>
                    <a:pt x="13" y="12"/>
                  </a:lnTo>
                  <a:lnTo>
                    <a:pt x="13" y="12"/>
                  </a:lnTo>
                  <a:lnTo>
                    <a:pt x="14" y="11"/>
                  </a:lnTo>
                  <a:lnTo>
                    <a:pt x="14" y="11"/>
                  </a:lnTo>
                  <a:lnTo>
                    <a:pt x="16" y="6"/>
                  </a:lnTo>
                  <a:lnTo>
                    <a:pt x="14" y="4"/>
                  </a:lnTo>
                  <a:lnTo>
                    <a:pt x="10" y="1"/>
                  </a:lnTo>
                  <a:lnTo>
                    <a:pt x="10" y="1"/>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2">
              <a:extLst>
                <a:ext uri="{FF2B5EF4-FFF2-40B4-BE49-F238E27FC236}">
                  <a16:creationId xmlns:a16="http://schemas.microsoft.com/office/drawing/2014/main" id="{F3D3AFED-AC15-4CB2-9218-39C636A2D97B}"/>
                </a:ext>
              </a:extLst>
            </p:cNvPr>
            <p:cNvSpPr>
              <a:spLocks/>
            </p:cNvSpPr>
            <p:nvPr/>
          </p:nvSpPr>
          <p:spPr bwMode="auto">
            <a:xfrm>
              <a:off x="6454776" y="245110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53">
              <a:extLst>
                <a:ext uri="{FF2B5EF4-FFF2-40B4-BE49-F238E27FC236}">
                  <a16:creationId xmlns:a16="http://schemas.microsoft.com/office/drawing/2014/main" id="{D98AD2DC-8AE7-494E-BFEF-C75665D19F64}"/>
                </a:ext>
              </a:extLst>
            </p:cNvPr>
            <p:cNvSpPr>
              <a:spLocks noEditPoints="1"/>
            </p:cNvSpPr>
            <p:nvPr/>
          </p:nvSpPr>
          <p:spPr bwMode="auto">
            <a:xfrm>
              <a:off x="6354763" y="2220913"/>
              <a:ext cx="220663" cy="288925"/>
            </a:xfrm>
            <a:custGeom>
              <a:avLst/>
              <a:gdLst>
                <a:gd name="T0" fmla="*/ 43 w 139"/>
                <a:gd name="T1" fmla="*/ 101 h 182"/>
                <a:gd name="T2" fmla="*/ 60 w 139"/>
                <a:gd name="T3" fmla="*/ 105 h 182"/>
                <a:gd name="T4" fmla="*/ 62 w 139"/>
                <a:gd name="T5" fmla="*/ 105 h 182"/>
                <a:gd name="T6" fmla="*/ 65 w 139"/>
                <a:gd name="T7" fmla="*/ 105 h 182"/>
                <a:gd name="T8" fmla="*/ 71 w 139"/>
                <a:gd name="T9" fmla="*/ 106 h 182"/>
                <a:gd name="T10" fmla="*/ 71 w 139"/>
                <a:gd name="T11" fmla="*/ 106 h 182"/>
                <a:gd name="T12" fmla="*/ 77 w 139"/>
                <a:gd name="T13" fmla="*/ 106 h 182"/>
                <a:gd name="T14" fmla="*/ 80 w 139"/>
                <a:gd name="T15" fmla="*/ 106 h 182"/>
                <a:gd name="T16" fmla="*/ 83 w 139"/>
                <a:gd name="T17" fmla="*/ 105 h 182"/>
                <a:gd name="T18" fmla="*/ 83 w 139"/>
                <a:gd name="T19" fmla="*/ 105 h 182"/>
                <a:gd name="T20" fmla="*/ 65 w 139"/>
                <a:gd name="T21" fmla="*/ 98 h 182"/>
                <a:gd name="T22" fmla="*/ 65 w 139"/>
                <a:gd name="T23" fmla="*/ 95 h 182"/>
                <a:gd name="T24" fmla="*/ 63 w 139"/>
                <a:gd name="T25" fmla="*/ 95 h 182"/>
                <a:gd name="T26" fmla="*/ 51 w 139"/>
                <a:gd name="T27" fmla="*/ 92 h 182"/>
                <a:gd name="T28" fmla="*/ 40 w 139"/>
                <a:gd name="T29" fmla="*/ 94 h 182"/>
                <a:gd name="T30" fmla="*/ 26 w 139"/>
                <a:gd name="T31" fmla="*/ 98 h 182"/>
                <a:gd name="T32" fmla="*/ 32 w 139"/>
                <a:gd name="T33" fmla="*/ 100 h 182"/>
                <a:gd name="T34" fmla="*/ 37 w 139"/>
                <a:gd name="T35" fmla="*/ 100 h 182"/>
                <a:gd name="T36" fmla="*/ 43 w 139"/>
                <a:gd name="T37" fmla="*/ 101 h 182"/>
                <a:gd name="T38" fmla="*/ 106 w 139"/>
                <a:gd name="T39" fmla="*/ 142 h 182"/>
                <a:gd name="T40" fmla="*/ 93 w 139"/>
                <a:gd name="T41" fmla="*/ 138 h 182"/>
                <a:gd name="T42" fmla="*/ 85 w 139"/>
                <a:gd name="T43" fmla="*/ 138 h 182"/>
                <a:gd name="T44" fmla="*/ 85 w 139"/>
                <a:gd name="T45" fmla="*/ 138 h 182"/>
                <a:gd name="T46" fmla="*/ 83 w 139"/>
                <a:gd name="T47" fmla="*/ 138 h 182"/>
                <a:gd name="T48" fmla="*/ 76 w 139"/>
                <a:gd name="T49" fmla="*/ 143 h 182"/>
                <a:gd name="T50" fmla="*/ 63 w 139"/>
                <a:gd name="T51" fmla="*/ 145 h 182"/>
                <a:gd name="T52" fmla="*/ 63 w 139"/>
                <a:gd name="T53" fmla="*/ 145 h 182"/>
                <a:gd name="T54" fmla="*/ 60 w 139"/>
                <a:gd name="T55" fmla="*/ 155 h 182"/>
                <a:gd name="T56" fmla="*/ 0 w 139"/>
                <a:gd name="T57" fmla="*/ 171 h 182"/>
                <a:gd name="T58" fmla="*/ 2 w 139"/>
                <a:gd name="T59" fmla="*/ 174 h 182"/>
                <a:gd name="T60" fmla="*/ 6 w 139"/>
                <a:gd name="T61" fmla="*/ 180 h 182"/>
                <a:gd name="T62" fmla="*/ 126 w 139"/>
                <a:gd name="T63" fmla="*/ 182 h 182"/>
                <a:gd name="T64" fmla="*/ 131 w 139"/>
                <a:gd name="T65" fmla="*/ 180 h 182"/>
                <a:gd name="T66" fmla="*/ 137 w 139"/>
                <a:gd name="T67" fmla="*/ 175 h 182"/>
                <a:gd name="T68" fmla="*/ 137 w 139"/>
                <a:gd name="T69" fmla="*/ 146 h 182"/>
                <a:gd name="T70" fmla="*/ 123 w 139"/>
                <a:gd name="T71" fmla="*/ 145 h 182"/>
                <a:gd name="T72" fmla="*/ 113 w 139"/>
                <a:gd name="T73" fmla="*/ 145 h 182"/>
                <a:gd name="T74" fmla="*/ 106 w 139"/>
                <a:gd name="T75" fmla="*/ 142 h 182"/>
                <a:gd name="T76" fmla="*/ 128 w 139"/>
                <a:gd name="T77" fmla="*/ 0 h 182"/>
                <a:gd name="T78" fmla="*/ 12 w 139"/>
                <a:gd name="T79" fmla="*/ 0 h 182"/>
                <a:gd name="T80" fmla="*/ 5 w 139"/>
                <a:gd name="T81" fmla="*/ 3 h 182"/>
                <a:gd name="T82" fmla="*/ 2 w 139"/>
                <a:gd name="T83" fmla="*/ 9 h 182"/>
                <a:gd name="T84" fmla="*/ 2 w 139"/>
                <a:gd name="T85" fmla="*/ 38 h 182"/>
                <a:gd name="T86" fmla="*/ 3 w 139"/>
                <a:gd name="T87" fmla="*/ 38 h 182"/>
                <a:gd name="T88" fmla="*/ 19 w 139"/>
                <a:gd name="T89" fmla="*/ 43 h 182"/>
                <a:gd name="T90" fmla="*/ 25 w 139"/>
                <a:gd name="T91" fmla="*/ 44 h 182"/>
                <a:gd name="T92" fmla="*/ 26 w 139"/>
                <a:gd name="T93" fmla="*/ 48 h 182"/>
                <a:gd name="T94" fmla="*/ 42 w 139"/>
                <a:gd name="T95" fmla="*/ 60 h 182"/>
                <a:gd name="T96" fmla="*/ 45 w 139"/>
                <a:gd name="T97" fmla="*/ 61 h 182"/>
                <a:gd name="T98" fmla="*/ 56 w 139"/>
                <a:gd name="T99" fmla="*/ 63 h 182"/>
                <a:gd name="T100" fmla="*/ 62 w 139"/>
                <a:gd name="T101" fmla="*/ 63 h 182"/>
                <a:gd name="T102" fmla="*/ 65 w 139"/>
                <a:gd name="T103" fmla="*/ 64 h 182"/>
                <a:gd name="T104" fmla="*/ 69 w 139"/>
                <a:gd name="T105" fmla="*/ 63 h 182"/>
                <a:gd name="T106" fmla="*/ 74 w 139"/>
                <a:gd name="T107" fmla="*/ 63 h 182"/>
                <a:gd name="T108" fmla="*/ 91 w 139"/>
                <a:gd name="T109" fmla="*/ 64 h 182"/>
                <a:gd name="T110" fmla="*/ 108 w 139"/>
                <a:gd name="T111" fmla="*/ 64 h 182"/>
                <a:gd name="T112" fmla="*/ 128 w 139"/>
                <a:gd name="T113" fmla="*/ 66 h 182"/>
                <a:gd name="T114" fmla="*/ 139 w 139"/>
                <a:gd name="T115" fmla="*/ 64 h 182"/>
                <a:gd name="T116" fmla="*/ 139 w 139"/>
                <a:gd name="T117" fmla="*/ 11 h 182"/>
                <a:gd name="T118" fmla="*/ 136 w 139"/>
                <a:gd name="T119" fmla="*/ 3 h 182"/>
                <a:gd name="T120" fmla="*/ 128 w 139"/>
                <a:gd name="T1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82">
                  <a:moveTo>
                    <a:pt x="43" y="101"/>
                  </a:moveTo>
                  <a:lnTo>
                    <a:pt x="43" y="101"/>
                  </a:lnTo>
                  <a:lnTo>
                    <a:pt x="49" y="103"/>
                  </a:lnTo>
                  <a:lnTo>
                    <a:pt x="60" y="105"/>
                  </a:lnTo>
                  <a:lnTo>
                    <a:pt x="60" y="105"/>
                  </a:lnTo>
                  <a:lnTo>
                    <a:pt x="62" y="105"/>
                  </a:lnTo>
                  <a:lnTo>
                    <a:pt x="62" y="105"/>
                  </a:lnTo>
                  <a:lnTo>
                    <a:pt x="65" y="105"/>
                  </a:lnTo>
                  <a:lnTo>
                    <a:pt x="65" y="105"/>
                  </a:lnTo>
                  <a:lnTo>
                    <a:pt x="71" y="106"/>
                  </a:lnTo>
                  <a:lnTo>
                    <a:pt x="71" y="106"/>
                  </a:lnTo>
                  <a:lnTo>
                    <a:pt x="71" y="106"/>
                  </a:lnTo>
                  <a:lnTo>
                    <a:pt x="71" y="106"/>
                  </a:lnTo>
                  <a:lnTo>
                    <a:pt x="77" y="106"/>
                  </a:lnTo>
                  <a:lnTo>
                    <a:pt x="77" y="106"/>
                  </a:lnTo>
                  <a:lnTo>
                    <a:pt x="80" y="106"/>
                  </a:lnTo>
                  <a:lnTo>
                    <a:pt x="80" y="106"/>
                  </a:lnTo>
                  <a:lnTo>
                    <a:pt x="83" y="105"/>
                  </a:lnTo>
                  <a:lnTo>
                    <a:pt x="83" y="105"/>
                  </a:lnTo>
                  <a:lnTo>
                    <a:pt x="83" y="105"/>
                  </a:lnTo>
                  <a:lnTo>
                    <a:pt x="77" y="103"/>
                  </a:lnTo>
                  <a:lnTo>
                    <a:pt x="65" y="98"/>
                  </a:lnTo>
                  <a:lnTo>
                    <a:pt x="65" y="95"/>
                  </a:lnTo>
                  <a:lnTo>
                    <a:pt x="65" y="95"/>
                  </a:lnTo>
                  <a:lnTo>
                    <a:pt x="63" y="95"/>
                  </a:lnTo>
                  <a:lnTo>
                    <a:pt x="63" y="95"/>
                  </a:lnTo>
                  <a:lnTo>
                    <a:pt x="57" y="94"/>
                  </a:lnTo>
                  <a:lnTo>
                    <a:pt x="51" y="92"/>
                  </a:lnTo>
                  <a:lnTo>
                    <a:pt x="45" y="92"/>
                  </a:lnTo>
                  <a:lnTo>
                    <a:pt x="40" y="94"/>
                  </a:lnTo>
                  <a:lnTo>
                    <a:pt x="26" y="98"/>
                  </a:lnTo>
                  <a:lnTo>
                    <a:pt x="26" y="98"/>
                  </a:lnTo>
                  <a:lnTo>
                    <a:pt x="29" y="98"/>
                  </a:lnTo>
                  <a:lnTo>
                    <a:pt x="32" y="100"/>
                  </a:lnTo>
                  <a:lnTo>
                    <a:pt x="32" y="100"/>
                  </a:lnTo>
                  <a:lnTo>
                    <a:pt x="37" y="100"/>
                  </a:lnTo>
                  <a:lnTo>
                    <a:pt x="43" y="101"/>
                  </a:lnTo>
                  <a:lnTo>
                    <a:pt x="43" y="101"/>
                  </a:lnTo>
                  <a:close/>
                  <a:moveTo>
                    <a:pt x="106" y="142"/>
                  </a:moveTo>
                  <a:lnTo>
                    <a:pt x="106" y="142"/>
                  </a:lnTo>
                  <a:lnTo>
                    <a:pt x="100" y="138"/>
                  </a:lnTo>
                  <a:lnTo>
                    <a:pt x="93" y="138"/>
                  </a:lnTo>
                  <a:lnTo>
                    <a:pt x="93" y="138"/>
                  </a:lnTo>
                  <a:lnTo>
                    <a:pt x="85" y="138"/>
                  </a:lnTo>
                  <a:lnTo>
                    <a:pt x="85" y="138"/>
                  </a:lnTo>
                  <a:lnTo>
                    <a:pt x="85" y="138"/>
                  </a:lnTo>
                  <a:lnTo>
                    <a:pt x="85" y="138"/>
                  </a:lnTo>
                  <a:lnTo>
                    <a:pt x="83" y="138"/>
                  </a:lnTo>
                  <a:lnTo>
                    <a:pt x="82" y="142"/>
                  </a:lnTo>
                  <a:lnTo>
                    <a:pt x="76" y="143"/>
                  </a:lnTo>
                  <a:lnTo>
                    <a:pt x="63" y="145"/>
                  </a:lnTo>
                  <a:lnTo>
                    <a:pt x="63" y="145"/>
                  </a:lnTo>
                  <a:lnTo>
                    <a:pt x="63" y="145"/>
                  </a:lnTo>
                  <a:lnTo>
                    <a:pt x="63" y="145"/>
                  </a:lnTo>
                  <a:lnTo>
                    <a:pt x="63" y="145"/>
                  </a:lnTo>
                  <a:lnTo>
                    <a:pt x="60" y="155"/>
                  </a:lnTo>
                  <a:lnTo>
                    <a:pt x="0" y="143"/>
                  </a:lnTo>
                  <a:lnTo>
                    <a:pt x="0" y="171"/>
                  </a:lnTo>
                  <a:lnTo>
                    <a:pt x="0" y="171"/>
                  </a:lnTo>
                  <a:lnTo>
                    <a:pt x="2" y="174"/>
                  </a:lnTo>
                  <a:lnTo>
                    <a:pt x="3" y="177"/>
                  </a:lnTo>
                  <a:lnTo>
                    <a:pt x="6" y="180"/>
                  </a:lnTo>
                  <a:lnTo>
                    <a:pt x="11" y="180"/>
                  </a:lnTo>
                  <a:lnTo>
                    <a:pt x="126" y="182"/>
                  </a:lnTo>
                  <a:lnTo>
                    <a:pt x="126" y="182"/>
                  </a:lnTo>
                  <a:lnTo>
                    <a:pt x="131" y="180"/>
                  </a:lnTo>
                  <a:lnTo>
                    <a:pt x="134" y="179"/>
                  </a:lnTo>
                  <a:lnTo>
                    <a:pt x="137" y="175"/>
                  </a:lnTo>
                  <a:lnTo>
                    <a:pt x="137" y="171"/>
                  </a:lnTo>
                  <a:lnTo>
                    <a:pt x="137" y="146"/>
                  </a:lnTo>
                  <a:lnTo>
                    <a:pt x="137" y="146"/>
                  </a:lnTo>
                  <a:lnTo>
                    <a:pt x="123" y="145"/>
                  </a:lnTo>
                  <a:lnTo>
                    <a:pt x="123" y="145"/>
                  </a:lnTo>
                  <a:lnTo>
                    <a:pt x="113" y="145"/>
                  </a:lnTo>
                  <a:lnTo>
                    <a:pt x="110" y="143"/>
                  </a:lnTo>
                  <a:lnTo>
                    <a:pt x="106" y="142"/>
                  </a:lnTo>
                  <a:lnTo>
                    <a:pt x="106" y="142"/>
                  </a:lnTo>
                  <a:close/>
                  <a:moveTo>
                    <a:pt x="128" y="0"/>
                  </a:moveTo>
                  <a:lnTo>
                    <a:pt x="12" y="0"/>
                  </a:lnTo>
                  <a:lnTo>
                    <a:pt x="12" y="0"/>
                  </a:lnTo>
                  <a:lnTo>
                    <a:pt x="8" y="0"/>
                  </a:lnTo>
                  <a:lnTo>
                    <a:pt x="5" y="3"/>
                  </a:lnTo>
                  <a:lnTo>
                    <a:pt x="3" y="6"/>
                  </a:lnTo>
                  <a:lnTo>
                    <a:pt x="2" y="9"/>
                  </a:lnTo>
                  <a:lnTo>
                    <a:pt x="2" y="38"/>
                  </a:lnTo>
                  <a:lnTo>
                    <a:pt x="2" y="38"/>
                  </a:lnTo>
                  <a:lnTo>
                    <a:pt x="3" y="38"/>
                  </a:lnTo>
                  <a:lnTo>
                    <a:pt x="3" y="38"/>
                  </a:lnTo>
                  <a:lnTo>
                    <a:pt x="8" y="40"/>
                  </a:lnTo>
                  <a:lnTo>
                    <a:pt x="19" y="43"/>
                  </a:lnTo>
                  <a:lnTo>
                    <a:pt x="19" y="43"/>
                  </a:lnTo>
                  <a:lnTo>
                    <a:pt x="25" y="44"/>
                  </a:lnTo>
                  <a:lnTo>
                    <a:pt x="26" y="48"/>
                  </a:lnTo>
                  <a:lnTo>
                    <a:pt x="26" y="48"/>
                  </a:lnTo>
                  <a:lnTo>
                    <a:pt x="34" y="54"/>
                  </a:lnTo>
                  <a:lnTo>
                    <a:pt x="42" y="60"/>
                  </a:lnTo>
                  <a:lnTo>
                    <a:pt x="42" y="60"/>
                  </a:lnTo>
                  <a:lnTo>
                    <a:pt x="45" y="61"/>
                  </a:lnTo>
                  <a:lnTo>
                    <a:pt x="48" y="61"/>
                  </a:lnTo>
                  <a:lnTo>
                    <a:pt x="56" y="63"/>
                  </a:lnTo>
                  <a:lnTo>
                    <a:pt x="56" y="63"/>
                  </a:lnTo>
                  <a:lnTo>
                    <a:pt x="62" y="63"/>
                  </a:lnTo>
                  <a:lnTo>
                    <a:pt x="65" y="64"/>
                  </a:lnTo>
                  <a:lnTo>
                    <a:pt x="65" y="64"/>
                  </a:lnTo>
                  <a:lnTo>
                    <a:pt x="66" y="63"/>
                  </a:lnTo>
                  <a:lnTo>
                    <a:pt x="69" y="63"/>
                  </a:lnTo>
                  <a:lnTo>
                    <a:pt x="69" y="63"/>
                  </a:lnTo>
                  <a:lnTo>
                    <a:pt x="74" y="63"/>
                  </a:lnTo>
                  <a:lnTo>
                    <a:pt x="74" y="63"/>
                  </a:lnTo>
                  <a:lnTo>
                    <a:pt x="91" y="64"/>
                  </a:lnTo>
                  <a:lnTo>
                    <a:pt x="108" y="64"/>
                  </a:lnTo>
                  <a:lnTo>
                    <a:pt x="108" y="64"/>
                  </a:lnTo>
                  <a:lnTo>
                    <a:pt x="117" y="66"/>
                  </a:lnTo>
                  <a:lnTo>
                    <a:pt x="128" y="66"/>
                  </a:lnTo>
                  <a:lnTo>
                    <a:pt x="128" y="66"/>
                  </a:lnTo>
                  <a:lnTo>
                    <a:pt x="139" y="64"/>
                  </a:lnTo>
                  <a:lnTo>
                    <a:pt x="139" y="11"/>
                  </a:lnTo>
                  <a:lnTo>
                    <a:pt x="139" y="11"/>
                  </a:lnTo>
                  <a:lnTo>
                    <a:pt x="139" y="6"/>
                  </a:lnTo>
                  <a:lnTo>
                    <a:pt x="136" y="3"/>
                  </a:lnTo>
                  <a:lnTo>
                    <a:pt x="133" y="1"/>
                  </a:lnTo>
                  <a:lnTo>
                    <a:pt x="128" y="0"/>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54">
              <a:extLst>
                <a:ext uri="{FF2B5EF4-FFF2-40B4-BE49-F238E27FC236}">
                  <a16:creationId xmlns:a16="http://schemas.microsoft.com/office/drawing/2014/main" id="{A7C11A43-0FBF-469F-9F5E-A564C9F381AA}"/>
                </a:ext>
              </a:extLst>
            </p:cNvPr>
            <p:cNvSpPr>
              <a:spLocks/>
            </p:cNvSpPr>
            <p:nvPr/>
          </p:nvSpPr>
          <p:spPr bwMode="auto">
            <a:xfrm>
              <a:off x="6454776" y="2389188"/>
              <a:ext cx="36513" cy="61912"/>
            </a:xfrm>
            <a:custGeom>
              <a:avLst/>
              <a:gdLst>
                <a:gd name="T0" fmla="*/ 23 w 23"/>
                <a:gd name="T1" fmla="*/ 23 h 39"/>
                <a:gd name="T2" fmla="*/ 23 w 23"/>
                <a:gd name="T3" fmla="*/ 23 h 39"/>
                <a:gd name="T4" fmla="*/ 23 w 23"/>
                <a:gd name="T5" fmla="*/ 19 h 39"/>
                <a:gd name="T6" fmla="*/ 23 w 23"/>
                <a:gd name="T7" fmla="*/ 19 h 39"/>
                <a:gd name="T8" fmla="*/ 23 w 23"/>
                <a:gd name="T9" fmla="*/ 19 h 39"/>
                <a:gd name="T10" fmla="*/ 23 w 23"/>
                <a:gd name="T11" fmla="*/ 12 h 39"/>
                <a:gd name="T12" fmla="*/ 23 w 23"/>
                <a:gd name="T13" fmla="*/ 12 h 39"/>
                <a:gd name="T14" fmla="*/ 20 w 23"/>
                <a:gd name="T15" fmla="*/ 12 h 39"/>
                <a:gd name="T16" fmla="*/ 19 w 23"/>
                <a:gd name="T17" fmla="*/ 8 h 39"/>
                <a:gd name="T18" fmla="*/ 19 w 23"/>
                <a:gd name="T19" fmla="*/ 8 h 39"/>
                <a:gd name="T20" fmla="*/ 17 w 23"/>
                <a:gd name="T21" fmla="*/ 3 h 39"/>
                <a:gd name="T22" fmla="*/ 17 w 23"/>
                <a:gd name="T23" fmla="*/ 3 h 39"/>
                <a:gd name="T24" fmla="*/ 17 w 23"/>
                <a:gd name="T25" fmla="*/ 0 h 39"/>
                <a:gd name="T26" fmla="*/ 17 w 23"/>
                <a:gd name="T27" fmla="*/ 0 h 39"/>
                <a:gd name="T28" fmla="*/ 17 w 23"/>
                <a:gd name="T29" fmla="*/ 0 h 39"/>
                <a:gd name="T30" fmla="*/ 17 w 23"/>
                <a:gd name="T31" fmla="*/ 0 h 39"/>
                <a:gd name="T32" fmla="*/ 16 w 23"/>
                <a:gd name="T33" fmla="*/ 0 h 39"/>
                <a:gd name="T34" fmla="*/ 16 w 23"/>
                <a:gd name="T35" fmla="*/ 0 h 39"/>
                <a:gd name="T36" fmla="*/ 14 w 23"/>
                <a:gd name="T37" fmla="*/ 0 h 39"/>
                <a:gd name="T38" fmla="*/ 14 w 23"/>
                <a:gd name="T39" fmla="*/ 0 h 39"/>
                <a:gd name="T40" fmla="*/ 8 w 23"/>
                <a:gd name="T41" fmla="*/ 0 h 39"/>
                <a:gd name="T42" fmla="*/ 8 w 23"/>
                <a:gd name="T43" fmla="*/ 0 h 39"/>
                <a:gd name="T44" fmla="*/ 8 w 23"/>
                <a:gd name="T45" fmla="*/ 0 h 39"/>
                <a:gd name="T46" fmla="*/ 8 w 23"/>
                <a:gd name="T47" fmla="*/ 0 h 39"/>
                <a:gd name="T48" fmla="*/ 8 w 23"/>
                <a:gd name="T49" fmla="*/ 3 h 39"/>
                <a:gd name="T50" fmla="*/ 8 w 23"/>
                <a:gd name="T51" fmla="*/ 3 h 39"/>
                <a:gd name="T52" fmla="*/ 6 w 23"/>
                <a:gd name="T53" fmla="*/ 9 h 39"/>
                <a:gd name="T54" fmla="*/ 6 w 23"/>
                <a:gd name="T55" fmla="*/ 9 h 39"/>
                <a:gd name="T56" fmla="*/ 3 w 23"/>
                <a:gd name="T57" fmla="*/ 26 h 39"/>
                <a:gd name="T58" fmla="*/ 0 w 23"/>
                <a:gd name="T59" fmla="*/ 37 h 39"/>
                <a:gd name="T60" fmla="*/ 0 w 23"/>
                <a:gd name="T61" fmla="*/ 37 h 39"/>
                <a:gd name="T62" fmla="*/ 0 w 23"/>
                <a:gd name="T63" fmla="*/ 39 h 39"/>
                <a:gd name="T64" fmla="*/ 0 w 23"/>
                <a:gd name="T65" fmla="*/ 39 h 39"/>
                <a:gd name="T66" fmla="*/ 13 w 23"/>
                <a:gd name="T67" fmla="*/ 37 h 39"/>
                <a:gd name="T68" fmla="*/ 19 w 23"/>
                <a:gd name="T69" fmla="*/ 36 h 39"/>
                <a:gd name="T70" fmla="*/ 20 w 23"/>
                <a:gd name="T71" fmla="*/ 32 h 39"/>
                <a:gd name="T72" fmla="*/ 22 w 23"/>
                <a:gd name="T73" fmla="*/ 32 h 39"/>
                <a:gd name="T74" fmla="*/ 22 w 23"/>
                <a:gd name="T75" fmla="*/ 32 h 39"/>
                <a:gd name="T76" fmla="*/ 22 w 23"/>
                <a:gd name="T77" fmla="*/ 32 h 39"/>
                <a:gd name="T78" fmla="*/ 22 w 23"/>
                <a:gd name="T79" fmla="*/ 32 h 39"/>
                <a:gd name="T80" fmla="*/ 23 w 23"/>
                <a:gd name="T81" fmla="*/ 28 h 39"/>
                <a:gd name="T82" fmla="*/ 23 w 23"/>
                <a:gd name="T83" fmla="*/ 28 h 39"/>
                <a:gd name="T84" fmla="*/ 23 w 23"/>
                <a:gd name="T85" fmla="*/ 26 h 39"/>
                <a:gd name="T86" fmla="*/ 23 w 23"/>
                <a:gd name="T87" fmla="*/ 23 h 39"/>
                <a:gd name="T88" fmla="*/ 23 w 23"/>
                <a:gd name="T8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 h="39">
                  <a:moveTo>
                    <a:pt x="23" y="23"/>
                  </a:moveTo>
                  <a:lnTo>
                    <a:pt x="23" y="23"/>
                  </a:lnTo>
                  <a:lnTo>
                    <a:pt x="23" y="19"/>
                  </a:lnTo>
                  <a:lnTo>
                    <a:pt x="23" y="19"/>
                  </a:lnTo>
                  <a:lnTo>
                    <a:pt x="23" y="19"/>
                  </a:lnTo>
                  <a:lnTo>
                    <a:pt x="23" y="12"/>
                  </a:lnTo>
                  <a:lnTo>
                    <a:pt x="23" y="12"/>
                  </a:lnTo>
                  <a:lnTo>
                    <a:pt x="20" y="12"/>
                  </a:lnTo>
                  <a:lnTo>
                    <a:pt x="19" y="8"/>
                  </a:lnTo>
                  <a:lnTo>
                    <a:pt x="19" y="8"/>
                  </a:lnTo>
                  <a:lnTo>
                    <a:pt x="17" y="3"/>
                  </a:lnTo>
                  <a:lnTo>
                    <a:pt x="17" y="3"/>
                  </a:lnTo>
                  <a:lnTo>
                    <a:pt x="17" y="0"/>
                  </a:lnTo>
                  <a:lnTo>
                    <a:pt x="17" y="0"/>
                  </a:lnTo>
                  <a:lnTo>
                    <a:pt x="17" y="0"/>
                  </a:lnTo>
                  <a:lnTo>
                    <a:pt x="17" y="0"/>
                  </a:lnTo>
                  <a:lnTo>
                    <a:pt x="16" y="0"/>
                  </a:lnTo>
                  <a:lnTo>
                    <a:pt x="16" y="0"/>
                  </a:lnTo>
                  <a:lnTo>
                    <a:pt x="14" y="0"/>
                  </a:lnTo>
                  <a:lnTo>
                    <a:pt x="14" y="0"/>
                  </a:lnTo>
                  <a:lnTo>
                    <a:pt x="8" y="0"/>
                  </a:lnTo>
                  <a:lnTo>
                    <a:pt x="8" y="0"/>
                  </a:lnTo>
                  <a:lnTo>
                    <a:pt x="8" y="0"/>
                  </a:lnTo>
                  <a:lnTo>
                    <a:pt x="8" y="0"/>
                  </a:lnTo>
                  <a:lnTo>
                    <a:pt x="8" y="3"/>
                  </a:lnTo>
                  <a:lnTo>
                    <a:pt x="8" y="3"/>
                  </a:lnTo>
                  <a:lnTo>
                    <a:pt x="6" y="9"/>
                  </a:lnTo>
                  <a:lnTo>
                    <a:pt x="6" y="9"/>
                  </a:lnTo>
                  <a:lnTo>
                    <a:pt x="3" y="26"/>
                  </a:lnTo>
                  <a:lnTo>
                    <a:pt x="0" y="37"/>
                  </a:lnTo>
                  <a:lnTo>
                    <a:pt x="0" y="37"/>
                  </a:lnTo>
                  <a:lnTo>
                    <a:pt x="0" y="39"/>
                  </a:lnTo>
                  <a:lnTo>
                    <a:pt x="0" y="39"/>
                  </a:lnTo>
                  <a:lnTo>
                    <a:pt x="13" y="37"/>
                  </a:lnTo>
                  <a:lnTo>
                    <a:pt x="19" y="36"/>
                  </a:lnTo>
                  <a:lnTo>
                    <a:pt x="20" y="32"/>
                  </a:lnTo>
                  <a:lnTo>
                    <a:pt x="22" y="32"/>
                  </a:lnTo>
                  <a:lnTo>
                    <a:pt x="22" y="32"/>
                  </a:lnTo>
                  <a:lnTo>
                    <a:pt x="22" y="32"/>
                  </a:lnTo>
                  <a:lnTo>
                    <a:pt x="22" y="32"/>
                  </a:lnTo>
                  <a:lnTo>
                    <a:pt x="23" y="28"/>
                  </a:lnTo>
                  <a:lnTo>
                    <a:pt x="23" y="28"/>
                  </a:lnTo>
                  <a:lnTo>
                    <a:pt x="23" y="26"/>
                  </a:lnTo>
                  <a:lnTo>
                    <a:pt x="23" y="23"/>
                  </a:lnTo>
                  <a:lnTo>
                    <a:pt x="2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55">
              <a:extLst>
                <a:ext uri="{FF2B5EF4-FFF2-40B4-BE49-F238E27FC236}">
                  <a16:creationId xmlns:a16="http://schemas.microsoft.com/office/drawing/2014/main" id="{9439530B-2CD8-4B46-AC97-F565F53E740D}"/>
                </a:ext>
              </a:extLst>
            </p:cNvPr>
            <p:cNvSpPr>
              <a:spLocks/>
            </p:cNvSpPr>
            <p:nvPr/>
          </p:nvSpPr>
          <p:spPr bwMode="auto">
            <a:xfrm>
              <a:off x="6454776" y="2320925"/>
              <a:ext cx="31750" cy="66675"/>
            </a:xfrm>
            <a:custGeom>
              <a:avLst/>
              <a:gdLst>
                <a:gd name="T0" fmla="*/ 20 w 20"/>
                <a:gd name="T1" fmla="*/ 35 h 42"/>
                <a:gd name="T2" fmla="*/ 20 w 20"/>
                <a:gd name="T3" fmla="*/ 35 h 42"/>
                <a:gd name="T4" fmla="*/ 16 w 20"/>
                <a:gd name="T5" fmla="*/ 14 h 42"/>
                <a:gd name="T6" fmla="*/ 16 w 20"/>
                <a:gd name="T7" fmla="*/ 14 h 42"/>
                <a:gd name="T8" fmla="*/ 11 w 20"/>
                <a:gd name="T9" fmla="*/ 0 h 42"/>
                <a:gd name="T10" fmla="*/ 11 w 20"/>
                <a:gd name="T11" fmla="*/ 0 h 42"/>
                <a:gd name="T12" fmla="*/ 6 w 20"/>
                <a:gd name="T13" fmla="*/ 0 h 42"/>
                <a:gd name="T14" fmla="*/ 3 w 20"/>
                <a:gd name="T15" fmla="*/ 0 h 42"/>
                <a:gd name="T16" fmla="*/ 2 w 20"/>
                <a:gd name="T17" fmla="*/ 1 h 42"/>
                <a:gd name="T18" fmla="*/ 2 w 20"/>
                <a:gd name="T19" fmla="*/ 1 h 42"/>
                <a:gd name="T20" fmla="*/ 2 w 20"/>
                <a:gd name="T21" fmla="*/ 5 h 42"/>
                <a:gd name="T22" fmla="*/ 2 w 20"/>
                <a:gd name="T23" fmla="*/ 5 h 42"/>
                <a:gd name="T24" fmla="*/ 2 w 20"/>
                <a:gd name="T25" fmla="*/ 17 h 42"/>
                <a:gd name="T26" fmla="*/ 2 w 20"/>
                <a:gd name="T27" fmla="*/ 31 h 42"/>
                <a:gd name="T28" fmla="*/ 2 w 20"/>
                <a:gd name="T29" fmla="*/ 31 h 42"/>
                <a:gd name="T30" fmla="*/ 0 w 20"/>
                <a:gd name="T31" fmla="*/ 32 h 42"/>
                <a:gd name="T32" fmla="*/ 0 w 20"/>
                <a:gd name="T33" fmla="*/ 32 h 42"/>
                <a:gd name="T34" fmla="*/ 2 w 20"/>
                <a:gd name="T35" fmla="*/ 32 h 42"/>
                <a:gd name="T36" fmla="*/ 2 w 20"/>
                <a:gd name="T37" fmla="*/ 35 h 42"/>
                <a:gd name="T38" fmla="*/ 14 w 20"/>
                <a:gd name="T39" fmla="*/ 40 h 42"/>
                <a:gd name="T40" fmla="*/ 20 w 20"/>
                <a:gd name="T41" fmla="*/ 42 h 42"/>
                <a:gd name="T42" fmla="*/ 20 w 20"/>
                <a:gd name="T43" fmla="*/ 42 h 42"/>
                <a:gd name="T44" fmla="*/ 20 w 20"/>
                <a:gd name="T45" fmla="*/ 35 h 42"/>
                <a:gd name="T46" fmla="*/ 20 w 20"/>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42">
                  <a:moveTo>
                    <a:pt x="20" y="35"/>
                  </a:moveTo>
                  <a:lnTo>
                    <a:pt x="20" y="35"/>
                  </a:lnTo>
                  <a:lnTo>
                    <a:pt x="16" y="14"/>
                  </a:lnTo>
                  <a:lnTo>
                    <a:pt x="16" y="14"/>
                  </a:lnTo>
                  <a:lnTo>
                    <a:pt x="11" y="0"/>
                  </a:lnTo>
                  <a:lnTo>
                    <a:pt x="11" y="0"/>
                  </a:lnTo>
                  <a:lnTo>
                    <a:pt x="6" y="0"/>
                  </a:lnTo>
                  <a:lnTo>
                    <a:pt x="3" y="0"/>
                  </a:lnTo>
                  <a:lnTo>
                    <a:pt x="2" y="1"/>
                  </a:lnTo>
                  <a:lnTo>
                    <a:pt x="2" y="1"/>
                  </a:lnTo>
                  <a:lnTo>
                    <a:pt x="2" y="5"/>
                  </a:lnTo>
                  <a:lnTo>
                    <a:pt x="2" y="5"/>
                  </a:lnTo>
                  <a:lnTo>
                    <a:pt x="2" y="17"/>
                  </a:lnTo>
                  <a:lnTo>
                    <a:pt x="2" y="31"/>
                  </a:lnTo>
                  <a:lnTo>
                    <a:pt x="2" y="31"/>
                  </a:lnTo>
                  <a:lnTo>
                    <a:pt x="0" y="32"/>
                  </a:lnTo>
                  <a:lnTo>
                    <a:pt x="0" y="32"/>
                  </a:lnTo>
                  <a:lnTo>
                    <a:pt x="2" y="32"/>
                  </a:lnTo>
                  <a:lnTo>
                    <a:pt x="2" y="35"/>
                  </a:lnTo>
                  <a:lnTo>
                    <a:pt x="14" y="40"/>
                  </a:lnTo>
                  <a:lnTo>
                    <a:pt x="20" y="42"/>
                  </a:lnTo>
                  <a:lnTo>
                    <a:pt x="20" y="42"/>
                  </a:lnTo>
                  <a:lnTo>
                    <a:pt x="20" y="35"/>
                  </a:ln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5" name="Speech Bubble: Rectangle with Corners Rounded 14">
            <a:extLst>
              <a:ext uri="{FF2B5EF4-FFF2-40B4-BE49-F238E27FC236}">
                <a16:creationId xmlns:a16="http://schemas.microsoft.com/office/drawing/2014/main" id="{92611D3C-C83D-4D24-82E9-501C095E4DD5}"/>
              </a:ext>
            </a:extLst>
          </p:cNvPr>
          <p:cNvSpPr/>
          <p:nvPr/>
        </p:nvSpPr>
        <p:spPr>
          <a:xfrm>
            <a:off x="2403835" y="1451728"/>
            <a:ext cx="9417377" cy="4402317"/>
          </a:xfrm>
          <a:prstGeom prst="wedgeRoundRectCallout">
            <a:avLst>
              <a:gd name="adj1" fmla="val -58900"/>
              <a:gd name="adj2" fmla="val 18634"/>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Given the computational resource constraint, should we:</a:t>
            </a:r>
          </a:p>
          <a:p>
            <a:pPr marL="914400" marR="0" lvl="1" indent="-457200" algn="l" defTabSz="914400" rtl="0" eaLnBrk="1" fontAlgn="auto" latinLnBrk="0" hangingPunct="1">
              <a:lnSpc>
                <a:spcPct val="9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Limit our scope to 1 single classifier model, but increase the random search effort to 500 or 1,000 sets of hyperparameters, or</a:t>
            </a:r>
          </a:p>
          <a:p>
            <a:pPr marL="914400" marR="0" lvl="1" indent="-457200" algn="l" defTabSz="914400" rtl="0" eaLnBrk="1" fontAlgn="auto" latinLnBrk="0" hangingPunct="1">
              <a:lnSpc>
                <a:spcPct val="9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Keep the 5 best performing classifiers, each perform random search on 100 sets of HPs, or</a:t>
            </a:r>
          </a:p>
          <a:p>
            <a:pPr marL="914400" marR="0" lvl="1" indent="-457200" algn="l" defTabSz="914400" rtl="0" eaLnBrk="1" fontAlgn="auto" latinLnBrk="0" hangingPunct="1">
              <a:lnSpc>
                <a:spcPct val="9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Expand to all classifiers, each perform 100 or less random searches of HPs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HK" sz="2800" b="0" i="0" u="none" strike="noStrike" kern="1200" cap="none" spc="0" normalizeH="0" baseline="0" noProof="0" dirty="0">
                <a:ln>
                  <a:noFill/>
                </a:ln>
                <a:solidFill>
                  <a:prstClr val="black"/>
                </a:solidFill>
                <a:effectLst/>
                <a:uLnTx/>
                <a:uFillTx/>
                <a:latin typeface="Calibri" panose="020F0502020204030204"/>
                <a:ea typeface="+mn-ea"/>
                <a:cs typeface="+mn-cs"/>
              </a:rPr>
              <a:t>Which strategy should we adopt?</a:t>
            </a:r>
          </a:p>
        </p:txBody>
      </p:sp>
    </p:spTree>
    <p:extLst>
      <p:ext uri="{BB962C8B-B14F-4D97-AF65-F5344CB8AC3E}">
        <p14:creationId xmlns:p14="http://schemas.microsoft.com/office/powerpoint/2010/main" val="3065841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11E-B8F1-4009-95BB-5DE5E0B244C4}"/>
              </a:ext>
            </a:extLst>
          </p:cNvPr>
          <p:cNvSpPr>
            <a:spLocks noGrp="1"/>
          </p:cNvSpPr>
          <p:nvPr>
            <p:ph type="ctrTitle"/>
          </p:nvPr>
        </p:nvSpPr>
        <p:spPr/>
        <p:txBody>
          <a:bodyPr>
            <a:normAutofit/>
          </a:bodyPr>
          <a:lstStyle/>
          <a:p>
            <a:r>
              <a:rPr lang="en-US" dirty="0"/>
              <a:t>Code file 4</a:t>
            </a:r>
            <a:endParaRPr lang="en-HK" dirty="0"/>
          </a:p>
        </p:txBody>
      </p:sp>
      <p:sp>
        <p:nvSpPr>
          <p:cNvPr id="6" name="Content Placeholder 5">
            <a:extLst>
              <a:ext uri="{FF2B5EF4-FFF2-40B4-BE49-F238E27FC236}">
                <a16:creationId xmlns:a16="http://schemas.microsoft.com/office/drawing/2014/main" id="{CBF32484-5EC9-416B-AFF6-D045855436E8}"/>
              </a:ext>
            </a:extLst>
          </p:cNvPr>
          <p:cNvSpPr>
            <a:spLocks noGrp="1"/>
          </p:cNvSpPr>
          <p:nvPr>
            <p:ph type="subTitle" idx="1"/>
          </p:nvPr>
        </p:nvSpPr>
        <p:spPr/>
        <p:txBody>
          <a:bodyPr>
            <a:normAutofit lnSpcReduction="10000"/>
          </a:bodyPr>
          <a:lstStyle/>
          <a:p>
            <a:pPr algn="l"/>
            <a:r>
              <a:rPr lang="pt-BR" dirty="0"/>
              <a:t>Jupyter Notebook: 	Ab_Virus_04_Data_Preprocessing_v01</a:t>
            </a:r>
          </a:p>
          <a:p>
            <a:pPr algn="l"/>
            <a:r>
              <a:rPr lang="pt-BR" dirty="0"/>
              <a:t>Input CSV file: 		VirusNet_addition</a:t>
            </a:r>
          </a:p>
          <a:p>
            <a:pPr algn="l"/>
            <a:r>
              <a:rPr lang="pt-BR" dirty="0"/>
              <a:t>Output NumPy file: 	</a:t>
            </a:r>
            <a:r>
              <a:rPr lang="en-HK" dirty="0" err="1"/>
              <a:t>mean_final_additional_elementwise_sum.npy</a:t>
            </a:r>
            <a:r>
              <a:rPr lang="en-HK" dirty="0"/>
              <a:t>;</a:t>
            </a:r>
            <a:br>
              <a:rPr lang="en-HK" dirty="0"/>
            </a:br>
            <a:r>
              <a:rPr lang="en-HK" dirty="0"/>
              <a:t>			</a:t>
            </a:r>
            <a:r>
              <a:rPr lang="en-HK" dirty="0" err="1"/>
              <a:t>mean_final_additional_concatenate.npy</a:t>
            </a:r>
            <a:endParaRPr lang="en-HK" dirty="0"/>
          </a:p>
          <a:p>
            <a:pPr algn="l"/>
            <a:endParaRPr lang="en-HK" dirty="0"/>
          </a:p>
        </p:txBody>
      </p:sp>
    </p:spTree>
    <p:extLst>
      <p:ext uri="{BB962C8B-B14F-4D97-AF65-F5344CB8AC3E}">
        <p14:creationId xmlns:p14="http://schemas.microsoft.com/office/powerpoint/2010/main" val="163168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222E-0E6E-864A-8706-A619A2A723E8}"/>
              </a:ext>
            </a:extLst>
          </p:cNvPr>
          <p:cNvSpPr>
            <a:spLocks noGrp="1"/>
          </p:cNvSpPr>
          <p:nvPr>
            <p:ph type="title"/>
          </p:nvPr>
        </p:nvSpPr>
        <p:spPr/>
        <p:txBody>
          <a:bodyPr>
            <a:normAutofit fontScale="90000"/>
          </a:bodyPr>
          <a:lstStyle/>
          <a:p>
            <a:r>
              <a:rPr lang="en-US" dirty="0"/>
              <a:t>1. Generate training examples data (antibody-antigen complex of different viruses)</a:t>
            </a:r>
            <a:br>
              <a:rPr lang="en-US" dirty="0"/>
            </a:br>
            <a:endParaRPr lang="en-US" dirty="0"/>
          </a:p>
        </p:txBody>
      </p:sp>
      <p:sp>
        <p:nvSpPr>
          <p:cNvPr id="3" name="Content Placeholder 2">
            <a:extLst>
              <a:ext uri="{FF2B5EF4-FFF2-40B4-BE49-F238E27FC236}">
                <a16:creationId xmlns:a16="http://schemas.microsoft.com/office/drawing/2014/main" id="{91E778FD-2D6C-C14C-92AE-D65219E651D5}"/>
              </a:ext>
            </a:extLst>
          </p:cNvPr>
          <p:cNvSpPr>
            <a:spLocks noGrp="1"/>
          </p:cNvSpPr>
          <p:nvPr>
            <p:ph idx="1"/>
          </p:nvPr>
        </p:nvSpPr>
        <p:spPr/>
        <p:txBody>
          <a:bodyPr>
            <a:normAutofit/>
          </a:bodyPr>
          <a:lstStyle/>
          <a:p>
            <a:r>
              <a:rPr lang="en-US" dirty="0"/>
              <a:t>IC50 values: correspond to neutralization potential</a:t>
            </a:r>
          </a:p>
          <a:p>
            <a:r>
              <a:rPr lang="en-US" dirty="0"/>
              <a:t>IC50&lt;10 = neutralizing, IC50&gt;10 = non-neutralizing</a:t>
            </a:r>
          </a:p>
          <a:p>
            <a:r>
              <a:rPr lang="en-US" dirty="0"/>
              <a:t>So training data consists of combined antibody-antigen sequence, along with IC50 values </a:t>
            </a:r>
          </a:p>
          <a:p>
            <a:r>
              <a:rPr lang="en-US" dirty="0"/>
              <a:t>Training data includes non-neutralizing antibodies as well</a:t>
            </a:r>
          </a:p>
          <a:p>
            <a:pPr marL="457200" lvl="1" indent="0">
              <a:buNone/>
            </a:pPr>
            <a:endParaRPr lang="en-US" dirty="0"/>
          </a:p>
          <a:p>
            <a:endParaRPr lang="en-US" dirty="0"/>
          </a:p>
        </p:txBody>
      </p:sp>
    </p:spTree>
    <p:extLst>
      <p:ext uri="{BB962C8B-B14F-4D97-AF65-F5344CB8AC3E}">
        <p14:creationId xmlns:p14="http://schemas.microsoft.com/office/powerpoint/2010/main" val="2708687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7E3C-7C50-463A-9F10-CD2EE5F4EF8D}"/>
              </a:ext>
            </a:extLst>
          </p:cNvPr>
          <p:cNvSpPr>
            <a:spLocks noGrp="1"/>
          </p:cNvSpPr>
          <p:nvPr>
            <p:ph type="title"/>
          </p:nvPr>
        </p:nvSpPr>
        <p:spPr/>
        <p:txBody>
          <a:bodyPr/>
          <a:lstStyle/>
          <a:p>
            <a:r>
              <a:rPr lang="en-US" dirty="0"/>
              <a:t>Repeats of code file 1, but for prediction</a:t>
            </a:r>
            <a:endParaRPr lang="en-HK" dirty="0"/>
          </a:p>
        </p:txBody>
      </p:sp>
      <p:sp>
        <p:nvSpPr>
          <p:cNvPr id="3" name="Content Placeholder 2">
            <a:extLst>
              <a:ext uri="{FF2B5EF4-FFF2-40B4-BE49-F238E27FC236}">
                <a16:creationId xmlns:a16="http://schemas.microsoft.com/office/drawing/2014/main" id="{7568D4D8-68F8-4C0E-8053-4E406A9681DF}"/>
              </a:ext>
            </a:extLst>
          </p:cNvPr>
          <p:cNvSpPr>
            <a:spLocks noGrp="1"/>
          </p:cNvSpPr>
          <p:nvPr>
            <p:ph idx="1"/>
          </p:nvPr>
        </p:nvSpPr>
        <p:spPr/>
        <p:txBody>
          <a:bodyPr/>
          <a:lstStyle/>
          <a:p>
            <a:r>
              <a:rPr lang="en-US" dirty="0"/>
              <a:t>Basically is the repeat of code file 1, but this time the csv data input is the file “</a:t>
            </a:r>
            <a:r>
              <a:rPr lang="pt-BR" dirty="0"/>
              <a:t>VirusNet_addition”. </a:t>
            </a:r>
          </a:p>
          <a:p>
            <a:r>
              <a:rPr lang="pt-BR" dirty="0"/>
              <a:t>Input file doesn’t have IC50 value or the labelling of neutralizing / non-neutralizing. </a:t>
            </a:r>
          </a:p>
          <a:p>
            <a:r>
              <a:rPr lang="pt-BR" dirty="0"/>
              <a:t>We need to predict the results with our pre-trained model.</a:t>
            </a:r>
          </a:p>
          <a:p>
            <a:r>
              <a:rPr lang="pt-BR" b="1" dirty="0"/>
              <a:t>Sample contains 416 pairs of antibody / virus, out of which 2 pairs cannot be run through the RDKit library, so effectively we are left with 414 data points.</a:t>
            </a:r>
          </a:p>
        </p:txBody>
      </p:sp>
    </p:spTree>
    <p:extLst>
      <p:ext uri="{BB962C8B-B14F-4D97-AF65-F5344CB8AC3E}">
        <p14:creationId xmlns:p14="http://schemas.microsoft.com/office/powerpoint/2010/main" val="2469598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8C16-77D8-4B9C-AD1B-460D23B82486}"/>
              </a:ext>
            </a:extLst>
          </p:cNvPr>
          <p:cNvSpPr>
            <a:spLocks noGrp="1"/>
          </p:cNvSpPr>
          <p:nvPr>
            <p:ph type="title"/>
          </p:nvPr>
        </p:nvSpPr>
        <p:spPr/>
        <p:txBody>
          <a:bodyPr/>
          <a:lstStyle/>
          <a:p>
            <a:r>
              <a:rPr lang="en-US" dirty="0"/>
              <a:t>Remember our originality point 1</a:t>
            </a:r>
            <a:endParaRPr lang="en-HK" dirty="0"/>
          </a:p>
        </p:txBody>
      </p:sp>
      <p:grpSp>
        <p:nvGrpSpPr>
          <p:cNvPr id="4" name="Group 3">
            <a:extLst>
              <a:ext uri="{FF2B5EF4-FFF2-40B4-BE49-F238E27FC236}">
                <a16:creationId xmlns:a16="http://schemas.microsoft.com/office/drawing/2014/main" id="{78BD8FE1-DCEB-4249-AE76-9D107BFCC6E5}"/>
              </a:ext>
            </a:extLst>
          </p:cNvPr>
          <p:cNvGrpSpPr/>
          <p:nvPr/>
        </p:nvGrpSpPr>
        <p:grpSpPr>
          <a:xfrm>
            <a:off x="7922868" y="5412953"/>
            <a:ext cx="600456" cy="1374659"/>
            <a:chOff x="4708526" y="6419850"/>
            <a:chExt cx="525463" cy="1519238"/>
          </a:xfrm>
        </p:grpSpPr>
        <p:sp>
          <p:nvSpPr>
            <p:cNvPr id="5" name="Freeform 70">
              <a:extLst>
                <a:ext uri="{FF2B5EF4-FFF2-40B4-BE49-F238E27FC236}">
                  <a16:creationId xmlns:a16="http://schemas.microsoft.com/office/drawing/2014/main" id="{21FDA748-496A-40DC-9DD7-F3CE1B2E04A9}"/>
                </a:ext>
              </a:extLst>
            </p:cNvPr>
            <p:cNvSpPr>
              <a:spLocks noEditPoints="1"/>
            </p:cNvSpPr>
            <p:nvPr/>
          </p:nvSpPr>
          <p:spPr bwMode="auto">
            <a:xfrm>
              <a:off x="4708526" y="6456363"/>
              <a:ext cx="525463" cy="1482725"/>
            </a:xfrm>
            <a:custGeom>
              <a:avLst/>
              <a:gdLst>
                <a:gd name="T0" fmla="*/ 272 w 331"/>
                <a:gd name="T1" fmla="*/ 207 h 934"/>
                <a:gd name="T2" fmla="*/ 249 w 331"/>
                <a:gd name="T3" fmla="*/ 179 h 934"/>
                <a:gd name="T4" fmla="*/ 229 w 331"/>
                <a:gd name="T5" fmla="*/ 142 h 934"/>
                <a:gd name="T6" fmla="*/ 203 w 331"/>
                <a:gd name="T7" fmla="*/ 134 h 934"/>
                <a:gd name="T8" fmla="*/ 174 w 331"/>
                <a:gd name="T9" fmla="*/ 133 h 934"/>
                <a:gd name="T10" fmla="*/ 146 w 331"/>
                <a:gd name="T11" fmla="*/ 125 h 934"/>
                <a:gd name="T12" fmla="*/ 148 w 331"/>
                <a:gd name="T13" fmla="*/ 105 h 934"/>
                <a:gd name="T14" fmla="*/ 171 w 331"/>
                <a:gd name="T15" fmla="*/ 63 h 934"/>
                <a:gd name="T16" fmla="*/ 157 w 331"/>
                <a:gd name="T17" fmla="*/ 11 h 934"/>
                <a:gd name="T18" fmla="*/ 106 w 331"/>
                <a:gd name="T19" fmla="*/ 0 h 934"/>
                <a:gd name="T20" fmla="*/ 84 w 331"/>
                <a:gd name="T21" fmla="*/ 19 h 934"/>
                <a:gd name="T22" fmla="*/ 72 w 331"/>
                <a:gd name="T23" fmla="*/ 43 h 934"/>
                <a:gd name="T24" fmla="*/ 72 w 331"/>
                <a:gd name="T25" fmla="*/ 54 h 934"/>
                <a:gd name="T26" fmla="*/ 67 w 331"/>
                <a:gd name="T27" fmla="*/ 66 h 934"/>
                <a:gd name="T28" fmla="*/ 66 w 331"/>
                <a:gd name="T29" fmla="*/ 80 h 934"/>
                <a:gd name="T30" fmla="*/ 63 w 331"/>
                <a:gd name="T31" fmla="*/ 91 h 934"/>
                <a:gd name="T32" fmla="*/ 61 w 331"/>
                <a:gd name="T33" fmla="*/ 110 h 934"/>
                <a:gd name="T34" fmla="*/ 80 w 331"/>
                <a:gd name="T35" fmla="*/ 125 h 934"/>
                <a:gd name="T36" fmla="*/ 44 w 331"/>
                <a:gd name="T37" fmla="*/ 156 h 934"/>
                <a:gd name="T38" fmla="*/ 17 w 331"/>
                <a:gd name="T39" fmla="*/ 208 h 934"/>
                <a:gd name="T40" fmla="*/ 9 w 331"/>
                <a:gd name="T41" fmla="*/ 276 h 934"/>
                <a:gd name="T42" fmla="*/ 3 w 331"/>
                <a:gd name="T43" fmla="*/ 293 h 934"/>
                <a:gd name="T44" fmla="*/ 9 w 331"/>
                <a:gd name="T45" fmla="*/ 342 h 934"/>
                <a:gd name="T46" fmla="*/ 26 w 331"/>
                <a:gd name="T47" fmla="*/ 402 h 934"/>
                <a:gd name="T48" fmla="*/ 38 w 331"/>
                <a:gd name="T49" fmla="*/ 430 h 934"/>
                <a:gd name="T50" fmla="*/ 40 w 331"/>
                <a:gd name="T51" fmla="*/ 537 h 934"/>
                <a:gd name="T52" fmla="*/ 72 w 331"/>
                <a:gd name="T53" fmla="*/ 686 h 934"/>
                <a:gd name="T54" fmla="*/ 104 w 331"/>
                <a:gd name="T55" fmla="*/ 828 h 934"/>
                <a:gd name="T56" fmla="*/ 101 w 331"/>
                <a:gd name="T57" fmla="*/ 877 h 934"/>
                <a:gd name="T58" fmla="*/ 64 w 331"/>
                <a:gd name="T59" fmla="*/ 891 h 934"/>
                <a:gd name="T60" fmla="*/ 50 w 331"/>
                <a:gd name="T61" fmla="*/ 914 h 934"/>
                <a:gd name="T62" fmla="*/ 87 w 331"/>
                <a:gd name="T63" fmla="*/ 919 h 934"/>
                <a:gd name="T64" fmla="*/ 151 w 331"/>
                <a:gd name="T65" fmla="*/ 906 h 934"/>
                <a:gd name="T66" fmla="*/ 154 w 331"/>
                <a:gd name="T67" fmla="*/ 888 h 934"/>
                <a:gd name="T68" fmla="*/ 161 w 331"/>
                <a:gd name="T69" fmla="*/ 837 h 934"/>
                <a:gd name="T70" fmla="*/ 149 w 331"/>
                <a:gd name="T71" fmla="*/ 675 h 934"/>
                <a:gd name="T72" fmla="*/ 135 w 331"/>
                <a:gd name="T73" fmla="*/ 590 h 934"/>
                <a:gd name="T74" fmla="*/ 155 w 331"/>
                <a:gd name="T75" fmla="*/ 668 h 934"/>
                <a:gd name="T76" fmla="*/ 183 w 331"/>
                <a:gd name="T77" fmla="*/ 743 h 934"/>
                <a:gd name="T78" fmla="*/ 191 w 331"/>
                <a:gd name="T79" fmla="*/ 840 h 934"/>
                <a:gd name="T80" fmla="*/ 191 w 331"/>
                <a:gd name="T81" fmla="*/ 879 h 934"/>
                <a:gd name="T82" fmla="*/ 194 w 331"/>
                <a:gd name="T83" fmla="*/ 896 h 934"/>
                <a:gd name="T84" fmla="*/ 169 w 331"/>
                <a:gd name="T85" fmla="*/ 923 h 934"/>
                <a:gd name="T86" fmla="*/ 211 w 331"/>
                <a:gd name="T87" fmla="*/ 934 h 934"/>
                <a:gd name="T88" fmla="*/ 243 w 331"/>
                <a:gd name="T89" fmla="*/ 908 h 934"/>
                <a:gd name="T90" fmla="*/ 248 w 331"/>
                <a:gd name="T91" fmla="*/ 888 h 934"/>
                <a:gd name="T92" fmla="*/ 254 w 331"/>
                <a:gd name="T93" fmla="*/ 873 h 934"/>
                <a:gd name="T94" fmla="*/ 251 w 331"/>
                <a:gd name="T95" fmla="*/ 803 h 934"/>
                <a:gd name="T96" fmla="*/ 226 w 331"/>
                <a:gd name="T97" fmla="*/ 617 h 934"/>
                <a:gd name="T98" fmla="*/ 223 w 331"/>
                <a:gd name="T99" fmla="*/ 509 h 934"/>
                <a:gd name="T100" fmla="*/ 289 w 331"/>
                <a:gd name="T101" fmla="*/ 495 h 934"/>
                <a:gd name="T102" fmla="*/ 274 w 331"/>
                <a:gd name="T103" fmla="*/ 413 h 934"/>
                <a:gd name="T104" fmla="*/ 322 w 331"/>
                <a:gd name="T105" fmla="*/ 267 h 934"/>
                <a:gd name="T106" fmla="*/ 248 w 331"/>
                <a:gd name="T107" fmla="*/ 319 h 934"/>
                <a:gd name="T108" fmla="*/ 257 w 331"/>
                <a:gd name="T109" fmla="*/ 291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934">
                  <a:moveTo>
                    <a:pt x="322" y="267"/>
                  </a:moveTo>
                  <a:lnTo>
                    <a:pt x="322" y="267"/>
                  </a:lnTo>
                  <a:lnTo>
                    <a:pt x="311" y="251"/>
                  </a:lnTo>
                  <a:lnTo>
                    <a:pt x="297" y="234"/>
                  </a:lnTo>
                  <a:lnTo>
                    <a:pt x="272" y="207"/>
                  </a:lnTo>
                  <a:lnTo>
                    <a:pt x="272" y="207"/>
                  </a:lnTo>
                  <a:lnTo>
                    <a:pt x="265" y="200"/>
                  </a:lnTo>
                  <a:lnTo>
                    <a:pt x="259" y="196"/>
                  </a:lnTo>
                  <a:lnTo>
                    <a:pt x="254" y="193"/>
                  </a:lnTo>
                  <a:lnTo>
                    <a:pt x="251" y="185"/>
                  </a:lnTo>
                  <a:lnTo>
                    <a:pt x="251" y="185"/>
                  </a:lnTo>
                  <a:lnTo>
                    <a:pt x="249" y="179"/>
                  </a:lnTo>
                  <a:lnTo>
                    <a:pt x="246" y="173"/>
                  </a:lnTo>
                  <a:lnTo>
                    <a:pt x="242" y="167"/>
                  </a:lnTo>
                  <a:lnTo>
                    <a:pt x="237" y="153"/>
                  </a:lnTo>
                  <a:lnTo>
                    <a:pt x="237" y="153"/>
                  </a:lnTo>
                  <a:lnTo>
                    <a:pt x="234" y="147"/>
                  </a:lnTo>
                  <a:lnTo>
                    <a:pt x="229" y="142"/>
                  </a:lnTo>
                  <a:lnTo>
                    <a:pt x="225" y="139"/>
                  </a:lnTo>
                  <a:lnTo>
                    <a:pt x="222" y="137"/>
                  </a:lnTo>
                  <a:lnTo>
                    <a:pt x="212" y="136"/>
                  </a:lnTo>
                  <a:lnTo>
                    <a:pt x="208" y="136"/>
                  </a:lnTo>
                  <a:lnTo>
                    <a:pt x="208" y="136"/>
                  </a:lnTo>
                  <a:lnTo>
                    <a:pt x="203" y="134"/>
                  </a:lnTo>
                  <a:lnTo>
                    <a:pt x="195" y="134"/>
                  </a:lnTo>
                  <a:lnTo>
                    <a:pt x="183" y="134"/>
                  </a:lnTo>
                  <a:lnTo>
                    <a:pt x="183" y="134"/>
                  </a:lnTo>
                  <a:lnTo>
                    <a:pt x="175" y="134"/>
                  </a:lnTo>
                  <a:lnTo>
                    <a:pt x="174" y="133"/>
                  </a:lnTo>
                  <a:lnTo>
                    <a:pt x="174" y="133"/>
                  </a:lnTo>
                  <a:lnTo>
                    <a:pt x="169" y="131"/>
                  </a:lnTo>
                  <a:lnTo>
                    <a:pt x="163" y="133"/>
                  </a:lnTo>
                  <a:lnTo>
                    <a:pt x="163" y="133"/>
                  </a:lnTo>
                  <a:lnTo>
                    <a:pt x="157" y="131"/>
                  </a:lnTo>
                  <a:lnTo>
                    <a:pt x="152" y="130"/>
                  </a:lnTo>
                  <a:lnTo>
                    <a:pt x="146" y="125"/>
                  </a:lnTo>
                  <a:lnTo>
                    <a:pt x="146" y="125"/>
                  </a:lnTo>
                  <a:lnTo>
                    <a:pt x="144" y="123"/>
                  </a:lnTo>
                  <a:lnTo>
                    <a:pt x="143" y="120"/>
                  </a:lnTo>
                  <a:lnTo>
                    <a:pt x="144" y="114"/>
                  </a:lnTo>
                  <a:lnTo>
                    <a:pt x="148" y="105"/>
                  </a:lnTo>
                  <a:lnTo>
                    <a:pt x="148" y="105"/>
                  </a:lnTo>
                  <a:lnTo>
                    <a:pt x="152" y="100"/>
                  </a:lnTo>
                  <a:lnTo>
                    <a:pt x="155" y="96"/>
                  </a:lnTo>
                  <a:lnTo>
                    <a:pt x="163" y="86"/>
                  </a:lnTo>
                  <a:lnTo>
                    <a:pt x="168" y="82"/>
                  </a:lnTo>
                  <a:lnTo>
                    <a:pt x="169" y="74"/>
                  </a:lnTo>
                  <a:lnTo>
                    <a:pt x="171" y="63"/>
                  </a:lnTo>
                  <a:lnTo>
                    <a:pt x="171" y="51"/>
                  </a:lnTo>
                  <a:lnTo>
                    <a:pt x="171" y="51"/>
                  </a:lnTo>
                  <a:lnTo>
                    <a:pt x="169" y="37"/>
                  </a:lnTo>
                  <a:lnTo>
                    <a:pt x="166" y="26"/>
                  </a:lnTo>
                  <a:lnTo>
                    <a:pt x="161" y="17"/>
                  </a:lnTo>
                  <a:lnTo>
                    <a:pt x="157" y="11"/>
                  </a:lnTo>
                  <a:lnTo>
                    <a:pt x="149" y="6"/>
                  </a:lnTo>
                  <a:lnTo>
                    <a:pt x="141" y="3"/>
                  </a:lnTo>
                  <a:lnTo>
                    <a:pt x="131" y="2"/>
                  </a:lnTo>
                  <a:lnTo>
                    <a:pt x="117" y="0"/>
                  </a:lnTo>
                  <a:lnTo>
                    <a:pt x="117" y="0"/>
                  </a:lnTo>
                  <a:lnTo>
                    <a:pt x="106" y="0"/>
                  </a:lnTo>
                  <a:lnTo>
                    <a:pt x="97" y="3"/>
                  </a:lnTo>
                  <a:lnTo>
                    <a:pt x="91" y="6"/>
                  </a:lnTo>
                  <a:lnTo>
                    <a:pt x="87" y="9"/>
                  </a:lnTo>
                  <a:lnTo>
                    <a:pt x="86" y="12"/>
                  </a:lnTo>
                  <a:lnTo>
                    <a:pt x="84" y="15"/>
                  </a:lnTo>
                  <a:lnTo>
                    <a:pt x="84" y="19"/>
                  </a:lnTo>
                  <a:lnTo>
                    <a:pt x="84" y="19"/>
                  </a:lnTo>
                  <a:lnTo>
                    <a:pt x="83" y="22"/>
                  </a:lnTo>
                  <a:lnTo>
                    <a:pt x="80" y="29"/>
                  </a:lnTo>
                  <a:lnTo>
                    <a:pt x="80" y="29"/>
                  </a:lnTo>
                  <a:lnTo>
                    <a:pt x="77" y="39"/>
                  </a:lnTo>
                  <a:lnTo>
                    <a:pt x="72" y="43"/>
                  </a:lnTo>
                  <a:lnTo>
                    <a:pt x="72" y="43"/>
                  </a:lnTo>
                  <a:lnTo>
                    <a:pt x="72" y="45"/>
                  </a:lnTo>
                  <a:lnTo>
                    <a:pt x="72" y="46"/>
                  </a:lnTo>
                  <a:lnTo>
                    <a:pt x="72" y="48"/>
                  </a:lnTo>
                  <a:lnTo>
                    <a:pt x="72" y="48"/>
                  </a:lnTo>
                  <a:lnTo>
                    <a:pt x="72" y="54"/>
                  </a:lnTo>
                  <a:lnTo>
                    <a:pt x="74" y="57"/>
                  </a:lnTo>
                  <a:lnTo>
                    <a:pt x="70" y="59"/>
                  </a:lnTo>
                  <a:lnTo>
                    <a:pt x="70" y="59"/>
                  </a:lnTo>
                  <a:lnTo>
                    <a:pt x="67" y="63"/>
                  </a:lnTo>
                  <a:lnTo>
                    <a:pt x="66" y="65"/>
                  </a:lnTo>
                  <a:lnTo>
                    <a:pt x="67" y="66"/>
                  </a:lnTo>
                  <a:lnTo>
                    <a:pt x="69" y="69"/>
                  </a:lnTo>
                  <a:lnTo>
                    <a:pt x="70" y="71"/>
                  </a:lnTo>
                  <a:lnTo>
                    <a:pt x="70" y="71"/>
                  </a:lnTo>
                  <a:lnTo>
                    <a:pt x="69" y="76"/>
                  </a:lnTo>
                  <a:lnTo>
                    <a:pt x="66" y="80"/>
                  </a:lnTo>
                  <a:lnTo>
                    <a:pt x="66" y="80"/>
                  </a:lnTo>
                  <a:lnTo>
                    <a:pt x="64" y="82"/>
                  </a:lnTo>
                  <a:lnTo>
                    <a:pt x="64" y="85"/>
                  </a:lnTo>
                  <a:lnTo>
                    <a:pt x="66" y="88"/>
                  </a:lnTo>
                  <a:lnTo>
                    <a:pt x="66" y="88"/>
                  </a:lnTo>
                  <a:lnTo>
                    <a:pt x="63" y="88"/>
                  </a:lnTo>
                  <a:lnTo>
                    <a:pt x="63" y="91"/>
                  </a:lnTo>
                  <a:lnTo>
                    <a:pt x="64" y="96"/>
                  </a:lnTo>
                  <a:lnTo>
                    <a:pt x="64" y="96"/>
                  </a:lnTo>
                  <a:lnTo>
                    <a:pt x="64" y="99"/>
                  </a:lnTo>
                  <a:lnTo>
                    <a:pt x="63" y="102"/>
                  </a:lnTo>
                  <a:lnTo>
                    <a:pt x="61" y="110"/>
                  </a:lnTo>
                  <a:lnTo>
                    <a:pt x="61" y="110"/>
                  </a:lnTo>
                  <a:lnTo>
                    <a:pt x="63" y="111"/>
                  </a:lnTo>
                  <a:lnTo>
                    <a:pt x="63" y="113"/>
                  </a:lnTo>
                  <a:lnTo>
                    <a:pt x="67" y="117"/>
                  </a:lnTo>
                  <a:lnTo>
                    <a:pt x="77" y="122"/>
                  </a:lnTo>
                  <a:lnTo>
                    <a:pt x="77" y="122"/>
                  </a:lnTo>
                  <a:lnTo>
                    <a:pt x="80" y="125"/>
                  </a:lnTo>
                  <a:lnTo>
                    <a:pt x="83" y="131"/>
                  </a:lnTo>
                  <a:lnTo>
                    <a:pt x="84" y="140"/>
                  </a:lnTo>
                  <a:lnTo>
                    <a:pt x="84" y="140"/>
                  </a:lnTo>
                  <a:lnTo>
                    <a:pt x="78" y="142"/>
                  </a:lnTo>
                  <a:lnTo>
                    <a:pt x="61" y="148"/>
                  </a:lnTo>
                  <a:lnTo>
                    <a:pt x="44" y="156"/>
                  </a:lnTo>
                  <a:lnTo>
                    <a:pt x="37" y="160"/>
                  </a:lnTo>
                  <a:lnTo>
                    <a:pt x="30" y="165"/>
                  </a:lnTo>
                  <a:lnTo>
                    <a:pt x="30" y="165"/>
                  </a:lnTo>
                  <a:lnTo>
                    <a:pt x="26" y="173"/>
                  </a:lnTo>
                  <a:lnTo>
                    <a:pt x="23" y="182"/>
                  </a:lnTo>
                  <a:lnTo>
                    <a:pt x="17" y="208"/>
                  </a:lnTo>
                  <a:lnTo>
                    <a:pt x="13" y="234"/>
                  </a:lnTo>
                  <a:lnTo>
                    <a:pt x="12" y="253"/>
                  </a:lnTo>
                  <a:lnTo>
                    <a:pt x="12" y="253"/>
                  </a:lnTo>
                  <a:lnTo>
                    <a:pt x="12" y="265"/>
                  </a:lnTo>
                  <a:lnTo>
                    <a:pt x="10" y="271"/>
                  </a:lnTo>
                  <a:lnTo>
                    <a:pt x="9" y="276"/>
                  </a:lnTo>
                  <a:lnTo>
                    <a:pt x="9" y="281"/>
                  </a:lnTo>
                  <a:lnTo>
                    <a:pt x="9" y="281"/>
                  </a:lnTo>
                  <a:lnTo>
                    <a:pt x="9" y="284"/>
                  </a:lnTo>
                  <a:lnTo>
                    <a:pt x="7" y="287"/>
                  </a:lnTo>
                  <a:lnTo>
                    <a:pt x="3" y="293"/>
                  </a:lnTo>
                  <a:lnTo>
                    <a:pt x="3" y="293"/>
                  </a:lnTo>
                  <a:lnTo>
                    <a:pt x="0" y="298"/>
                  </a:lnTo>
                  <a:lnTo>
                    <a:pt x="1" y="304"/>
                  </a:lnTo>
                  <a:lnTo>
                    <a:pt x="4" y="316"/>
                  </a:lnTo>
                  <a:lnTo>
                    <a:pt x="4" y="316"/>
                  </a:lnTo>
                  <a:lnTo>
                    <a:pt x="6" y="327"/>
                  </a:lnTo>
                  <a:lnTo>
                    <a:pt x="9" y="342"/>
                  </a:lnTo>
                  <a:lnTo>
                    <a:pt x="13" y="376"/>
                  </a:lnTo>
                  <a:lnTo>
                    <a:pt x="13" y="376"/>
                  </a:lnTo>
                  <a:lnTo>
                    <a:pt x="17" y="390"/>
                  </a:lnTo>
                  <a:lnTo>
                    <a:pt x="21" y="398"/>
                  </a:lnTo>
                  <a:lnTo>
                    <a:pt x="24" y="402"/>
                  </a:lnTo>
                  <a:lnTo>
                    <a:pt x="26" y="402"/>
                  </a:lnTo>
                  <a:lnTo>
                    <a:pt x="26" y="402"/>
                  </a:lnTo>
                  <a:lnTo>
                    <a:pt x="24" y="410"/>
                  </a:lnTo>
                  <a:lnTo>
                    <a:pt x="24" y="416"/>
                  </a:lnTo>
                  <a:lnTo>
                    <a:pt x="27" y="421"/>
                  </a:lnTo>
                  <a:lnTo>
                    <a:pt x="30" y="426"/>
                  </a:lnTo>
                  <a:lnTo>
                    <a:pt x="38" y="430"/>
                  </a:lnTo>
                  <a:lnTo>
                    <a:pt x="43" y="432"/>
                  </a:lnTo>
                  <a:lnTo>
                    <a:pt x="43" y="432"/>
                  </a:lnTo>
                  <a:lnTo>
                    <a:pt x="40" y="450"/>
                  </a:lnTo>
                  <a:lnTo>
                    <a:pt x="38" y="470"/>
                  </a:lnTo>
                  <a:lnTo>
                    <a:pt x="37" y="504"/>
                  </a:lnTo>
                  <a:lnTo>
                    <a:pt x="40" y="537"/>
                  </a:lnTo>
                  <a:lnTo>
                    <a:pt x="44" y="566"/>
                  </a:lnTo>
                  <a:lnTo>
                    <a:pt x="49" y="592"/>
                  </a:lnTo>
                  <a:lnTo>
                    <a:pt x="55" y="615"/>
                  </a:lnTo>
                  <a:lnTo>
                    <a:pt x="64" y="654"/>
                  </a:lnTo>
                  <a:lnTo>
                    <a:pt x="64" y="654"/>
                  </a:lnTo>
                  <a:lnTo>
                    <a:pt x="72" y="686"/>
                  </a:lnTo>
                  <a:lnTo>
                    <a:pt x="84" y="728"/>
                  </a:lnTo>
                  <a:lnTo>
                    <a:pt x="95" y="771"/>
                  </a:lnTo>
                  <a:lnTo>
                    <a:pt x="101" y="794"/>
                  </a:lnTo>
                  <a:lnTo>
                    <a:pt x="104" y="816"/>
                  </a:lnTo>
                  <a:lnTo>
                    <a:pt x="104" y="816"/>
                  </a:lnTo>
                  <a:lnTo>
                    <a:pt x="104" y="828"/>
                  </a:lnTo>
                  <a:lnTo>
                    <a:pt x="104" y="840"/>
                  </a:lnTo>
                  <a:lnTo>
                    <a:pt x="100" y="859"/>
                  </a:lnTo>
                  <a:lnTo>
                    <a:pt x="97" y="869"/>
                  </a:lnTo>
                  <a:lnTo>
                    <a:pt x="95" y="874"/>
                  </a:lnTo>
                  <a:lnTo>
                    <a:pt x="101" y="877"/>
                  </a:lnTo>
                  <a:lnTo>
                    <a:pt x="101" y="877"/>
                  </a:lnTo>
                  <a:lnTo>
                    <a:pt x="95" y="880"/>
                  </a:lnTo>
                  <a:lnTo>
                    <a:pt x="89" y="882"/>
                  </a:lnTo>
                  <a:lnTo>
                    <a:pt x="83" y="883"/>
                  </a:lnTo>
                  <a:lnTo>
                    <a:pt x="83" y="883"/>
                  </a:lnTo>
                  <a:lnTo>
                    <a:pt x="75" y="886"/>
                  </a:lnTo>
                  <a:lnTo>
                    <a:pt x="64" y="891"/>
                  </a:lnTo>
                  <a:lnTo>
                    <a:pt x="58" y="896"/>
                  </a:lnTo>
                  <a:lnTo>
                    <a:pt x="54" y="900"/>
                  </a:lnTo>
                  <a:lnTo>
                    <a:pt x="50" y="905"/>
                  </a:lnTo>
                  <a:lnTo>
                    <a:pt x="49" y="910"/>
                  </a:lnTo>
                  <a:lnTo>
                    <a:pt x="49" y="910"/>
                  </a:lnTo>
                  <a:lnTo>
                    <a:pt x="50" y="914"/>
                  </a:lnTo>
                  <a:lnTo>
                    <a:pt x="54" y="919"/>
                  </a:lnTo>
                  <a:lnTo>
                    <a:pt x="58" y="920"/>
                  </a:lnTo>
                  <a:lnTo>
                    <a:pt x="64" y="922"/>
                  </a:lnTo>
                  <a:lnTo>
                    <a:pt x="77" y="922"/>
                  </a:lnTo>
                  <a:lnTo>
                    <a:pt x="81" y="920"/>
                  </a:lnTo>
                  <a:lnTo>
                    <a:pt x="87" y="919"/>
                  </a:lnTo>
                  <a:lnTo>
                    <a:pt x="87" y="919"/>
                  </a:lnTo>
                  <a:lnTo>
                    <a:pt x="97" y="914"/>
                  </a:lnTo>
                  <a:lnTo>
                    <a:pt x="109" y="913"/>
                  </a:lnTo>
                  <a:lnTo>
                    <a:pt x="143" y="908"/>
                  </a:lnTo>
                  <a:lnTo>
                    <a:pt x="143" y="908"/>
                  </a:lnTo>
                  <a:lnTo>
                    <a:pt x="151" y="906"/>
                  </a:lnTo>
                  <a:lnTo>
                    <a:pt x="155" y="903"/>
                  </a:lnTo>
                  <a:lnTo>
                    <a:pt x="158" y="900"/>
                  </a:lnTo>
                  <a:lnTo>
                    <a:pt x="158" y="897"/>
                  </a:lnTo>
                  <a:lnTo>
                    <a:pt x="157" y="891"/>
                  </a:lnTo>
                  <a:lnTo>
                    <a:pt x="154" y="888"/>
                  </a:lnTo>
                  <a:lnTo>
                    <a:pt x="154" y="888"/>
                  </a:lnTo>
                  <a:lnTo>
                    <a:pt x="155" y="880"/>
                  </a:lnTo>
                  <a:lnTo>
                    <a:pt x="158" y="860"/>
                  </a:lnTo>
                  <a:lnTo>
                    <a:pt x="158" y="860"/>
                  </a:lnTo>
                  <a:lnTo>
                    <a:pt x="158" y="856"/>
                  </a:lnTo>
                  <a:lnTo>
                    <a:pt x="158" y="856"/>
                  </a:lnTo>
                  <a:lnTo>
                    <a:pt x="161" y="837"/>
                  </a:lnTo>
                  <a:lnTo>
                    <a:pt x="163" y="817"/>
                  </a:lnTo>
                  <a:lnTo>
                    <a:pt x="161" y="795"/>
                  </a:lnTo>
                  <a:lnTo>
                    <a:pt x="160" y="775"/>
                  </a:lnTo>
                  <a:lnTo>
                    <a:pt x="160" y="775"/>
                  </a:lnTo>
                  <a:lnTo>
                    <a:pt x="155" y="738"/>
                  </a:lnTo>
                  <a:lnTo>
                    <a:pt x="149" y="675"/>
                  </a:lnTo>
                  <a:lnTo>
                    <a:pt x="149" y="675"/>
                  </a:lnTo>
                  <a:lnTo>
                    <a:pt x="146" y="637"/>
                  </a:lnTo>
                  <a:lnTo>
                    <a:pt x="141" y="610"/>
                  </a:lnTo>
                  <a:lnTo>
                    <a:pt x="137" y="595"/>
                  </a:lnTo>
                  <a:lnTo>
                    <a:pt x="135" y="590"/>
                  </a:lnTo>
                  <a:lnTo>
                    <a:pt x="135" y="590"/>
                  </a:lnTo>
                  <a:lnTo>
                    <a:pt x="146" y="617"/>
                  </a:lnTo>
                  <a:lnTo>
                    <a:pt x="152" y="640"/>
                  </a:lnTo>
                  <a:lnTo>
                    <a:pt x="154" y="651"/>
                  </a:lnTo>
                  <a:lnTo>
                    <a:pt x="155" y="660"/>
                  </a:lnTo>
                  <a:lnTo>
                    <a:pt x="155" y="660"/>
                  </a:lnTo>
                  <a:lnTo>
                    <a:pt x="155" y="668"/>
                  </a:lnTo>
                  <a:lnTo>
                    <a:pt x="157" y="677"/>
                  </a:lnTo>
                  <a:lnTo>
                    <a:pt x="161" y="695"/>
                  </a:lnTo>
                  <a:lnTo>
                    <a:pt x="169" y="715"/>
                  </a:lnTo>
                  <a:lnTo>
                    <a:pt x="177" y="734"/>
                  </a:lnTo>
                  <a:lnTo>
                    <a:pt x="177" y="734"/>
                  </a:lnTo>
                  <a:lnTo>
                    <a:pt x="183" y="743"/>
                  </a:lnTo>
                  <a:lnTo>
                    <a:pt x="183" y="746"/>
                  </a:lnTo>
                  <a:lnTo>
                    <a:pt x="185" y="751"/>
                  </a:lnTo>
                  <a:lnTo>
                    <a:pt x="188" y="822"/>
                  </a:lnTo>
                  <a:lnTo>
                    <a:pt x="188" y="822"/>
                  </a:lnTo>
                  <a:lnTo>
                    <a:pt x="191" y="840"/>
                  </a:lnTo>
                  <a:lnTo>
                    <a:pt x="191" y="840"/>
                  </a:lnTo>
                  <a:lnTo>
                    <a:pt x="186" y="859"/>
                  </a:lnTo>
                  <a:lnTo>
                    <a:pt x="186" y="859"/>
                  </a:lnTo>
                  <a:lnTo>
                    <a:pt x="188" y="868"/>
                  </a:lnTo>
                  <a:lnTo>
                    <a:pt x="189" y="873"/>
                  </a:lnTo>
                  <a:lnTo>
                    <a:pt x="191" y="877"/>
                  </a:lnTo>
                  <a:lnTo>
                    <a:pt x="191" y="879"/>
                  </a:lnTo>
                  <a:lnTo>
                    <a:pt x="191" y="879"/>
                  </a:lnTo>
                  <a:lnTo>
                    <a:pt x="191" y="882"/>
                  </a:lnTo>
                  <a:lnTo>
                    <a:pt x="192" y="886"/>
                  </a:lnTo>
                  <a:lnTo>
                    <a:pt x="197" y="891"/>
                  </a:lnTo>
                  <a:lnTo>
                    <a:pt x="197" y="891"/>
                  </a:lnTo>
                  <a:lnTo>
                    <a:pt x="194" y="896"/>
                  </a:lnTo>
                  <a:lnTo>
                    <a:pt x="189" y="900"/>
                  </a:lnTo>
                  <a:lnTo>
                    <a:pt x="178" y="911"/>
                  </a:lnTo>
                  <a:lnTo>
                    <a:pt x="178" y="911"/>
                  </a:lnTo>
                  <a:lnTo>
                    <a:pt x="174" y="917"/>
                  </a:lnTo>
                  <a:lnTo>
                    <a:pt x="171" y="920"/>
                  </a:lnTo>
                  <a:lnTo>
                    <a:pt x="169" y="923"/>
                  </a:lnTo>
                  <a:lnTo>
                    <a:pt x="171" y="928"/>
                  </a:lnTo>
                  <a:lnTo>
                    <a:pt x="175" y="931"/>
                  </a:lnTo>
                  <a:lnTo>
                    <a:pt x="183" y="933"/>
                  </a:lnTo>
                  <a:lnTo>
                    <a:pt x="197" y="934"/>
                  </a:lnTo>
                  <a:lnTo>
                    <a:pt x="197" y="934"/>
                  </a:lnTo>
                  <a:lnTo>
                    <a:pt x="211" y="934"/>
                  </a:lnTo>
                  <a:lnTo>
                    <a:pt x="222" y="931"/>
                  </a:lnTo>
                  <a:lnTo>
                    <a:pt x="229" y="927"/>
                  </a:lnTo>
                  <a:lnTo>
                    <a:pt x="235" y="922"/>
                  </a:lnTo>
                  <a:lnTo>
                    <a:pt x="239" y="917"/>
                  </a:lnTo>
                  <a:lnTo>
                    <a:pt x="240" y="913"/>
                  </a:lnTo>
                  <a:lnTo>
                    <a:pt x="243" y="908"/>
                  </a:lnTo>
                  <a:lnTo>
                    <a:pt x="243" y="908"/>
                  </a:lnTo>
                  <a:lnTo>
                    <a:pt x="245" y="905"/>
                  </a:lnTo>
                  <a:lnTo>
                    <a:pt x="246" y="900"/>
                  </a:lnTo>
                  <a:lnTo>
                    <a:pt x="246" y="900"/>
                  </a:lnTo>
                  <a:lnTo>
                    <a:pt x="248" y="888"/>
                  </a:lnTo>
                  <a:lnTo>
                    <a:pt x="248" y="888"/>
                  </a:lnTo>
                  <a:lnTo>
                    <a:pt x="251" y="886"/>
                  </a:lnTo>
                  <a:lnTo>
                    <a:pt x="252" y="885"/>
                  </a:lnTo>
                  <a:lnTo>
                    <a:pt x="254" y="880"/>
                  </a:lnTo>
                  <a:lnTo>
                    <a:pt x="254" y="880"/>
                  </a:lnTo>
                  <a:lnTo>
                    <a:pt x="254" y="873"/>
                  </a:lnTo>
                  <a:lnTo>
                    <a:pt x="254" y="873"/>
                  </a:lnTo>
                  <a:lnTo>
                    <a:pt x="254" y="869"/>
                  </a:lnTo>
                  <a:lnTo>
                    <a:pt x="254" y="869"/>
                  </a:lnTo>
                  <a:lnTo>
                    <a:pt x="252" y="842"/>
                  </a:lnTo>
                  <a:lnTo>
                    <a:pt x="252" y="842"/>
                  </a:lnTo>
                  <a:lnTo>
                    <a:pt x="251" y="826"/>
                  </a:lnTo>
                  <a:lnTo>
                    <a:pt x="251" y="803"/>
                  </a:lnTo>
                  <a:lnTo>
                    <a:pt x="251" y="745"/>
                  </a:lnTo>
                  <a:lnTo>
                    <a:pt x="251" y="745"/>
                  </a:lnTo>
                  <a:lnTo>
                    <a:pt x="249" y="728"/>
                  </a:lnTo>
                  <a:lnTo>
                    <a:pt x="246" y="706"/>
                  </a:lnTo>
                  <a:lnTo>
                    <a:pt x="237" y="660"/>
                  </a:lnTo>
                  <a:lnTo>
                    <a:pt x="226" y="617"/>
                  </a:lnTo>
                  <a:lnTo>
                    <a:pt x="220" y="584"/>
                  </a:lnTo>
                  <a:lnTo>
                    <a:pt x="220" y="584"/>
                  </a:lnTo>
                  <a:lnTo>
                    <a:pt x="220" y="560"/>
                  </a:lnTo>
                  <a:lnTo>
                    <a:pt x="220" y="535"/>
                  </a:lnTo>
                  <a:lnTo>
                    <a:pt x="223" y="509"/>
                  </a:lnTo>
                  <a:lnTo>
                    <a:pt x="223" y="509"/>
                  </a:lnTo>
                  <a:lnTo>
                    <a:pt x="243" y="507"/>
                  </a:lnTo>
                  <a:lnTo>
                    <a:pt x="259" y="506"/>
                  </a:lnTo>
                  <a:lnTo>
                    <a:pt x="271" y="503"/>
                  </a:lnTo>
                  <a:lnTo>
                    <a:pt x="280" y="501"/>
                  </a:lnTo>
                  <a:lnTo>
                    <a:pt x="286" y="498"/>
                  </a:lnTo>
                  <a:lnTo>
                    <a:pt x="289" y="495"/>
                  </a:lnTo>
                  <a:lnTo>
                    <a:pt x="292" y="493"/>
                  </a:lnTo>
                  <a:lnTo>
                    <a:pt x="292" y="493"/>
                  </a:lnTo>
                  <a:lnTo>
                    <a:pt x="288" y="469"/>
                  </a:lnTo>
                  <a:lnTo>
                    <a:pt x="282" y="442"/>
                  </a:lnTo>
                  <a:lnTo>
                    <a:pt x="274" y="413"/>
                  </a:lnTo>
                  <a:lnTo>
                    <a:pt x="274" y="413"/>
                  </a:lnTo>
                  <a:lnTo>
                    <a:pt x="323" y="304"/>
                  </a:lnTo>
                  <a:lnTo>
                    <a:pt x="323" y="304"/>
                  </a:lnTo>
                  <a:lnTo>
                    <a:pt x="329" y="291"/>
                  </a:lnTo>
                  <a:lnTo>
                    <a:pt x="331" y="285"/>
                  </a:lnTo>
                  <a:lnTo>
                    <a:pt x="329" y="279"/>
                  </a:lnTo>
                  <a:lnTo>
                    <a:pt x="322" y="267"/>
                  </a:lnTo>
                  <a:lnTo>
                    <a:pt x="322" y="267"/>
                  </a:lnTo>
                  <a:close/>
                  <a:moveTo>
                    <a:pt x="259" y="310"/>
                  </a:moveTo>
                  <a:lnTo>
                    <a:pt x="259" y="310"/>
                  </a:lnTo>
                  <a:lnTo>
                    <a:pt x="257" y="313"/>
                  </a:lnTo>
                  <a:lnTo>
                    <a:pt x="252" y="315"/>
                  </a:lnTo>
                  <a:lnTo>
                    <a:pt x="248" y="319"/>
                  </a:lnTo>
                  <a:lnTo>
                    <a:pt x="248" y="322"/>
                  </a:lnTo>
                  <a:lnTo>
                    <a:pt x="246" y="327"/>
                  </a:lnTo>
                  <a:lnTo>
                    <a:pt x="232" y="268"/>
                  </a:lnTo>
                  <a:lnTo>
                    <a:pt x="232" y="268"/>
                  </a:lnTo>
                  <a:lnTo>
                    <a:pt x="243" y="279"/>
                  </a:lnTo>
                  <a:lnTo>
                    <a:pt x="257" y="291"/>
                  </a:lnTo>
                  <a:lnTo>
                    <a:pt x="257" y="291"/>
                  </a:lnTo>
                  <a:lnTo>
                    <a:pt x="259" y="296"/>
                  </a:lnTo>
                  <a:lnTo>
                    <a:pt x="259" y="301"/>
                  </a:lnTo>
                  <a:lnTo>
                    <a:pt x="259" y="310"/>
                  </a:lnTo>
                  <a:lnTo>
                    <a:pt x="259" y="310"/>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71">
              <a:extLst>
                <a:ext uri="{FF2B5EF4-FFF2-40B4-BE49-F238E27FC236}">
                  <a16:creationId xmlns:a16="http://schemas.microsoft.com/office/drawing/2014/main" id="{A3786099-D250-4CF8-957A-178A407F892B}"/>
                </a:ext>
              </a:extLst>
            </p:cNvPr>
            <p:cNvSpPr>
              <a:spLocks noEditPoints="1"/>
            </p:cNvSpPr>
            <p:nvPr/>
          </p:nvSpPr>
          <p:spPr bwMode="auto">
            <a:xfrm>
              <a:off x="4773613" y="6654800"/>
              <a:ext cx="314325" cy="492125"/>
            </a:xfrm>
            <a:custGeom>
              <a:avLst/>
              <a:gdLst>
                <a:gd name="T0" fmla="*/ 179 w 198"/>
                <a:gd name="T1" fmla="*/ 270 h 310"/>
                <a:gd name="T2" fmla="*/ 190 w 198"/>
                <a:gd name="T3" fmla="*/ 285 h 310"/>
                <a:gd name="T4" fmla="*/ 161 w 198"/>
                <a:gd name="T5" fmla="*/ 294 h 310"/>
                <a:gd name="T6" fmla="*/ 140 w 198"/>
                <a:gd name="T7" fmla="*/ 293 h 310"/>
                <a:gd name="T8" fmla="*/ 125 w 198"/>
                <a:gd name="T9" fmla="*/ 299 h 310"/>
                <a:gd name="T10" fmla="*/ 113 w 198"/>
                <a:gd name="T11" fmla="*/ 299 h 310"/>
                <a:gd name="T12" fmla="*/ 122 w 198"/>
                <a:gd name="T13" fmla="*/ 291 h 310"/>
                <a:gd name="T14" fmla="*/ 127 w 198"/>
                <a:gd name="T15" fmla="*/ 288 h 310"/>
                <a:gd name="T16" fmla="*/ 113 w 198"/>
                <a:gd name="T17" fmla="*/ 293 h 310"/>
                <a:gd name="T18" fmla="*/ 99 w 198"/>
                <a:gd name="T19" fmla="*/ 297 h 310"/>
                <a:gd name="T20" fmla="*/ 100 w 198"/>
                <a:gd name="T21" fmla="*/ 294 h 310"/>
                <a:gd name="T22" fmla="*/ 110 w 198"/>
                <a:gd name="T23" fmla="*/ 287 h 310"/>
                <a:gd name="T24" fmla="*/ 113 w 198"/>
                <a:gd name="T25" fmla="*/ 284 h 310"/>
                <a:gd name="T26" fmla="*/ 96 w 198"/>
                <a:gd name="T27" fmla="*/ 288 h 310"/>
                <a:gd name="T28" fmla="*/ 88 w 198"/>
                <a:gd name="T29" fmla="*/ 288 h 310"/>
                <a:gd name="T30" fmla="*/ 90 w 198"/>
                <a:gd name="T31" fmla="*/ 284 h 310"/>
                <a:gd name="T32" fmla="*/ 91 w 198"/>
                <a:gd name="T33" fmla="*/ 279 h 310"/>
                <a:gd name="T34" fmla="*/ 93 w 198"/>
                <a:gd name="T35" fmla="*/ 274 h 310"/>
                <a:gd name="T36" fmla="*/ 113 w 198"/>
                <a:gd name="T37" fmla="*/ 267 h 310"/>
                <a:gd name="T38" fmla="*/ 122 w 198"/>
                <a:gd name="T39" fmla="*/ 265 h 310"/>
                <a:gd name="T40" fmla="*/ 122 w 198"/>
                <a:gd name="T41" fmla="*/ 262 h 310"/>
                <a:gd name="T42" fmla="*/ 113 w 198"/>
                <a:gd name="T43" fmla="*/ 262 h 310"/>
                <a:gd name="T44" fmla="*/ 97 w 198"/>
                <a:gd name="T45" fmla="*/ 264 h 310"/>
                <a:gd name="T46" fmla="*/ 99 w 198"/>
                <a:gd name="T47" fmla="*/ 257 h 310"/>
                <a:gd name="T48" fmla="*/ 111 w 198"/>
                <a:gd name="T49" fmla="*/ 254 h 310"/>
                <a:gd name="T50" fmla="*/ 130 w 198"/>
                <a:gd name="T51" fmla="*/ 254 h 310"/>
                <a:gd name="T52" fmla="*/ 144 w 198"/>
                <a:gd name="T53" fmla="*/ 259 h 310"/>
                <a:gd name="T54" fmla="*/ 151 w 198"/>
                <a:gd name="T55" fmla="*/ 257 h 310"/>
                <a:gd name="T56" fmla="*/ 145 w 198"/>
                <a:gd name="T57" fmla="*/ 247 h 310"/>
                <a:gd name="T58" fmla="*/ 122 w 198"/>
                <a:gd name="T59" fmla="*/ 222 h 310"/>
                <a:gd name="T60" fmla="*/ 83 w 198"/>
                <a:gd name="T61" fmla="*/ 162 h 310"/>
                <a:gd name="T62" fmla="*/ 76 w 198"/>
                <a:gd name="T63" fmla="*/ 142 h 310"/>
                <a:gd name="T64" fmla="*/ 77 w 198"/>
                <a:gd name="T65" fmla="*/ 95 h 310"/>
                <a:gd name="T66" fmla="*/ 85 w 198"/>
                <a:gd name="T67" fmla="*/ 54 h 310"/>
                <a:gd name="T68" fmla="*/ 100 w 198"/>
                <a:gd name="T69" fmla="*/ 9 h 310"/>
                <a:gd name="T70" fmla="*/ 99 w 198"/>
                <a:gd name="T71" fmla="*/ 0 h 310"/>
                <a:gd name="T72" fmla="*/ 83 w 198"/>
                <a:gd name="T73" fmla="*/ 11 h 310"/>
                <a:gd name="T74" fmla="*/ 59 w 198"/>
                <a:gd name="T75" fmla="*/ 25 h 310"/>
                <a:gd name="T76" fmla="*/ 48 w 198"/>
                <a:gd name="T77" fmla="*/ 23 h 310"/>
                <a:gd name="T78" fmla="*/ 42 w 198"/>
                <a:gd name="T79" fmla="*/ 15 h 310"/>
                <a:gd name="T80" fmla="*/ 36 w 198"/>
                <a:gd name="T81" fmla="*/ 11 h 310"/>
                <a:gd name="T82" fmla="*/ 36 w 198"/>
                <a:gd name="T83" fmla="*/ 12 h 310"/>
                <a:gd name="T84" fmla="*/ 40 w 198"/>
                <a:gd name="T85" fmla="*/ 31 h 310"/>
                <a:gd name="T86" fmla="*/ 29 w 198"/>
                <a:gd name="T87" fmla="*/ 65 h 310"/>
                <a:gd name="T88" fmla="*/ 22 w 198"/>
                <a:gd name="T89" fmla="*/ 92 h 310"/>
                <a:gd name="T90" fmla="*/ 17 w 198"/>
                <a:gd name="T91" fmla="*/ 132 h 310"/>
                <a:gd name="T92" fmla="*/ 11 w 198"/>
                <a:gd name="T93" fmla="*/ 168 h 310"/>
                <a:gd name="T94" fmla="*/ 9 w 198"/>
                <a:gd name="T95" fmla="*/ 200 h 310"/>
                <a:gd name="T96" fmla="*/ 5 w 198"/>
                <a:gd name="T97" fmla="*/ 245 h 310"/>
                <a:gd name="T98" fmla="*/ 5 w 198"/>
                <a:gd name="T99" fmla="*/ 267 h 310"/>
                <a:gd name="T100" fmla="*/ 8 w 198"/>
                <a:gd name="T101" fmla="*/ 279 h 310"/>
                <a:gd name="T102" fmla="*/ 6 w 198"/>
                <a:gd name="T103" fmla="*/ 288 h 310"/>
                <a:gd name="T104" fmla="*/ 2 w 198"/>
                <a:gd name="T105" fmla="*/ 293 h 310"/>
                <a:gd name="T106" fmla="*/ 2 w 198"/>
                <a:gd name="T107" fmla="*/ 296 h 310"/>
                <a:gd name="T108" fmla="*/ 65 w 198"/>
                <a:gd name="T109" fmla="*/ 301 h 310"/>
                <a:gd name="T110" fmla="*/ 107 w 198"/>
                <a:gd name="T111" fmla="*/ 305 h 310"/>
                <a:gd name="T112" fmla="*/ 157 w 198"/>
                <a:gd name="T113" fmla="*/ 310 h 310"/>
                <a:gd name="T114" fmla="*/ 162 w 198"/>
                <a:gd name="T115" fmla="*/ 305 h 310"/>
                <a:gd name="T116" fmla="*/ 161 w 198"/>
                <a:gd name="T117" fmla="*/ 29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 h="310">
                  <a:moveTo>
                    <a:pt x="170" y="262"/>
                  </a:moveTo>
                  <a:lnTo>
                    <a:pt x="170" y="262"/>
                  </a:lnTo>
                  <a:lnTo>
                    <a:pt x="179" y="270"/>
                  </a:lnTo>
                  <a:lnTo>
                    <a:pt x="187" y="277"/>
                  </a:lnTo>
                  <a:lnTo>
                    <a:pt x="188" y="282"/>
                  </a:lnTo>
                  <a:lnTo>
                    <a:pt x="190" y="285"/>
                  </a:lnTo>
                  <a:lnTo>
                    <a:pt x="198" y="276"/>
                  </a:lnTo>
                  <a:lnTo>
                    <a:pt x="170" y="262"/>
                  </a:lnTo>
                  <a:close/>
                  <a:moveTo>
                    <a:pt x="161" y="294"/>
                  </a:moveTo>
                  <a:lnTo>
                    <a:pt x="161" y="294"/>
                  </a:lnTo>
                  <a:lnTo>
                    <a:pt x="150" y="293"/>
                  </a:lnTo>
                  <a:lnTo>
                    <a:pt x="140" y="293"/>
                  </a:lnTo>
                  <a:lnTo>
                    <a:pt x="133" y="296"/>
                  </a:lnTo>
                  <a:lnTo>
                    <a:pt x="125" y="299"/>
                  </a:lnTo>
                  <a:lnTo>
                    <a:pt x="125" y="299"/>
                  </a:lnTo>
                  <a:lnTo>
                    <a:pt x="119" y="302"/>
                  </a:lnTo>
                  <a:lnTo>
                    <a:pt x="114" y="301"/>
                  </a:lnTo>
                  <a:lnTo>
                    <a:pt x="113" y="299"/>
                  </a:lnTo>
                  <a:lnTo>
                    <a:pt x="114" y="296"/>
                  </a:lnTo>
                  <a:lnTo>
                    <a:pt x="114" y="296"/>
                  </a:lnTo>
                  <a:lnTo>
                    <a:pt x="122" y="291"/>
                  </a:lnTo>
                  <a:lnTo>
                    <a:pt x="127" y="290"/>
                  </a:lnTo>
                  <a:lnTo>
                    <a:pt x="127" y="288"/>
                  </a:lnTo>
                  <a:lnTo>
                    <a:pt x="127" y="288"/>
                  </a:lnTo>
                  <a:lnTo>
                    <a:pt x="120" y="290"/>
                  </a:lnTo>
                  <a:lnTo>
                    <a:pt x="113" y="293"/>
                  </a:lnTo>
                  <a:lnTo>
                    <a:pt x="113" y="293"/>
                  </a:lnTo>
                  <a:lnTo>
                    <a:pt x="107" y="297"/>
                  </a:lnTo>
                  <a:lnTo>
                    <a:pt x="102" y="299"/>
                  </a:lnTo>
                  <a:lnTo>
                    <a:pt x="99" y="297"/>
                  </a:lnTo>
                  <a:lnTo>
                    <a:pt x="99" y="297"/>
                  </a:lnTo>
                  <a:lnTo>
                    <a:pt x="99" y="296"/>
                  </a:lnTo>
                  <a:lnTo>
                    <a:pt x="100" y="294"/>
                  </a:lnTo>
                  <a:lnTo>
                    <a:pt x="103" y="290"/>
                  </a:lnTo>
                  <a:lnTo>
                    <a:pt x="103" y="290"/>
                  </a:lnTo>
                  <a:lnTo>
                    <a:pt x="110" y="287"/>
                  </a:lnTo>
                  <a:lnTo>
                    <a:pt x="111" y="285"/>
                  </a:lnTo>
                  <a:lnTo>
                    <a:pt x="113" y="284"/>
                  </a:lnTo>
                  <a:lnTo>
                    <a:pt x="113" y="284"/>
                  </a:lnTo>
                  <a:lnTo>
                    <a:pt x="111" y="282"/>
                  </a:lnTo>
                  <a:lnTo>
                    <a:pt x="108" y="284"/>
                  </a:lnTo>
                  <a:lnTo>
                    <a:pt x="96" y="288"/>
                  </a:lnTo>
                  <a:lnTo>
                    <a:pt x="96" y="288"/>
                  </a:lnTo>
                  <a:lnTo>
                    <a:pt x="91" y="290"/>
                  </a:lnTo>
                  <a:lnTo>
                    <a:pt x="88" y="288"/>
                  </a:lnTo>
                  <a:lnTo>
                    <a:pt x="88" y="287"/>
                  </a:lnTo>
                  <a:lnTo>
                    <a:pt x="90" y="284"/>
                  </a:lnTo>
                  <a:lnTo>
                    <a:pt x="90" y="284"/>
                  </a:lnTo>
                  <a:lnTo>
                    <a:pt x="93" y="282"/>
                  </a:lnTo>
                  <a:lnTo>
                    <a:pt x="93" y="282"/>
                  </a:lnTo>
                  <a:lnTo>
                    <a:pt x="91" y="279"/>
                  </a:lnTo>
                  <a:lnTo>
                    <a:pt x="91" y="277"/>
                  </a:lnTo>
                  <a:lnTo>
                    <a:pt x="93" y="274"/>
                  </a:lnTo>
                  <a:lnTo>
                    <a:pt x="93" y="274"/>
                  </a:lnTo>
                  <a:lnTo>
                    <a:pt x="96" y="273"/>
                  </a:lnTo>
                  <a:lnTo>
                    <a:pt x="100" y="270"/>
                  </a:lnTo>
                  <a:lnTo>
                    <a:pt x="113" y="267"/>
                  </a:lnTo>
                  <a:lnTo>
                    <a:pt x="113" y="267"/>
                  </a:lnTo>
                  <a:lnTo>
                    <a:pt x="122" y="265"/>
                  </a:lnTo>
                  <a:lnTo>
                    <a:pt x="122" y="265"/>
                  </a:lnTo>
                  <a:lnTo>
                    <a:pt x="125" y="264"/>
                  </a:lnTo>
                  <a:lnTo>
                    <a:pt x="125" y="264"/>
                  </a:lnTo>
                  <a:lnTo>
                    <a:pt x="122" y="262"/>
                  </a:lnTo>
                  <a:lnTo>
                    <a:pt x="117" y="262"/>
                  </a:lnTo>
                  <a:lnTo>
                    <a:pt x="117" y="262"/>
                  </a:lnTo>
                  <a:lnTo>
                    <a:pt x="113" y="262"/>
                  </a:lnTo>
                  <a:lnTo>
                    <a:pt x="103" y="264"/>
                  </a:lnTo>
                  <a:lnTo>
                    <a:pt x="103" y="264"/>
                  </a:lnTo>
                  <a:lnTo>
                    <a:pt x="97" y="264"/>
                  </a:lnTo>
                  <a:lnTo>
                    <a:pt x="96" y="262"/>
                  </a:lnTo>
                  <a:lnTo>
                    <a:pt x="96" y="259"/>
                  </a:lnTo>
                  <a:lnTo>
                    <a:pt x="99" y="257"/>
                  </a:lnTo>
                  <a:lnTo>
                    <a:pt x="99" y="257"/>
                  </a:lnTo>
                  <a:lnTo>
                    <a:pt x="111" y="254"/>
                  </a:lnTo>
                  <a:lnTo>
                    <a:pt x="111" y="254"/>
                  </a:lnTo>
                  <a:lnTo>
                    <a:pt x="116" y="253"/>
                  </a:lnTo>
                  <a:lnTo>
                    <a:pt x="120" y="253"/>
                  </a:lnTo>
                  <a:lnTo>
                    <a:pt x="130" y="254"/>
                  </a:lnTo>
                  <a:lnTo>
                    <a:pt x="130" y="254"/>
                  </a:lnTo>
                  <a:lnTo>
                    <a:pt x="137" y="257"/>
                  </a:lnTo>
                  <a:lnTo>
                    <a:pt x="144" y="259"/>
                  </a:lnTo>
                  <a:lnTo>
                    <a:pt x="144" y="259"/>
                  </a:lnTo>
                  <a:lnTo>
                    <a:pt x="148" y="259"/>
                  </a:lnTo>
                  <a:lnTo>
                    <a:pt x="151" y="257"/>
                  </a:lnTo>
                  <a:lnTo>
                    <a:pt x="151" y="257"/>
                  </a:lnTo>
                  <a:lnTo>
                    <a:pt x="150" y="253"/>
                  </a:lnTo>
                  <a:lnTo>
                    <a:pt x="145" y="247"/>
                  </a:lnTo>
                  <a:lnTo>
                    <a:pt x="131" y="233"/>
                  </a:lnTo>
                  <a:lnTo>
                    <a:pt x="131" y="233"/>
                  </a:lnTo>
                  <a:lnTo>
                    <a:pt x="122" y="222"/>
                  </a:lnTo>
                  <a:lnTo>
                    <a:pt x="110" y="203"/>
                  </a:lnTo>
                  <a:lnTo>
                    <a:pt x="96" y="183"/>
                  </a:lnTo>
                  <a:lnTo>
                    <a:pt x="83" y="162"/>
                  </a:lnTo>
                  <a:lnTo>
                    <a:pt x="83" y="162"/>
                  </a:lnTo>
                  <a:lnTo>
                    <a:pt x="79" y="153"/>
                  </a:lnTo>
                  <a:lnTo>
                    <a:pt x="76" y="142"/>
                  </a:lnTo>
                  <a:lnTo>
                    <a:pt x="76" y="131"/>
                  </a:lnTo>
                  <a:lnTo>
                    <a:pt x="76" y="119"/>
                  </a:lnTo>
                  <a:lnTo>
                    <a:pt x="77" y="95"/>
                  </a:lnTo>
                  <a:lnTo>
                    <a:pt x="80" y="74"/>
                  </a:lnTo>
                  <a:lnTo>
                    <a:pt x="80" y="74"/>
                  </a:lnTo>
                  <a:lnTo>
                    <a:pt x="85" y="54"/>
                  </a:lnTo>
                  <a:lnTo>
                    <a:pt x="91" y="35"/>
                  </a:lnTo>
                  <a:lnTo>
                    <a:pt x="100" y="9"/>
                  </a:lnTo>
                  <a:lnTo>
                    <a:pt x="100" y="9"/>
                  </a:lnTo>
                  <a:lnTo>
                    <a:pt x="102" y="3"/>
                  </a:lnTo>
                  <a:lnTo>
                    <a:pt x="100" y="0"/>
                  </a:lnTo>
                  <a:lnTo>
                    <a:pt x="99" y="0"/>
                  </a:lnTo>
                  <a:lnTo>
                    <a:pt x="99" y="0"/>
                  </a:lnTo>
                  <a:lnTo>
                    <a:pt x="99" y="0"/>
                  </a:lnTo>
                  <a:lnTo>
                    <a:pt x="83" y="11"/>
                  </a:lnTo>
                  <a:lnTo>
                    <a:pt x="66" y="20"/>
                  </a:lnTo>
                  <a:lnTo>
                    <a:pt x="66" y="20"/>
                  </a:lnTo>
                  <a:lnTo>
                    <a:pt x="59" y="25"/>
                  </a:lnTo>
                  <a:lnTo>
                    <a:pt x="54" y="25"/>
                  </a:lnTo>
                  <a:lnTo>
                    <a:pt x="51" y="25"/>
                  </a:lnTo>
                  <a:lnTo>
                    <a:pt x="48" y="23"/>
                  </a:lnTo>
                  <a:lnTo>
                    <a:pt x="48" y="23"/>
                  </a:lnTo>
                  <a:lnTo>
                    <a:pt x="45" y="20"/>
                  </a:lnTo>
                  <a:lnTo>
                    <a:pt x="42" y="15"/>
                  </a:lnTo>
                  <a:lnTo>
                    <a:pt x="39" y="9"/>
                  </a:lnTo>
                  <a:lnTo>
                    <a:pt x="39" y="9"/>
                  </a:lnTo>
                  <a:lnTo>
                    <a:pt x="36" y="11"/>
                  </a:lnTo>
                  <a:lnTo>
                    <a:pt x="34" y="11"/>
                  </a:lnTo>
                  <a:lnTo>
                    <a:pt x="36" y="12"/>
                  </a:lnTo>
                  <a:lnTo>
                    <a:pt x="36" y="12"/>
                  </a:lnTo>
                  <a:lnTo>
                    <a:pt x="37" y="18"/>
                  </a:lnTo>
                  <a:lnTo>
                    <a:pt x="40" y="31"/>
                  </a:lnTo>
                  <a:lnTo>
                    <a:pt x="40" y="31"/>
                  </a:lnTo>
                  <a:lnTo>
                    <a:pt x="40" y="38"/>
                  </a:lnTo>
                  <a:lnTo>
                    <a:pt x="37" y="46"/>
                  </a:lnTo>
                  <a:lnTo>
                    <a:pt x="29" y="65"/>
                  </a:lnTo>
                  <a:lnTo>
                    <a:pt x="29" y="65"/>
                  </a:lnTo>
                  <a:lnTo>
                    <a:pt x="26" y="75"/>
                  </a:lnTo>
                  <a:lnTo>
                    <a:pt x="22" y="92"/>
                  </a:lnTo>
                  <a:lnTo>
                    <a:pt x="19" y="111"/>
                  </a:lnTo>
                  <a:lnTo>
                    <a:pt x="17" y="132"/>
                  </a:lnTo>
                  <a:lnTo>
                    <a:pt x="17" y="132"/>
                  </a:lnTo>
                  <a:lnTo>
                    <a:pt x="16" y="149"/>
                  </a:lnTo>
                  <a:lnTo>
                    <a:pt x="13" y="159"/>
                  </a:lnTo>
                  <a:lnTo>
                    <a:pt x="11" y="168"/>
                  </a:lnTo>
                  <a:lnTo>
                    <a:pt x="11" y="182"/>
                  </a:lnTo>
                  <a:lnTo>
                    <a:pt x="11" y="182"/>
                  </a:lnTo>
                  <a:lnTo>
                    <a:pt x="9" y="200"/>
                  </a:lnTo>
                  <a:lnTo>
                    <a:pt x="8" y="216"/>
                  </a:lnTo>
                  <a:lnTo>
                    <a:pt x="5" y="245"/>
                  </a:lnTo>
                  <a:lnTo>
                    <a:pt x="5" y="245"/>
                  </a:lnTo>
                  <a:lnTo>
                    <a:pt x="5" y="259"/>
                  </a:lnTo>
                  <a:lnTo>
                    <a:pt x="5" y="267"/>
                  </a:lnTo>
                  <a:lnTo>
                    <a:pt x="5" y="267"/>
                  </a:lnTo>
                  <a:lnTo>
                    <a:pt x="3" y="273"/>
                  </a:lnTo>
                  <a:lnTo>
                    <a:pt x="8" y="279"/>
                  </a:lnTo>
                  <a:lnTo>
                    <a:pt x="8" y="279"/>
                  </a:lnTo>
                  <a:lnTo>
                    <a:pt x="9" y="282"/>
                  </a:lnTo>
                  <a:lnTo>
                    <a:pt x="9" y="284"/>
                  </a:lnTo>
                  <a:lnTo>
                    <a:pt x="6" y="288"/>
                  </a:lnTo>
                  <a:lnTo>
                    <a:pt x="6" y="288"/>
                  </a:lnTo>
                  <a:lnTo>
                    <a:pt x="5" y="291"/>
                  </a:lnTo>
                  <a:lnTo>
                    <a:pt x="2" y="293"/>
                  </a:lnTo>
                  <a:lnTo>
                    <a:pt x="0" y="293"/>
                  </a:lnTo>
                  <a:lnTo>
                    <a:pt x="2" y="296"/>
                  </a:lnTo>
                  <a:lnTo>
                    <a:pt x="2" y="296"/>
                  </a:lnTo>
                  <a:lnTo>
                    <a:pt x="53" y="299"/>
                  </a:lnTo>
                  <a:lnTo>
                    <a:pt x="53" y="299"/>
                  </a:lnTo>
                  <a:lnTo>
                    <a:pt x="65" y="301"/>
                  </a:lnTo>
                  <a:lnTo>
                    <a:pt x="80" y="302"/>
                  </a:lnTo>
                  <a:lnTo>
                    <a:pt x="94" y="305"/>
                  </a:lnTo>
                  <a:lnTo>
                    <a:pt x="107" y="305"/>
                  </a:lnTo>
                  <a:lnTo>
                    <a:pt x="107" y="305"/>
                  </a:lnTo>
                  <a:lnTo>
                    <a:pt x="134" y="307"/>
                  </a:lnTo>
                  <a:lnTo>
                    <a:pt x="157" y="310"/>
                  </a:lnTo>
                  <a:lnTo>
                    <a:pt x="157" y="310"/>
                  </a:lnTo>
                  <a:lnTo>
                    <a:pt x="164" y="310"/>
                  </a:lnTo>
                  <a:lnTo>
                    <a:pt x="162" y="305"/>
                  </a:lnTo>
                  <a:lnTo>
                    <a:pt x="162" y="305"/>
                  </a:lnTo>
                  <a:lnTo>
                    <a:pt x="161" y="297"/>
                  </a:lnTo>
                  <a:lnTo>
                    <a:pt x="161" y="294"/>
                  </a:lnTo>
                  <a:lnTo>
                    <a:pt x="161" y="2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2">
              <a:extLst>
                <a:ext uri="{FF2B5EF4-FFF2-40B4-BE49-F238E27FC236}">
                  <a16:creationId xmlns:a16="http://schemas.microsoft.com/office/drawing/2014/main" id="{0AE60552-6D6B-4D56-BFD3-299B98863A2C}"/>
                </a:ext>
              </a:extLst>
            </p:cNvPr>
            <p:cNvSpPr>
              <a:spLocks/>
            </p:cNvSpPr>
            <p:nvPr/>
          </p:nvSpPr>
          <p:spPr bwMode="auto">
            <a:xfrm>
              <a:off x="4795838" y="6704013"/>
              <a:ext cx="73025" cy="369887"/>
            </a:xfrm>
            <a:custGeom>
              <a:avLst/>
              <a:gdLst>
                <a:gd name="T0" fmla="*/ 29 w 46"/>
                <a:gd name="T1" fmla="*/ 217 h 233"/>
                <a:gd name="T2" fmla="*/ 8 w 46"/>
                <a:gd name="T3" fmla="*/ 233 h 233"/>
                <a:gd name="T4" fmla="*/ 0 w 46"/>
                <a:gd name="T5" fmla="*/ 216 h 233"/>
                <a:gd name="T6" fmla="*/ 0 w 46"/>
                <a:gd name="T7" fmla="*/ 216 h 233"/>
                <a:gd name="T8" fmla="*/ 3 w 46"/>
                <a:gd name="T9" fmla="*/ 200 h 233"/>
                <a:gd name="T10" fmla="*/ 6 w 46"/>
                <a:gd name="T11" fmla="*/ 188 h 233"/>
                <a:gd name="T12" fmla="*/ 6 w 46"/>
                <a:gd name="T13" fmla="*/ 179 h 233"/>
                <a:gd name="T14" fmla="*/ 6 w 46"/>
                <a:gd name="T15" fmla="*/ 179 h 233"/>
                <a:gd name="T16" fmla="*/ 11 w 46"/>
                <a:gd name="T17" fmla="*/ 149 h 233"/>
                <a:gd name="T18" fmla="*/ 15 w 46"/>
                <a:gd name="T19" fmla="*/ 112 h 233"/>
                <a:gd name="T20" fmla="*/ 15 w 46"/>
                <a:gd name="T21" fmla="*/ 112 h 233"/>
                <a:gd name="T22" fmla="*/ 19 w 46"/>
                <a:gd name="T23" fmla="*/ 78 h 233"/>
                <a:gd name="T24" fmla="*/ 22 w 46"/>
                <a:gd name="T25" fmla="*/ 60 h 233"/>
                <a:gd name="T26" fmla="*/ 25 w 46"/>
                <a:gd name="T27" fmla="*/ 44 h 233"/>
                <a:gd name="T28" fmla="*/ 25 w 46"/>
                <a:gd name="T29" fmla="*/ 44 h 233"/>
                <a:gd name="T30" fmla="*/ 29 w 46"/>
                <a:gd name="T31" fmla="*/ 34 h 233"/>
                <a:gd name="T32" fmla="*/ 32 w 46"/>
                <a:gd name="T33" fmla="*/ 28 h 233"/>
                <a:gd name="T34" fmla="*/ 36 w 46"/>
                <a:gd name="T35" fmla="*/ 23 h 233"/>
                <a:gd name="T36" fmla="*/ 37 w 46"/>
                <a:gd name="T37" fmla="*/ 18 h 233"/>
                <a:gd name="T38" fmla="*/ 37 w 46"/>
                <a:gd name="T39" fmla="*/ 18 h 233"/>
                <a:gd name="T40" fmla="*/ 34 w 46"/>
                <a:gd name="T41" fmla="*/ 7 h 233"/>
                <a:gd name="T42" fmla="*/ 34 w 46"/>
                <a:gd name="T43" fmla="*/ 1 h 233"/>
                <a:gd name="T44" fmla="*/ 36 w 46"/>
                <a:gd name="T45" fmla="*/ 0 h 233"/>
                <a:gd name="T46" fmla="*/ 37 w 46"/>
                <a:gd name="T47" fmla="*/ 0 h 233"/>
                <a:gd name="T48" fmla="*/ 37 w 46"/>
                <a:gd name="T49" fmla="*/ 0 h 233"/>
                <a:gd name="T50" fmla="*/ 40 w 46"/>
                <a:gd name="T51" fmla="*/ 0 h 233"/>
                <a:gd name="T52" fmla="*/ 42 w 46"/>
                <a:gd name="T53" fmla="*/ 1 h 233"/>
                <a:gd name="T54" fmla="*/ 45 w 46"/>
                <a:gd name="T55" fmla="*/ 6 h 233"/>
                <a:gd name="T56" fmla="*/ 46 w 46"/>
                <a:gd name="T57" fmla="*/ 12 h 233"/>
                <a:gd name="T58" fmla="*/ 46 w 46"/>
                <a:gd name="T59" fmla="*/ 17 h 233"/>
                <a:gd name="T60" fmla="*/ 46 w 46"/>
                <a:gd name="T61" fmla="*/ 17 h 233"/>
                <a:gd name="T62" fmla="*/ 43 w 46"/>
                <a:gd name="T63" fmla="*/ 26 h 233"/>
                <a:gd name="T64" fmla="*/ 43 w 46"/>
                <a:gd name="T65" fmla="*/ 34 h 233"/>
                <a:gd name="T66" fmla="*/ 43 w 46"/>
                <a:gd name="T67" fmla="*/ 43 h 233"/>
                <a:gd name="T68" fmla="*/ 43 w 46"/>
                <a:gd name="T69" fmla="*/ 43 h 233"/>
                <a:gd name="T70" fmla="*/ 42 w 46"/>
                <a:gd name="T71" fmla="*/ 57 h 233"/>
                <a:gd name="T72" fmla="*/ 40 w 46"/>
                <a:gd name="T73" fmla="*/ 78 h 233"/>
                <a:gd name="T74" fmla="*/ 37 w 46"/>
                <a:gd name="T75" fmla="*/ 115 h 233"/>
                <a:gd name="T76" fmla="*/ 37 w 46"/>
                <a:gd name="T77" fmla="*/ 115 h 233"/>
                <a:gd name="T78" fmla="*/ 34 w 46"/>
                <a:gd name="T79" fmla="*/ 165 h 233"/>
                <a:gd name="T80" fmla="*/ 32 w 46"/>
                <a:gd name="T81" fmla="*/ 194 h 233"/>
                <a:gd name="T82" fmla="*/ 29 w 46"/>
                <a:gd name="T83" fmla="*/ 217 h 233"/>
                <a:gd name="T84" fmla="*/ 29 w 46"/>
                <a:gd name="T85" fmla="*/ 21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233">
                  <a:moveTo>
                    <a:pt x="29" y="217"/>
                  </a:moveTo>
                  <a:lnTo>
                    <a:pt x="8" y="233"/>
                  </a:lnTo>
                  <a:lnTo>
                    <a:pt x="0" y="216"/>
                  </a:lnTo>
                  <a:lnTo>
                    <a:pt x="0" y="216"/>
                  </a:lnTo>
                  <a:lnTo>
                    <a:pt x="3" y="200"/>
                  </a:lnTo>
                  <a:lnTo>
                    <a:pt x="6" y="188"/>
                  </a:lnTo>
                  <a:lnTo>
                    <a:pt x="6" y="179"/>
                  </a:lnTo>
                  <a:lnTo>
                    <a:pt x="6" y="179"/>
                  </a:lnTo>
                  <a:lnTo>
                    <a:pt x="11" y="149"/>
                  </a:lnTo>
                  <a:lnTo>
                    <a:pt x="15" y="112"/>
                  </a:lnTo>
                  <a:lnTo>
                    <a:pt x="15" y="112"/>
                  </a:lnTo>
                  <a:lnTo>
                    <a:pt x="19" y="78"/>
                  </a:lnTo>
                  <a:lnTo>
                    <a:pt x="22" y="60"/>
                  </a:lnTo>
                  <a:lnTo>
                    <a:pt x="25" y="44"/>
                  </a:lnTo>
                  <a:lnTo>
                    <a:pt x="25" y="44"/>
                  </a:lnTo>
                  <a:lnTo>
                    <a:pt x="29" y="34"/>
                  </a:lnTo>
                  <a:lnTo>
                    <a:pt x="32" y="28"/>
                  </a:lnTo>
                  <a:lnTo>
                    <a:pt x="36" y="23"/>
                  </a:lnTo>
                  <a:lnTo>
                    <a:pt x="37" y="18"/>
                  </a:lnTo>
                  <a:lnTo>
                    <a:pt x="37" y="18"/>
                  </a:lnTo>
                  <a:lnTo>
                    <a:pt x="34" y="7"/>
                  </a:lnTo>
                  <a:lnTo>
                    <a:pt x="34" y="1"/>
                  </a:lnTo>
                  <a:lnTo>
                    <a:pt x="36" y="0"/>
                  </a:lnTo>
                  <a:lnTo>
                    <a:pt x="37" y="0"/>
                  </a:lnTo>
                  <a:lnTo>
                    <a:pt x="37" y="0"/>
                  </a:lnTo>
                  <a:lnTo>
                    <a:pt x="40" y="0"/>
                  </a:lnTo>
                  <a:lnTo>
                    <a:pt x="42" y="1"/>
                  </a:lnTo>
                  <a:lnTo>
                    <a:pt x="45" y="6"/>
                  </a:lnTo>
                  <a:lnTo>
                    <a:pt x="46" y="12"/>
                  </a:lnTo>
                  <a:lnTo>
                    <a:pt x="46" y="17"/>
                  </a:lnTo>
                  <a:lnTo>
                    <a:pt x="46" y="17"/>
                  </a:lnTo>
                  <a:lnTo>
                    <a:pt x="43" y="26"/>
                  </a:lnTo>
                  <a:lnTo>
                    <a:pt x="43" y="34"/>
                  </a:lnTo>
                  <a:lnTo>
                    <a:pt x="43" y="43"/>
                  </a:lnTo>
                  <a:lnTo>
                    <a:pt x="43" y="43"/>
                  </a:lnTo>
                  <a:lnTo>
                    <a:pt x="42" y="57"/>
                  </a:lnTo>
                  <a:lnTo>
                    <a:pt x="40" y="78"/>
                  </a:lnTo>
                  <a:lnTo>
                    <a:pt x="37" y="115"/>
                  </a:lnTo>
                  <a:lnTo>
                    <a:pt x="37" y="115"/>
                  </a:lnTo>
                  <a:lnTo>
                    <a:pt x="34" y="165"/>
                  </a:lnTo>
                  <a:lnTo>
                    <a:pt x="32" y="194"/>
                  </a:lnTo>
                  <a:lnTo>
                    <a:pt x="29" y="217"/>
                  </a:lnTo>
                  <a:lnTo>
                    <a:pt x="29" y="217"/>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4">
              <a:extLst>
                <a:ext uri="{FF2B5EF4-FFF2-40B4-BE49-F238E27FC236}">
                  <a16:creationId xmlns:a16="http://schemas.microsoft.com/office/drawing/2014/main" id="{C9FB4D1D-3CF2-4C25-8B56-A1CBC408D670}"/>
                </a:ext>
              </a:extLst>
            </p:cNvPr>
            <p:cNvSpPr>
              <a:spLocks/>
            </p:cNvSpPr>
            <p:nvPr/>
          </p:nvSpPr>
          <p:spPr bwMode="auto">
            <a:xfrm>
              <a:off x="4810126" y="6419850"/>
              <a:ext cx="203200" cy="173037"/>
            </a:xfrm>
            <a:custGeom>
              <a:avLst/>
              <a:gdLst>
                <a:gd name="T0" fmla="*/ 102 w 128"/>
                <a:gd name="T1" fmla="*/ 8 h 109"/>
                <a:gd name="T2" fmla="*/ 102 w 128"/>
                <a:gd name="T3" fmla="*/ 8 h 109"/>
                <a:gd name="T4" fmla="*/ 87 w 128"/>
                <a:gd name="T5" fmla="*/ 1 h 109"/>
                <a:gd name="T6" fmla="*/ 74 w 128"/>
                <a:gd name="T7" fmla="*/ 0 h 109"/>
                <a:gd name="T8" fmla="*/ 62 w 128"/>
                <a:gd name="T9" fmla="*/ 0 h 109"/>
                <a:gd name="T10" fmla="*/ 51 w 128"/>
                <a:gd name="T11" fmla="*/ 3 h 109"/>
                <a:gd name="T12" fmla="*/ 42 w 128"/>
                <a:gd name="T13" fmla="*/ 8 h 109"/>
                <a:gd name="T14" fmla="*/ 34 w 128"/>
                <a:gd name="T15" fmla="*/ 12 h 109"/>
                <a:gd name="T16" fmla="*/ 27 w 128"/>
                <a:gd name="T17" fmla="*/ 18 h 109"/>
                <a:gd name="T18" fmla="*/ 22 w 128"/>
                <a:gd name="T19" fmla="*/ 25 h 109"/>
                <a:gd name="T20" fmla="*/ 22 w 128"/>
                <a:gd name="T21" fmla="*/ 25 h 109"/>
                <a:gd name="T22" fmla="*/ 13 w 128"/>
                <a:gd name="T23" fmla="*/ 26 h 109"/>
                <a:gd name="T24" fmla="*/ 6 w 128"/>
                <a:gd name="T25" fmla="*/ 31 h 109"/>
                <a:gd name="T26" fmla="*/ 2 w 128"/>
                <a:gd name="T27" fmla="*/ 35 h 109"/>
                <a:gd name="T28" fmla="*/ 0 w 128"/>
                <a:gd name="T29" fmla="*/ 38 h 109"/>
                <a:gd name="T30" fmla="*/ 0 w 128"/>
                <a:gd name="T31" fmla="*/ 38 h 109"/>
                <a:gd name="T32" fmla="*/ 3 w 128"/>
                <a:gd name="T33" fmla="*/ 40 h 109"/>
                <a:gd name="T34" fmla="*/ 8 w 128"/>
                <a:gd name="T35" fmla="*/ 40 h 109"/>
                <a:gd name="T36" fmla="*/ 20 w 128"/>
                <a:gd name="T37" fmla="*/ 42 h 109"/>
                <a:gd name="T38" fmla="*/ 20 w 128"/>
                <a:gd name="T39" fmla="*/ 42 h 109"/>
                <a:gd name="T40" fmla="*/ 42 w 128"/>
                <a:gd name="T41" fmla="*/ 48 h 109"/>
                <a:gd name="T42" fmla="*/ 42 w 128"/>
                <a:gd name="T43" fmla="*/ 48 h 109"/>
                <a:gd name="T44" fmla="*/ 51 w 128"/>
                <a:gd name="T45" fmla="*/ 52 h 109"/>
                <a:gd name="T46" fmla="*/ 60 w 128"/>
                <a:gd name="T47" fmla="*/ 59 h 109"/>
                <a:gd name="T48" fmla="*/ 70 w 128"/>
                <a:gd name="T49" fmla="*/ 66 h 109"/>
                <a:gd name="T50" fmla="*/ 79 w 128"/>
                <a:gd name="T51" fmla="*/ 75 h 109"/>
                <a:gd name="T52" fmla="*/ 93 w 128"/>
                <a:gd name="T53" fmla="*/ 91 h 109"/>
                <a:gd name="T54" fmla="*/ 101 w 128"/>
                <a:gd name="T55" fmla="*/ 103 h 109"/>
                <a:gd name="T56" fmla="*/ 101 w 128"/>
                <a:gd name="T57" fmla="*/ 103 h 109"/>
                <a:gd name="T58" fmla="*/ 101 w 128"/>
                <a:gd name="T59" fmla="*/ 103 h 109"/>
                <a:gd name="T60" fmla="*/ 101 w 128"/>
                <a:gd name="T61" fmla="*/ 103 h 109"/>
                <a:gd name="T62" fmla="*/ 104 w 128"/>
                <a:gd name="T63" fmla="*/ 108 h 109"/>
                <a:gd name="T64" fmla="*/ 108 w 128"/>
                <a:gd name="T65" fmla="*/ 109 h 109"/>
                <a:gd name="T66" fmla="*/ 108 w 128"/>
                <a:gd name="T67" fmla="*/ 109 h 109"/>
                <a:gd name="T68" fmla="*/ 111 w 128"/>
                <a:gd name="T69" fmla="*/ 109 h 109"/>
                <a:gd name="T70" fmla="*/ 114 w 128"/>
                <a:gd name="T71" fmla="*/ 106 h 109"/>
                <a:gd name="T72" fmla="*/ 116 w 128"/>
                <a:gd name="T73" fmla="*/ 105 h 109"/>
                <a:gd name="T74" fmla="*/ 116 w 128"/>
                <a:gd name="T75" fmla="*/ 100 h 109"/>
                <a:gd name="T76" fmla="*/ 116 w 128"/>
                <a:gd name="T77" fmla="*/ 100 h 109"/>
                <a:gd name="T78" fmla="*/ 116 w 128"/>
                <a:gd name="T79" fmla="*/ 99 h 109"/>
                <a:gd name="T80" fmla="*/ 114 w 128"/>
                <a:gd name="T81" fmla="*/ 96 h 109"/>
                <a:gd name="T82" fmla="*/ 114 w 128"/>
                <a:gd name="T83" fmla="*/ 96 h 109"/>
                <a:gd name="T84" fmla="*/ 122 w 128"/>
                <a:gd name="T85" fmla="*/ 80 h 109"/>
                <a:gd name="T86" fmla="*/ 127 w 128"/>
                <a:gd name="T87" fmla="*/ 68 h 109"/>
                <a:gd name="T88" fmla="*/ 128 w 128"/>
                <a:gd name="T89" fmla="*/ 55 h 109"/>
                <a:gd name="T90" fmla="*/ 128 w 128"/>
                <a:gd name="T91" fmla="*/ 42 h 109"/>
                <a:gd name="T92" fmla="*/ 127 w 128"/>
                <a:gd name="T93" fmla="*/ 35 h 109"/>
                <a:gd name="T94" fmla="*/ 125 w 128"/>
                <a:gd name="T95" fmla="*/ 29 h 109"/>
                <a:gd name="T96" fmla="*/ 121 w 128"/>
                <a:gd name="T97" fmla="*/ 23 h 109"/>
                <a:gd name="T98" fmla="*/ 116 w 128"/>
                <a:gd name="T99" fmla="*/ 17 h 109"/>
                <a:gd name="T100" fmla="*/ 110 w 128"/>
                <a:gd name="T101" fmla="*/ 12 h 109"/>
                <a:gd name="T102" fmla="*/ 102 w 128"/>
                <a:gd name="T103" fmla="*/ 8 h 109"/>
                <a:gd name="T104" fmla="*/ 102 w 128"/>
                <a:gd name="T105" fmla="*/ 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09">
                  <a:moveTo>
                    <a:pt x="102" y="8"/>
                  </a:moveTo>
                  <a:lnTo>
                    <a:pt x="102" y="8"/>
                  </a:lnTo>
                  <a:lnTo>
                    <a:pt x="87" y="1"/>
                  </a:lnTo>
                  <a:lnTo>
                    <a:pt x="74" y="0"/>
                  </a:lnTo>
                  <a:lnTo>
                    <a:pt x="62" y="0"/>
                  </a:lnTo>
                  <a:lnTo>
                    <a:pt x="51" y="3"/>
                  </a:lnTo>
                  <a:lnTo>
                    <a:pt x="42" y="8"/>
                  </a:lnTo>
                  <a:lnTo>
                    <a:pt x="34" y="12"/>
                  </a:lnTo>
                  <a:lnTo>
                    <a:pt x="27" y="18"/>
                  </a:lnTo>
                  <a:lnTo>
                    <a:pt x="22" y="25"/>
                  </a:lnTo>
                  <a:lnTo>
                    <a:pt x="22" y="25"/>
                  </a:lnTo>
                  <a:lnTo>
                    <a:pt x="13" y="26"/>
                  </a:lnTo>
                  <a:lnTo>
                    <a:pt x="6" y="31"/>
                  </a:lnTo>
                  <a:lnTo>
                    <a:pt x="2" y="35"/>
                  </a:lnTo>
                  <a:lnTo>
                    <a:pt x="0" y="38"/>
                  </a:lnTo>
                  <a:lnTo>
                    <a:pt x="0" y="38"/>
                  </a:lnTo>
                  <a:lnTo>
                    <a:pt x="3" y="40"/>
                  </a:lnTo>
                  <a:lnTo>
                    <a:pt x="8" y="40"/>
                  </a:lnTo>
                  <a:lnTo>
                    <a:pt x="20" y="42"/>
                  </a:lnTo>
                  <a:lnTo>
                    <a:pt x="20" y="42"/>
                  </a:lnTo>
                  <a:lnTo>
                    <a:pt x="42" y="48"/>
                  </a:lnTo>
                  <a:lnTo>
                    <a:pt x="42" y="48"/>
                  </a:lnTo>
                  <a:lnTo>
                    <a:pt x="51" y="52"/>
                  </a:lnTo>
                  <a:lnTo>
                    <a:pt x="60" y="59"/>
                  </a:lnTo>
                  <a:lnTo>
                    <a:pt x="70" y="66"/>
                  </a:lnTo>
                  <a:lnTo>
                    <a:pt x="79" y="75"/>
                  </a:lnTo>
                  <a:lnTo>
                    <a:pt x="93" y="91"/>
                  </a:lnTo>
                  <a:lnTo>
                    <a:pt x="101" y="103"/>
                  </a:lnTo>
                  <a:lnTo>
                    <a:pt x="101" y="103"/>
                  </a:lnTo>
                  <a:lnTo>
                    <a:pt x="101" y="103"/>
                  </a:lnTo>
                  <a:lnTo>
                    <a:pt x="101" y="103"/>
                  </a:lnTo>
                  <a:lnTo>
                    <a:pt x="104" y="108"/>
                  </a:lnTo>
                  <a:lnTo>
                    <a:pt x="108" y="109"/>
                  </a:lnTo>
                  <a:lnTo>
                    <a:pt x="108" y="109"/>
                  </a:lnTo>
                  <a:lnTo>
                    <a:pt x="111" y="109"/>
                  </a:lnTo>
                  <a:lnTo>
                    <a:pt x="114" y="106"/>
                  </a:lnTo>
                  <a:lnTo>
                    <a:pt x="116" y="105"/>
                  </a:lnTo>
                  <a:lnTo>
                    <a:pt x="116" y="100"/>
                  </a:lnTo>
                  <a:lnTo>
                    <a:pt x="116" y="100"/>
                  </a:lnTo>
                  <a:lnTo>
                    <a:pt x="116" y="99"/>
                  </a:lnTo>
                  <a:lnTo>
                    <a:pt x="114" y="96"/>
                  </a:lnTo>
                  <a:lnTo>
                    <a:pt x="114" y="96"/>
                  </a:lnTo>
                  <a:lnTo>
                    <a:pt x="122" y="80"/>
                  </a:lnTo>
                  <a:lnTo>
                    <a:pt x="127" y="68"/>
                  </a:lnTo>
                  <a:lnTo>
                    <a:pt x="128" y="55"/>
                  </a:lnTo>
                  <a:lnTo>
                    <a:pt x="128" y="42"/>
                  </a:lnTo>
                  <a:lnTo>
                    <a:pt x="127" y="35"/>
                  </a:lnTo>
                  <a:lnTo>
                    <a:pt x="125" y="29"/>
                  </a:lnTo>
                  <a:lnTo>
                    <a:pt x="121" y="23"/>
                  </a:lnTo>
                  <a:lnTo>
                    <a:pt x="116" y="17"/>
                  </a:lnTo>
                  <a:lnTo>
                    <a:pt x="110" y="12"/>
                  </a:lnTo>
                  <a:lnTo>
                    <a:pt x="102" y="8"/>
                  </a:lnTo>
                  <a:lnTo>
                    <a:pt x="102" y="8"/>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Thought Bubble: Cloud 8">
            <a:extLst>
              <a:ext uri="{FF2B5EF4-FFF2-40B4-BE49-F238E27FC236}">
                <a16:creationId xmlns:a16="http://schemas.microsoft.com/office/drawing/2014/main" id="{F18C5CDE-53B4-4F98-8248-34A91D2EC1D3}"/>
              </a:ext>
            </a:extLst>
          </p:cNvPr>
          <p:cNvSpPr/>
          <p:nvPr/>
        </p:nvSpPr>
        <p:spPr>
          <a:xfrm flipH="1">
            <a:off x="2352345" y="1617000"/>
            <a:ext cx="7151505" cy="36133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10" name="TextBox 9">
            <a:extLst>
              <a:ext uri="{FF2B5EF4-FFF2-40B4-BE49-F238E27FC236}">
                <a16:creationId xmlns:a16="http://schemas.microsoft.com/office/drawing/2014/main" id="{5A0600E3-8967-49BF-9F22-4194855C2A98}"/>
              </a:ext>
            </a:extLst>
          </p:cNvPr>
          <p:cNvSpPr txBox="1"/>
          <p:nvPr/>
        </p:nvSpPr>
        <p:spPr>
          <a:xfrm>
            <a:off x="3280815" y="2088920"/>
            <a:ext cx="5294563" cy="2062103"/>
          </a:xfrm>
          <a:prstGeom prst="rect">
            <a:avLst/>
          </a:prstGeom>
          <a:noFill/>
        </p:spPr>
        <p:txBody>
          <a:bodyPr wrap="square" rtlCol="0">
            <a:spAutoFit/>
          </a:bodyPr>
          <a:lstStyle/>
          <a:p>
            <a:pPr algn="ctr"/>
            <a:r>
              <a:rPr lang="en-US" sz="3200" dirty="0"/>
              <a:t>Originality 1:</a:t>
            </a:r>
          </a:p>
          <a:p>
            <a:pPr algn="ctr"/>
            <a:r>
              <a:rPr lang="en-US" sz="3200" dirty="0"/>
              <a:t>Can use the oxford database to make the training data become more Covid oriented</a:t>
            </a:r>
            <a:endParaRPr lang="en-HK" sz="3200" dirty="0"/>
          </a:p>
        </p:txBody>
      </p:sp>
    </p:spTree>
    <p:extLst>
      <p:ext uri="{BB962C8B-B14F-4D97-AF65-F5344CB8AC3E}">
        <p14:creationId xmlns:p14="http://schemas.microsoft.com/office/powerpoint/2010/main" val="3754363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11E-B8F1-4009-95BB-5DE5E0B244C4}"/>
              </a:ext>
            </a:extLst>
          </p:cNvPr>
          <p:cNvSpPr>
            <a:spLocks noGrp="1"/>
          </p:cNvSpPr>
          <p:nvPr>
            <p:ph type="ctrTitle"/>
          </p:nvPr>
        </p:nvSpPr>
        <p:spPr/>
        <p:txBody>
          <a:bodyPr>
            <a:normAutofit/>
          </a:bodyPr>
          <a:lstStyle/>
          <a:p>
            <a:r>
              <a:rPr lang="en-US" dirty="0"/>
              <a:t>Code file 5</a:t>
            </a:r>
            <a:endParaRPr lang="en-HK" dirty="0"/>
          </a:p>
        </p:txBody>
      </p:sp>
      <p:sp>
        <p:nvSpPr>
          <p:cNvPr id="6" name="Content Placeholder 5">
            <a:extLst>
              <a:ext uri="{FF2B5EF4-FFF2-40B4-BE49-F238E27FC236}">
                <a16:creationId xmlns:a16="http://schemas.microsoft.com/office/drawing/2014/main" id="{CBF32484-5EC9-416B-AFF6-D045855436E8}"/>
              </a:ext>
            </a:extLst>
          </p:cNvPr>
          <p:cNvSpPr>
            <a:spLocks noGrp="1"/>
          </p:cNvSpPr>
          <p:nvPr>
            <p:ph type="subTitle" idx="1"/>
          </p:nvPr>
        </p:nvSpPr>
        <p:spPr>
          <a:xfrm>
            <a:off x="1524000" y="3602038"/>
            <a:ext cx="9144000" cy="2231834"/>
          </a:xfrm>
        </p:spPr>
        <p:txBody>
          <a:bodyPr>
            <a:normAutofit/>
          </a:bodyPr>
          <a:lstStyle/>
          <a:p>
            <a:pPr algn="l"/>
            <a:r>
              <a:rPr lang="pt-BR" dirty="0"/>
              <a:t>Jupyter Notebook: 	Ab_Virus_05_Data_Preprocessing_v01</a:t>
            </a:r>
          </a:p>
          <a:p>
            <a:pPr algn="l"/>
            <a:r>
              <a:rPr lang="pt-BR" dirty="0"/>
              <a:t>Input NumPy file: 	</a:t>
            </a:r>
            <a:r>
              <a:rPr lang="en-HK" dirty="0" err="1"/>
              <a:t>mean_final_additional_elementwise_sum.npy</a:t>
            </a:r>
            <a:r>
              <a:rPr lang="en-HK" dirty="0"/>
              <a:t>;</a:t>
            </a:r>
            <a:br>
              <a:rPr lang="en-HK" dirty="0"/>
            </a:br>
            <a:r>
              <a:rPr lang="en-HK" dirty="0"/>
              <a:t>			</a:t>
            </a:r>
            <a:r>
              <a:rPr lang="en-HK" dirty="0" err="1"/>
              <a:t>mean_final_additional_concatenate.npy</a:t>
            </a:r>
            <a:endParaRPr lang="en-HK" dirty="0"/>
          </a:p>
          <a:p>
            <a:pPr algn="l"/>
            <a:r>
              <a:rPr lang="en-HK" dirty="0"/>
              <a:t>Output CSV file: 	VirusNet_additional_predict.csv; </a:t>
            </a:r>
            <a:br>
              <a:rPr lang="en-HK" dirty="0"/>
            </a:br>
            <a:r>
              <a:rPr lang="en-HK" dirty="0"/>
              <a:t>		</a:t>
            </a:r>
            <a:r>
              <a:rPr lang="en-HK"/>
              <a:t>	VirusNet_additional_predict_edit.xlsx</a:t>
            </a:r>
            <a:endParaRPr lang="en-HK" dirty="0"/>
          </a:p>
        </p:txBody>
      </p:sp>
    </p:spTree>
    <p:extLst>
      <p:ext uri="{BB962C8B-B14F-4D97-AF65-F5344CB8AC3E}">
        <p14:creationId xmlns:p14="http://schemas.microsoft.com/office/powerpoint/2010/main" val="2662974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109E-9CD1-41FC-B6A4-5C505A11FB2A}"/>
              </a:ext>
            </a:extLst>
          </p:cNvPr>
          <p:cNvSpPr>
            <a:spLocks noGrp="1"/>
          </p:cNvSpPr>
          <p:nvPr>
            <p:ph type="title"/>
          </p:nvPr>
        </p:nvSpPr>
        <p:spPr/>
        <p:txBody>
          <a:bodyPr/>
          <a:lstStyle/>
          <a:p>
            <a:r>
              <a:rPr lang="en-US" dirty="0"/>
              <a:t>Repeats of code file 2, but for prediction</a:t>
            </a:r>
            <a:endParaRPr lang="en-HK" dirty="0"/>
          </a:p>
        </p:txBody>
      </p:sp>
      <p:sp>
        <p:nvSpPr>
          <p:cNvPr id="3" name="Content Placeholder 2">
            <a:extLst>
              <a:ext uri="{FF2B5EF4-FFF2-40B4-BE49-F238E27FC236}">
                <a16:creationId xmlns:a16="http://schemas.microsoft.com/office/drawing/2014/main" id="{ACE5493D-2CB2-4C22-AFA2-67ACC2C50739}"/>
              </a:ext>
            </a:extLst>
          </p:cNvPr>
          <p:cNvSpPr>
            <a:spLocks noGrp="1"/>
          </p:cNvSpPr>
          <p:nvPr>
            <p:ph idx="1"/>
          </p:nvPr>
        </p:nvSpPr>
        <p:spPr/>
        <p:txBody>
          <a:bodyPr/>
          <a:lstStyle/>
          <a:p>
            <a:r>
              <a:rPr lang="en-US" dirty="0"/>
              <a:t>Basically is the repeat of code file 1, but this time the NumPy data input is the file “</a:t>
            </a:r>
            <a:r>
              <a:rPr lang="en-HK" dirty="0" err="1"/>
              <a:t>mean_final_additional_elementwise_sum.npy</a:t>
            </a:r>
            <a:r>
              <a:rPr lang="pt-BR" dirty="0"/>
              <a:t>” and “</a:t>
            </a:r>
            <a:r>
              <a:rPr lang="en-HK" dirty="0" err="1"/>
              <a:t>mean_final_additional_concatenate.npy</a:t>
            </a:r>
            <a:r>
              <a:rPr lang="en-HK" dirty="0"/>
              <a:t>”</a:t>
            </a:r>
            <a:r>
              <a:rPr lang="pt-BR" dirty="0"/>
              <a:t> </a:t>
            </a:r>
          </a:p>
          <a:p>
            <a:r>
              <a:rPr lang="pt-BR" dirty="0"/>
              <a:t>Input file doesn’t have labelling of neutralizing / non-neutralizing. </a:t>
            </a:r>
          </a:p>
          <a:p>
            <a:r>
              <a:rPr lang="pt-BR" dirty="0"/>
              <a:t>We need to predict the results with our pre-trained model.</a:t>
            </a:r>
          </a:p>
          <a:p>
            <a:r>
              <a:rPr lang="pt-BR" b="1" dirty="0"/>
              <a:t>Sample contains 416 pairs of antibody / virus, out of which 2 pairs cannot be run through the RDKit library, so effectively we are left with 414 data points.</a:t>
            </a:r>
          </a:p>
          <a:p>
            <a:endParaRPr lang="pt-BR" dirty="0"/>
          </a:p>
          <a:p>
            <a:endParaRPr lang="en-HK" dirty="0"/>
          </a:p>
        </p:txBody>
      </p:sp>
    </p:spTree>
    <p:extLst>
      <p:ext uri="{BB962C8B-B14F-4D97-AF65-F5344CB8AC3E}">
        <p14:creationId xmlns:p14="http://schemas.microsoft.com/office/powerpoint/2010/main" val="588902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2A35-B2F9-40ED-8CCA-476D0515611E}"/>
              </a:ext>
            </a:extLst>
          </p:cNvPr>
          <p:cNvSpPr>
            <a:spLocks noGrp="1"/>
          </p:cNvSpPr>
          <p:nvPr>
            <p:ph type="title"/>
          </p:nvPr>
        </p:nvSpPr>
        <p:spPr/>
        <p:txBody>
          <a:bodyPr/>
          <a:lstStyle/>
          <a:p>
            <a:r>
              <a:rPr lang="en-US" dirty="0"/>
              <a:t>Results</a:t>
            </a:r>
            <a:endParaRPr lang="en-HK" dirty="0"/>
          </a:p>
        </p:txBody>
      </p:sp>
      <p:graphicFrame>
        <p:nvGraphicFramePr>
          <p:cNvPr id="4" name="Content Placeholder 3">
            <a:extLst>
              <a:ext uri="{FF2B5EF4-FFF2-40B4-BE49-F238E27FC236}">
                <a16:creationId xmlns:a16="http://schemas.microsoft.com/office/drawing/2014/main" id="{13BF6A10-A23C-4912-9AC0-D0E0D349849D}"/>
              </a:ext>
            </a:extLst>
          </p:cNvPr>
          <p:cNvGraphicFramePr>
            <a:graphicFrameLocks noGrp="1"/>
          </p:cNvGraphicFramePr>
          <p:nvPr>
            <p:ph idx="1"/>
            <p:extLst>
              <p:ext uri="{D42A27DB-BD31-4B8C-83A1-F6EECF244321}">
                <p14:modId xmlns:p14="http://schemas.microsoft.com/office/powerpoint/2010/main" val="3837427272"/>
              </p:ext>
            </p:extLst>
          </p:nvPr>
        </p:nvGraphicFramePr>
        <p:xfrm>
          <a:off x="838200" y="1536191"/>
          <a:ext cx="10515598" cy="4709160"/>
        </p:xfrm>
        <a:graphic>
          <a:graphicData uri="http://schemas.openxmlformats.org/drawingml/2006/table">
            <a:tbl>
              <a:tblPr>
                <a:tableStyleId>{5C22544A-7EE6-4342-B048-85BDC9FD1C3A}</a:tableStyleId>
              </a:tblPr>
              <a:tblGrid>
                <a:gridCol w="2447994">
                  <a:extLst>
                    <a:ext uri="{9D8B030D-6E8A-4147-A177-3AD203B41FA5}">
                      <a16:colId xmlns:a16="http://schemas.microsoft.com/office/drawing/2014/main" val="2613377192"/>
                    </a:ext>
                  </a:extLst>
                </a:gridCol>
                <a:gridCol w="2016901">
                  <a:extLst>
                    <a:ext uri="{9D8B030D-6E8A-4147-A177-3AD203B41FA5}">
                      <a16:colId xmlns:a16="http://schemas.microsoft.com/office/drawing/2014/main" val="2800774322"/>
                    </a:ext>
                  </a:extLst>
                </a:gridCol>
                <a:gridCol w="2016901">
                  <a:extLst>
                    <a:ext uri="{9D8B030D-6E8A-4147-A177-3AD203B41FA5}">
                      <a16:colId xmlns:a16="http://schemas.microsoft.com/office/drawing/2014/main" val="4230621288"/>
                    </a:ext>
                  </a:extLst>
                </a:gridCol>
                <a:gridCol w="2016901">
                  <a:extLst>
                    <a:ext uri="{9D8B030D-6E8A-4147-A177-3AD203B41FA5}">
                      <a16:colId xmlns:a16="http://schemas.microsoft.com/office/drawing/2014/main" val="2872009767"/>
                    </a:ext>
                  </a:extLst>
                </a:gridCol>
                <a:gridCol w="2016901">
                  <a:extLst>
                    <a:ext uri="{9D8B030D-6E8A-4147-A177-3AD203B41FA5}">
                      <a16:colId xmlns:a16="http://schemas.microsoft.com/office/drawing/2014/main" val="4148741393"/>
                    </a:ext>
                  </a:extLst>
                </a:gridCol>
              </a:tblGrid>
              <a:tr h="392430">
                <a:tc>
                  <a:txBody>
                    <a:bodyPr/>
                    <a:lstStyle/>
                    <a:p>
                      <a:pPr algn="l" fontAlgn="b"/>
                      <a:endParaRPr lang="en-HK" sz="1800" b="0"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HK" sz="1800" u="none" strike="noStrike">
                          <a:effectLst/>
                        </a:rPr>
                        <a:t>Numbers predicted out of 414 sample</a:t>
                      </a:r>
                      <a:endParaRPr lang="en-HK"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102970676"/>
                  </a:ext>
                </a:extLst>
              </a:tr>
              <a:tr h="392430">
                <a:tc>
                  <a:txBody>
                    <a:bodyPr/>
                    <a:lstStyle/>
                    <a:p>
                      <a:pPr algn="l" fontAlgn="ctr"/>
                      <a:endParaRPr lang="en-HK" sz="18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HK" sz="1800" u="none" strike="noStrike">
                          <a:effectLst/>
                        </a:rPr>
                        <a:t>Element-wise sum (1933 X 37) matrix</a:t>
                      </a:r>
                      <a:endParaRPr lang="en-HK"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tc gridSpan="2">
                  <a:txBody>
                    <a:bodyPr/>
                    <a:lstStyle/>
                    <a:p>
                      <a:pPr algn="ctr" fontAlgn="b"/>
                      <a:r>
                        <a:rPr lang="en-HK" sz="1800" u="none" strike="noStrike">
                          <a:effectLst/>
                        </a:rPr>
                        <a:t>Concatenated (1933 X 74) matrix</a:t>
                      </a:r>
                      <a:endParaRPr lang="en-HK"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HK"/>
                    </a:p>
                  </a:txBody>
                  <a:tcPr/>
                </a:tc>
                <a:extLst>
                  <a:ext uri="{0D108BD9-81ED-4DB2-BD59-A6C34878D82A}">
                    <a16:rowId xmlns:a16="http://schemas.microsoft.com/office/drawing/2014/main" val="2252480977"/>
                  </a:ext>
                </a:extLst>
              </a:tr>
              <a:tr h="392430">
                <a:tc>
                  <a:txBody>
                    <a:bodyPr/>
                    <a:lstStyle/>
                    <a:p>
                      <a:pPr algn="l" fontAlgn="ctr"/>
                      <a:r>
                        <a:rPr lang="en-HK" sz="1800" u="none" strike="noStrike">
                          <a:effectLst/>
                        </a:rPr>
                        <a:t>Classifier</a:t>
                      </a:r>
                      <a:endParaRPr lang="en-HK"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HK" sz="1800" u="none" strike="noStrike">
                          <a:effectLst/>
                        </a:rPr>
                        <a:t>Neutralising</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Non-neutralising</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Neutralising</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Non-neutralising</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634426"/>
                  </a:ext>
                </a:extLst>
              </a:tr>
              <a:tr h="392430">
                <a:tc>
                  <a:txBody>
                    <a:bodyPr/>
                    <a:lstStyle/>
                    <a:p>
                      <a:pPr algn="l" fontAlgn="b"/>
                      <a:r>
                        <a:rPr lang="en-HK" sz="1800" b="1" u="none" strike="noStrike" dirty="0">
                          <a:solidFill>
                            <a:srgbClr val="FF0000"/>
                          </a:solidFill>
                          <a:effectLst/>
                        </a:rPr>
                        <a:t>Random Forest</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7</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407</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3</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411</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711120"/>
                  </a:ext>
                </a:extLst>
              </a:tr>
              <a:tr h="392430">
                <a:tc>
                  <a:txBody>
                    <a:bodyPr/>
                    <a:lstStyle/>
                    <a:p>
                      <a:pPr algn="l" fontAlgn="b"/>
                      <a:r>
                        <a:rPr lang="en-HK" sz="1800" b="1" u="none" strike="noStrike" dirty="0">
                          <a:solidFill>
                            <a:srgbClr val="FF0000"/>
                          </a:solidFill>
                          <a:effectLst/>
                        </a:rPr>
                        <a:t>Decision Tree</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23</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391</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21</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393</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3180444"/>
                  </a:ext>
                </a:extLst>
              </a:tr>
              <a:tr h="392430">
                <a:tc>
                  <a:txBody>
                    <a:bodyPr/>
                    <a:lstStyle/>
                    <a:p>
                      <a:pPr algn="l" fontAlgn="b"/>
                      <a:r>
                        <a:rPr lang="en-HK" sz="1800" u="none" strike="noStrike">
                          <a:effectLst/>
                        </a:rPr>
                        <a:t>Logistic Regression</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68</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346</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79</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335</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1908235"/>
                  </a:ext>
                </a:extLst>
              </a:tr>
              <a:tr h="392430">
                <a:tc>
                  <a:txBody>
                    <a:bodyPr/>
                    <a:lstStyle/>
                    <a:p>
                      <a:pPr algn="l" fontAlgn="b"/>
                      <a:r>
                        <a:rPr lang="en-HK" sz="1800" u="none" strike="noStrike">
                          <a:effectLst/>
                        </a:rPr>
                        <a:t>Support Vector Machine</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51</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363</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20</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394</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6158158"/>
                  </a:ext>
                </a:extLst>
              </a:tr>
              <a:tr h="392430">
                <a:tc>
                  <a:txBody>
                    <a:bodyPr/>
                    <a:lstStyle/>
                    <a:p>
                      <a:pPr algn="l" fontAlgn="b"/>
                      <a:r>
                        <a:rPr lang="en-HK" sz="1800" u="none" strike="noStrike">
                          <a:effectLst/>
                        </a:rPr>
                        <a:t>MLP Classifier</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122</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292</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3</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411</a:t>
                      </a:r>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583665"/>
                  </a:ext>
                </a:extLst>
              </a:tr>
              <a:tr h="392430">
                <a:tc>
                  <a:txBody>
                    <a:bodyPr/>
                    <a:lstStyle/>
                    <a:p>
                      <a:pPr algn="l" fontAlgn="b"/>
                      <a:r>
                        <a:rPr lang="en-HK" sz="1800" b="1" u="none" strike="noStrike" dirty="0" err="1">
                          <a:solidFill>
                            <a:srgbClr val="FF0000"/>
                          </a:solidFill>
                          <a:effectLst/>
                        </a:rPr>
                        <a:t>XGBoost</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16</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398</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8</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406</a:t>
                      </a:r>
                      <a:endParaRPr lang="en-HK" sz="1800" b="1"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037539"/>
                  </a:ext>
                </a:extLst>
              </a:tr>
              <a:tr h="392430">
                <a:tc>
                  <a:txBody>
                    <a:bodyPr/>
                    <a:lstStyle/>
                    <a:p>
                      <a:pPr algn="l" fontAlgn="b"/>
                      <a:r>
                        <a:rPr lang="en-HK" sz="1800" b="1" u="none" strike="noStrike">
                          <a:solidFill>
                            <a:srgbClr val="FF0000"/>
                          </a:solidFill>
                          <a:effectLst/>
                        </a:rPr>
                        <a:t>LightGBM</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9</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405</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8</a:t>
                      </a:r>
                      <a:endParaRPr lang="en-HK"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406</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430649"/>
                  </a:ext>
                </a:extLst>
              </a:tr>
              <a:tr h="392430">
                <a:tc>
                  <a:txBody>
                    <a:bodyPr/>
                    <a:lstStyle/>
                    <a:p>
                      <a:pPr algn="l" fontAlgn="b"/>
                      <a:r>
                        <a:rPr lang="en-HK" sz="1800" b="1" u="none" strike="noStrike">
                          <a:solidFill>
                            <a:srgbClr val="FF0000"/>
                          </a:solidFill>
                          <a:effectLst/>
                        </a:rPr>
                        <a:t>CatBoost</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11</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403</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a:solidFill>
                            <a:srgbClr val="FF0000"/>
                          </a:solidFill>
                          <a:effectLst/>
                        </a:rPr>
                        <a:t>0</a:t>
                      </a:r>
                      <a:endParaRPr lang="en-HK" sz="18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HK" sz="1800" b="1" u="none" strike="noStrike" dirty="0">
                          <a:solidFill>
                            <a:srgbClr val="FF0000"/>
                          </a:solidFill>
                          <a:effectLst/>
                        </a:rPr>
                        <a:t>414</a:t>
                      </a:r>
                      <a:endParaRPr lang="en-HK" sz="18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8880601"/>
                  </a:ext>
                </a:extLst>
              </a:tr>
              <a:tr h="392430">
                <a:tc>
                  <a:txBody>
                    <a:bodyPr/>
                    <a:lstStyle/>
                    <a:p>
                      <a:pPr algn="l" fontAlgn="b"/>
                      <a:r>
                        <a:rPr lang="en-HK" sz="1800" u="none" strike="noStrike">
                          <a:effectLst/>
                        </a:rPr>
                        <a:t>TabNet</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115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299</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a:effectLst/>
                        </a:rPr>
                        <a:t>115</a:t>
                      </a:r>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HK" sz="1800" u="none" strike="noStrike" dirty="0">
                          <a:effectLst/>
                        </a:rPr>
                        <a:t>299</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194456"/>
                  </a:ext>
                </a:extLst>
              </a:tr>
            </a:tbl>
          </a:graphicData>
        </a:graphic>
      </p:graphicFrame>
    </p:spTree>
    <p:extLst>
      <p:ext uri="{BB962C8B-B14F-4D97-AF65-F5344CB8AC3E}">
        <p14:creationId xmlns:p14="http://schemas.microsoft.com/office/powerpoint/2010/main" val="855912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8F2-7F5A-4425-93BB-187A362E90D5}"/>
              </a:ext>
            </a:extLst>
          </p:cNvPr>
          <p:cNvSpPr>
            <a:spLocks noGrp="1"/>
          </p:cNvSpPr>
          <p:nvPr>
            <p:ph type="title"/>
          </p:nvPr>
        </p:nvSpPr>
        <p:spPr/>
        <p:txBody>
          <a:bodyPr/>
          <a:lstStyle/>
          <a:p>
            <a:r>
              <a:rPr lang="en-US" dirty="0"/>
              <a:t>Pattern</a:t>
            </a:r>
            <a:endParaRPr lang="en-HK" dirty="0"/>
          </a:p>
        </p:txBody>
      </p:sp>
      <p:sp>
        <p:nvSpPr>
          <p:cNvPr id="3" name="Content Placeholder 2">
            <a:extLst>
              <a:ext uri="{FF2B5EF4-FFF2-40B4-BE49-F238E27FC236}">
                <a16:creationId xmlns:a16="http://schemas.microsoft.com/office/drawing/2014/main" id="{3C648C85-AB38-4407-9DCF-0CB9309AD44C}"/>
              </a:ext>
            </a:extLst>
          </p:cNvPr>
          <p:cNvSpPr>
            <a:spLocks noGrp="1"/>
          </p:cNvSpPr>
          <p:nvPr>
            <p:ph idx="1"/>
          </p:nvPr>
        </p:nvSpPr>
        <p:spPr/>
        <p:txBody>
          <a:bodyPr/>
          <a:lstStyle/>
          <a:p>
            <a:r>
              <a:rPr lang="en-US" dirty="0"/>
              <a:t>Models that show higher accuracy score in the prior training stage will predict less number of neutralizing antibody-virus pairs than models that show lower accuracy score in the prior training stage.</a:t>
            </a:r>
          </a:p>
          <a:p>
            <a:r>
              <a:rPr lang="en-US" dirty="0"/>
              <a:t>A likely estimate of the number of neutralizing antibody-virus pairs  should be within the range of 0-23</a:t>
            </a:r>
            <a:endParaRPr lang="en-HK" dirty="0"/>
          </a:p>
        </p:txBody>
      </p:sp>
    </p:spTree>
    <p:extLst>
      <p:ext uri="{BB962C8B-B14F-4D97-AF65-F5344CB8AC3E}">
        <p14:creationId xmlns:p14="http://schemas.microsoft.com/office/powerpoint/2010/main" val="2816253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ED350-FFD9-4E52-98F3-BD3EDA7550ED}"/>
              </a:ext>
            </a:extLst>
          </p:cNvPr>
          <p:cNvSpPr>
            <a:spLocks noGrp="1"/>
          </p:cNvSpPr>
          <p:nvPr>
            <p:ph type="ctrTitle"/>
          </p:nvPr>
        </p:nvSpPr>
        <p:spPr/>
        <p:txBody>
          <a:bodyPr/>
          <a:lstStyle/>
          <a:p>
            <a:r>
              <a:rPr lang="en-US" dirty="0"/>
              <a:t>Recap on originality points</a:t>
            </a:r>
            <a:endParaRPr lang="en-HK" dirty="0"/>
          </a:p>
        </p:txBody>
      </p:sp>
      <p:sp>
        <p:nvSpPr>
          <p:cNvPr id="5" name="Subtitle 4">
            <a:extLst>
              <a:ext uri="{FF2B5EF4-FFF2-40B4-BE49-F238E27FC236}">
                <a16:creationId xmlns:a16="http://schemas.microsoft.com/office/drawing/2014/main" id="{5F20A236-C0ED-48E4-8C3E-B755BA372369}"/>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1482295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270-2CE0-4110-B626-CDF6CED15717}"/>
              </a:ext>
            </a:extLst>
          </p:cNvPr>
          <p:cNvSpPr>
            <a:spLocks noGrp="1"/>
          </p:cNvSpPr>
          <p:nvPr>
            <p:ph type="title"/>
          </p:nvPr>
        </p:nvSpPr>
        <p:spPr/>
        <p:txBody>
          <a:bodyPr/>
          <a:lstStyle/>
          <a:p>
            <a:r>
              <a:rPr lang="en-US" dirty="0"/>
              <a:t>Recap on originality points</a:t>
            </a:r>
            <a:endParaRPr lang="en-HK" dirty="0"/>
          </a:p>
        </p:txBody>
      </p:sp>
      <p:sp>
        <p:nvSpPr>
          <p:cNvPr id="3" name="Content Placeholder 2">
            <a:extLst>
              <a:ext uri="{FF2B5EF4-FFF2-40B4-BE49-F238E27FC236}">
                <a16:creationId xmlns:a16="http://schemas.microsoft.com/office/drawing/2014/main" id="{EB901C2B-261B-4BFE-9CC9-49BABEEA708B}"/>
              </a:ext>
            </a:extLst>
          </p:cNvPr>
          <p:cNvSpPr>
            <a:spLocks noGrp="1"/>
          </p:cNvSpPr>
          <p:nvPr>
            <p:ph idx="1"/>
          </p:nvPr>
        </p:nvSpPr>
        <p:spPr/>
        <p:txBody>
          <a:bodyPr/>
          <a:lstStyle/>
          <a:p>
            <a:pPr marL="514350" indent="-514350">
              <a:buFont typeface="+mj-lt"/>
              <a:buAutoNum type="arabicPeriod"/>
            </a:pPr>
            <a:r>
              <a:rPr lang="en-HK" dirty="0">
                <a:solidFill>
                  <a:srgbClr val="FF0000"/>
                </a:solidFill>
              </a:rPr>
              <a:t>Oxford database: training data more Covid oriented</a:t>
            </a:r>
          </a:p>
          <a:p>
            <a:pPr marL="514350" indent="-514350">
              <a:buFont typeface="+mj-lt"/>
              <a:buAutoNum type="arabicPeriod"/>
            </a:pPr>
            <a:r>
              <a:rPr lang="en-HK" dirty="0">
                <a:solidFill>
                  <a:srgbClr val="FF0000"/>
                </a:solidFill>
              </a:rPr>
              <a:t>Max-pooling for each molecule’s (1 X 37) vector</a:t>
            </a:r>
          </a:p>
          <a:p>
            <a:pPr marL="514350" indent="-514350">
              <a:buFont typeface="+mj-lt"/>
              <a:buAutoNum type="arabicPeriod"/>
            </a:pPr>
            <a:r>
              <a:rPr lang="en-HK" dirty="0"/>
              <a:t>Concatenated matrix (1933 X 74) for antibody / virus</a:t>
            </a:r>
          </a:p>
          <a:p>
            <a:pPr marL="514350" indent="-514350">
              <a:buFont typeface="+mj-lt"/>
              <a:buAutoNum type="arabicPeriod"/>
            </a:pPr>
            <a:r>
              <a:rPr lang="en-HK" dirty="0">
                <a:solidFill>
                  <a:srgbClr val="FF0000"/>
                </a:solidFill>
              </a:rPr>
              <a:t>Expand on classifiers </a:t>
            </a:r>
            <a:r>
              <a:rPr lang="en-HK" dirty="0">
                <a:solidFill>
                  <a:srgbClr val="FF0000"/>
                </a:solidFill>
                <a:sym typeface="Wingdings" panose="05000000000000000000" pitchFamily="2" charset="2"/>
              </a:rPr>
              <a:t> can ignore Transformer for now, focus on Ridge and LASSO</a:t>
            </a:r>
          </a:p>
          <a:p>
            <a:pPr marL="514350" indent="-514350">
              <a:buFont typeface="+mj-lt"/>
              <a:buAutoNum type="arabicPeriod"/>
            </a:pPr>
            <a:r>
              <a:rPr lang="en-HK" dirty="0">
                <a:sym typeface="Wingdings" panose="05000000000000000000" pitchFamily="2" charset="2"/>
              </a:rPr>
              <a:t>Repeated Stratified K-Fold</a:t>
            </a:r>
          </a:p>
          <a:p>
            <a:pPr marL="514350" indent="-514350">
              <a:buFont typeface="+mj-lt"/>
              <a:buAutoNum type="arabicPeriod"/>
            </a:pPr>
            <a:r>
              <a:rPr lang="en-HK" dirty="0">
                <a:solidFill>
                  <a:srgbClr val="FF0000"/>
                </a:solidFill>
              </a:rPr>
              <a:t>Hyperparameter grid search</a:t>
            </a:r>
          </a:p>
          <a:p>
            <a:pPr marL="0" indent="0">
              <a:buNone/>
            </a:pPr>
            <a:r>
              <a:rPr lang="en-HK" dirty="0">
                <a:solidFill>
                  <a:srgbClr val="FF0000"/>
                </a:solidFill>
              </a:rPr>
              <a:t>Red means we can do further work on it</a:t>
            </a:r>
          </a:p>
          <a:p>
            <a:endParaRPr lang="en-HK" dirty="0"/>
          </a:p>
        </p:txBody>
      </p:sp>
    </p:spTree>
    <p:extLst>
      <p:ext uri="{BB962C8B-B14F-4D97-AF65-F5344CB8AC3E}">
        <p14:creationId xmlns:p14="http://schemas.microsoft.com/office/powerpoint/2010/main" val="2345817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13A2-3914-42E6-A2D0-D07755391081}"/>
              </a:ext>
            </a:extLst>
          </p:cNvPr>
          <p:cNvSpPr>
            <a:spLocks noGrp="1"/>
          </p:cNvSpPr>
          <p:nvPr>
            <p:ph type="ctrTitle"/>
          </p:nvPr>
        </p:nvSpPr>
        <p:spPr/>
        <p:txBody>
          <a:bodyPr/>
          <a:lstStyle/>
          <a:p>
            <a:r>
              <a:rPr lang="en-US" dirty="0"/>
              <a:t>Reflection: </a:t>
            </a:r>
            <a:br>
              <a:rPr lang="en-US" dirty="0"/>
            </a:br>
            <a:r>
              <a:rPr lang="en-US" dirty="0"/>
              <a:t>Research Approach</a:t>
            </a:r>
            <a:endParaRPr lang="en-HK" dirty="0"/>
          </a:p>
        </p:txBody>
      </p:sp>
      <p:sp>
        <p:nvSpPr>
          <p:cNvPr id="3" name="Subtitle 2">
            <a:extLst>
              <a:ext uri="{FF2B5EF4-FFF2-40B4-BE49-F238E27FC236}">
                <a16:creationId xmlns:a16="http://schemas.microsoft.com/office/drawing/2014/main" id="{5308BFE2-2D0B-4B80-8A15-15E9CC0CCE5C}"/>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660575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A4E5-D4CA-4CBE-9347-F919BAB65C5F}"/>
              </a:ext>
            </a:extLst>
          </p:cNvPr>
          <p:cNvSpPr>
            <a:spLocks noGrp="1"/>
          </p:cNvSpPr>
          <p:nvPr>
            <p:ph type="title"/>
          </p:nvPr>
        </p:nvSpPr>
        <p:spPr/>
        <p:txBody>
          <a:bodyPr/>
          <a:lstStyle/>
          <a:p>
            <a:r>
              <a:rPr lang="en-US" dirty="0"/>
              <a:t>My best understanding of the project scope: Antibody prediction</a:t>
            </a:r>
            <a:endParaRPr lang="en-HK" dirty="0"/>
          </a:p>
        </p:txBody>
      </p:sp>
      <p:sp>
        <p:nvSpPr>
          <p:cNvPr id="3" name="Content Placeholder 2">
            <a:extLst>
              <a:ext uri="{FF2B5EF4-FFF2-40B4-BE49-F238E27FC236}">
                <a16:creationId xmlns:a16="http://schemas.microsoft.com/office/drawing/2014/main" id="{9C3684D3-6B04-4CD6-A01B-9A91011113D8}"/>
              </a:ext>
            </a:extLst>
          </p:cNvPr>
          <p:cNvSpPr>
            <a:spLocks noGrp="1"/>
          </p:cNvSpPr>
          <p:nvPr>
            <p:ph idx="1"/>
          </p:nvPr>
        </p:nvSpPr>
        <p:spPr/>
        <p:txBody>
          <a:bodyPr/>
          <a:lstStyle/>
          <a:p>
            <a:r>
              <a:rPr lang="en-US" dirty="0"/>
              <a:t>Given a pair of antibody and coronavirus protein structure, determine whether this pair is neutralizing or non-neutralizing</a:t>
            </a:r>
          </a:p>
          <a:p>
            <a:r>
              <a:rPr lang="en-US" dirty="0"/>
              <a:t>The output should ideally be 1 or 0: </a:t>
            </a:r>
          </a:p>
          <a:p>
            <a:pPr lvl="1"/>
            <a:r>
              <a:rPr lang="en-US" dirty="0"/>
              <a:t>1 means neutralizing</a:t>
            </a:r>
          </a:p>
          <a:p>
            <a:pPr lvl="1"/>
            <a:r>
              <a:rPr lang="en-US" dirty="0"/>
              <a:t>0 means non-neutralizing</a:t>
            </a:r>
          </a:p>
          <a:p>
            <a:r>
              <a:rPr lang="en-US" dirty="0">
                <a:sym typeface="Wingdings" panose="05000000000000000000" pitchFamily="2" charset="2"/>
              </a:rPr>
              <a:t> binary classification</a:t>
            </a:r>
            <a:endParaRPr lang="en-HK" dirty="0"/>
          </a:p>
        </p:txBody>
      </p:sp>
    </p:spTree>
    <p:extLst>
      <p:ext uri="{BB962C8B-B14F-4D97-AF65-F5344CB8AC3E}">
        <p14:creationId xmlns:p14="http://schemas.microsoft.com/office/powerpoint/2010/main" val="371604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DDB0-B8D9-1C41-974B-B7B7D8AD8BF0}"/>
              </a:ext>
            </a:extLst>
          </p:cNvPr>
          <p:cNvSpPr>
            <a:spLocks noGrp="1"/>
          </p:cNvSpPr>
          <p:nvPr>
            <p:ph type="title"/>
          </p:nvPr>
        </p:nvSpPr>
        <p:spPr/>
        <p:txBody>
          <a:bodyPr>
            <a:normAutofit fontScale="90000"/>
          </a:bodyPr>
          <a:lstStyle/>
          <a:p>
            <a:r>
              <a:rPr lang="en-US" dirty="0"/>
              <a:t>2. Train using various ML methods (</a:t>
            </a:r>
            <a:r>
              <a:rPr lang="en-US" dirty="0" err="1"/>
              <a:t>XGBoost</a:t>
            </a:r>
            <a:r>
              <a:rPr lang="en-US" dirty="0"/>
              <a:t>, RF, Logistic Regression etc.)</a:t>
            </a:r>
            <a:br>
              <a:rPr lang="en-US" dirty="0"/>
            </a:br>
            <a:endParaRPr lang="en-US" dirty="0"/>
          </a:p>
        </p:txBody>
      </p:sp>
      <p:sp>
        <p:nvSpPr>
          <p:cNvPr id="3" name="Content Placeholder 2">
            <a:extLst>
              <a:ext uri="{FF2B5EF4-FFF2-40B4-BE49-F238E27FC236}">
                <a16:creationId xmlns:a16="http://schemas.microsoft.com/office/drawing/2014/main" id="{4F729CC5-FB63-814D-B635-C69C0C34C8E1}"/>
              </a:ext>
            </a:extLst>
          </p:cNvPr>
          <p:cNvSpPr>
            <a:spLocks noGrp="1"/>
          </p:cNvSpPr>
          <p:nvPr>
            <p:ph idx="1"/>
          </p:nvPr>
        </p:nvSpPr>
        <p:spPr/>
        <p:txBody>
          <a:bodyPr>
            <a:normAutofit fontScale="92500" lnSpcReduction="10000"/>
          </a:bodyPr>
          <a:lstStyle/>
          <a:p>
            <a:r>
              <a:rPr lang="en-US" dirty="0"/>
              <a:t>For one example of data, we have the combined antibody-antigen AA sequence</a:t>
            </a:r>
          </a:p>
          <a:p>
            <a:r>
              <a:rPr lang="en-SG" dirty="0"/>
              <a:t>This sequence treated as an undirected graph, where atoms are nodes and bonds are edges (molecular graphs constructed using </a:t>
            </a:r>
            <a:r>
              <a:rPr lang="en-SG" dirty="0" err="1"/>
              <a:t>RDKit</a:t>
            </a:r>
            <a:r>
              <a:rPr lang="en-SG" dirty="0"/>
              <a:t>)</a:t>
            </a:r>
          </a:p>
          <a:p>
            <a:r>
              <a:rPr lang="en-SG" dirty="0"/>
              <a:t>Embeddings encode information like the type of atom, valency of an atom, hybridization state, aromaticity etc </a:t>
            </a:r>
          </a:p>
          <a:p>
            <a:r>
              <a:rPr lang="en-SG" dirty="0"/>
              <a:t>Mean pooling conducted over the features for this concatenated embedding to ensure dimensional consistency across the training data </a:t>
            </a:r>
          </a:p>
          <a:p>
            <a:r>
              <a:rPr lang="en-SG" dirty="0">
                <a:effectLst/>
              </a:rPr>
              <a:t>Then passed to various ML methods to predict neutralization potential</a:t>
            </a:r>
          </a:p>
          <a:p>
            <a:r>
              <a:rPr lang="en-SG" dirty="0"/>
              <a:t>These ML methods ultimately try to find the weighted importance of diff features which contribute to their neutralization potential</a:t>
            </a:r>
            <a:endParaRPr lang="en-SG" dirty="0">
              <a:effectLst/>
            </a:endParaRPr>
          </a:p>
          <a:p>
            <a:endParaRPr lang="en-SG" dirty="0">
              <a:effectLst/>
            </a:endParaRPr>
          </a:p>
          <a:p>
            <a:endParaRPr lang="en-SG" dirty="0"/>
          </a:p>
          <a:p>
            <a:endParaRPr lang="en-SG" dirty="0">
              <a:effectLst/>
            </a:endParaRPr>
          </a:p>
          <a:p>
            <a:endParaRPr lang="en-US" dirty="0"/>
          </a:p>
        </p:txBody>
      </p:sp>
    </p:spTree>
    <p:extLst>
      <p:ext uri="{BB962C8B-B14F-4D97-AF65-F5344CB8AC3E}">
        <p14:creationId xmlns:p14="http://schemas.microsoft.com/office/powerpoint/2010/main" val="592762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22B-C1B7-4E9C-BC71-2C16DC16C873}"/>
              </a:ext>
            </a:extLst>
          </p:cNvPr>
          <p:cNvSpPr>
            <a:spLocks noGrp="1"/>
          </p:cNvSpPr>
          <p:nvPr>
            <p:ph type="title"/>
          </p:nvPr>
        </p:nvSpPr>
        <p:spPr/>
        <p:txBody>
          <a:bodyPr/>
          <a:lstStyle/>
          <a:p>
            <a:r>
              <a:rPr lang="en-US" dirty="0"/>
              <a:t>What is tabular data</a:t>
            </a:r>
            <a:endParaRPr lang="en-HK" dirty="0"/>
          </a:p>
        </p:txBody>
      </p:sp>
      <p:sp>
        <p:nvSpPr>
          <p:cNvPr id="3" name="Content Placeholder 2">
            <a:extLst>
              <a:ext uri="{FF2B5EF4-FFF2-40B4-BE49-F238E27FC236}">
                <a16:creationId xmlns:a16="http://schemas.microsoft.com/office/drawing/2014/main" id="{9959CF43-3B89-46C8-AAC3-D1AEFFF70496}"/>
              </a:ext>
            </a:extLst>
          </p:cNvPr>
          <p:cNvSpPr>
            <a:spLocks noGrp="1"/>
          </p:cNvSpPr>
          <p:nvPr>
            <p:ph idx="1"/>
          </p:nvPr>
        </p:nvSpPr>
        <p:spPr>
          <a:xfrm>
            <a:off x="838200" y="1323975"/>
            <a:ext cx="10515600" cy="5429250"/>
          </a:xfrm>
        </p:spPr>
        <p:txBody>
          <a:bodyPr>
            <a:normAutofit/>
          </a:bodyPr>
          <a:lstStyle/>
          <a:p>
            <a:r>
              <a:rPr lang="en-US" dirty="0"/>
              <a:t>Data in a table form, example: excel</a:t>
            </a:r>
          </a:p>
          <a:p>
            <a:r>
              <a:rPr lang="en-US" dirty="0"/>
              <a:t>Usually stored in csv file format (excel readable and human readable)</a:t>
            </a:r>
          </a:p>
          <a:p>
            <a:r>
              <a:rPr lang="en-US" dirty="0"/>
              <a:t>Each row is a data, each column is a feature</a:t>
            </a:r>
          </a:p>
          <a:p>
            <a:r>
              <a:rPr lang="en-HK" dirty="0"/>
              <a:t>Can be viewed as a [n X k] matrix form, n = number of data, k = number of features</a:t>
            </a:r>
          </a:p>
          <a:p>
            <a:endParaRPr lang="en-HK" dirty="0"/>
          </a:p>
          <a:p>
            <a:endParaRPr lang="en-HK" dirty="0"/>
          </a:p>
          <a:p>
            <a:endParaRPr lang="en-HK" dirty="0"/>
          </a:p>
          <a:p>
            <a:endParaRPr lang="en-HK" dirty="0"/>
          </a:p>
          <a:p>
            <a:r>
              <a:rPr lang="en-HK" dirty="0"/>
              <a:t>Very easy for binary classification tasks: For each row of data, predict whether it is 1 or 0</a:t>
            </a:r>
          </a:p>
        </p:txBody>
      </p:sp>
      <p:pic>
        <p:nvPicPr>
          <p:cNvPr id="3074" name="Picture 2" descr="Python for Business: Working with Tabular Data">
            <a:extLst>
              <a:ext uri="{FF2B5EF4-FFF2-40B4-BE49-F238E27FC236}">
                <a16:creationId xmlns:a16="http://schemas.microsoft.com/office/drawing/2014/main" id="{0C878588-C64C-490A-91AD-DC51AE783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439" y="3789409"/>
            <a:ext cx="3287839" cy="1990200"/>
          </a:xfrm>
          <a:prstGeom prst="rect">
            <a:avLst/>
          </a:prstGeom>
          <a:noFill/>
          <a:extLst>
            <a:ext uri="{909E8E84-426E-40DD-AFC4-6F175D3DCCD1}">
              <a14:hiddenFill xmlns:a14="http://schemas.microsoft.com/office/drawing/2010/main">
                <a:solidFill>
                  <a:srgbClr val="FFFFFF"/>
                </a:solidFill>
              </a14:hiddenFill>
            </a:ext>
          </a:extLst>
        </p:spPr>
      </p:pic>
      <p:sp>
        <p:nvSpPr>
          <p:cNvPr id="4" name="Left Brace 3">
            <a:extLst>
              <a:ext uri="{FF2B5EF4-FFF2-40B4-BE49-F238E27FC236}">
                <a16:creationId xmlns:a16="http://schemas.microsoft.com/office/drawing/2014/main" id="{9C0B83B1-5F05-4F06-8136-FE068766B901}"/>
              </a:ext>
            </a:extLst>
          </p:cNvPr>
          <p:cNvSpPr/>
          <p:nvPr/>
        </p:nvSpPr>
        <p:spPr>
          <a:xfrm>
            <a:off x="4272039" y="4270341"/>
            <a:ext cx="402336" cy="14234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5" name="TextBox 4">
            <a:extLst>
              <a:ext uri="{FF2B5EF4-FFF2-40B4-BE49-F238E27FC236}">
                <a16:creationId xmlns:a16="http://schemas.microsoft.com/office/drawing/2014/main" id="{C08C7387-6C41-4228-B6C6-63595AA1445F}"/>
              </a:ext>
            </a:extLst>
          </p:cNvPr>
          <p:cNvSpPr txBox="1"/>
          <p:nvPr/>
        </p:nvSpPr>
        <p:spPr>
          <a:xfrm>
            <a:off x="1610926" y="4751634"/>
            <a:ext cx="2661113" cy="369332"/>
          </a:xfrm>
          <a:prstGeom prst="rect">
            <a:avLst/>
          </a:prstGeom>
          <a:noFill/>
        </p:spPr>
        <p:txBody>
          <a:bodyPr wrap="none" rtlCol="0">
            <a:spAutoFit/>
          </a:bodyPr>
          <a:lstStyle/>
          <a:p>
            <a:r>
              <a:rPr lang="en-US" dirty="0"/>
              <a:t>n rows, each row is a data</a:t>
            </a:r>
            <a:endParaRPr lang="en-HK" dirty="0"/>
          </a:p>
        </p:txBody>
      </p:sp>
      <p:sp>
        <p:nvSpPr>
          <p:cNvPr id="7" name="TextBox 6">
            <a:extLst>
              <a:ext uri="{FF2B5EF4-FFF2-40B4-BE49-F238E27FC236}">
                <a16:creationId xmlns:a16="http://schemas.microsoft.com/office/drawing/2014/main" id="{AA458E6B-2715-4F01-A435-CD9F280EF4CD}"/>
              </a:ext>
            </a:extLst>
          </p:cNvPr>
          <p:cNvSpPr txBox="1"/>
          <p:nvPr/>
        </p:nvSpPr>
        <p:spPr>
          <a:xfrm>
            <a:off x="4654840" y="3244335"/>
            <a:ext cx="3529812" cy="369332"/>
          </a:xfrm>
          <a:prstGeom prst="rect">
            <a:avLst/>
          </a:prstGeom>
          <a:noFill/>
        </p:spPr>
        <p:txBody>
          <a:bodyPr wrap="none" rtlCol="0">
            <a:spAutoFit/>
          </a:bodyPr>
          <a:lstStyle/>
          <a:p>
            <a:r>
              <a:rPr lang="en-US" dirty="0"/>
              <a:t>k columns, each column is a feature</a:t>
            </a:r>
            <a:endParaRPr lang="en-HK" dirty="0"/>
          </a:p>
        </p:txBody>
      </p:sp>
      <p:sp>
        <p:nvSpPr>
          <p:cNvPr id="8" name="Left Brace 7">
            <a:extLst>
              <a:ext uri="{FF2B5EF4-FFF2-40B4-BE49-F238E27FC236}">
                <a16:creationId xmlns:a16="http://schemas.microsoft.com/office/drawing/2014/main" id="{C1327B01-ABE4-4348-A8C4-5CF268007537}"/>
              </a:ext>
            </a:extLst>
          </p:cNvPr>
          <p:cNvSpPr/>
          <p:nvPr/>
        </p:nvSpPr>
        <p:spPr>
          <a:xfrm rot="5400000">
            <a:off x="6310912" y="2138892"/>
            <a:ext cx="217669" cy="3167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Tree>
    <p:extLst>
      <p:ext uri="{BB962C8B-B14F-4D97-AF65-F5344CB8AC3E}">
        <p14:creationId xmlns:p14="http://schemas.microsoft.com/office/powerpoint/2010/main" val="2530267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76E9-35B9-4172-B982-944632DE5AC0}"/>
              </a:ext>
            </a:extLst>
          </p:cNvPr>
          <p:cNvSpPr>
            <a:spLocks noGrp="1"/>
          </p:cNvSpPr>
          <p:nvPr>
            <p:ph type="title"/>
          </p:nvPr>
        </p:nvSpPr>
        <p:spPr/>
        <p:txBody>
          <a:bodyPr/>
          <a:lstStyle/>
          <a:p>
            <a:r>
              <a:rPr lang="en-US" dirty="0"/>
              <a:t>Binary classification model</a:t>
            </a:r>
            <a:endParaRPr lang="en-HK" dirty="0"/>
          </a:p>
        </p:txBody>
      </p:sp>
      <p:sp>
        <p:nvSpPr>
          <p:cNvPr id="3" name="Content Placeholder 2">
            <a:extLst>
              <a:ext uri="{FF2B5EF4-FFF2-40B4-BE49-F238E27FC236}">
                <a16:creationId xmlns:a16="http://schemas.microsoft.com/office/drawing/2014/main" id="{4ADFAB19-B067-4060-A5FF-D7B26C2B735C}"/>
              </a:ext>
            </a:extLst>
          </p:cNvPr>
          <p:cNvSpPr>
            <a:spLocks noGrp="1"/>
          </p:cNvSpPr>
          <p:nvPr>
            <p:ph idx="1"/>
          </p:nvPr>
        </p:nvSpPr>
        <p:spPr/>
        <p:txBody>
          <a:bodyPr/>
          <a:lstStyle/>
          <a:p>
            <a:r>
              <a:rPr lang="en-US" dirty="0"/>
              <a:t>The 12 forementioned classification models: </a:t>
            </a:r>
          </a:p>
          <a:p>
            <a:pPr lvl="1"/>
            <a:r>
              <a:rPr lang="en-US" dirty="0"/>
              <a:t>Random Forest, Decision Tree, Logistic Regression, Support Vector Machine, MLP Classifier, </a:t>
            </a:r>
            <a:r>
              <a:rPr lang="en-US" dirty="0" err="1"/>
              <a:t>XGBoost</a:t>
            </a:r>
            <a:r>
              <a:rPr lang="en-US" dirty="0"/>
              <a:t>, </a:t>
            </a:r>
            <a:r>
              <a:rPr lang="en-US" dirty="0" err="1"/>
              <a:t>LightGBM</a:t>
            </a:r>
            <a:r>
              <a:rPr lang="en-US" dirty="0"/>
              <a:t>, </a:t>
            </a:r>
            <a:r>
              <a:rPr lang="en-US" dirty="0" err="1"/>
              <a:t>Catboost</a:t>
            </a:r>
            <a:r>
              <a:rPr lang="en-US" dirty="0"/>
              <a:t>, </a:t>
            </a:r>
            <a:r>
              <a:rPr lang="en-US" dirty="0" err="1"/>
              <a:t>TabNet</a:t>
            </a:r>
            <a:r>
              <a:rPr lang="en-US" dirty="0"/>
              <a:t>, Ridge, LASSO I &amp; II</a:t>
            </a:r>
          </a:p>
          <a:p>
            <a:r>
              <a:rPr lang="en-US" dirty="0"/>
              <a:t>They are all useful for binary classification tasks</a:t>
            </a:r>
          </a:p>
          <a:p>
            <a:r>
              <a:rPr lang="en-US" dirty="0"/>
              <a:t>Some are only capable of binary classification, some are capable of multiple class classifications</a:t>
            </a:r>
          </a:p>
          <a:p>
            <a:r>
              <a:rPr lang="en-US" dirty="0"/>
              <a:t>For the purpose of this project, we can treat them as binary classification models</a:t>
            </a:r>
            <a:endParaRPr lang="en-HK" dirty="0"/>
          </a:p>
        </p:txBody>
      </p:sp>
    </p:spTree>
    <p:extLst>
      <p:ext uri="{BB962C8B-B14F-4D97-AF65-F5344CB8AC3E}">
        <p14:creationId xmlns:p14="http://schemas.microsoft.com/office/powerpoint/2010/main" val="1498449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5FA6-71F1-445B-8F7A-8C5652903DFA}"/>
              </a:ext>
            </a:extLst>
          </p:cNvPr>
          <p:cNvSpPr>
            <a:spLocks noGrp="1"/>
          </p:cNvSpPr>
          <p:nvPr>
            <p:ph type="title"/>
          </p:nvPr>
        </p:nvSpPr>
        <p:spPr/>
        <p:txBody>
          <a:bodyPr/>
          <a:lstStyle/>
          <a:p>
            <a:r>
              <a:rPr lang="en-US" dirty="0"/>
              <a:t>3-D coordinate data</a:t>
            </a:r>
            <a:endParaRPr lang="en-HK" dirty="0"/>
          </a:p>
        </p:txBody>
      </p:sp>
      <p:sp>
        <p:nvSpPr>
          <p:cNvPr id="3" name="Content Placeholder 2">
            <a:extLst>
              <a:ext uri="{FF2B5EF4-FFF2-40B4-BE49-F238E27FC236}">
                <a16:creationId xmlns:a16="http://schemas.microsoft.com/office/drawing/2014/main" id="{C53B0159-B7CC-4101-A475-5F0C723F8A35}"/>
              </a:ext>
            </a:extLst>
          </p:cNvPr>
          <p:cNvSpPr>
            <a:spLocks noGrp="1"/>
          </p:cNvSpPr>
          <p:nvPr>
            <p:ph idx="1"/>
          </p:nvPr>
        </p:nvSpPr>
        <p:spPr/>
        <p:txBody>
          <a:bodyPr/>
          <a:lstStyle/>
          <a:p>
            <a:r>
              <a:rPr lang="en-US" dirty="0"/>
              <a:t>Each atom of a molecule has its respective 3-D coordinate, then data stores the 3-D coordinate of each molecule</a:t>
            </a:r>
          </a:p>
          <a:p>
            <a:r>
              <a:rPr lang="en-US" dirty="0"/>
              <a:t>Or, in more simple form, it can just be an adjacency matrix for each atom that belongs to the same molecule</a:t>
            </a:r>
          </a:p>
          <a:p>
            <a:r>
              <a:rPr lang="en-US" dirty="0">
                <a:sym typeface="Wingdings" panose="05000000000000000000" pitchFamily="2" charset="2"/>
              </a:rPr>
              <a:t> Useful for GNN model</a:t>
            </a:r>
            <a:endParaRPr lang="en-HK" dirty="0"/>
          </a:p>
        </p:txBody>
      </p:sp>
      <p:pic>
        <p:nvPicPr>
          <p:cNvPr id="4098" name="Picture 2" descr="Handbook of Chemoinformatics Algorithms">
            <a:extLst>
              <a:ext uri="{FF2B5EF4-FFF2-40B4-BE49-F238E27FC236}">
                <a16:creationId xmlns:a16="http://schemas.microsoft.com/office/drawing/2014/main" id="{55866EBF-11D5-40D9-918E-9FB3492FC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065" y="4056628"/>
            <a:ext cx="2238173" cy="21550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6 6 a) A directed graph and b) its adjacency matrix | Download Scientific  Diagram">
            <a:extLst>
              <a:ext uri="{FF2B5EF4-FFF2-40B4-BE49-F238E27FC236}">
                <a16:creationId xmlns:a16="http://schemas.microsoft.com/office/drawing/2014/main" id="{52502641-504D-41E7-B8F4-31152EBD8B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052" t="11199" b="18795"/>
          <a:stretch/>
        </p:blipFill>
        <p:spPr bwMode="auto">
          <a:xfrm>
            <a:off x="6620575" y="4056628"/>
            <a:ext cx="2083249" cy="2155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E78342-9F95-4894-B36B-725878E148D6}"/>
              </a:ext>
            </a:extLst>
          </p:cNvPr>
          <p:cNvSpPr txBox="1"/>
          <p:nvPr/>
        </p:nvSpPr>
        <p:spPr>
          <a:xfrm>
            <a:off x="928561" y="6211669"/>
            <a:ext cx="3881183" cy="646331"/>
          </a:xfrm>
          <a:prstGeom prst="rect">
            <a:avLst/>
          </a:prstGeom>
          <a:noFill/>
        </p:spPr>
        <p:txBody>
          <a:bodyPr wrap="square" rtlCol="0">
            <a:spAutoFit/>
          </a:bodyPr>
          <a:lstStyle/>
          <a:p>
            <a:pPr algn="ctr"/>
            <a:r>
              <a:rPr lang="en-US" dirty="0"/>
              <a:t>3-D coordinate representation of each atom belonging to the same molecule</a:t>
            </a:r>
            <a:endParaRPr lang="en-HK" dirty="0"/>
          </a:p>
        </p:txBody>
      </p:sp>
      <p:sp>
        <p:nvSpPr>
          <p:cNvPr id="7" name="TextBox 6">
            <a:extLst>
              <a:ext uri="{FF2B5EF4-FFF2-40B4-BE49-F238E27FC236}">
                <a16:creationId xmlns:a16="http://schemas.microsoft.com/office/drawing/2014/main" id="{7A0ADFB6-01F9-45EF-B1B9-E82A9FCDE2FA}"/>
              </a:ext>
            </a:extLst>
          </p:cNvPr>
          <p:cNvSpPr txBox="1"/>
          <p:nvPr/>
        </p:nvSpPr>
        <p:spPr>
          <a:xfrm>
            <a:off x="5721609" y="6211669"/>
            <a:ext cx="3881183" cy="369332"/>
          </a:xfrm>
          <a:prstGeom prst="rect">
            <a:avLst/>
          </a:prstGeom>
          <a:noFill/>
        </p:spPr>
        <p:txBody>
          <a:bodyPr wrap="square" rtlCol="0">
            <a:spAutoFit/>
          </a:bodyPr>
          <a:lstStyle/>
          <a:p>
            <a:pPr algn="ctr"/>
            <a:r>
              <a:rPr lang="en-US" dirty="0"/>
              <a:t>Adjacency matrix</a:t>
            </a:r>
            <a:endParaRPr lang="en-HK" dirty="0"/>
          </a:p>
        </p:txBody>
      </p:sp>
      <p:sp>
        <p:nvSpPr>
          <p:cNvPr id="6" name="TextBox 5">
            <a:extLst>
              <a:ext uri="{FF2B5EF4-FFF2-40B4-BE49-F238E27FC236}">
                <a16:creationId xmlns:a16="http://schemas.microsoft.com/office/drawing/2014/main" id="{E1E86E71-63DD-40EB-A6FC-D16D5BF2A645}"/>
              </a:ext>
            </a:extLst>
          </p:cNvPr>
          <p:cNvSpPr txBox="1"/>
          <p:nvPr/>
        </p:nvSpPr>
        <p:spPr>
          <a:xfrm>
            <a:off x="5018920" y="4780205"/>
            <a:ext cx="819455" cy="707886"/>
          </a:xfrm>
          <a:prstGeom prst="rect">
            <a:avLst/>
          </a:prstGeom>
          <a:noFill/>
        </p:spPr>
        <p:txBody>
          <a:bodyPr wrap="none" rtlCol="0">
            <a:spAutoFit/>
          </a:bodyPr>
          <a:lstStyle/>
          <a:p>
            <a:r>
              <a:rPr lang="en-US" sz="4000" b="1" dirty="0"/>
              <a:t>OR</a:t>
            </a:r>
            <a:endParaRPr lang="en-HK" sz="4000" b="1" dirty="0"/>
          </a:p>
        </p:txBody>
      </p:sp>
    </p:spTree>
    <p:extLst>
      <p:ext uri="{BB962C8B-B14F-4D97-AF65-F5344CB8AC3E}">
        <p14:creationId xmlns:p14="http://schemas.microsoft.com/office/powerpoint/2010/main" val="3851964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3376-EC56-43FD-934C-BDFCD5F53DD4}"/>
              </a:ext>
            </a:extLst>
          </p:cNvPr>
          <p:cNvSpPr>
            <a:spLocks noGrp="1"/>
          </p:cNvSpPr>
          <p:nvPr>
            <p:ph type="title"/>
          </p:nvPr>
        </p:nvSpPr>
        <p:spPr>
          <a:xfrm>
            <a:off x="838200" y="28983"/>
            <a:ext cx="10515600" cy="1325563"/>
          </a:xfrm>
        </p:spPr>
        <p:txBody>
          <a:bodyPr/>
          <a:lstStyle/>
          <a:p>
            <a:r>
              <a:rPr lang="en-US" dirty="0"/>
              <a:t>How I picture our research approach</a:t>
            </a:r>
            <a:endParaRPr lang="en-HK" dirty="0"/>
          </a:p>
        </p:txBody>
      </p:sp>
      <p:sp>
        <p:nvSpPr>
          <p:cNvPr id="4" name="Rectangle: Rounded Corners 3">
            <a:extLst>
              <a:ext uri="{FF2B5EF4-FFF2-40B4-BE49-F238E27FC236}">
                <a16:creationId xmlns:a16="http://schemas.microsoft.com/office/drawing/2014/main" id="{C0FBD578-2BB6-40D3-801C-4D3926724489}"/>
              </a:ext>
            </a:extLst>
          </p:cNvPr>
          <p:cNvSpPr/>
          <p:nvPr/>
        </p:nvSpPr>
        <p:spPr>
          <a:xfrm>
            <a:off x="4764024" y="1119371"/>
            <a:ext cx="1901952" cy="841403"/>
          </a:xfrm>
          <a:prstGeom prst="round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Journal paper</a:t>
            </a:r>
            <a:endParaRPr lang="en-HK" sz="2400" dirty="0">
              <a:solidFill>
                <a:schemeClr val="tx1"/>
              </a:solidFill>
            </a:endParaRPr>
          </a:p>
        </p:txBody>
      </p:sp>
      <p:sp>
        <p:nvSpPr>
          <p:cNvPr id="5" name="Rectangle: Rounded Corners 4">
            <a:extLst>
              <a:ext uri="{FF2B5EF4-FFF2-40B4-BE49-F238E27FC236}">
                <a16:creationId xmlns:a16="http://schemas.microsoft.com/office/drawing/2014/main" id="{599C719E-05F5-458F-A1C7-2B4BC202A867}"/>
              </a:ext>
            </a:extLst>
          </p:cNvPr>
          <p:cNvSpPr/>
          <p:nvPr/>
        </p:nvSpPr>
        <p:spPr>
          <a:xfrm>
            <a:off x="4764024" y="2547423"/>
            <a:ext cx="1901952" cy="948715"/>
          </a:xfrm>
          <a:prstGeom prst="round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Oxford dataset</a:t>
            </a:r>
            <a:endParaRPr lang="en-HK" sz="2400" dirty="0">
              <a:solidFill>
                <a:schemeClr val="tx1"/>
              </a:solidFill>
            </a:endParaRPr>
          </a:p>
        </p:txBody>
      </p:sp>
      <p:sp>
        <p:nvSpPr>
          <p:cNvPr id="6" name="Rectangle: Rounded Corners 5">
            <a:extLst>
              <a:ext uri="{FF2B5EF4-FFF2-40B4-BE49-F238E27FC236}">
                <a16:creationId xmlns:a16="http://schemas.microsoft.com/office/drawing/2014/main" id="{AF96DD2C-DBD2-46E1-AE47-F475D03577BB}"/>
              </a:ext>
            </a:extLst>
          </p:cNvPr>
          <p:cNvSpPr/>
          <p:nvPr/>
        </p:nvSpPr>
        <p:spPr>
          <a:xfrm>
            <a:off x="1304387" y="2547423"/>
            <a:ext cx="2315506" cy="948715"/>
          </a:xfrm>
          <a:prstGeom prst="round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3-D coordinate data</a:t>
            </a:r>
            <a:endParaRPr lang="en-HK" sz="2400" dirty="0">
              <a:solidFill>
                <a:schemeClr val="tx1"/>
              </a:solidFill>
            </a:endParaRPr>
          </a:p>
        </p:txBody>
      </p:sp>
      <p:sp>
        <p:nvSpPr>
          <p:cNvPr id="7" name="Rectangle: Rounded Corners 6">
            <a:extLst>
              <a:ext uri="{FF2B5EF4-FFF2-40B4-BE49-F238E27FC236}">
                <a16:creationId xmlns:a16="http://schemas.microsoft.com/office/drawing/2014/main" id="{DB3B3785-71FE-485D-8CF8-FB1D177A4422}"/>
              </a:ext>
            </a:extLst>
          </p:cNvPr>
          <p:cNvSpPr/>
          <p:nvPr/>
        </p:nvSpPr>
        <p:spPr>
          <a:xfrm>
            <a:off x="8100767" y="2547423"/>
            <a:ext cx="2786846" cy="948715"/>
          </a:xfrm>
          <a:prstGeom prst="round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Tabular data</a:t>
            </a:r>
            <a:endParaRPr lang="en-HK" sz="2400" dirty="0">
              <a:solidFill>
                <a:schemeClr val="tx1"/>
              </a:solidFill>
            </a:endParaRPr>
          </a:p>
        </p:txBody>
      </p:sp>
      <p:sp>
        <p:nvSpPr>
          <p:cNvPr id="8" name="Rectangle: Rounded Corners 7">
            <a:extLst>
              <a:ext uri="{FF2B5EF4-FFF2-40B4-BE49-F238E27FC236}">
                <a16:creationId xmlns:a16="http://schemas.microsoft.com/office/drawing/2014/main" id="{815828E9-3139-4C63-90F6-34C9F3B15A11}"/>
              </a:ext>
            </a:extLst>
          </p:cNvPr>
          <p:cNvSpPr/>
          <p:nvPr/>
        </p:nvSpPr>
        <p:spPr>
          <a:xfrm>
            <a:off x="1304387" y="4065362"/>
            <a:ext cx="2315506" cy="948715"/>
          </a:xfrm>
          <a:prstGeom prst="round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GNN</a:t>
            </a:r>
            <a:endParaRPr lang="en-HK" sz="2400" dirty="0">
              <a:solidFill>
                <a:schemeClr val="tx1"/>
              </a:solidFill>
            </a:endParaRPr>
          </a:p>
        </p:txBody>
      </p:sp>
      <p:sp>
        <p:nvSpPr>
          <p:cNvPr id="9" name="Rectangle: Rounded Corners 8">
            <a:extLst>
              <a:ext uri="{FF2B5EF4-FFF2-40B4-BE49-F238E27FC236}">
                <a16:creationId xmlns:a16="http://schemas.microsoft.com/office/drawing/2014/main" id="{8F3D79A0-A2A4-4853-84C7-5DD080A3EE9D}"/>
              </a:ext>
            </a:extLst>
          </p:cNvPr>
          <p:cNvSpPr/>
          <p:nvPr/>
        </p:nvSpPr>
        <p:spPr>
          <a:xfrm>
            <a:off x="8100767" y="4065361"/>
            <a:ext cx="2786846" cy="948715"/>
          </a:xfrm>
          <a:prstGeom prst="round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Binary classification models</a:t>
            </a:r>
            <a:endParaRPr lang="en-HK" sz="2400" dirty="0">
              <a:solidFill>
                <a:schemeClr val="tx1"/>
              </a:solidFill>
            </a:endParaRPr>
          </a:p>
        </p:txBody>
      </p:sp>
      <p:grpSp>
        <p:nvGrpSpPr>
          <p:cNvPr id="27" name="Group 26">
            <a:extLst>
              <a:ext uri="{FF2B5EF4-FFF2-40B4-BE49-F238E27FC236}">
                <a16:creationId xmlns:a16="http://schemas.microsoft.com/office/drawing/2014/main" id="{EE640EAE-1B2A-4AA1-89C6-00E64799BAB0}"/>
              </a:ext>
            </a:extLst>
          </p:cNvPr>
          <p:cNvGrpSpPr/>
          <p:nvPr/>
        </p:nvGrpSpPr>
        <p:grpSpPr>
          <a:xfrm>
            <a:off x="7663454" y="5182754"/>
            <a:ext cx="3804093" cy="1687524"/>
            <a:chOff x="7663454" y="5182754"/>
            <a:chExt cx="3804093" cy="1687524"/>
          </a:xfrm>
        </p:grpSpPr>
        <p:sp>
          <p:nvSpPr>
            <p:cNvPr id="12" name="Explosion: 14 Points 11">
              <a:extLst>
                <a:ext uri="{FF2B5EF4-FFF2-40B4-BE49-F238E27FC236}">
                  <a16:creationId xmlns:a16="http://schemas.microsoft.com/office/drawing/2014/main" id="{EC1C183C-5D61-4241-933F-CAF1AB6A21EC}"/>
                </a:ext>
              </a:extLst>
            </p:cNvPr>
            <p:cNvSpPr/>
            <p:nvPr/>
          </p:nvSpPr>
          <p:spPr>
            <a:xfrm rot="498152">
              <a:off x="7663454" y="5182754"/>
              <a:ext cx="3804093" cy="1687524"/>
            </a:xfrm>
            <a:prstGeom prst="irregularSeal2">
              <a:avLst/>
            </a:prstGeom>
            <a:solidFill>
              <a:srgbClr val="FF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b="1" dirty="0">
                <a:solidFill>
                  <a:srgbClr val="0070C0"/>
                </a:solidFill>
              </a:endParaRPr>
            </a:p>
          </p:txBody>
        </p:sp>
        <p:sp>
          <p:nvSpPr>
            <p:cNvPr id="14" name="TextBox 13">
              <a:extLst>
                <a:ext uri="{FF2B5EF4-FFF2-40B4-BE49-F238E27FC236}">
                  <a16:creationId xmlns:a16="http://schemas.microsoft.com/office/drawing/2014/main" id="{C3A5D425-A3B4-4D6A-93F3-C057E6C5BE1C}"/>
                </a:ext>
              </a:extLst>
            </p:cNvPr>
            <p:cNvSpPr txBox="1"/>
            <p:nvPr/>
          </p:nvSpPr>
          <p:spPr>
            <a:xfrm>
              <a:off x="8362919" y="5734128"/>
              <a:ext cx="2262542" cy="584775"/>
            </a:xfrm>
            <a:prstGeom prst="rect">
              <a:avLst/>
            </a:prstGeom>
            <a:noFill/>
          </p:spPr>
          <p:txBody>
            <a:bodyPr wrap="none" rtlCol="0">
              <a:spAutoFit/>
            </a:bodyPr>
            <a:lstStyle/>
            <a:p>
              <a:r>
                <a:rPr lang="en-US" sz="3200" b="1" dirty="0">
                  <a:solidFill>
                    <a:schemeClr val="accent6">
                      <a:lumMod val="40000"/>
                      <a:lumOff val="60000"/>
                    </a:schemeClr>
                  </a:solidFill>
                </a:rPr>
                <a:t>Transformer</a:t>
              </a:r>
              <a:endParaRPr lang="en-HK" sz="3200" b="1" dirty="0">
                <a:solidFill>
                  <a:schemeClr val="accent6">
                    <a:lumMod val="40000"/>
                    <a:lumOff val="60000"/>
                  </a:schemeClr>
                </a:solidFill>
              </a:endParaRPr>
            </a:p>
          </p:txBody>
        </p:sp>
      </p:grpSp>
      <p:sp>
        <p:nvSpPr>
          <p:cNvPr id="15" name="Arrow: Down 14">
            <a:extLst>
              <a:ext uri="{FF2B5EF4-FFF2-40B4-BE49-F238E27FC236}">
                <a16:creationId xmlns:a16="http://schemas.microsoft.com/office/drawing/2014/main" id="{0081B433-E79A-45A6-8C9A-8F1EAFF1DA77}"/>
              </a:ext>
            </a:extLst>
          </p:cNvPr>
          <p:cNvSpPr/>
          <p:nvPr/>
        </p:nvSpPr>
        <p:spPr>
          <a:xfrm>
            <a:off x="5531177" y="1993769"/>
            <a:ext cx="367646" cy="520660"/>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 name="Arrow: Down 15">
            <a:extLst>
              <a:ext uri="{FF2B5EF4-FFF2-40B4-BE49-F238E27FC236}">
                <a16:creationId xmlns:a16="http://schemas.microsoft.com/office/drawing/2014/main" id="{C6733306-C535-4F2D-9A15-8D940E4638A5}"/>
              </a:ext>
            </a:extLst>
          </p:cNvPr>
          <p:cNvSpPr/>
          <p:nvPr/>
        </p:nvSpPr>
        <p:spPr>
          <a:xfrm rot="3623983">
            <a:off x="4008137" y="1667140"/>
            <a:ext cx="367646" cy="1191344"/>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Arrow: Down 16">
            <a:extLst>
              <a:ext uri="{FF2B5EF4-FFF2-40B4-BE49-F238E27FC236}">
                <a16:creationId xmlns:a16="http://schemas.microsoft.com/office/drawing/2014/main" id="{9DEA737A-C988-4E68-AE52-96D80C22AF3D}"/>
              </a:ext>
            </a:extLst>
          </p:cNvPr>
          <p:cNvSpPr/>
          <p:nvPr/>
        </p:nvSpPr>
        <p:spPr>
          <a:xfrm rot="17733460">
            <a:off x="7215429" y="1536117"/>
            <a:ext cx="367646" cy="1467449"/>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 name="Arrow: Down 17">
            <a:extLst>
              <a:ext uri="{FF2B5EF4-FFF2-40B4-BE49-F238E27FC236}">
                <a16:creationId xmlns:a16="http://schemas.microsoft.com/office/drawing/2014/main" id="{DABEFAD8-4F7A-4050-A104-2CF47E6FEBEC}"/>
              </a:ext>
            </a:extLst>
          </p:cNvPr>
          <p:cNvSpPr/>
          <p:nvPr/>
        </p:nvSpPr>
        <p:spPr>
          <a:xfrm>
            <a:off x="2278317" y="3520799"/>
            <a:ext cx="367646" cy="520660"/>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Arrow: Down 18">
            <a:extLst>
              <a:ext uri="{FF2B5EF4-FFF2-40B4-BE49-F238E27FC236}">
                <a16:creationId xmlns:a16="http://schemas.microsoft.com/office/drawing/2014/main" id="{5F333EEA-AEB4-40BD-914E-9298D81780E1}"/>
              </a:ext>
            </a:extLst>
          </p:cNvPr>
          <p:cNvSpPr/>
          <p:nvPr/>
        </p:nvSpPr>
        <p:spPr>
          <a:xfrm>
            <a:off x="9310367" y="3520799"/>
            <a:ext cx="367646" cy="520660"/>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 name="Arrow: Down 19">
            <a:extLst>
              <a:ext uri="{FF2B5EF4-FFF2-40B4-BE49-F238E27FC236}">
                <a16:creationId xmlns:a16="http://schemas.microsoft.com/office/drawing/2014/main" id="{1DCD0CA8-D654-49E9-BAD9-06EB0B771E73}"/>
              </a:ext>
            </a:extLst>
          </p:cNvPr>
          <p:cNvSpPr/>
          <p:nvPr/>
        </p:nvSpPr>
        <p:spPr>
          <a:xfrm>
            <a:off x="9310367" y="5037978"/>
            <a:ext cx="367646" cy="520660"/>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Arrow: Right 20">
            <a:extLst>
              <a:ext uri="{FF2B5EF4-FFF2-40B4-BE49-F238E27FC236}">
                <a16:creationId xmlns:a16="http://schemas.microsoft.com/office/drawing/2014/main" id="{47BDFE53-BFD3-4D24-9A61-F5F5B004DAE4}"/>
              </a:ext>
            </a:extLst>
          </p:cNvPr>
          <p:cNvSpPr/>
          <p:nvPr/>
        </p:nvSpPr>
        <p:spPr>
          <a:xfrm>
            <a:off x="6211083" y="5630589"/>
            <a:ext cx="1457759" cy="791851"/>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2" name="TextBox 21">
            <a:extLst>
              <a:ext uri="{FF2B5EF4-FFF2-40B4-BE49-F238E27FC236}">
                <a16:creationId xmlns:a16="http://schemas.microsoft.com/office/drawing/2014/main" id="{457BCC30-425C-466F-859A-FE818F8E3B65}"/>
              </a:ext>
            </a:extLst>
          </p:cNvPr>
          <p:cNvSpPr txBox="1"/>
          <p:nvPr/>
        </p:nvSpPr>
        <p:spPr>
          <a:xfrm>
            <a:off x="3853329" y="5795681"/>
            <a:ext cx="2335383" cy="461665"/>
          </a:xfrm>
          <a:prstGeom prst="rect">
            <a:avLst/>
          </a:prstGeom>
          <a:noFill/>
        </p:spPr>
        <p:txBody>
          <a:bodyPr wrap="none" rtlCol="0">
            <a:spAutoFit/>
          </a:bodyPr>
          <a:lstStyle/>
          <a:p>
            <a:r>
              <a:rPr lang="en-US" sz="2400" b="1" dirty="0"/>
              <a:t>Can be very hard</a:t>
            </a:r>
            <a:endParaRPr lang="en-HK" sz="2400" b="1" dirty="0"/>
          </a:p>
        </p:txBody>
      </p:sp>
      <p:sp>
        <p:nvSpPr>
          <p:cNvPr id="23" name="Rectangle: Rounded Corners 22">
            <a:extLst>
              <a:ext uri="{FF2B5EF4-FFF2-40B4-BE49-F238E27FC236}">
                <a16:creationId xmlns:a16="http://schemas.microsoft.com/office/drawing/2014/main" id="{4E9B9AF1-D51F-46E8-86C3-FDC668F7EE9C}"/>
              </a:ext>
            </a:extLst>
          </p:cNvPr>
          <p:cNvSpPr/>
          <p:nvPr/>
        </p:nvSpPr>
        <p:spPr>
          <a:xfrm>
            <a:off x="190278" y="5362361"/>
            <a:ext cx="1295844" cy="536456"/>
          </a:xfrm>
          <a:prstGeom prst="round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2400" dirty="0">
              <a:solidFill>
                <a:schemeClr val="tx1"/>
              </a:solidFill>
            </a:endParaRPr>
          </a:p>
        </p:txBody>
      </p:sp>
      <p:sp>
        <p:nvSpPr>
          <p:cNvPr id="24" name="TextBox 23">
            <a:extLst>
              <a:ext uri="{FF2B5EF4-FFF2-40B4-BE49-F238E27FC236}">
                <a16:creationId xmlns:a16="http://schemas.microsoft.com/office/drawing/2014/main" id="{53FAB316-E63F-4E08-9C66-1979EA47FA77}"/>
              </a:ext>
            </a:extLst>
          </p:cNvPr>
          <p:cNvSpPr txBox="1"/>
          <p:nvPr/>
        </p:nvSpPr>
        <p:spPr>
          <a:xfrm>
            <a:off x="1508493" y="5445923"/>
            <a:ext cx="2134880" cy="369332"/>
          </a:xfrm>
          <a:prstGeom prst="rect">
            <a:avLst/>
          </a:prstGeom>
          <a:noFill/>
        </p:spPr>
        <p:txBody>
          <a:bodyPr wrap="none" rtlCol="0">
            <a:spAutoFit/>
          </a:bodyPr>
          <a:lstStyle/>
          <a:p>
            <a:r>
              <a:rPr lang="en-US" dirty="0"/>
              <a:t>Our current progress</a:t>
            </a:r>
            <a:endParaRPr lang="en-HK" dirty="0"/>
          </a:p>
        </p:txBody>
      </p:sp>
      <p:sp>
        <p:nvSpPr>
          <p:cNvPr id="25" name="Rectangle: Rounded Corners 24">
            <a:extLst>
              <a:ext uri="{FF2B5EF4-FFF2-40B4-BE49-F238E27FC236}">
                <a16:creationId xmlns:a16="http://schemas.microsoft.com/office/drawing/2014/main" id="{E8C85DBD-26E4-4166-ACBB-212243322CF3}"/>
              </a:ext>
            </a:extLst>
          </p:cNvPr>
          <p:cNvSpPr/>
          <p:nvPr/>
        </p:nvSpPr>
        <p:spPr>
          <a:xfrm>
            <a:off x="190278" y="6062435"/>
            <a:ext cx="1295844" cy="536456"/>
          </a:xfrm>
          <a:prstGeom prst="round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2400" dirty="0">
              <a:solidFill>
                <a:schemeClr val="tx1"/>
              </a:solidFill>
            </a:endParaRPr>
          </a:p>
        </p:txBody>
      </p:sp>
      <p:sp>
        <p:nvSpPr>
          <p:cNvPr id="26" name="TextBox 25">
            <a:extLst>
              <a:ext uri="{FF2B5EF4-FFF2-40B4-BE49-F238E27FC236}">
                <a16:creationId xmlns:a16="http://schemas.microsoft.com/office/drawing/2014/main" id="{744DD8A7-FFF9-4EE6-880E-F727961D7D9C}"/>
              </a:ext>
            </a:extLst>
          </p:cNvPr>
          <p:cNvSpPr txBox="1"/>
          <p:nvPr/>
        </p:nvSpPr>
        <p:spPr>
          <a:xfrm>
            <a:off x="1508493" y="6145997"/>
            <a:ext cx="2163028" cy="369332"/>
          </a:xfrm>
          <a:prstGeom prst="rect">
            <a:avLst/>
          </a:prstGeom>
          <a:noFill/>
        </p:spPr>
        <p:txBody>
          <a:bodyPr wrap="none" rtlCol="0">
            <a:spAutoFit/>
          </a:bodyPr>
          <a:lstStyle/>
          <a:p>
            <a:r>
              <a:rPr lang="en-US" dirty="0"/>
              <a:t>What we can explore</a:t>
            </a:r>
            <a:endParaRPr lang="en-HK" dirty="0"/>
          </a:p>
        </p:txBody>
      </p:sp>
    </p:spTree>
    <p:extLst>
      <p:ext uri="{BB962C8B-B14F-4D97-AF65-F5344CB8AC3E}">
        <p14:creationId xmlns:p14="http://schemas.microsoft.com/office/powerpoint/2010/main" val="154074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DDB0-B8D9-1C41-974B-B7B7D8AD8BF0}"/>
              </a:ext>
            </a:extLst>
          </p:cNvPr>
          <p:cNvSpPr>
            <a:spLocks noGrp="1"/>
          </p:cNvSpPr>
          <p:nvPr>
            <p:ph type="title"/>
          </p:nvPr>
        </p:nvSpPr>
        <p:spPr/>
        <p:txBody>
          <a:bodyPr>
            <a:normAutofit fontScale="90000"/>
          </a:bodyPr>
          <a:lstStyle/>
          <a:p>
            <a:r>
              <a:rPr lang="en-US" dirty="0"/>
              <a:t>3. Generate a list of possible antibodies (from point mutations of existing SARS antibodies)</a:t>
            </a:r>
            <a:br>
              <a:rPr lang="en-US" dirty="0"/>
            </a:br>
            <a:endParaRPr lang="en-US" dirty="0"/>
          </a:p>
        </p:txBody>
      </p:sp>
      <p:sp>
        <p:nvSpPr>
          <p:cNvPr id="3" name="Content Placeholder 2">
            <a:extLst>
              <a:ext uri="{FF2B5EF4-FFF2-40B4-BE49-F238E27FC236}">
                <a16:creationId xmlns:a16="http://schemas.microsoft.com/office/drawing/2014/main" id="{4F729CC5-FB63-814D-B635-C69C0C34C8E1}"/>
              </a:ext>
            </a:extLst>
          </p:cNvPr>
          <p:cNvSpPr>
            <a:spLocks noGrp="1"/>
          </p:cNvSpPr>
          <p:nvPr>
            <p:ph idx="1"/>
          </p:nvPr>
        </p:nvSpPr>
        <p:spPr/>
        <p:txBody>
          <a:bodyPr>
            <a:normAutofit/>
          </a:bodyPr>
          <a:lstStyle/>
          <a:p>
            <a:r>
              <a:rPr lang="en-SG" dirty="0"/>
              <a:t>The paper only managed to find 4 antibodies which neutralize SARS on PDB</a:t>
            </a:r>
          </a:p>
          <a:p>
            <a:r>
              <a:rPr lang="en-SG" dirty="0"/>
              <a:t>They then used point mutations to generate a list of 2589 possible antibodies (presumably by running a script)</a:t>
            </a:r>
          </a:p>
          <a:p>
            <a:endParaRPr lang="en-SG" dirty="0">
              <a:effectLst/>
            </a:endParaRPr>
          </a:p>
          <a:p>
            <a:endParaRPr lang="en-US" dirty="0"/>
          </a:p>
        </p:txBody>
      </p:sp>
      <p:pic>
        <p:nvPicPr>
          <p:cNvPr id="5" name="Picture 4">
            <a:extLst>
              <a:ext uri="{FF2B5EF4-FFF2-40B4-BE49-F238E27FC236}">
                <a16:creationId xmlns:a16="http://schemas.microsoft.com/office/drawing/2014/main" id="{E3DB9B1E-FA5B-A347-83F4-F9D594AC1DF8}"/>
              </a:ext>
            </a:extLst>
          </p:cNvPr>
          <p:cNvPicPr>
            <a:picLocks noChangeAspect="1"/>
          </p:cNvPicPr>
          <p:nvPr/>
        </p:nvPicPr>
        <p:blipFill>
          <a:blip r:embed="rId2"/>
          <a:stretch>
            <a:fillRect/>
          </a:stretch>
        </p:blipFill>
        <p:spPr>
          <a:xfrm>
            <a:off x="2773552" y="3721432"/>
            <a:ext cx="6193779" cy="3135600"/>
          </a:xfrm>
          <a:prstGeom prst="rect">
            <a:avLst/>
          </a:prstGeom>
        </p:spPr>
      </p:pic>
    </p:spTree>
    <p:extLst>
      <p:ext uri="{BB962C8B-B14F-4D97-AF65-F5344CB8AC3E}">
        <p14:creationId xmlns:p14="http://schemas.microsoft.com/office/powerpoint/2010/main" val="58768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DDB0-B8D9-1C41-974B-B7B7D8AD8BF0}"/>
              </a:ext>
            </a:extLst>
          </p:cNvPr>
          <p:cNvSpPr>
            <a:spLocks noGrp="1"/>
          </p:cNvSpPr>
          <p:nvPr>
            <p:ph type="title"/>
          </p:nvPr>
        </p:nvSpPr>
        <p:spPr/>
        <p:txBody>
          <a:bodyPr>
            <a:normAutofit fontScale="90000"/>
          </a:bodyPr>
          <a:lstStyle/>
          <a:p>
            <a:r>
              <a:rPr lang="en-US" dirty="0"/>
              <a:t>3. Generate a list of possible antibodies (from point mutations of existing SARS antibodies)</a:t>
            </a:r>
            <a:br>
              <a:rPr lang="en-US" dirty="0"/>
            </a:br>
            <a:endParaRPr lang="en-US" dirty="0"/>
          </a:p>
        </p:txBody>
      </p:sp>
      <p:sp>
        <p:nvSpPr>
          <p:cNvPr id="3" name="Content Placeholder 2">
            <a:extLst>
              <a:ext uri="{FF2B5EF4-FFF2-40B4-BE49-F238E27FC236}">
                <a16:creationId xmlns:a16="http://schemas.microsoft.com/office/drawing/2014/main" id="{4F729CC5-FB63-814D-B635-C69C0C34C8E1}"/>
              </a:ext>
            </a:extLst>
          </p:cNvPr>
          <p:cNvSpPr>
            <a:spLocks noGrp="1"/>
          </p:cNvSpPr>
          <p:nvPr>
            <p:ph idx="1"/>
          </p:nvPr>
        </p:nvSpPr>
        <p:spPr/>
        <p:txBody>
          <a:bodyPr>
            <a:normAutofit/>
          </a:bodyPr>
          <a:lstStyle/>
          <a:p>
            <a:r>
              <a:rPr lang="en-SG" dirty="0"/>
              <a:t>Afterwards, they selected the binding region of each antibody (within 5 Armstrong of their antigen)</a:t>
            </a:r>
          </a:p>
          <a:p>
            <a:r>
              <a:rPr lang="en-SG" dirty="0"/>
              <a:t>Each mutation was scored using BLOSUM62 matrix to test for its </a:t>
            </a:r>
            <a:r>
              <a:rPr lang="en-SG" b="1" dirty="0"/>
              <a:t>biological feasibility </a:t>
            </a:r>
            <a:r>
              <a:rPr lang="en-SG" dirty="0"/>
              <a:t>(</a:t>
            </a:r>
            <a:r>
              <a:rPr lang="en-SG" dirty="0" err="1"/>
              <a:t>i</a:t>
            </a:r>
            <a:r>
              <a:rPr lang="en-SG" dirty="0"/>
              <a:t> assume it means likely to occur in nature thus likely to be biologically stable)</a:t>
            </a:r>
            <a:endParaRPr lang="en-SG" b="1" dirty="0"/>
          </a:p>
          <a:p>
            <a:endParaRPr lang="en-SG" dirty="0">
              <a:effectLst/>
            </a:endParaRPr>
          </a:p>
          <a:p>
            <a:endParaRPr lang="en-US" dirty="0"/>
          </a:p>
        </p:txBody>
      </p:sp>
      <p:pic>
        <p:nvPicPr>
          <p:cNvPr id="1026" name="Picture 2" descr="BLOSUM Substitution Matrix - YouTube">
            <a:extLst>
              <a:ext uri="{FF2B5EF4-FFF2-40B4-BE49-F238E27FC236}">
                <a16:creationId xmlns:a16="http://schemas.microsoft.com/office/drawing/2014/main" id="{2CBF7F0D-62EB-F846-A01E-BBD66EA6D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4080658"/>
            <a:ext cx="4789714" cy="26942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2623BB4-A6B2-B141-9DA1-2688EBC11826}"/>
              </a:ext>
            </a:extLst>
          </p:cNvPr>
          <p:cNvSpPr/>
          <p:nvPr/>
        </p:nvSpPr>
        <p:spPr>
          <a:xfrm>
            <a:off x="6564086" y="3881772"/>
            <a:ext cx="5447807" cy="2893100"/>
          </a:xfrm>
          <a:prstGeom prst="rect">
            <a:avLst/>
          </a:prstGeom>
        </p:spPr>
        <p:txBody>
          <a:bodyPr wrap="square">
            <a:spAutoFit/>
          </a:bodyPr>
          <a:lstStyle/>
          <a:p>
            <a:r>
              <a:rPr lang="en-SG" sz="1400" b="0" i="0" dirty="0">
                <a:solidFill>
                  <a:srgbClr val="202122"/>
                </a:solidFill>
                <a:effectLst/>
                <a:latin typeface="Arial" panose="020B0604020202020204" pitchFamily="34" charset="0"/>
              </a:rPr>
              <a:t>The BLOSUM62 matrix with the amino acids in the table grouped according to the chemistry of the side chain, as in (a). Each value in the matrix is calculated by dividing the frequency of occurrence of the amino acid pair in the BLOCKS database, clustered at the 62% level, divided by the probability that the same two amino acids might align by chance. The ratio is then converted to a logarithm and expressed as a log odds score, as for PAM. BLOSUM matrices are usually scaled in half-bit units. A score of zero indicates that the frequency with which a given two amino acids were found aligned in the database was as expected by chance, while a positive score indicates that the alignment was found more often than by chance, and negative score indicates that the alignment was found less often than by chance</a:t>
            </a:r>
            <a:endParaRPr lang="en-US" sz="1400" dirty="0"/>
          </a:p>
        </p:txBody>
      </p:sp>
    </p:spTree>
    <p:extLst>
      <p:ext uri="{BB962C8B-B14F-4D97-AF65-F5344CB8AC3E}">
        <p14:creationId xmlns:p14="http://schemas.microsoft.com/office/powerpoint/2010/main" val="295537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DDB0-B8D9-1C41-974B-B7B7D8AD8BF0}"/>
              </a:ext>
            </a:extLst>
          </p:cNvPr>
          <p:cNvSpPr>
            <a:spLocks noGrp="1"/>
          </p:cNvSpPr>
          <p:nvPr>
            <p:ph type="title"/>
          </p:nvPr>
        </p:nvSpPr>
        <p:spPr/>
        <p:txBody>
          <a:bodyPr>
            <a:normAutofit fontScale="90000"/>
          </a:bodyPr>
          <a:lstStyle/>
          <a:p>
            <a:r>
              <a:rPr lang="en-US" dirty="0"/>
              <a:t>3. Generate a list of possible antibodies (from point mutations of existing SARS antibodies)</a:t>
            </a:r>
            <a:br>
              <a:rPr lang="en-US" dirty="0"/>
            </a:br>
            <a:endParaRPr lang="en-US" dirty="0"/>
          </a:p>
        </p:txBody>
      </p:sp>
      <p:sp>
        <p:nvSpPr>
          <p:cNvPr id="3" name="Content Placeholder 2">
            <a:extLst>
              <a:ext uri="{FF2B5EF4-FFF2-40B4-BE49-F238E27FC236}">
                <a16:creationId xmlns:a16="http://schemas.microsoft.com/office/drawing/2014/main" id="{4F729CC5-FB63-814D-B635-C69C0C34C8E1}"/>
              </a:ext>
            </a:extLst>
          </p:cNvPr>
          <p:cNvSpPr>
            <a:spLocks noGrp="1"/>
          </p:cNvSpPr>
          <p:nvPr>
            <p:ph idx="1"/>
          </p:nvPr>
        </p:nvSpPr>
        <p:spPr/>
        <p:txBody>
          <a:bodyPr>
            <a:normAutofit/>
          </a:bodyPr>
          <a:lstStyle/>
          <a:p>
            <a:r>
              <a:rPr lang="en-US" dirty="0"/>
              <a:t>What our URECA project can do:</a:t>
            </a:r>
          </a:p>
          <a:p>
            <a:pPr lvl="1"/>
            <a:r>
              <a:rPr lang="en-US" dirty="0">
                <a:solidFill>
                  <a:srgbClr val="FF0000"/>
                </a:solidFill>
              </a:rPr>
              <a:t>(ii) In this step, generate list of antibodies through point mutation of set of COVID antibodies obtained from database shared by </a:t>
            </a:r>
            <a:r>
              <a:rPr lang="en-US" dirty="0" err="1">
                <a:solidFill>
                  <a:srgbClr val="FF0000"/>
                </a:solidFill>
              </a:rPr>
              <a:t>Jothy</a:t>
            </a:r>
            <a:r>
              <a:rPr lang="en-US" dirty="0">
                <a:solidFill>
                  <a:srgbClr val="FF0000"/>
                </a:solidFill>
              </a:rPr>
              <a:t>: </a:t>
            </a:r>
            <a:r>
              <a:rPr lang="en-SG" dirty="0">
                <a:hlinkClick r:id="rId2"/>
              </a:rPr>
              <a:t>http://opig.stats.ox.ac.uk/webapps/covabdab/</a:t>
            </a:r>
            <a:endParaRPr lang="en-SG" dirty="0"/>
          </a:p>
          <a:p>
            <a:pPr lvl="1"/>
            <a:r>
              <a:rPr lang="en-SG" dirty="0">
                <a:solidFill>
                  <a:srgbClr val="FF0000"/>
                </a:solidFill>
              </a:rPr>
              <a:t>(iii) In this step, generate list of antibodies through another method (randomly?) </a:t>
            </a:r>
          </a:p>
          <a:p>
            <a:pPr lvl="1"/>
            <a:endParaRPr lang="en-SG" dirty="0"/>
          </a:p>
          <a:p>
            <a:pPr lvl="1"/>
            <a:endParaRPr lang="en-US" dirty="0">
              <a:solidFill>
                <a:srgbClr val="FF0000"/>
              </a:solidFill>
            </a:endParaRPr>
          </a:p>
          <a:p>
            <a:endParaRPr lang="en-SG" dirty="0">
              <a:effectLst/>
            </a:endParaRPr>
          </a:p>
          <a:p>
            <a:endParaRPr lang="en-US" dirty="0"/>
          </a:p>
        </p:txBody>
      </p:sp>
    </p:spTree>
    <p:extLst>
      <p:ext uri="{BB962C8B-B14F-4D97-AF65-F5344CB8AC3E}">
        <p14:creationId xmlns:p14="http://schemas.microsoft.com/office/powerpoint/2010/main" val="628958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4186</Words>
  <Application>Microsoft Office PowerPoint</Application>
  <PresentationFormat>Widescreen</PresentationFormat>
  <Paragraphs>784</Paragraphs>
  <Slides>63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5/1 Sharing by Shaun</vt:lpstr>
      <vt:lpstr>Potential neutralizing antibodies discovered for novel corona virus using machine learning (paper shared earlier) </vt:lpstr>
      <vt:lpstr>Steps (which the paper did)</vt:lpstr>
      <vt:lpstr>1. Generate training examples data (antibody-antigen complex of different viruses) </vt:lpstr>
      <vt:lpstr>1. Generate training examples data (antibody-antigen complex of different viruses) </vt:lpstr>
      <vt:lpstr>2. Train using various ML methods (XGBoost, RF, Logistic Regression etc.) </vt:lpstr>
      <vt:lpstr>3. Generate a list of possible antibodies (from point mutations of existing SARS antibodies) </vt:lpstr>
      <vt:lpstr>3. Generate a list of possible antibodies (from point mutations of existing SARS antibodies) </vt:lpstr>
      <vt:lpstr>3. Generate a list of possible antibodies (from point mutations of existing SARS antibodies) </vt:lpstr>
      <vt:lpstr>Running the code </vt:lpstr>
      <vt:lpstr>What our project can do</vt:lpstr>
      <vt:lpstr>12th January 2022 sharing  by Joshua</vt:lpstr>
      <vt:lpstr>This week’s progress: replicate the progress of the article:  Potential neutralizing antibodies discovered for novel corona virus using machine learning (paper shared earlier) </vt:lpstr>
      <vt:lpstr>Code file 1</vt:lpstr>
      <vt:lpstr>Step 1: Install RDKit library</vt:lpstr>
      <vt:lpstr>Step 2: Importing training data from csv</vt:lpstr>
      <vt:lpstr>Most of the training data are HIV</vt:lpstr>
      <vt:lpstr>Step 3: Convert FASTA to molecular and atomic representation, and finally to one-hot vector</vt:lpstr>
      <vt:lpstr>Convert features to one-hot vector</vt:lpstr>
      <vt:lpstr>Convert features to one-hot vector</vt:lpstr>
      <vt:lpstr>Convert features to one-hot vector</vt:lpstr>
      <vt:lpstr>Matrix representation For each molecule:</vt:lpstr>
      <vt:lpstr>Step 4: Adjacency matrix</vt:lpstr>
      <vt:lpstr>Step 5: Matrix multiplication For each molecule:</vt:lpstr>
      <vt:lpstr>The product:</vt:lpstr>
      <vt:lpstr>Step 6: Mean pooling For each molecule</vt:lpstr>
      <vt:lpstr>So given that you have 1933 antibody molecules and 1933 virus molecules…</vt:lpstr>
      <vt:lpstr>It will become…</vt:lpstr>
      <vt:lpstr>Step 7: Journal paper’s approach:  Elementwise-sum up two matrices</vt:lpstr>
      <vt:lpstr>PowerPoint Presentation</vt:lpstr>
      <vt:lpstr>Originality 3: Instead of summing up the matrices, concatenate!</vt:lpstr>
      <vt:lpstr>PowerPoint Presentation</vt:lpstr>
      <vt:lpstr>Step 8:</vt:lpstr>
      <vt:lpstr>Code file 2</vt:lpstr>
      <vt:lpstr>Originality 4: Expanding on classifiers</vt:lpstr>
      <vt:lpstr>Splitting training / validation data by 5-Fold What does K-Fold mean?</vt:lpstr>
      <vt:lpstr>Splitting training / validation data by 5-Fold What does K-Fold mean?</vt:lpstr>
      <vt:lpstr>Replicating GitHub code with 5-Fold</vt:lpstr>
      <vt:lpstr>Why did it happen?</vt:lpstr>
      <vt:lpstr>Why did it happen?</vt:lpstr>
      <vt:lpstr>Originality 5: Solve by Repeated Stratified 5-Fold</vt:lpstr>
      <vt:lpstr>Originality 5: Solve by Repeated Stratified 5-Fold</vt:lpstr>
      <vt:lpstr>Performance (accuracy rate) with different classifiers:</vt:lpstr>
      <vt:lpstr>Performance (accuracy rate) with different classifiers:</vt:lpstr>
      <vt:lpstr>Performance (accuracy rate) with different classifiers:</vt:lpstr>
      <vt:lpstr>Code file 3</vt:lpstr>
      <vt:lpstr>Originality 6: Hyperparameter grid-search</vt:lpstr>
      <vt:lpstr>Discussion point</vt:lpstr>
      <vt:lpstr>Code file 4</vt:lpstr>
      <vt:lpstr>Repeats of code file 1, but for prediction</vt:lpstr>
      <vt:lpstr>Remember our originality point 1</vt:lpstr>
      <vt:lpstr>Code file 5</vt:lpstr>
      <vt:lpstr>Repeats of code file 2, but for prediction</vt:lpstr>
      <vt:lpstr>Results</vt:lpstr>
      <vt:lpstr>Pattern</vt:lpstr>
      <vt:lpstr>Recap on originality points</vt:lpstr>
      <vt:lpstr>Recap on originality points</vt:lpstr>
      <vt:lpstr>Reflection:  Research Approach</vt:lpstr>
      <vt:lpstr>My best understanding of the project scope: Antibody prediction</vt:lpstr>
      <vt:lpstr>What is tabular data</vt:lpstr>
      <vt:lpstr>Binary classification model</vt:lpstr>
      <vt:lpstr>3-D coordinate data</vt:lpstr>
      <vt:lpstr>How I picture our research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 Sharing by Shaun</dc:title>
  <dc:creator>#NG YUE HAO, SHAUN#</dc:creator>
  <cp:lastModifiedBy>Joshua Juan Yin Chan</cp:lastModifiedBy>
  <cp:revision>457</cp:revision>
  <dcterms:created xsi:type="dcterms:W3CDTF">2022-01-04T03:53:45Z</dcterms:created>
  <dcterms:modified xsi:type="dcterms:W3CDTF">2022-01-18T14:25:01Z</dcterms:modified>
</cp:coreProperties>
</file>