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56" r:id="rId5"/>
    <p:sldId id="257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96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05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6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36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43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32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7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4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13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30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4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96F9E-055A-499E-82A4-8CCE55A84A1E}" type="datetimeFigureOut">
              <a:rPr lang="zh-CN" altLang="en-US" smtClean="0"/>
              <a:t>2019/5/7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8120-2D42-4A04-9940-F2815F63A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243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4562764" y="2105891"/>
            <a:ext cx="5560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、当前项目进展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2</a:t>
            </a:r>
            <a:r>
              <a:rPr lang="zh-CN" altLang="en-US" b="1" dirty="0" smtClean="0">
                <a:latin typeface="+mn-ea"/>
              </a:rPr>
              <a:t>、版本提测及</a:t>
            </a:r>
            <a:r>
              <a:rPr lang="en-US" altLang="zh-CN" b="1" dirty="0" smtClean="0">
                <a:latin typeface="+mn-ea"/>
              </a:rPr>
              <a:t>Bug</a:t>
            </a:r>
            <a:r>
              <a:rPr lang="zh-CN" altLang="en-US" b="1" dirty="0" smtClean="0">
                <a:latin typeface="+mn-ea"/>
              </a:rPr>
              <a:t>分析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3</a:t>
            </a:r>
            <a:r>
              <a:rPr lang="zh-CN" altLang="en-US" b="1" dirty="0" smtClean="0">
                <a:latin typeface="+mn-ea"/>
              </a:rPr>
              <a:t>、存在问题汇总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+mn-ea"/>
              </a:rPr>
              <a:t>4</a:t>
            </a:r>
            <a:r>
              <a:rPr lang="zh-CN" altLang="en-US" b="1" dirty="0" smtClean="0">
                <a:latin typeface="+mn-ea"/>
              </a:rPr>
              <a:t>、</a:t>
            </a:r>
            <a:r>
              <a:rPr lang="en-US" altLang="zh-CN" b="1" dirty="0" smtClean="0">
                <a:latin typeface="+mn-ea"/>
              </a:rPr>
              <a:t>5</a:t>
            </a:r>
            <a:r>
              <a:rPr lang="zh-CN" altLang="en-US" b="1" dirty="0" smtClean="0">
                <a:latin typeface="+mn-ea"/>
              </a:rPr>
              <a:t>月工作计划</a:t>
            </a:r>
            <a:endParaRPr lang="zh-CN" altLang="en-US" b="1" dirty="0">
              <a:latin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目录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03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894292"/>
              </p:ext>
            </p:extLst>
          </p:nvPr>
        </p:nvGraphicFramePr>
        <p:xfrm>
          <a:off x="5324764" y="2542454"/>
          <a:ext cx="1362364" cy="1234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1" name="工作表" showAsIcon="1" r:id="rId3" imgW="914400" imgH="828720" progId="Excel.Sheet.12">
                  <p:embed/>
                </p:oleObj>
              </mc:Choice>
              <mc:Fallback>
                <p:oleObj name="工作表" showAsIcon="1" r:id="rId3" imgW="914400" imgH="828720" progId="Excel.Sheet.12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4764" y="2542454"/>
                        <a:ext cx="1362364" cy="12346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当前项目进展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5296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右箭头 2"/>
          <p:cNvSpPr/>
          <p:nvPr/>
        </p:nvSpPr>
        <p:spPr>
          <a:xfrm>
            <a:off x="2613890" y="2253665"/>
            <a:ext cx="7148943" cy="191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2780143" y="2401448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8025" y="2983340"/>
            <a:ext cx="106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2018.08</a:t>
            </a:r>
          </a:p>
          <a:p>
            <a:r>
              <a:rPr lang="zh-CN" altLang="en-US" sz="1200" dirty="0" smtClean="0"/>
              <a:t>页面重构前第一轮测试</a:t>
            </a:r>
            <a:endParaRPr lang="en-US" altLang="zh-CN" sz="1200" dirty="0" smtClean="0"/>
          </a:p>
        </p:txBody>
      </p:sp>
      <p:sp>
        <p:nvSpPr>
          <p:cNvPr id="8" name="等腰三角形 7"/>
          <p:cNvSpPr/>
          <p:nvPr/>
        </p:nvSpPr>
        <p:spPr>
          <a:xfrm>
            <a:off x="4253333" y="2406064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24996" y="2992572"/>
            <a:ext cx="106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03.25-04.18</a:t>
            </a:r>
            <a:endParaRPr lang="en-US" altLang="zh-CN" sz="1200" dirty="0" smtClean="0"/>
          </a:p>
          <a:p>
            <a:r>
              <a:rPr lang="en-US" altLang="zh-CN" sz="1200" dirty="0" smtClean="0"/>
              <a:t>Web</a:t>
            </a:r>
            <a:r>
              <a:rPr lang="zh-CN" altLang="en-US" sz="1200" dirty="0" smtClean="0"/>
              <a:t>功能测试用例编写</a:t>
            </a:r>
            <a:endParaRPr lang="en-US" altLang="zh-CN" sz="1200" dirty="0" smtClean="0"/>
          </a:p>
        </p:txBody>
      </p:sp>
      <p:sp>
        <p:nvSpPr>
          <p:cNvPr id="13" name="等腰三角形 12"/>
          <p:cNvSpPr/>
          <p:nvPr/>
        </p:nvSpPr>
        <p:spPr>
          <a:xfrm>
            <a:off x="5310894" y="2401446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910265" y="2987954"/>
            <a:ext cx="105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05.07-05.10</a:t>
            </a:r>
            <a:endParaRPr lang="en-US" altLang="zh-CN" sz="1200" dirty="0" smtClean="0"/>
          </a:p>
          <a:p>
            <a:r>
              <a:rPr lang="zh-CN" altLang="en-US" sz="1200" dirty="0" smtClean="0"/>
              <a:t>河南项目测试</a:t>
            </a:r>
            <a:endParaRPr lang="en-US" altLang="zh-CN" sz="1200" dirty="0" smtClean="0"/>
          </a:p>
        </p:txBody>
      </p:sp>
      <p:sp>
        <p:nvSpPr>
          <p:cNvPr id="15" name="等腰三角形 14"/>
          <p:cNvSpPr/>
          <p:nvPr/>
        </p:nvSpPr>
        <p:spPr>
          <a:xfrm>
            <a:off x="6322266" y="2396832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967817" y="2983340"/>
            <a:ext cx="106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05.13-05.26</a:t>
            </a:r>
            <a:endParaRPr lang="en-US" altLang="zh-CN" sz="1200" dirty="0" smtClean="0"/>
          </a:p>
          <a:p>
            <a:r>
              <a:rPr lang="zh-CN" altLang="en-US" sz="1200" dirty="0" smtClean="0"/>
              <a:t>正式测试</a:t>
            </a:r>
            <a:r>
              <a:rPr lang="en-US" altLang="zh-CN" sz="1200" dirty="0" smtClean="0"/>
              <a:t>Web</a:t>
            </a:r>
            <a:r>
              <a:rPr lang="zh-CN" altLang="en-US" sz="1200" dirty="0" smtClean="0"/>
              <a:t>功能</a:t>
            </a:r>
            <a:endParaRPr lang="en-US" altLang="zh-CN" sz="1200" dirty="0" smtClean="0"/>
          </a:p>
        </p:txBody>
      </p:sp>
      <p:sp>
        <p:nvSpPr>
          <p:cNvPr id="17" name="等腰三角形 16"/>
          <p:cNvSpPr/>
          <p:nvPr/>
        </p:nvSpPr>
        <p:spPr>
          <a:xfrm>
            <a:off x="7259753" y="2401452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905304" y="2987960"/>
            <a:ext cx="1069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05.27-05.31</a:t>
            </a:r>
            <a:endParaRPr lang="en-US" altLang="zh-CN" sz="1200" dirty="0" smtClean="0"/>
          </a:p>
          <a:p>
            <a:r>
              <a:rPr lang="en-US" altLang="zh-CN" sz="1200" dirty="0" smtClean="0"/>
              <a:t>Bug</a:t>
            </a:r>
            <a:r>
              <a:rPr lang="zh-CN" altLang="en-US" sz="1200" dirty="0" smtClean="0"/>
              <a:t>回归</a:t>
            </a:r>
            <a:endParaRPr lang="en-US" altLang="zh-CN" sz="1200" dirty="0" smtClean="0"/>
          </a:p>
        </p:txBody>
      </p:sp>
      <p:sp>
        <p:nvSpPr>
          <p:cNvPr id="19" name="等腰三角形 18"/>
          <p:cNvSpPr/>
          <p:nvPr/>
        </p:nvSpPr>
        <p:spPr>
          <a:xfrm>
            <a:off x="8178759" y="2396838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824310" y="2983346"/>
            <a:ext cx="106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06.03-06.10</a:t>
            </a:r>
            <a:endParaRPr lang="en-US" altLang="zh-CN" sz="1200" dirty="0" smtClean="0"/>
          </a:p>
          <a:p>
            <a:r>
              <a:rPr lang="zh-CN" altLang="en-US" sz="1200" dirty="0" smtClean="0"/>
              <a:t>平台数据走向用例编写</a:t>
            </a:r>
            <a:endParaRPr lang="en-US" altLang="zh-CN" sz="1200" dirty="0" smtClean="0"/>
          </a:p>
        </p:txBody>
      </p:sp>
      <p:sp>
        <p:nvSpPr>
          <p:cNvPr id="22" name="等腰三角形 21"/>
          <p:cNvSpPr/>
          <p:nvPr/>
        </p:nvSpPr>
        <p:spPr>
          <a:xfrm rot="10800000">
            <a:off x="5757702" y="1759514"/>
            <a:ext cx="221673" cy="5264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417112" y="1281769"/>
            <a:ext cx="1011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确保河南项目验收通过</a:t>
            </a:r>
            <a:endParaRPr lang="zh-CN" altLang="en-US" sz="1200" dirty="0"/>
          </a:p>
        </p:txBody>
      </p:sp>
      <p:sp>
        <p:nvSpPr>
          <p:cNvPr id="24" name="右箭头 23"/>
          <p:cNvSpPr/>
          <p:nvPr/>
        </p:nvSpPr>
        <p:spPr>
          <a:xfrm>
            <a:off x="2618510" y="4899896"/>
            <a:ext cx="7144323" cy="180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2784764" y="5047679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471881" y="5629571"/>
            <a:ext cx="10691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2019.01</a:t>
            </a:r>
          </a:p>
          <a:p>
            <a:r>
              <a:rPr lang="zh-CN" altLang="en-US" sz="1200" dirty="0" smtClean="0"/>
              <a:t>平台</a:t>
            </a:r>
            <a:r>
              <a:rPr lang="en-US" altLang="zh-CN" sz="1200" dirty="0" smtClean="0"/>
              <a:t>V1.0.0</a:t>
            </a:r>
          </a:p>
          <a:p>
            <a:r>
              <a:rPr lang="en-US" altLang="zh-CN" sz="1200" dirty="0" smtClean="0"/>
              <a:t>APP V1.0.0</a:t>
            </a:r>
          </a:p>
          <a:p>
            <a:r>
              <a:rPr lang="zh-CN" altLang="en-US" sz="1200" dirty="0" smtClean="0"/>
              <a:t>测试</a:t>
            </a:r>
            <a:endParaRPr lang="en-US" altLang="zh-CN" sz="1200" dirty="0" smtClean="0"/>
          </a:p>
        </p:txBody>
      </p:sp>
      <p:sp>
        <p:nvSpPr>
          <p:cNvPr id="27" name="等腰三角形 26"/>
          <p:cNvSpPr/>
          <p:nvPr/>
        </p:nvSpPr>
        <p:spPr>
          <a:xfrm>
            <a:off x="3749950" y="5052295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321613" y="5638803"/>
            <a:ext cx="106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2019.02</a:t>
            </a:r>
          </a:p>
          <a:p>
            <a:r>
              <a:rPr lang="en-US" altLang="zh-CN" sz="1200" dirty="0" smtClean="0"/>
              <a:t>APP V1.0.1</a:t>
            </a:r>
          </a:p>
          <a:p>
            <a:r>
              <a:rPr lang="zh-CN" altLang="en-US" sz="1200" dirty="0" smtClean="0"/>
              <a:t>测试</a:t>
            </a:r>
            <a:endParaRPr lang="en-US" altLang="zh-CN" sz="1200" dirty="0" smtClean="0"/>
          </a:p>
        </p:txBody>
      </p:sp>
      <p:sp>
        <p:nvSpPr>
          <p:cNvPr id="29" name="等腰三角形 28"/>
          <p:cNvSpPr/>
          <p:nvPr/>
        </p:nvSpPr>
        <p:spPr>
          <a:xfrm>
            <a:off x="5315515" y="5047677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914886" y="5634185"/>
            <a:ext cx="1057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04.01-04.02</a:t>
            </a:r>
            <a:endParaRPr lang="en-US" altLang="zh-CN" sz="1200" dirty="0" smtClean="0"/>
          </a:p>
          <a:p>
            <a:r>
              <a:rPr lang="en-US" altLang="zh-CN" sz="1200" dirty="0" smtClean="0"/>
              <a:t>APP V1.0.2</a:t>
            </a:r>
          </a:p>
          <a:p>
            <a:r>
              <a:rPr lang="zh-CN" altLang="en-US" sz="1200" dirty="0" smtClean="0"/>
              <a:t>第一轮测试</a:t>
            </a:r>
            <a:endParaRPr lang="en-US" altLang="zh-CN" sz="1200" dirty="0" smtClean="0"/>
          </a:p>
        </p:txBody>
      </p:sp>
      <p:sp>
        <p:nvSpPr>
          <p:cNvPr id="31" name="等腰三角形 30"/>
          <p:cNvSpPr/>
          <p:nvPr/>
        </p:nvSpPr>
        <p:spPr>
          <a:xfrm>
            <a:off x="6326887" y="5043063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926250" y="5629571"/>
            <a:ext cx="1064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04.25-04.28</a:t>
            </a:r>
            <a:endParaRPr lang="en-US" altLang="zh-CN" sz="1200" dirty="0" smtClean="0"/>
          </a:p>
          <a:p>
            <a:r>
              <a:rPr lang="zh-CN" altLang="en-US" sz="1200" dirty="0" smtClean="0"/>
              <a:t>平台</a:t>
            </a:r>
            <a:r>
              <a:rPr lang="en-US" altLang="zh-CN" sz="1200" dirty="0" smtClean="0"/>
              <a:t>V1.0.1</a:t>
            </a:r>
          </a:p>
          <a:p>
            <a:r>
              <a:rPr lang="en-US" altLang="zh-CN" sz="1200" dirty="0" smtClean="0"/>
              <a:t>Web</a:t>
            </a:r>
            <a:r>
              <a:rPr lang="zh-CN" altLang="en-US" sz="1200" dirty="0" smtClean="0"/>
              <a:t>功能测试</a:t>
            </a:r>
            <a:endParaRPr lang="en-US" altLang="zh-CN" sz="1200" dirty="0" smtClean="0"/>
          </a:p>
        </p:txBody>
      </p:sp>
      <p:sp>
        <p:nvSpPr>
          <p:cNvPr id="33" name="等腰三角形 32"/>
          <p:cNvSpPr/>
          <p:nvPr/>
        </p:nvSpPr>
        <p:spPr>
          <a:xfrm>
            <a:off x="7264374" y="5047683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909925" y="5634191"/>
            <a:ext cx="106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04.29-04.30</a:t>
            </a:r>
            <a:endParaRPr lang="en-US" altLang="zh-CN" sz="1200" dirty="0" smtClean="0"/>
          </a:p>
          <a:p>
            <a:r>
              <a:rPr lang="en-US" altLang="zh-CN" sz="1200" dirty="0" smtClean="0"/>
              <a:t>APP V1.0.2</a:t>
            </a:r>
          </a:p>
          <a:p>
            <a:r>
              <a:rPr lang="zh-CN" altLang="en-US" sz="1200" dirty="0" smtClean="0"/>
              <a:t>第二轮测试</a:t>
            </a:r>
            <a:endParaRPr lang="en-US" altLang="zh-CN" sz="1200" dirty="0" smtClean="0"/>
          </a:p>
        </p:txBody>
      </p:sp>
      <p:sp>
        <p:nvSpPr>
          <p:cNvPr id="35" name="等腰三角形 34"/>
          <p:cNvSpPr/>
          <p:nvPr/>
        </p:nvSpPr>
        <p:spPr>
          <a:xfrm>
            <a:off x="8839160" y="5043069"/>
            <a:ext cx="212437" cy="434109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8484711" y="5629577"/>
            <a:ext cx="1069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组织项目组分析平台性能指标</a:t>
            </a:r>
            <a:endParaRPr lang="en-US" altLang="zh-CN" sz="1200" dirty="0" smtClean="0"/>
          </a:p>
        </p:txBody>
      </p:sp>
      <p:sp>
        <p:nvSpPr>
          <p:cNvPr id="37" name="等腰三角形 36"/>
          <p:cNvSpPr/>
          <p:nvPr/>
        </p:nvSpPr>
        <p:spPr>
          <a:xfrm rot="10800000">
            <a:off x="7942103" y="4405745"/>
            <a:ext cx="221673" cy="52647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7507990" y="4073621"/>
            <a:ext cx="1163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完成功能测试</a:t>
            </a:r>
            <a:endParaRPr lang="zh-CN" altLang="en-US" sz="1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94326" y="2164867"/>
            <a:ext cx="198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运营平台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794325" y="4805283"/>
            <a:ext cx="198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安装平台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当前项目进展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9852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75670"/>
              </p:ext>
            </p:extLst>
          </p:nvPr>
        </p:nvGraphicFramePr>
        <p:xfrm>
          <a:off x="1126479" y="1654054"/>
          <a:ext cx="9295906" cy="67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9093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252837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278384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976544">
                  <a:extLst>
                    <a:ext uri="{9D8B030D-6E8A-4147-A177-3AD203B41FA5}">
                      <a16:colId xmlns:a16="http://schemas.microsoft.com/office/drawing/2014/main" val="3898077838"/>
                    </a:ext>
                  </a:extLst>
                </a:gridCol>
                <a:gridCol w="1464815">
                  <a:extLst>
                    <a:ext uri="{9D8B030D-6E8A-4147-A177-3AD203B41FA5}">
                      <a16:colId xmlns:a16="http://schemas.microsoft.com/office/drawing/2014/main" val="2070018514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计划提测版本数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实际提测版本数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取消提测版本数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未提测版本数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按时提测版本数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按时提测率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无排期计划版本数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47450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版本提测情况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79" y="2586132"/>
            <a:ext cx="5837739" cy="13832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888945"/>
              </p:ext>
            </p:extLst>
          </p:nvPr>
        </p:nvGraphicFramePr>
        <p:xfrm>
          <a:off x="9507985" y="5377584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507985" y="5377584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163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019459"/>
              </p:ext>
            </p:extLst>
          </p:nvPr>
        </p:nvGraphicFramePr>
        <p:xfrm>
          <a:off x="1126479" y="1644818"/>
          <a:ext cx="9550757" cy="6755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539">
                  <a:extLst>
                    <a:ext uri="{9D8B030D-6E8A-4147-A177-3AD203B41FA5}">
                      <a16:colId xmlns:a16="http://schemas.microsoft.com/office/drawing/2014/main" val="3582662001"/>
                    </a:ext>
                  </a:extLst>
                </a:gridCol>
                <a:gridCol w="1175546">
                  <a:extLst>
                    <a:ext uri="{9D8B030D-6E8A-4147-A177-3AD203B41FA5}">
                      <a16:colId xmlns:a16="http://schemas.microsoft.com/office/drawing/2014/main" val="443386889"/>
                    </a:ext>
                  </a:extLst>
                </a:gridCol>
                <a:gridCol w="1440872">
                  <a:extLst>
                    <a:ext uri="{9D8B030D-6E8A-4147-A177-3AD203B41FA5}">
                      <a16:colId xmlns:a16="http://schemas.microsoft.com/office/drawing/2014/main" val="1193323362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405753128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844749733"/>
                    </a:ext>
                  </a:extLst>
                </a:gridCol>
                <a:gridCol w="1699491">
                  <a:extLst>
                    <a:ext uri="{9D8B030D-6E8A-4147-A177-3AD203B41FA5}">
                      <a16:colId xmlns:a16="http://schemas.microsoft.com/office/drawing/2014/main" val="3603334489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706299963"/>
                    </a:ext>
                  </a:extLst>
                </a:gridCol>
              </a:tblGrid>
              <a:tr h="31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月份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提交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严重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激活状态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平均解决周期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多次激活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数</a:t>
                      </a:r>
                      <a:r>
                        <a:rPr lang="en-US" altLang="zh-CN" sz="1200" dirty="0" smtClean="0"/>
                        <a:t>/</a:t>
                      </a:r>
                      <a:r>
                        <a:rPr lang="zh-CN" altLang="en-US" sz="1200" dirty="0" smtClean="0"/>
                        <a:t>比例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PMS</a:t>
                      </a:r>
                      <a:r>
                        <a:rPr lang="zh-CN" altLang="en-US" sz="1200" dirty="0" smtClean="0"/>
                        <a:t>激活</a:t>
                      </a:r>
                      <a:r>
                        <a:rPr lang="en-US" altLang="zh-CN" sz="1200" dirty="0" smtClean="0"/>
                        <a:t>Bug</a:t>
                      </a:r>
                      <a:r>
                        <a:rPr lang="zh-CN" altLang="en-US" sz="1200" dirty="0" smtClean="0"/>
                        <a:t>总数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30895"/>
                  </a:ext>
                </a:extLst>
              </a:tr>
              <a:tr h="356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200" dirty="0" smtClean="0"/>
                        <a:t>四月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49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20/40.82%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26/53.06%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6.52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2/4.10%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/>
                        <a:t>78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914975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26479" y="1138214"/>
            <a:ext cx="36141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Bug</a:t>
            </a:r>
            <a:r>
              <a:rPr lang="zh-CN" altLang="en-US" sz="1600" dirty="0" smtClean="0"/>
              <a:t>情况</a:t>
            </a:r>
            <a:endParaRPr lang="zh-CN" altLang="en-US" sz="16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80" y="2488390"/>
            <a:ext cx="8301678" cy="358912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版本提测及</a:t>
            </a:r>
            <a:r>
              <a:rPr lang="en-US" altLang="zh-CN" b="1" dirty="0" smtClean="0"/>
              <a:t>Bug</a:t>
            </a:r>
            <a:r>
              <a:rPr lang="zh-CN" altLang="en-US" b="1" dirty="0" smtClean="0"/>
              <a:t>分析</a:t>
            </a:r>
            <a:endParaRPr lang="zh-CN" altLang="en-US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586831"/>
              </p:ext>
            </p:extLst>
          </p:nvPr>
        </p:nvGraphicFramePr>
        <p:xfrm>
          <a:off x="10677236" y="5663178"/>
          <a:ext cx="9144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工作表" showAsIcon="1" r:id="rId4" imgW="914400" imgH="828720" progId="Excel.Sheet.12">
                  <p:embed/>
                </p:oleObj>
              </mc:Choice>
              <mc:Fallback>
                <p:oleObj name="工作表" showAsIcon="1" r:id="rId4" imgW="914400" imgH="8287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77236" y="5663178"/>
                        <a:ext cx="914400" cy="828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999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存在问题汇总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56146" y="1459346"/>
            <a:ext cx="74537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、版本排期不合理，延期率非常高；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、新项目缺少需求，如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项目、有为项目等；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、版本控制隐患；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4</a:t>
            </a:r>
            <a:r>
              <a:rPr lang="zh-CN" altLang="en-US" sz="1400" dirty="0" smtClean="0"/>
              <a:t>、测试进度较为落后；</a:t>
            </a:r>
            <a:endParaRPr lang="en-US" altLang="zh-CN" sz="1400" dirty="0" smtClean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平台端问题：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、需求与实际开发内容不一致；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、尽快上线基准版本进行迭代；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001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57382" y="628072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5</a:t>
            </a:r>
            <a:r>
              <a:rPr lang="zh-CN" altLang="en-US" b="1" dirty="0" smtClean="0"/>
              <a:t>月工作计划</a:t>
            </a:r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1126836" y="1136080"/>
            <a:ext cx="9744364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 smtClean="0"/>
              <a:t>设备端版本计划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、版本测试</a:t>
            </a:r>
            <a:endParaRPr lang="en-US" altLang="zh-CN" sz="1400" dirty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P023</a:t>
            </a:r>
            <a:r>
              <a:rPr lang="zh-CN" altLang="en-US" sz="1400" dirty="0" smtClean="0"/>
              <a:t>版本：包括项目版本有顺丰、</a:t>
            </a:r>
            <a:r>
              <a:rPr lang="zh-CN" altLang="en-US" sz="1400" dirty="0" smtClean="0">
                <a:solidFill>
                  <a:srgbClr val="FF0000"/>
                </a:solidFill>
              </a:rPr>
              <a:t>天津公交</a:t>
            </a:r>
            <a:r>
              <a:rPr lang="zh-CN" altLang="en-US" sz="1400" dirty="0" smtClean="0"/>
              <a:t>、通立、苏标分体机、双</a:t>
            </a:r>
            <a:r>
              <a:rPr lang="en-US" altLang="zh-CN" sz="1400" dirty="0" smtClean="0"/>
              <a:t>AHD</a:t>
            </a:r>
            <a:r>
              <a:rPr lang="zh-CN" altLang="en-US" sz="1400" dirty="0" smtClean="0"/>
              <a:t>、</a:t>
            </a:r>
            <a:r>
              <a:rPr lang="zh-CN" altLang="en-US" sz="1400" dirty="0" smtClean="0">
                <a:solidFill>
                  <a:srgbClr val="FF0000"/>
                </a:solidFill>
              </a:rPr>
              <a:t>中安</a:t>
            </a:r>
            <a:r>
              <a:rPr lang="zh-CN" altLang="en-US" sz="1400" dirty="0" smtClean="0"/>
              <a:t>、</a:t>
            </a:r>
            <a:r>
              <a:rPr lang="zh-CN" altLang="en-US" sz="1400" dirty="0" smtClean="0">
                <a:solidFill>
                  <a:srgbClr val="FF0000"/>
                </a:solidFill>
              </a:rPr>
              <a:t>有为</a:t>
            </a:r>
            <a:r>
              <a:rPr lang="zh-CN" altLang="en-US" sz="1400" dirty="0" smtClean="0"/>
              <a:t>、</a:t>
            </a:r>
            <a:r>
              <a:rPr lang="zh-CN" altLang="en-US" sz="1400" dirty="0" smtClean="0">
                <a:solidFill>
                  <a:srgbClr val="FF0000"/>
                </a:solidFill>
              </a:rPr>
              <a:t>河南玖合、河南中集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      </a:t>
            </a:r>
            <a:r>
              <a:rPr lang="zh-CN" altLang="en-US" sz="1400" dirty="0" smtClean="0"/>
              <a:t>标红项目为新项目，未测试过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版本：优必飞出货版本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P200</a:t>
            </a:r>
            <a:r>
              <a:rPr lang="zh-CN" altLang="en-US" sz="1400" dirty="0" smtClean="0"/>
              <a:t>主线开发版本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、摄像头模组测试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、算法识别效果测试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平台端版本计划：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、运营平台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05.07-05.13   </a:t>
            </a:r>
            <a:r>
              <a:rPr lang="zh-CN" altLang="en-US" sz="1400" dirty="0" smtClean="0"/>
              <a:t>优先确保河南项目验收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05.13-05.26   </a:t>
            </a:r>
            <a:r>
              <a:rPr lang="zh-CN" altLang="en-US" sz="1400" dirty="0" smtClean="0"/>
              <a:t>基准版本</a:t>
            </a:r>
            <a:r>
              <a:rPr lang="en-US" altLang="zh-CN" sz="1400" dirty="0" smtClean="0"/>
              <a:t>Web</a:t>
            </a:r>
            <a:r>
              <a:rPr lang="zh-CN" altLang="en-US" sz="1400" dirty="0" smtClean="0"/>
              <a:t>功能测试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/>
              <a:t> </a:t>
            </a:r>
            <a:r>
              <a:rPr lang="en-US" altLang="zh-CN" sz="1400" dirty="0" smtClean="0"/>
              <a:t>     05.27-05.31   Web Bug</a:t>
            </a:r>
            <a:r>
              <a:rPr lang="zh-CN" altLang="en-US" sz="1400" dirty="0" smtClean="0"/>
              <a:t>回归测试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b="1" dirty="0" smtClean="0"/>
              <a:t>项目测试改善：</a:t>
            </a:r>
            <a:endParaRPr lang="en-US" altLang="zh-CN" sz="1400" b="1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1</a:t>
            </a:r>
            <a:r>
              <a:rPr lang="zh-CN" altLang="en-US" sz="1400" dirty="0" smtClean="0"/>
              <a:t>、测试文档规范化</a:t>
            </a:r>
            <a:r>
              <a:rPr lang="en-US" altLang="zh-CN" sz="1400" dirty="0" smtClean="0"/>
              <a:t>——</a:t>
            </a:r>
            <a:r>
              <a:rPr lang="zh-CN" altLang="en-US" sz="1400" dirty="0" smtClean="0"/>
              <a:t>测试用例、功能交互流程、开发设计逻辑、算法</a:t>
            </a:r>
            <a:r>
              <a:rPr lang="en-US" altLang="zh-CN" sz="1400" dirty="0" smtClean="0"/>
              <a:t>/</a:t>
            </a:r>
            <a:r>
              <a:rPr lang="zh-CN" altLang="en-US" sz="1400" dirty="0" smtClean="0"/>
              <a:t>模组等测试方法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2</a:t>
            </a:r>
            <a:r>
              <a:rPr lang="zh-CN" altLang="en-US" sz="1400" dirty="0" smtClean="0"/>
              <a:t>、产品大局观梳理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3</a:t>
            </a:r>
            <a:r>
              <a:rPr lang="zh-CN" altLang="en-US" sz="1400" dirty="0" smtClean="0"/>
              <a:t>、测试脚本结构讲解</a:t>
            </a:r>
            <a:endParaRPr lang="en-US" altLang="zh-CN" sz="1400" dirty="0" smtClean="0"/>
          </a:p>
          <a:p>
            <a:pPr lvl="1">
              <a:lnSpc>
                <a:spcPct val="150000"/>
              </a:lnSpc>
            </a:pPr>
            <a:r>
              <a:rPr lang="en-US" altLang="zh-CN" sz="1400" dirty="0" smtClean="0"/>
              <a:t>4</a:t>
            </a:r>
            <a:r>
              <a:rPr lang="zh-CN" altLang="en-US" sz="1400" dirty="0" smtClean="0"/>
              <a:t>、总结版本提测多次的原因</a:t>
            </a:r>
            <a:endParaRPr lang="en-US" altLang="zh-CN" sz="1400" dirty="0" smtClean="0"/>
          </a:p>
        </p:txBody>
      </p:sp>
    </p:spTree>
    <p:extLst>
      <p:ext uri="{BB962C8B-B14F-4D97-AF65-F5344CB8AC3E}">
        <p14:creationId xmlns:p14="http://schemas.microsoft.com/office/powerpoint/2010/main" val="26580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437</Words>
  <Application>Microsoft Office PowerPoint</Application>
  <PresentationFormat>宽屏</PresentationFormat>
  <Paragraphs>101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Microsoft Excel 工作表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Jumping</dc:creator>
  <cp:lastModifiedBy>Jumping</cp:lastModifiedBy>
  <cp:revision>118</cp:revision>
  <dcterms:created xsi:type="dcterms:W3CDTF">2019-05-07T03:30:30Z</dcterms:created>
  <dcterms:modified xsi:type="dcterms:W3CDTF">2019-05-08T04:39:10Z</dcterms:modified>
</cp:coreProperties>
</file>