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64" r:id="rId4"/>
    <p:sldId id="265" r:id="rId5"/>
    <p:sldId id="256" r:id="rId6"/>
    <p:sldId id="257" r:id="rId7"/>
    <p:sldId id="266" r:id="rId8"/>
    <p:sldId id="260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96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05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06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36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43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32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7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74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3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30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2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96F9E-055A-499E-82A4-8CCE55A84A1E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3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211782" y="2043747"/>
            <a:ext cx="320107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n-ea"/>
              </a:rPr>
              <a:t>1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8</a:t>
            </a:r>
            <a:r>
              <a:rPr lang="zh-CN" altLang="en-US" b="1" dirty="0" smtClean="0">
                <a:latin typeface="+mn-ea"/>
              </a:rPr>
              <a:t>月工</a:t>
            </a:r>
            <a:r>
              <a:rPr lang="zh-CN" altLang="en-US" b="1" dirty="0">
                <a:latin typeface="+mn-ea"/>
              </a:rPr>
              <a:t>作计划完成</a:t>
            </a:r>
            <a:r>
              <a:rPr lang="zh-CN" altLang="en-US" b="1" dirty="0" smtClean="0">
                <a:latin typeface="+mn-ea"/>
              </a:rPr>
              <a:t>情况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n-ea"/>
              </a:rPr>
              <a:t>2</a:t>
            </a:r>
            <a:r>
              <a:rPr lang="zh-CN" altLang="en-US" b="1" dirty="0" smtClean="0">
                <a:latin typeface="+mn-ea"/>
              </a:rPr>
              <a:t>、当前项目进展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3</a:t>
            </a:r>
            <a:r>
              <a:rPr lang="zh-CN" altLang="en-US" b="1" dirty="0" smtClean="0">
                <a:latin typeface="+mn-ea"/>
              </a:rPr>
              <a:t>、版本提测及</a:t>
            </a:r>
            <a:r>
              <a:rPr lang="en-US" altLang="zh-CN" b="1" dirty="0" smtClean="0">
                <a:latin typeface="+mn-ea"/>
              </a:rPr>
              <a:t>Bug</a:t>
            </a:r>
            <a:r>
              <a:rPr lang="zh-CN" altLang="en-US" b="1" dirty="0" smtClean="0">
                <a:latin typeface="+mn-ea"/>
              </a:rPr>
              <a:t>分析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4</a:t>
            </a:r>
            <a:r>
              <a:rPr lang="zh-CN" altLang="en-US" b="1" dirty="0" smtClean="0">
                <a:latin typeface="+mn-ea"/>
              </a:rPr>
              <a:t>、存在问题汇总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n-ea"/>
              </a:rPr>
              <a:t>5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9</a:t>
            </a:r>
            <a:r>
              <a:rPr lang="zh-CN" altLang="en-US" b="1" dirty="0" smtClean="0">
                <a:latin typeface="+mn-ea"/>
              </a:rPr>
              <a:t>月工作计划</a:t>
            </a:r>
            <a:endParaRPr lang="zh-CN" altLang="en-US" b="1" dirty="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7382" y="628072"/>
            <a:ext cx="345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目录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03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8</a:t>
            </a:r>
            <a:r>
              <a:rPr lang="zh-CN" altLang="en-US" b="1" dirty="0" smtClean="0"/>
              <a:t>月工作完成情况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126836" y="1136080"/>
            <a:ext cx="974436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设备端版本计划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、版本测试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</a:t>
            </a:r>
            <a:r>
              <a:rPr lang="zh-CN" altLang="en-US" sz="1400" dirty="0" smtClean="0"/>
              <a:t>已完成：</a:t>
            </a:r>
            <a:r>
              <a:rPr lang="en-US" altLang="zh-CN" sz="1400" dirty="0" smtClean="0"/>
              <a:t>P200</a:t>
            </a:r>
            <a:r>
              <a:rPr lang="zh-CN" altLang="en-US" sz="1400" dirty="0"/>
              <a:t> </a:t>
            </a:r>
            <a:r>
              <a:rPr lang="en-US" altLang="zh-CN" sz="1400" dirty="0" smtClean="0"/>
              <a:t>4G</a:t>
            </a:r>
            <a:r>
              <a:rPr lang="zh-CN" altLang="en-US" sz="1400" dirty="0" smtClean="0"/>
              <a:t>厦门中交版本、</a:t>
            </a:r>
            <a:r>
              <a:rPr lang="en-US" altLang="zh-CN" sz="1400" dirty="0" smtClean="0"/>
              <a:t>P200</a:t>
            </a:r>
            <a:r>
              <a:rPr lang="zh-CN" altLang="en-US" sz="1400" dirty="0" smtClean="0"/>
              <a:t>渝标网</a:t>
            </a:r>
            <a:r>
              <a:rPr lang="zh-CN" altLang="en-US" sz="1400" dirty="0"/>
              <a:t>口版本、</a:t>
            </a:r>
            <a:r>
              <a:rPr lang="zh-CN" altLang="en-US" sz="1400" dirty="0" smtClean="0"/>
              <a:t>上海中</a:t>
            </a:r>
            <a:r>
              <a:rPr lang="zh-CN" altLang="en-US" sz="1400" dirty="0"/>
              <a:t>安版本、</a:t>
            </a:r>
            <a:r>
              <a:rPr lang="zh-CN" altLang="en-US" sz="1400" dirty="0" smtClean="0"/>
              <a:t>玖</a:t>
            </a:r>
            <a:r>
              <a:rPr lang="zh-CN" altLang="en-US" sz="1400" dirty="0"/>
              <a:t>合版本、</a:t>
            </a:r>
            <a:r>
              <a:rPr lang="zh-CN" altLang="en-US" sz="1400" dirty="0" smtClean="0"/>
              <a:t>顺</a:t>
            </a:r>
            <a:r>
              <a:rPr lang="zh-CN" altLang="en-US" sz="1400" dirty="0"/>
              <a:t>丰版本、</a:t>
            </a:r>
            <a:r>
              <a:rPr lang="zh-CN" altLang="en-US" sz="1400" dirty="0" smtClean="0"/>
              <a:t>有为</a:t>
            </a:r>
            <a:r>
              <a:rPr lang="en-US" altLang="zh-CN" sz="1400" dirty="0" smtClean="0"/>
              <a:t>USB</a:t>
            </a:r>
            <a:r>
              <a:rPr lang="zh-CN" altLang="en-US" sz="1400" dirty="0"/>
              <a:t>版本、通立版本、</a:t>
            </a:r>
            <a:r>
              <a:rPr lang="zh-CN" altLang="en-US" sz="1400" dirty="0" smtClean="0"/>
              <a:t>苏标分体机版本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</a:t>
            </a:r>
            <a:r>
              <a:rPr lang="zh-CN" altLang="en-US" sz="1400" dirty="0" smtClean="0"/>
              <a:t>测试中：</a:t>
            </a:r>
            <a:r>
              <a:rPr lang="en-US" altLang="zh-CN" sz="1400" dirty="0"/>
              <a:t> P200 4G</a:t>
            </a:r>
            <a:r>
              <a:rPr lang="zh-CN" altLang="en-US" sz="1400" dirty="0"/>
              <a:t>标准</a:t>
            </a:r>
            <a:r>
              <a:rPr lang="zh-CN" altLang="en-US" sz="1400" dirty="0" smtClean="0"/>
              <a:t>版、中集版、调试</a:t>
            </a:r>
            <a:r>
              <a:rPr lang="en-US" altLang="zh-CN" sz="1400" dirty="0" smtClean="0"/>
              <a:t>App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、专项测试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</a:t>
            </a:r>
            <a:r>
              <a:rPr lang="zh-CN" altLang="en-US" sz="1400" dirty="0" smtClean="0"/>
              <a:t>驾驶员变更（未完成）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、算法识别效果测试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         DSM</a:t>
            </a:r>
            <a:r>
              <a:rPr lang="zh-CN" altLang="en-US" sz="1400" dirty="0" smtClean="0"/>
              <a:t>效果提升攻关任务前期任务，包括现有版本实车测试、现有版本模拟测试、锐明竞品分析测试、视频录制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          4</a:t>
            </a:r>
            <a:r>
              <a:rPr lang="zh-CN" altLang="en-US" sz="1400" dirty="0" smtClean="0"/>
              <a:t>、测试脚本完善</a:t>
            </a:r>
            <a:r>
              <a:rPr lang="en-US" altLang="zh-CN" sz="1400" dirty="0" smtClean="0"/>
              <a:t>UI</a:t>
            </a:r>
            <a:r>
              <a:rPr lang="zh-CN" altLang="en-US" sz="1400" dirty="0" smtClean="0"/>
              <a:t>界面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平台端版本计划：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、运营平台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V1.2.0</a:t>
            </a:r>
            <a:r>
              <a:rPr lang="zh-CN" altLang="en-US" sz="1400" dirty="0" smtClean="0"/>
              <a:t>版本（未发布）、</a:t>
            </a:r>
            <a:r>
              <a:rPr lang="en-US" altLang="zh-CN" sz="1400" dirty="0" smtClean="0"/>
              <a:t>V1.3.0</a:t>
            </a:r>
            <a:r>
              <a:rPr lang="zh-CN" altLang="en-US" sz="1400" dirty="0" smtClean="0"/>
              <a:t>版本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、安装平台及</a:t>
            </a:r>
            <a:r>
              <a:rPr lang="en-US" altLang="zh-CN" sz="1400" dirty="0" smtClean="0"/>
              <a:t>App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V1.5.0</a:t>
            </a:r>
            <a:r>
              <a:rPr lang="zh-CN" altLang="en-US" sz="1400" dirty="0" smtClean="0"/>
              <a:t>版本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3345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8</a:t>
            </a:r>
            <a:r>
              <a:rPr lang="zh-CN" altLang="en-US" b="1" dirty="0" smtClean="0"/>
              <a:t>月工作完成情况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126836" y="1136080"/>
            <a:ext cx="974436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质量部探讨</a:t>
            </a:r>
            <a:r>
              <a:rPr lang="en-US" altLang="zh-CN" sz="1400" b="1" dirty="0" smtClean="0"/>
              <a:t>Bug</a:t>
            </a:r>
            <a:r>
              <a:rPr lang="zh-CN" altLang="en-US" sz="1400" b="1" dirty="0" smtClean="0"/>
              <a:t>处理情况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、如何定义</a:t>
            </a:r>
            <a:r>
              <a:rPr lang="en-US" altLang="zh-CN" sz="1400" dirty="0" smtClean="0"/>
              <a:t>Bug</a:t>
            </a:r>
            <a:r>
              <a:rPr lang="zh-CN" altLang="en-US" sz="1400" dirty="0" smtClean="0"/>
              <a:t>的严重等级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——</a:t>
            </a:r>
            <a:r>
              <a:rPr lang="zh-CN" altLang="en-US" sz="1400" dirty="0" smtClean="0"/>
              <a:t>维度基本与之前我定义的规范一致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、疑难</a:t>
            </a:r>
            <a:r>
              <a:rPr lang="en-US" altLang="zh-CN" sz="1400" dirty="0" smtClean="0"/>
              <a:t>Bug</a:t>
            </a:r>
            <a:r>
              <a:rPr lang="zh-CN" altLang="en-US" sz="1400" dirty="0" smtClean="0"/>
              <a:t>处理方式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——</a:t>
            </a:r>
            <a:r>
              <a:rPr lang="zh-CN" altLang="en-US" sz="1400" dirty="0" smtClean="0"/>
              <a:t>根据严重等级以及市场反馈评估影响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、如何控制发布版本质量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——1</a:t>
            </a:r>
            <a:r>
              <a:rPr lang="zh-CN" altLang="en-US" sz="1400" dirty="0" smtClean="0"/>
              <a:t>）制定相关版本规范，如严重问题的遗留数量等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	 </a:t>
            </a:r>
            <a:r>
              <a:rPr lang="en-US" altLang="zh-CN" sz="1400" dirty="0" smtClean="0"/>
              <a:t>   2</a:t>
            </a:r>
            <a:r>
              <a:rPr lang="zh-CN" altLang="en-US" sz="1400" dirty="0" smtClean="0"/>
              <a:t>）找准测试部的定位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4</a:t>
            </a:r>
            <a:r>
              <a:rPr lang="zh-CN" altLang="en-US" sz="1400" dirty="0" smtClean="0"/>
              <a:t>、如何规范代码提交，使测试做到“增量测试”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——</a:t>
            </a:r>
            <a:r>
              <a:rPr lang="zh-CN" altLang="en-US" sz="1400" dirty="0" smtClean="0"/>
              <a:t>由开发提供修改信息及影响范围，测试进行更改评估及测试点划定</a:t>
            </a:r>
            <a:endParaRPr lang="en-US" altLang="zh-CN" sz="1400" dirty="0"/>
          </a:p>
          <a:p>
            <a:pPr marL="0" lvl="1">
              <a:lnSpc>
                <a:spcPct val="150000"/>
              </a:lnSpc>
            </a:pPr>
            <a:r>
              <a:rPr lang="zh-CN" altLang="en-US" sz="1400" b="1" dirty="0" smtClean="0"/>
              <a:t>结论</a:t>
            </a:r>
            <a:r>
              <a:rPr lang="zh-CN" altLang="en-US" sz="1400" dirty="0" smtClean="0"/>
              <a:t>：</a:t>
            </a:r>
            <a:endParaRPr lang="en-US" altLang="zh-CN" sz="1400" b="1" dirty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、以上措施的实行可通过压力传导及成就感提升等方式推动进行，目前重点先培养起项目经理；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、测试部可做内部的规范工作及控制测试的有效性；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、用户体验主要责任由产品经理承担；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4</a:t>
            </a:r>
            <a:r>
              <a:rPr lang="zh-CN" altLang="en-US" sz="1400" dirty="0" smtClean="0"/>
              <a:t>、做好市场反馈与遗留</a:t>
            </a:r>
            <a:r>
              <a:rPr lang="en-US" altLang="zh-CN" sz="1400" dirty="0" smtClean="0"/>
              <a:t>Bug</a:t>
            </a:r>
            <a:r>
              <a:rPr lang="zh-CN" altLang="en-US" sz="1400" dirty="0" smtClean="0"/>
              <a:t>的关联工作；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42808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26836" y="1136080"/>
            <a:ext cx="56645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项目测试改善：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、明确项目责任人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</a:t>
            </a:r>
            <a:r>
              <a:rPr lang="zh-CN" altLang="en-US" sz="1400" dirty="0" smtClean="0"/>
              <a:t>亮亮：</a:t>
            </a:r>
            <a:r>
              <a:rPr lang="en-US" altLang="zh-CN" sz="1400" dirty="0" smtClean="0"/>
              <a:t>P023</a:t>
            </a:r>
            <a:r>
              <a:rPr lang="zh-CN" altLang="en-US" sz="1400" dirty="0" smtClean="0"/>
              <a:t>项目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</a:t>
            </a:r>
            <a:r>
              <a:rPr lang="zh-CN" altLang="en-US" sz="1400" dirty="0" smtClean="0"/>
              <a:t>锦文：</a:t>
            </a:r>
            <a:r>
              <a:rPr lang="en-US" altLang="zh-CN" sz="1400" dirty="0" smtClean="0"/>
              <a:t>P200</a:t>
            </a:r>
            <a:r>
              <a:rPr lang="zh-CN" altLang="en-US" sz="1400" dirty="0" smtClean="0"/>
              <a:t>项目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</a:t>
            </a:r>
            <a:r>
              <a:rPr lang="zh-CN" altLang="en-US" sz="1400" dirty="0" smtClean="0"/>
              <a:t>中文：运营平台及安装平台、调试</a:t>
            </a:r>
            <a:r>
              <a:rPr lang="en-US" altLang="zh-CN" sz="1400" dirty="0" smtClean="0"/>
              <a:t>App</a:t>
            </a:r>
            <a:r>
              <a:rPr lang="zh-CN" altLang="en-US" sz="1400" dirty="0" smtClean="0"/>
              <a:t>（暂定）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</a:t>
            </a:r>
            <a:r>
              <a:rPr lang="zh-CN" altLang="en-US" sz="1400" dirty="0" smtClean="0"/>
              <a:t>银红：效果提升（包括算法模型）、摄像头测试等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</a:t>
            </a:r>
            <a:r>
              <a:rPr lang="zh-CN" altLang="en-US" sz="1400" dirty="0" smtClean="0"/>
              <a:t>袁昭：学习中，暂定</a:t>
            </a:r>
            <a:r>
              <a:rPr lang="en-US" altLang="zh-CN" sz="1400" dirty="0" smtClean="0"/>
              <a:t>P500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、培养知识分享习惯</a:t>
            </a:r>
            <a:endParaRPr lang="en-US" altLang="zh-CN" sz="1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8</a:t>
            </a:r>
            <a:r>
              <a:rPr lang="zh-CN" altLang="en-US" b="1" dirty="0" smtClean="0"/>
              <a:t>月工作完成情况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1358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415276"/>
              </p:ext>
            </p:extLst>
          </p:nvPr>
        </p:nvGraphicFramePr>
        <p:xfrm>
          <a:off x="757382" y="1778341"/>
          <a:ext cx="9729928" cy="245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15">
                  <a:extLst>
                    <a:ext uri="{9D8B030D-6E8A-4147-A177-3AD203B41FA5}">
                      <a16:colId xmlns:a16="http://schemas.microsoft.com/office/drawing/2014/main" val="3582662001"/>
                    </a:ext>
                  </a:extLst>
                </a:gridCol>
                <a:gridCol w="1252837">
                  <a:extLst>
                    <a:ext uri="{9D8B030D-6E8A-4147-A177-3AD203B41FA5}">
                      <a16:colId xmlns:a16="http://schemas.microsoft.com/office/drawing/2014/main" val="443386889"/>
                    </a:ext>
                  </a:extLst>
                </a:gridCol>
                <a:gridCol w="1278384">
                  <a:extLst>
                    <a:ext uri="{9D8B030D-6E8A-4147-A177-3AD203B41FA5}">
                      <a16:colId xmlns:a16="http://schemas.microsoft.com/office/drawing/2014/main" val="1193323362"/>
                    </a:ext>
                  </a:extLst>
                </a:gridCol>
                <a:gridCol w="1287262">
                  <a:extLst>
                    <a:ext uri="{9D8B030D-6E8A-4147-A177-3AD203B41FA5}">
                      <a16:colId xmlns:a16="http://schemas.microsoft.com/office/drawing/2014/main" val="4057531282"/>
                    </a:ext>
                  </a:extLst>
                </a:gridCol>
                <a:gridCol w="1118587">
                  <a:extLst>
                    <a:ext uri="{9D8B030D-6E8A-4147-A177-3AD203B41FA5}">
                      <a16:colId xmlns:a16="http://schemas.microsoft.com/office/drawing/2014/main" val="2844749733"/>
                    </a:ext>
                  </a:extLst>
                </a:gridCol>
                <a:gridCol w="1278384">
                  <a:extLst>
                    <a:ext uri="{9D8B030D-6E8A-4147-A177-3AD203B41FA5}">
                      <a16:colId xmlns:a16="http://schemas.microsoft.com/office/drawing/2014/main" val="3603334489"/>
                    </a:ext>
                  </a:extLst>
                </a:gridCol>
                <a:gridCol w="976544">
                  <a:extLst>
                    <a:ext uri="{9D8B030D-6E8A-4147-A177-3AD203B41FA5}">
                      <a16:colId xmlns:a16="http://schemas.microsoft.com/office/drawing/2014/main" val="3898077838"/>
                    </a:ext>
                  </a:extLst>
                </a:gridCol>
                <a:gridCol w="1464815">
                  <a:extLst>
                    <a:ext uri="{9D8B030D-6E8A-4147-A177-3AD203B41FA5}">
                      <a16:colId xmlns:a16="http://schemas.microsoft.com/office/drawing/2014/main" val="2070018514"/>
                    </a:ext>
                  </a:extLst>
                </a:gridCol>
              </a:tblGrid>
              <a:tr h="319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月份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计划提测版本数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实际提测版本数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取消提测版本数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未提测版本数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按时提测版本数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按时提测率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无排期计划版本数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3089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四月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91497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五月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6106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六月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24446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七月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920919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八月（</a:t>
                      </a:r>
                      <a:r>
                        <a:rPr lang="en-US" altLang="zh-CN" sz="1200" dirty="0" smtClean="0"/>
                        <a:t>P023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735727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八月（</a:t>
                      </a:r>
                      <a:r>
                        <a:rPr lang="en-US" altLang="zh-CN" sz="1200" dirty="0" smtClean="0"/>
                        <a:t>P200</a:t>
                      </a:r>
                      <a:r>
                        <a:rPr lang="zh-CN" altLang="en-US" sz="1200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830264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126479" y="1147450"/>
            <a:ext cx="3614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设备端版本提测情况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版本提测及</a:t>
            </a:r>
            <a:r>
              <a:rPr lang="en-US" altLang="zh-CN" b="1" dirty="0" smtClean="0"/>
              <a:t>Bug</a:t>
            </a:r>
            <a:r>
              <a:rPr lang="zh-CN" altLang="en-US" b="1" dirty="0" smtClean="0"/>
              <a:t>分析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8163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19603"/>
              </p:ext>
            </p:extLst>
          </p:nvPr>
        </p:nvGraphicFramePr>
        <p:xfrm>
          <a:off x="1126479" y="1715840"/>
          <a:ext cx="8031691" cy="2458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672">
                  <a:extLst>
                    <a:ext uri="{9D8B030D-6E8A-4147-A177-3AD203B41FA5}">
                      <a16:colId xmlns:a16="http://schemas.microsoft.com/office/drawing/2014/main" val="3582662001"/>
                    </a:ext>
                  </a:extLst>
                </a:gridCol>
                <a:gridCol w="1090969">
                  <a:extLst>
                    <a:ext uri="{9D8B030D-6E8A-4147-A177-3AD203B41FA5}">
                      <a16:colId xmlns:a16="http://schemas.microsoft.com/office/drawing/2014/main" val="443386889"/>
                    </a:ext>
                  </a:extLst>
                </a:gridCol>
                <a:gridCol w="1535837">
                  <a:extLst>
                    <a:ext uri="{9D8B030D-6E8A-4147-A177-3AD203B41FA5}">
                      <a16:colId xmlns:a16="http://schemas.microsoft.com/office/drawing/2014/main" val="1193323362"/>
                    </a:ext>
                  </a:extLst>
                </a:gridCol>
                <a:gridCol w="1819922">
                  <a:extLst>
                    <a:ext uri="{9D8B030D-6E8A-4147-A177-3AD203B41FA5}">
                      <a16:colId xmlns:a16="http://schemas.microsoft.com/office/drawing/2014/main" val="4057531282"/>
                    </a:ext>
                  </a:extLst>
                </a:gridCol>
                <a:gridCol w="1402672">
                  <a:extLst>
                    <a:ext uri="{9D8B030D-6E8A-4147-A177-3AD203B41FA5}">
                      <a16:colId xmlns:a16="http://schemas.microsoft.com/office/drawing/2014/main" val="2844749733"/>
                    </a:ext>
                  </a:extLst>
                </a:gridCol>
                <a:gridCol w="1142619">
                  <a:extLst>
                    <a:ext uri="{9D8B030D-6E8A-4147-A177-3AD203B41FA5}">
                      <a16:colId xmlns:a16="http://schemas.microsoft.com/office/drawing/2014/main" val="706299963"/>
                    </a:ext>
                  </a:extLst>
                </a:gridCol>
              </a:tblGrid>
              <a:tr h="319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月份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提交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严重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比例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激活状态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比例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平均解决周期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激活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3089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四月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20/40.82%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26/53.06%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6.52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78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91497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五月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10/25.64%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15/38.46%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2.71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82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24840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六月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7/21.21%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29/87.88%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30.05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05080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七月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95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38/40%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41/43.16%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8.45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134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97698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八月（</a:t>
                      </a:r>
                      <a:r>
                        <a:rPr lang="en-US" altLang="zh-CN" sz="1200" dirty="0" smtClean="0"/>
                        <a:t>P023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16/29.10%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11/20%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22.96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69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36520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/>
                        <a:t>八月（</a:t>
                      </a:r>
                      <a:r>
                        <a:rPr lang="en-US" altLang="zh-CN" sz="1200" dirty="0" smtClean="0"/>
                        <a:t>P200</a:t>
                      </a:r>
                      <a:r>
                        <a:rPr lang="zh-CN" altLang="en-US" sz="1200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10/25%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18/45%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6.94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736613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126479" y="1138214"/>
            <a:ext cx="3614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设备端</a:t>
            </a:r>
            <a:r>
              <a:rPr lang="en-US" altLang="zh-CN" sz="1600" dirty="0" smtClean="0"/>
              <a:t>Bug</a:t>
            </a:r>
            <a:r>
              <a:rPr lang="zh-CN" altLang="en-US" sz="1600" dirty="0" smtClean="0"/>
              <a:t>情况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版本提测及</a:t>
            </a:r>
            <a:r>
              <a:rPr lang="en-US" altLang="zh-CN" b="1" dirty="0" smtClean="0"/>
              <a:t>Bug</a:t>
            </a:r>
            <a:r>
              <a:rPr lang="zh-CN" altLang="en-US" b="1" dirty="0" smtClean="0"/>
              <a:t>分析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2999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版本提测及</a:t>
            </a:r>
            <a:r>
              <a:rPr lang="en-US" altLang="zh-CN" b="1" dirty="0" smtClean="0"/>
              <a:t>Bug</a:t>
            </a:r>
            <a:r>
              <a:rPr lang="zh-CN" altLang="en-US" b="1" dirty="0" smtClean="0"/>
              <a:t>分析</a:t>
            </a: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397325"/>
              </p:ext>
            </p:extLst>
          </p:nvPr>
        </p:nvGraphicFramePr>
        <p:xfrm>
          <a:off x="1145223" y="1637412"/>
          <a:ext cx="9718448" cy="291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868">
                  <a:extLst>
                    <a:ext uri="{9D8B030D-6E8A-4147-A177-3AD203B41FA5}">
                      <a16:colId xmlns:a16="http://schemas.microsoft.com/office/drawing/2014/main" val="3582662001"/>
                    </a:ext>
                  </a:extLst>
                </a:gridCol>
                <a:gridCol w="1068908">
                  <a:extLst>
                    <a:ext uri="{9D8B030D-6E8A-4147-A177-3AD203B41FA5}">
                      <a16:colId xmlns:a16="http://schemas.microsoft.com/office/drawing/2014/main" val="443386889"/>
                    </a:ext>
                  </a:extLst>
                </a:gridCol>
                <a:gridCol w="1440872">
                  <a:extLst>
                    <a:ext uri="{9D8B030D-6E8A-4147-A177-3AD203B41FA5}">
                      <a16:colId xmlns:a16="http://schemas.microsoft.com/office/drawing/2014/main" val="1193323362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4057531282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2844749733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3603334489"/>
                    </a:ext>
                  </a:extLst>
                </a:gridCol>
                <a:gridCol w="1514763">
                  <a:extLst>
                    <a:ext uri="{9D8B030D-6E8A-4147-A177-3AD203B41FA5}">
                      <a16:colId xmlns:a16="http://schemas.microsoft.com/office/drawing/2014/main" val="706299963"/>
                    </a:ext>
                  </a:extLst>
                </a:gridCol>
              </a:tblGrid>
              <a:tr h="319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版本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提交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严重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比例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激活状态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比例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平均解决周期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多次激活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数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比例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激活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3089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V1.0.0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3/9.10%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3/9.10%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4.80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3/9.10%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91497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V1.0.1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0/0%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4/22.22%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3.43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3/16.67%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24840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V1.1.0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0/0%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0/0%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1/6.67%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34542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V1.1.1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0/0%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2/40%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1.67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0/0%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82146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V1.1.3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0/0%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0/0%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2.35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0/0%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938950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V1.2.0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10/27%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5/13%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5.96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0/0%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656521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V1.3.0</a:t>
                      </a:r>
                    </a:p>
                    <a:p>
                      <a:pPr algn="ctr"/>
                      <a:r>
                        <a:rPr lang="zh-CN" altLang="en-US" sz="1200" dirty="0" smtClean="0"/>
                        <a:t>（测试中）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05235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126479" y="1130807"/>
            <a:ext cx="3614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平台端</a:t>
            </a:r>
            <a:r>
              <a:rPr lang="en-US" altLang="zh-CN" sz="1600" dirty="0" smtClean="0"/>
              <a:t>Bug</a:t>
            </a:r>
            <a:r>
              <a:rPr lang="zh-CN" altLang="en-US" sz="1600" dirty="0" smtClean="0"/>
              <a:t>情况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13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存在问题汇总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256146" y="1459346"/>
            <a:ext cx="74537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设备端问题：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、已测试通过的功能无修改说明，再次出现问题；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、需求粒度和覆盖面不够，开发按照自己的想法进行；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、效果测试工作量大，达不到理想的效果；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4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P500</a:t>
            </a:r>
            <a:r>
              <a:rPr lang="zh-CN" altLang="en-US" sz="1400" dirty="0" smtClean="0"/>
              <a:t>以目前了解到的情况来看，测试只能做简单功能验证；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平台端问题：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、开发缺少设计评审流程，考虑不周，同一功能多次返工；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、缺少各种流程文档，测试深度不够；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、测试人员本身对协议理解不够；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4</a:t>
            </a:r>
            <a:r>
              <a:rPr lang="zh-CN" altLang="en-US" sz="1400" dirty="0" smtClean="0"/>
              <a:t>、设备端与平台端沟通不够，导致对接存在问题；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8600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9</a:t>
            </a:r>
            <a:r>
              <a:rPr lang="zh-CN" altLang="en-US" b="1" dirty="0" smtClean="0"/>
              <a:t>月工</a:t>
            </a:r>
            <a:r>
              <a:rPr lang="zh-CN" altLang="en-US" b="1" dirty="0" smtClean="0"/>
              <a:t>作计划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242245" y="1375776"/>
            <a:ext cx="585101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设备端版本计划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、版本测试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</a:t>
            </a:r>
            <a:r>
              <a:rPr lang="en-US" altLang="zh-CN" sz="1400" dirty="0" smtClean="0"/>
              <a:t>P500</a:t>
            </a:r>
            <a:r>
              <a:rPr lang="zh-CN" altLang="en-US" sz="1400" dirty="0" smtClean="0"/>
              <a:t>项目、</a:t>
            </a:r>
            <a:r>
              <a:rPr lang="en-US" altLang="zh-CN" sz="1400" dirty="0" smtClean="0"/>
              <a:t>P200</a:t>
            </a:r>
            <a:r>
              <a:rPr lang="zh-CN" altLang="en-US" sz="1400" dirty="0" smtClean="0"/>
              <a:t>项目、</a:t>
            </a:r>
            <a:r>
              <a:rPr lang="en-US" altLang="zh-CN" sz="1400" dirty="0" smtClean="0"/>
              <a:t>P023</a:t>
            </a:r>
            <a:r>
              <a:rPr lang="zh-CN" altLang="en-US" sz="1400" dirty="0" smtClean="0"/>
              <a:t>项目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P110</a:t>
            </a:r>
            <a:r>
              <a:rPr lang="zh-CN" altLang="en-US" sz="1400" dirty="0" smtClean="0"/>
              <a:t>项目、调试</a:t>
            </a:r>
            <a:r>
              <a:rPr lang="en-US" altLang="zh-CN" sz="1400" dirty="0" smtClean="0"/>
              <a:t>APP</a:t>
            </a:r>
            <a:endParaRPr lang="en-US" altLang="zh-CN" sz="1400" dirty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、专项测试（如驾驶员变更、</a:t>
            </a:r>
            <a:r>
              <a:rPr lang="en-US" altLang="zh-CN" sz="1400" dirty="0" smtClean="0"/>
              <a:t>4G</a:t>
            </a:r>
            <a:r>
              <a:rPr lang="zh-CN" altLang="en-US" sz="1400" dirty="0" smtClean="0"/>
              <a:t>模块）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、模型版本及告警策略跟踪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平</a:t>
            </a:r>
            <a:r>
              <a:rPr lang="zh-CN" altLang="en-US" sz="1400" b="1" dirty="0" smtClean="0"/>
              <a:t>台端版本计划：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、运营平台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1</a:t>
            </a:r>
            <a:r>
              <a:rPr lang="zh-CN" altLang="en-US" sz="1400" dirty="0" smtClean="0"/>
              <a:t>）版本功能迭代测试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2</a:t>
            </a:r>
            <a:r>
              <a:rPr lang="zh-CN" altLang="en-US" sz="1400" dirty="0" smtClean="0"/>
              <a:t>）接口调试工作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3</a:t>
            </a:r>
            <a:r>
              <a:rPr lang="zh-CN" altLang="en-US" sz="1400" dirty="0" smtClean="0"/>
              <a:t>）加深</a:t>
            </a:r>
            <a:r>
              <a:rPr lang="zh-CN" altLang="en-US" sz="1400" smtClean="0"/>
              <a:t>产品理解</a:t>
            </a:r>
            <a:r>
              <a:rPr lang="zh-CN" altLang="en-US" sz="1400" smtClean="0"/>
              <a:t>：推动流程文档建立、加深协议理解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65809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</TotalTime>
  <Words>827</Words>
  <Application>Microsoft Office PowerPoint</Application>
  <PresentationFormat>宽屏</PresentationFormat>
  <Paragraphs>222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Jumping</dc:creator>
  <cp:lastModifiedBy>Jumping</cp:lastModifiedBy>
  <cp:revision>450</cp:revision>
  <dcterms:created xsi:type="dcterms:W3CDTF">2019-05-07T03:30:30Z</dcterms:created>
  <dcterms:modified xsi:type="dcterms:W3CDTF">2019-09-10T02:44:11Z</dcterms:modified>
</cp:coreProperties>
</file>