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2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EB58-DE00-8F87-0CA1-2D5F0A18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30EC-88E9-3740-BF7E-BFF293B9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B75D-4176-CA4D-0BAC-FBE506E7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A6F4-6FB9-109C-34B9-0CAC2BF1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9E4E-992D-4F91-7AED-8BE7A81D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5704-8370-4CEB-750C-CA9C3F61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EAC04-32F3-1F3D-A812-4673A26FF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BD1-ED43-E861-2294-9F8089AD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8AD5-567C-580A-D211-3CD7C455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51BF-6DE2-F386-46B4-5EA8DB5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52025-87A7-465F-E3AB-538610E5C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9941-5D82-CE43-0D02-42024CA5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C47-9F5F-5FE4-5765-89E5C626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EDF8-5F42-A72D-D028-D552AAB4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241A-FAA5-BC97-124D-397E7CFB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016-95F8-E266-008E-0B540B8B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9E7B-8434-D967-AB6A-C4E5AA0B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51DD-FEA4-08BE-6F49-DDE362BB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412A-8070-FF93-5DBB-F8A8937A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5621-0E73-6EAA-21F6-1647EFCA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E665-55D9-D328-8CEC-BB04A231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6F3D-C555-62E8-398D-9422179E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6322-459F-46F2-B525-81BAFB98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33A8-F851-384F-84B4-D5AF8BC9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394A-4385-B56B-9C6E-7155F5F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C4DE-AF63-0B5A-7271-213063C2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7E76-7FD2-6041-BD10-BD900BBAD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07E1D-1D21-2F20-8D9F-AE66CB75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F575-8E36-F3C4-CA96-7EDD69F5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497E-D5FF-983A-AF30-F9AE52AD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3A7A-CE2F-A206-644B-1FDD7100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241-13A9-BB37-C00E-C039E02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6F57-5D12-9F77-2A81-E99224DE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E316D-1D80-D914-CD94-A1A8AB0A7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71296-233A-9517-C41A-3170B626D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3EE4D-5C36-1C1F-3C33-6F5D4DF7E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8FC1E-D4F7-BC1A-3613-0499E28D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15224-FA31-7932-38A8-FE8043A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2AD0-C150-E4D9-2EFD-8C186C58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F08B-9114-D8E5-616F-16F07473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D10BF-B28C-A075-7B2E-5AC96E44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626FC-379B-B53F-28F1-ED56E33B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9E6A1-24F5-E517-4187-6438923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0431C-D557-F804-9CC4-F166CDA7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D24-2823-0849-7C38-476F2D4C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819CC-E302-4B66-F066-DFD61A3F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8C01-6D30-0A4C-5B93-D9DE8FAE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A4C8-7238-C030-70AF-EDC54BC1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12F3-DAE6-60C1-885E-D73C2BC7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19C6-E8A6-0D19-7BC4-6F8390B5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5BEAE-D026-E2E9-C5F5-ABC7FD7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708D-1F91-0391-1676-D0FD1CA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94B0-3DF1-2076-A49C-711E7E48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0AD61-FEC4-C65F-2A29-5C491D92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AC83-66D8-B126-600D-383533E8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59F2-6AEB-0851-36AA-18852F62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04B0-0D57-D67F-06CD-7B542D2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5219C-A3D8-AED7-DE23-F43FB14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9A081-F304-DE3E-F5BF-5E13C1C0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496E-0743-0A18-9C7D-D0CC559E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575-5AE9-3C65-D657-4BD3E4E12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0D3B-C9AC-7A49-BC97-701F89A80E3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919-2D8A-8A44-552A-51C07B1E1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DED8-C498-A619-F3F0-99BD44A6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032-28DF-BA40-B44F-E39A7087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FEC20-2DCA-D341-87D7-5AF06D35F556}"/>
              </a:ext>
            </a:extLst>
          </p:cNvPr>
          <p:cNvSpPr txBox="1"/>
          <p:nvPr/>
        </p:nvSpPr>
        <p:spPr>
          <a:xfrm>
            <a:off x="497211" y="451532"/>
            <a:ext cx="546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Mobile Application Program Language</a:t>
            </a:r>
          </a:p>
        </p:txBody>
      </p:sp>
      <p:pic>
        <p:nvPicPr>
          <p:cNvPr id="3080" name="Picture 8" descr="Android - YouTube">
            <a:extLst>
              <a:ext uri="{FF2B5EF4-FFF2-40B4-BE49-F238E27FC236}">
                <a16:creationId xmlns:a16="http://schemas.microsoft.com/office/drawing/2014/main" id="{CE2ED9C6-4F73-5ABC-71CE-369F5C25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78" y="2957690"/>
            <a:ext cx="1633538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wift - Wikidata">
            <a:extLst>
              <a:ext uri="{FF2B5EF4-FFF2-40B4-BE49-F238E27FC236}">
                <a16:creationId xmlns:a16="http://schemas.microsoft.com/office/drawing/2014/main" id="{FF95F7B1-5300-3F7C-AD94-C32D570E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47" y="1644148"/>
            <a:ext cx="3165353" cy="98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otlin: A Beginner's Guide and Tutorial | Okta Developer">
            <a:extLst>
              <a:ext uri="{FF2B5EF4-FFF2-40B4-BE49-F238E27FC236}">
                <a16:creationId xmlns:a16="http://schemas.microsoft.com/office/drawing/2014/main" id="{E319CBF6-BC17-7171-CA6A-DC87FE12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47" y="2876905"/>
            <a:ext cx="3414010" cy="17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lutter - Build apps for any screen">
            <a:extLst>
              <a:ext uri="{FF2B5EF4-FFF2-40B4-BE49-F238E27FC236}">
                <a16:creationId xmlns:a16="http://schemas.microsoft.com/office/drawing/2014/main" id="{9989AF5B-F2FA-5D83-BAAB-49541320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44" y="4777179"/>
            <a:ext cx="3239206" cy="159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art programming language | Dart">
            <a:extLst>
              <a:ext uri="{FF2B5EF4-FFF2-40B4-BE49-F238E27FC236}">
                <a16:creationId xmlns:a16="http://schemas.microsoft.com/office/drawing/2014/main" id="{54B99E35-9B9D-7938-A38D-6D785571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47" y="4921051"/>
            <a:ext cx="2326553" cy="13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Apple - Crunchbase Company Profile &amp; Funding">
            <a:extLst>
              <a:ext uri="{FF2B5EF4-FFF2-40B4-BE49-F238E27FC236}">
                <a16:creationId xmlns:a16="http://schemas.microsoft.com/office/drawing/2014/main" id="{16A912C2-7C5B-08A3-EB98-9C4D439F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4" y="1161163"/>
            <a:ext cx="1949687" cy="1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标签: Objective-C | Petithao">
            <a:extLst>
              <a:ext uri="{FF2B5EF4-FFF2-40B4-BE49-F238E27FC236}">
                <a16:creationId xmlns:a16="http://schemas.microsoft.com/office/drawing/2014/main" id="{4F77ECCC-D978-5743-F8E3-DBF8428D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1493987"/>
            <a:ext cx="2366962" cy="12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java - 编程技术分享">
            <a:extLst>
              <a:ext uri="{FF2B5EF4-FFF2-40B4-BE49-F238E27FC236}">
                <a16:creationId xmlns:a16="http://schemas.microsoft.com/office/drawing/2014/main" id="{05D00FA8-B56C-8FF3-E066-A31B940F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522" y="3015695"/>
            <a:ext cx="2048690" cy="12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09341-EB69-7478-9A05-82B2CCF76420}"/>
              </a:ext>
            </a:extLst>
          </p:cNvPr>
          <p:cNvSpPr txBox="1"/>
          <p:nvPr/>
        </p:nvSpPr>
        <p:spPr>
          <a:xfrm>
            <a:off x="1878412" y="2474833"/>
            <a:ext cx="526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Case Management System : </a:t>
            </a:r>
          </a:p>
          <a:p>
            <a:r>
              <a:rPr lang="en-US" b="1" dirty="0">
                <a:latin typeface="+mj-lt"/>
              </a:rPr>
              <a:t>                                                              </a:t>
            </a:r>
            <a:r>
              <a:rPr lang="en-US" dirty="0" err="1">
                <a:latin typeface="+mj-lt"/>
              </a:rPr>
              <a:t>Springboot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Mysql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43E70-421F-CA7D-D757-FF71167AEE99}"/>
              </a:ext>
            </a:extLst>
          </p:cNvPr>
          <p:cNvSpPr txBox="1"/>
          <p:nvPr/>
        </p:nvSpPr>
        <p:spPr>
          <a:xfrm>
            <a:off x="1878412" y="3736837"/>
            <a:ext cx="530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Document Management System :</a:t>
            </a:r>
          </a:p>
          <a:p>
            <a:r>
              <a:rPr lang="en-US" b="1" dirty="0">
                <a:latin typeface="+mj-lt"/>
              </a:rPr>
              <a:t>                                                               </a:t>
            </a:r>
            <a:r>
              <a:rPr lang="en-US" dirty="0">
                <a:latin typeface="+mj-lt"/>
              </a:rPr>
              <a:t>Nodejs +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DDC63-5EB0-4F9F-952A-6449E85791FE}"/>
              </a:ext>
            </a:extLst>
          </p:cNvPr>
          <p:cNvSpPr txBox="1"/>
          <p:nvPr/>
        </p:nvSpPr>
        <p:spPr>
          <a:xfrm>
            <a:off x="497211" y="45153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Infra &amp; </a:t>
            </a:r>
            <a:r>
              <a:rPr lang="en-US" sz="2400" dirty="0" err="1">
                <a:latin typeface="Eras Medium ITC" panose="020F0502020204030204" pitchFamily="34" charset="0"/>
                <a:cs typeface="Eras Medium ITC" panose="020F0502020204030204" pitchFamily="34" charset="0"/>
              </a:rPr>
              <a:t>DevSecOps</a:t>
            </a:r>
            <a:endParaRPr lang="en-US" sz="2400" dirty="0"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1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amarin - Wikipedia">
            <a:extLst>
              <a:ext uri="{FF2B5EF4-FFF2-40B4-BE49-F238E27FC236}">
                <a16:creationId xmlns:a16="http://schemas.microsoft.com/office/drawing/2014/main" id="{D4FE07CB-45F0-8CAF-28A5-9E3D44DA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414463"/>
            <a:ext cx="44069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 Sharp (programming language) - Wikipedia">
            <a:extLst>
              <a:ext uri="{FF2B5EF4-FFF2-40B4-BE49-F238E27FC236}">
                <a16:creationId xmlns:a16="http://schemas.microsoft.com/office/drawing/2014/main" id="{AA6CEC80-72AC-F807-9888-B3F77DF0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658938"/>
            <a:ext cx="1136650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You too, embrace cross-platform development with React Native">
            <a:extLst>
              <a:ext uri="{FF2B5EF4-FFF2-40B4-BE49-F238E27FC236}">
                <a16:creationId xmlns:a16="http://schemas.microsoft.com/office/drawing/2014/main" id="{59362929-8518-7CD1-4733-7828ECA9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3911600"/>
            <a:ext cx="2087563" cy="137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Javascript Programming - learnBATTA">
            <a:extLst>
              <a:ext uri="{FF2B5EF4-FFF2-40B4-BE49-F238E27FC236}">
                <a16:creationId xmlns:a16="http://schemas.microsoft.com/office/drawing/2014/main" id="{C1FBF041-FA42-51FD-CAA3-47C26034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3911600"/>
            <a:ext cx="1347788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NET - Wikipedia">
            <a:extLst>
              <a:ext uri="{FF2B5EF4-FFF2-40B4-BE49-F238E27FC236}">
                <a16:creationId xmlns:a16="http://schemas.microsoft.com/office/drawing/2014/main" id="{88980154-9D36-BAAC-1201-158D2CCD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1" y="1658938"/>
            <a:ext cx="1136650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148C7-EA4B-4FF8-D8EF-249ADD25CD2E}"/>
              </a:ext>
            </a:extLst>
          </p:cNvPr>
          <p:cNvSpPr txBox="1"/>
          <p:nvPr/>
        </p:nvSpPr>
        <p:spPr>
          <a:xfrm>
            <a:off x="497211" y="451532"/>
            <a:ext cx="546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Mobile Application Program Language</a:t>
            </a:r>
          </a:p>
        </p:txBody>
      </p:sp>
    </p:spTree>
    <p:extLst>
      <p:ext uri="{BB962C8B-B14F-4D97-AF65-F5344CB8AC3E}">
        <p14:creationId xmlns:p14="http://schemas.microsoft.com/office/powerpoint/2010/main" val="28648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 descr="Javascript Programming - learnBATTA">
            <a:extLst>
              <a:ext uri="{FF2B5EF4-FFF2-40B4-BE49-F238E27FC236}">
                <a16:creationId xmlns:a16="http://schemas.microsoft.com/office/drawing/2014/main" id="{C1FBF041-FA42-51FD-CAA3-47C26034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67" y="1363764"/>
            <a:ext cx="1347788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eeting Electron.js – ISS Art Blog | AI | Machine Learning | Computer Vision">
            <a:extLst>
              <a:ext uri="{FF2B5EF4-FFF2-40B4-BE49-F238E27FC236}">
                <a16:creationId xmlns:a16="http://schemas.microsoft.com/office/drawing/2014/main" id="{CD762976-2B84-6BDA-8DD8-4C55BFE9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1" y="1341132"/>
            <a:ext cx="3602038" cy="13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Apple - Crunchbase Company Profile &amp; Funding">
            <a:extLst>
              <a:ext uri="{FF2B5EF4-FFF2-40B4-BE49-F238E27FC236}">
                <a16:creationId xmlns:a16="http://schemas.microsoft.com/office/drawing/2014/main" id="{4F21F4CA-2F1F-925E-7D7F-69579236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1" y="4624137"/>
            <a:ext cx="1949687" cy="1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wift - Wikidata">
            <a:extLst>
              <a:ext uri="{FF2B5EF4-FFF2-40B4-BE49-F238E27FC236}">
                <a16:creationId xmlns:a16="http://schemas.microsoft.com/office/drawing/2014/main" id="{7E03A7FA-AB4B-AC92-D9B1-43ADE1C4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02" y="5107120"/>
            <a:ext cx="3165353" cy="98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标签: Objective-C | Petithao">
            <a:extLst>
              <a:ext uri="{FF2B5EF4-FFF2-40B4-BE49-F238E27FC236}">
                <a16:creationId xmlns:a16="http://schemas.microsoft.com/office/drawing/2014/main" id="{05EAB142-B8E4-8A61-FB50-6305BA2F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880" y="4868586"/>
            <a:ext cx="2366962" cy="12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219E2-8F6E-C10D-99BE-F6A49F75948F}"/>
              </a:ext>
            </a:extLst>
          </p:cNvPr>
          <p:cNvSpPr txBox="1"/>
          <p:nvPr/>
        </p:nvSpPr>
        <p:spPr>
          <a:xfrm>
            <a:off x="497211" y="45153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Desktop Application Program Language</a:t>
            </a:r>
          </a:p>
        </p:txBody>
      </p:sp>
      <p:pic>
        <p:nvPicPr>
          <p:cNvPr id="7" name="Picture 14" descr="Flutter - Build apps for any screen">
            <a:extLst>
              <a:ext uri="{FF2B5EF4-FFF2-40B4-BE49-F238E27FC236}">
                <a16:creationId xmlns:a16="http://schemas.microsoft.com/office/drawing/2014/main" id="{04B85FA4-25A1-4C72-0C86-0BBC7696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8" y="2961678"/>
            <a:ext cx="3884454" cy="19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art programming language | Dart">
            <a:extLst>
              <a:ext uri="{FF2B5EF4-FFF2-40B4-BE49-F238E27FC236}">
                <a16:creationId xmlns:a16="http://schemas.microsoft.com/office/drawing/2014/main" id="{725637BF-DEC1-5A18-A02B-EE18111C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67" y="3228558"/>
            <a:ext cx="2326553" cy="13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22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t (software) - Wikipedia">
            <a:extLst>
              <a:ext uri="{FF2B5EF4-FFF2-40B4-BE49-F238E27FC236}">
                <a16:creationId xmlns:a16="http://schemas.microsoft.com/office/drawing/2014/main" id="{7B92D4FB-8293-8777-AEF6-4B73512D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5" y="1972502"/>
            <a:ext cx="1581146" cy="11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专题】C/C++ 编程语言">
            <a:extLst>
              <a:ext uri="{FF2B5EF4-FFF2-40B4-BE49-F238E27FC236}">
                <a16:creationId xmlns:a16="http://schemas.microsoft.com/office/drawing/2014/main" id="{04A357C1-CAE9-E969-C696-BDD29CE9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21" y="1800746"/>
            <a:ext cx="3039665" cy="14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PF Developer (Desktop Client Applications) - Symphony Solutions -  MyscholarshipNG">
            <a:extLst>
              <a:ext uri="{FF2B5EF4-FFF2-40B4-BE49-F238E27FC236}">
                <a16:creationId xmlns:a16="http://schemas.microsoft.com/office/drawing/2014/main" id="{2F432B94-9477-A2F9-0AD3-303D7A033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46" y="4000670"/>
            <a:ext cx="3619481" cy="190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NET - Wikipedia">
            <a:extLst>
              <a:ext uri="{FF2B5EF4-FFF2-40B4-BE49-F238E27FC236}">
                <a16:creationId xmlns:a16="http://schemas.microsoft.com/office/drawing/2014/main" id="{8368FBC0-B188-FEE2-3DAE-6F4E6DD2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5" y="4243383"/>
            <a:ext cx="1414802" cy="14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Microsoft Foundation Class Library - Wikipedia">
            <a:extLst>
              <a:ext uri="{FF2B5EF4-FFF2-40B4-BE49-F238E27FC236}">
                <a16:creationId xmlns:a16="http://schemas.microsoft.com/office/drawing/2014/main" id="{B8AD36B9-C060-3BC7-8833-D27CBC41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6" y="4243383"/>
            <a:ext cx="1414802" cy="14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GitHub - heanuea/WindowsUWP_APP: 4th year windows project">
            <a:extLst>
              <a:ext uri="{FF2B5EF4-FFF2-40B4-BE49-F238E27FC236}">
                <a16:creationId xmlns:a16="http://schemas.microsoft.com/office/drawing/2014/main" id="{96DAB2EA-6885-668F-D3C7-3592DBF4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35" y="4243383"/>
            <a:ext cx="2829603" cy="14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E526D-2016-C5A8-E0F1-20E4486C99E1}"/>
              </a:ext>
            </a:extLst>
          </p:cNvPr>
          <p:cNvSpPr txBox="1"/>
          <p:nvPr/>
        </p:nvSpPr>
        <p:spPr>
          <a:xfrm>
            <a:off x="671209" y="495438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Desktop Application Program Language</a:t>
            </a:r>
          </a:p>
        </p:txBody>
      </p:sp>
    </p:spTree>
    <p:extLst>
      <p:ext uri="{BB962C8B-B14F-4D97-AF65-F5344CB8AC3E}">
        <p14:creationId xmlns:p14="http://schemas.microsoft.com/office/powerpoint/2010/main" val="346735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inUI 3 Preview 3 发布了，再一次试试它的性能- dino.c - 博客园">
            <a:extLst>
              <a:ext uri="{FF2B5EF4-FFF2-40B4-BE49-F238E27FC236}">
                <a16:creationId xmlns:a16="http://schemas.microsoft.com/office/drawing/2014/main" id="{4CF54EB1-7798-6AB9-D4BE-2795018A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4" y="2172146"/>
            <a:ext cx="6083300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85CB8-05D2-4E07-5E23-D0C3C18F36DC}"/>
              </a:ext>
            </a:extLst>
          </p:cNvPr>
          <p:cNvSpPr txBox="1"/>
          <p:nvPr/>
        </p:nvSpPr>
        <p:spPr>
          <a:xfrm>
            <a:off x="497211" y="451532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Desktop Application Program Language</a:t>
            </a:r>
          </a:p>
        </p:txBody>
      </p:sp>
    </p:spTree>
    <p:extLst>
      <p:ext uri="{BB962C8B-B14F-4D97-AF65-F5344CB8AC3E}">
        <p14:creationId xmlns:p14="http://schemas.microsoft.com/office/powerpoint/2010/main" val="215407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41A42-1430-0469-9205-DCE0E3A592C1}"/>
              </a:ext>
            </a:extLst>
          </p:cNvPr>
          <p:cNvSpPr txBox="1"/>
          <p:nvPr/>
        </p:nvSpPr>
        <p:spPr>
          <a:xfrm>
            <a:off x="497211" y="451532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Web Application Program Language</a:t>
            </a:r>
          </a:p>
        </p:txBody>
      </p:sp>
      <p:pic>
        <p:nvPicPr>
          <p:cNvPr id="4104" name="Picture 8" descr="Angular 16 is huge. At the time of writing this article… | by Gaurav  Mukherjee | ITNEXT">
            <a:extLst>
              <a:ext uri="{FF2B5EF4-FFF2-40B4-BE49-F238E27FC236}">
                <a16:creationId xmlns:a16="http://schemas.microsoft.com/office/drawing/2014/main" id="{57800B57-9915-123C-A77F-03ED3B10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98" y="1790406"/>
            <a:ext cx="3597858" cy="17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ue.js As An Enterprise Solution">
            <a:extLst>
              <a:ext uri="{FF2B5EF4-FFF2-40B4-BE49-F238E27FC236}">
                <a16:creationId xmlns:a16="http://schemas.microsoft.com/office/drawing/2014/main" id="{3CA9231E-0804-C905-5BF2-DA1EB91F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1613617"/>
            <a:ext cx="3086339" cy="18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act-ui · GitHub Topics · GitHub">
            <a:extLst>
              <a:ext uri="{FF2B5EF4-FFF2-40B4-BE49-F238E27FC236}">
                <a16:creationId xmlns:a16="http://schemas.microsoft.com/office/drawing/2014/main" id="{DC6BDE8B-DADB-6F31-3AE7-9B89A737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847558"/>
            <a:ext cx="2908300" cy="16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Bootstrap Development Company | Bootstrap Web Development Services India">
            <a:extLst>
              <a:ext uri="{FF2B5EF4-FFF2-40B4-BE49-F238E27FC236}">
                <a16:creationId xmlns:a16="http://schemas.microsoft.com/office/drawing/2014/main" id="{05317FF6-EEA9-276E-1F6B-7975DD88F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0" y="4669748"/>
            <a:ext cx="2991365" cy="13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AntDesign Pro 4.0 | Figma Community">
            <a:extLst>
              <a:ext uri="{FF2B5EF4-FFF2-40B4-BE49-F238E27FC236}">
                <a16:creationId xmlns:a16="http://schemas.microsoft.com/office/drawing/2014/main" id="{ED1261E8-4CF4-9EA0-9BE5-0F3E2854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4464474"/>
            <a:ext cx="2908299" cy="17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Material-UI AppBar Not Listening to Margins? Here's the 10 Second Fix. -  Mendel Bakaleynik - Medium">
            <a:extLst>
              <a:ext uri="{FF2B5EF4-FFF2-40B4-BE49-F238E27FC236}">
                <a16:creationId xmlns:a16="http://schemas.microsoft.com/office/drawing/2014/main" id="{A743C9F0-24BB-7778-C773-9BD83D61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919" y="3721127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71D6E-80F4-3CE5-F84F-E2A2005AC00C}"/>
              </a:ext>
            </a:extLst>
          </p:cNvPr>
          <p:cNvSpPr txBox="1"/>
          <p:nvPr/>
        </p:nvSpPr>
        <p:spPr>
          <a:xfrm>
            <a:off x="916376" y="129070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Eras Medium ITC" panose="020F0502020204030204" pitchFamily="34" charset="0"/>
                <a:cs typeface="Eras Medium ITC" panose="020F0502020204030204" pitchFamily="34" charset="0"/>
              </a:rPr>
              <a:t>JS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1417-2609-562A-3431-B2398ECB8AB5}"/>
              </a:ext>
            </a:extLst>
          </p:cNvPr>
          <p:cNvSpPr txBox="1"/>
          <p:nvPr/>
        </p:nvSpPr>
        <p:spPr>
          <a:xfrm>
            <a:off x="941079" y="368212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Eras Medium ITC" panose="020F0502020204030204" pitchFamily="34" charset="0"/>
                <a:cs typeface="Eras Medium ITC" panose="020F0502020204030204" pitchFamily="34" charset="0"/>
              </a:rPr>
              <a:t>CSS Framework</a:t>
            </a:r>
          </a:p>
        </p:txBody>
      </p:sp>
      <p:pic>
        <p:nvPicPr>
          <p:cNvPr id="4120" name="Picture 24" descr="React with Tailwind CSS. Tailwind is a CSS framework with a… | by yuni |  Product Engineering">
            <a:extLst>
              <a:ext uri="{FF2B5EF4-FFF2-40B4-BE49-F238E27FC236}">
                <a16:creationId xmlns:a16="http://schemas.microsoft.com/office/drawing/2014/main" id="{C57509F9-F4F1-C488-D957-376BE850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56" y="5189563"/>
            <a:ext cx="2670494" cy="15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6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41A42-1430-0469-9205-DCE0E3A592C1}"/>
              </a:ext>
            </a:extLst>
          </p:cNvPr>
          <p:cNvSpPr txBox="1"/>
          <p:nvPr/>
        </p:nvSpPr>
        <p:spPr>
          <a:xfrm>
            <a:off x="497211" y="45153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Backend Service</a:t>
            </a:r>
          </a:p>
        </p:txBody>
      </p:sp>
      <p:pic>
        <p:nvPicPr>
          <p:cNvPr id="9218" name="Picture 2" descr="PHP Courses Online - Video lessons PHP for beginners">
            <a:extLst>
              <a:ext uri="{FF2B5EF4-FFF2-40B4-BE49-F238E27FC236}">
                <a16:creationId xmlns:a16="http://schemas.microsoft.com/office/drawing/2014/main" id="{FF6379F4-12A2-CE9C-2623-5D8AF4769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43" y="1175344"/>
            <a:ext cx="1924046" cy="19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學Python常逛的10個網站，這次全都告訴你！ - 數據分析那些事- Medium">
            <a:extLst>
              <a:ext uri="{FF2B5EF4-FFF2-40B4-BE49-F238E27FC236}">
                <a16:creationId xmlns:a16="http://schemas.microsoft.com/office/drawing/2014/main" id="{4DE39A95-0F58-CFE9-EE2B-83FE00D4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3" y="3099390"/>
            <a:ext cx="3327251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NET Core 2.0 Has Arrived · unop">
            <a:extLst>
              <a:ext uri="{FF2B5EF4-FFF2-40B4-BE49-F238E27FC236}">
                <a16:creationId xmlns:a16="http://schemas.microsoft.com/office/drawing/2014/main" id="{73A7A9DD-2949-BBEF-298A-DBAEE3F7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75" y="4933135"/>
            <a:ext cx="3715498" cy="128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va - 编程技术分享">
            <a:extLst>
              <a:ext uri="{FF2B5EF4-FFF2-40B4-BE49-F238E27FC236}">
                <a16:creationId xmlns:a16="http://schemas.microsoft.com/office/drawing/2014/main" id="{D062D3CA-2A6C-03A0-62E6-8C8AD391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71" y="3169052"/>
            <a:ext cx="2075014" cy="1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ode.js: What, when, and where to use it for enterprise app development.">
            <a:extLst>
              <a:ext uri="{FF2B5EF4-FFF2-40B4-BE49-F238E27FC236}">
                <a16:creationId xmlns:a16="http://schemas.microsoft.com/office/drawing/2014/main" id="{63C27FCC-3F9C-0536-9958-6ADCC293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74" y="4944999"/>
            <a:ext cx="1924046" cy="9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Benefits of The Go Programming Language">
            <a:extLst>
              <a:ext uri="{FF2B5EF4-FFF2-40B4-BE49-F238E27FC236}">
                <a16:creationId xmlns:a16="http://schemas.microsoft.com/office/drawing/2014/main" id="{0272B143-05A3-37F8-66CC-6587DB13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01" y="1603220"/>
            <a:ext cx="2189953" cy="12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-Z) Everything You Should Know About Ruby Use | SumatoSoft">
            <a:extLst>
              <a:ext uri="{FF2B5EF4-FFF2-40B4-BE49-F238E27FC236}">
                <a16:creationId xmlns:a16="http://schemas.microsoft.com/office/drawing/2014/main" id="{07D6DAC4-99EA-67F5-BCEE-FF0C2D29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37" y="1552490"/>
            <a:ext cx="2678520" cy="13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41A42-1430-0469-9205-DCE0E3A592C1}"/>
              </a:ext>
            </a:extLst>
          </p:cNvPr>
          <p:cNvSpPr txBox="1"/>
          <p:nvPr/>
        </p:nvSpPr>
        <p:spPr>
          <a:xfrm>
            <a:off x="497211" y="45153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Backend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86E03-3CD0-B96B-A9F9-D5E9813DB65E}"/>
              </a:ext>
            </a:extLst>
          </p:cNvPr>
          <p:cNvSpPr txBox="1"/>
          <p:nvPr/>
        </p:nvSpPr>
        <p:spPr>
          <a:xfrm>
            <a:off x="736107" y="1308264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MVC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Framework</a:t>
            </a:r>
            <a:endParaRPr lang="en-US" sz="2400" dirty="0"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10FCE-30EA-1E76-317B-E103EAF8751D}"/>
              </a:ext>
            </a:extLst>
          </p:cNvPr>
          <p:cNvSpPr txBox="1"/>
          <p:nvPr/>
        </p:nvSpPr>
        <p:spPr>
          <a:xfrm>
            <a:off x="736107" y="2324780"/>
            <a:ext cx="3905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Package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Management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Tool</a:t>
            </a:r>
          </a:p>
          <a:p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Maven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Npm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/Pip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Nuget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66B80-6E49-1DD7-51BF-08A428283128}"/>
              </a:ext>
            </a:extLst>
          </p:cNvPr>
          <p:cNvSpPr txBox="1"/>
          <p:nvPr/>
        </p:nvSpPr>
        <p:spPr>
          <a:xfrm>
            <a:off x="736107" y="3341296"/>
            <a:ext cx="6141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ORM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Framework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=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Object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Related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Mapping</a:t>
            </a:r>
            <a:endParaRPr lang="en-US" sz="2400" dirty="0"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6BEA0-2BA1-B775-BAB2-2ACBF8F35D14}"/>
              </a:ext>
            </a:extLst>
          </p:cNvPr>
          <p:cNvSpPr txBox="1"/>
          <p:nvPr/>
        </p:nvSpPr>
        <p:spPr>
          <a:xfrm>
            <a:off x="736107" y="4357812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RPC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=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Remote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Procedure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Call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（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REST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/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Soap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）</a:t>
            </a:r>
            <a:endParaRPr lang="en-US" sz="2400" dirty="0"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0B71-9351-E55F-81B9-89FB975EB152}"/>
              </a:ext>
            </a:extLst>
          </p:cNvPr>
          <p:cNvSpPr txBox="1"/>
          <p:nvPr/>
        </p:nvSpPr>
        <p:spPr>
          <a:xfrm>
            <a:off x="723900" y="5051162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ras Light ITC" panose="020B0602030504020804" pitchFamily="34" charset="77"/>
              </a:rPr>
              <a:t>https://</a:t>
            </a:r>
            <a:r>
              <a:rPr lang="en-US" dirty="0" err="1">
                <a:latin typeface="Eras Light ITC" panose="020B0602030504020804" pitchFamily="34" charset="77"/>
              </a:rPr>
              <a:t>nordicapis.com</a:t>
            </a:r>
            <a:r>
              <a:rPr lang="en-US" dirty="0">
                <a:latin typeface="Eras Light ITC" panose="020B0602030504020804" pitchFamily="34" charset="77"/>
              </a:rPr>
              <a:t>/</a:t>
            </a:r>
            <a:r>
              <a:rPr lang="en-US" dirty="0" err="1">
                <a:latin typeface="Eras Light ITC" panose="020B0602030504020804" pitchFamily="34" charset="77"/>
              </a:rPr>
              <a:t>whats</a:t>
            </a:r>
            <a:r>
              <a:rPr lang="en-US" dirty="0">
                <a:latin typeface="Eras Light ITC" panose="020B0602030504020804" pitchFamily="34" charset="77"/>
              </a:rPr>
              <a:t>-the-difference-between-</a:t>
            </a:r>
            <a:r>
              <a:rPr lang="en-US" dirty="0" err="1">
                <a:latin typeface="Eras Light ITC" panose="020B0602030504020804" pitchFamily="34" charset="77"/>
              </a:rPr>
              <a:t>rpc</a:t>
            </a:r>
            <a:r>
              <a:rPr lang="en-US" dirty="0">
                <a:latin typeface="Eras Light ITC" panose="020B0602030504020804" pitchFamily="34" charset="77"/>
              </a:rPr>
              <a:t>-and-rest/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00D6B-6C86-66AB-061D-61FED31AC4B6}"/>
              </a:ext>
            </a:extLst>
          </p:cNvPr>
          <p:cNvSpPr txBox="1"/>
          <p:nvPr/>
        </p:nvSpPr>
        <p:spPr>
          <a:xfrm>
            <a:off x="7525945" y="1283548"/>
            <a:ext cx="3185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Distributed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Queue</a:t>
            </a:r>
          </a:p>
          <a:p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RabbitMQ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/ActiveMQ/Kafka,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8D926-1721-1201-1204-2BABBCBF41C8}"/>
              </a:ext>
            </a:extLst>
          </p:cNvPr>
          <p:cNvSpPr txBox="1"/>
          <p:nvPr/>
        </p:nvSpPr>
        <p:spPr>
          <a:xfrm>
            <a:off x="7525945" y="2300065"/>
            <a:ext cx="4403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Distributed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Storage</a:t>
            </a:r>
          </a:p>
          <a:p>
            <a:r>
              <a:rPr lang="en-US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Hbase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MongoDB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Apache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Cassandra,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BF716-0207-BE4B-17AF-ADA8FB9903C2}"/>
              </a:ext>
            </a:extLst>
          </p:cNvPr>
          <p:cNvSpPr txBox="1"/>
          <p:nvPr/>
        </p:nvSpPr>
        <p:spPr>
          <a:xfrm>
            <a:off x="7528926" y="3316582"/>
            <a:ext cx="2621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Distributed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Cache</a:t>
            </a:r>
          </a:p>
          <a:p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Redis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Memcached,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40877-AB34-121F-1C73-86330CCF5BEE}"/>
              </a:ext>
            </a:extLst>
          </p:cNvPr>
          <p:cNvSpPr txBox="1"/>
          <p:nvPr/>
        </p:nvSpPr>
        <p:spPr>
          <a:xfrm>
            <a:off x="7569226" y="4333097"/>
            <a:ext cx="4105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Distributed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Transaction/Lock</a:t>
            </a:r>
          </a:p>
          <a:p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2PC/3PC/TCC/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Seata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8E975-43B7-85A2-AD3A-2B53FACA6155}"/>
              </a:ext>
            </a:extLst>
          </p:cNvPr>
          <p:cNvSpPr txBox="1"/>
          <p:nvPr/>
        </p:nvSpPr>
        <p:spPr>
          <a:xfrm>
            <a:off x="7572511" y="5349612"/>
            <a:ext cx="3017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Distributed</a:t>
            </a:r>
            <a:r>
              <a:rPr lang="zh-CN" alt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 </a:t>
            </a:r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Calculate</a:t>
            </a:r>
          </a:p>
          <a:p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MapReduce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Spark,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1E51B-BBDD-A4F5-D231-93B1FCE2D33C}"/>
              </a:ext>
            </a:extLst>
          </p:cNvPr>
          <p:cNvSpPr txBox="1"/>
          <p:nvPr/>
        </p:nvSpPr>
        <p:spPr>
          <a:xfrm>
            <a:off x="723900" y="5929178"/>
            <a:ext cx="7367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theory</a:t>
            </a:r>
          </a:p>
          <a:p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CAP/ACID/DDD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/</a:t>
            </a:r>
            <a:r>
              <a:rPr 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Micro-Services/Sample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Three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Layer</a:t>
            </a:r>
            <a:r>
              <a:rPr lang="zh-CN" altLang="en-US" dirty="0">
                <a:latin typeface="Eras Light ITC" panose="020B0602030504020804" pitchFamily="34" charset="77"/>
                <a:cs typeface="Eras Medium ITC" panose="020F0502020204030204" pitchFamily="34" charset="0"/>
              </a:rPr>
              <a:t> </a:t>
            </a:r>
            <a:r>
              <a:rPr lang="en-US" altLang="zh-CN" dirty="0">
                <a:latin typeface="Eras Light ITC" panose="020B0602030504020804" pitchFamily="34" charset="77"/>
                <a:cs typeface="Eras Medium ITC" panose="020F0502020204030204" pitchFamily="34" charset="0"/>
              </a:rPr>
              <a:t>Design/AD 5High, </a:t>
            </a:r>
            <a:r>
              <a:rPr lang="en-US" altLang="zh-CN" dirty="0" err="1">
                <a:latin typeface="Eras Light ITC" panose="020B0602030504020804" pitchFamily="34" charset="77"/>
                <a:cs typeface="Eras Medium ITC" panose="020F0502020204030204" pitchFamily="34" charset="0"/>
              </a:rPr>
              <a:t>etc</a:t>
            </a:r>
            <a:endParaRPr lang="en-US" dirty="0">
              <a:latin typeface="Eras Light ITC" panose="020B0602030504020804" pitchFamily="34" charset="77"/>
              <a:cs typeface="Eras Medium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什麼是Docker？| AWS">
            <a:extLst>
              <a:ext uri="{FF2B5EF4-FFF2-40B4-BE49-F238E27FC236}">
                <a16:creationId xmlns:a16="http://schemas.microsoft.com/office/drawing/2014/main" id="{81362E98-5442-5385-16D0-410AE0D1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7" y="4942709"/>
            <a:ext cx="2660953" cy="12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EDDC63-5EB0-4F9F-952A-6449E85791FE}"/>
              </a:ext>
            </a:extLst>
          </p:cNvPr>
          <p:cNvSpPr txBox="1"/>
          <p:nvPr/>
        </p:nvSpPr>
        <p:spPr>
          <a:xfrm>
            <a:off x="497211" y="45153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Infra &amp; </a:t>
            </a:r>
            <a:r>
              <a:rPr lang="en-US" sz="2400" dirty="0" err="1">
                <a:latin typeface="Eras Medium ITC" panose="020F0502020204030204" pitchFamily="34" charset="0"/>
                <a:cs typeface="Eras Medium ITC" panose="020F0502020204030204" pitchFamily="34" charset="0"/>
              </a:rPr>
              <a:t>DevSecOps</a:t>
            </a:r>
            <a:endParaRPr lang="en-US" sz="2400" dirty="0"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CBC5D-9D42-0288-67DC-4189FED55C39}"/>
              </a:ext>
            </a:extLst>
          </p:cNvPr>
          <p:cNvSpPr txBox="1"/>
          <p:nvPr/>
        </p:nvSpPr>
        <p:spPr>
          <a:xfrm>
            <a:off x="916376" y="129070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Eras Medium ITC" panose="020F0502020204030204" pitchFamily="34" charset="0"/>
                <a:cs typeface="Eras Medium ITC" panose="020F0502020204030204" pitchFamily="34" charset="0"/>
              </a:rPr>
              <a:t>Virtual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5568-CBDE-C13F-A80E-13836A116C5B}"/>
              </a:ext>
            </a:extLst>
          </p:cNvPr>
          <p:cNvSpPr txBox="1"/>
          <p:nvPr/>
        </p:nvSpPr>
        <p:spPr>
          <a:xfrm>
            <a:off x="916375" y="389278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Eras Medium ITC" panose="020F0502020204030204" pitchFamily="34" charset="0"/>
                <a:cs typeface="Eras Medium ITC" panose="020F0502020204030204" pitchFamily="34" charset="0"/>
              </a:rPr>
              <a:t>Container Technology</a:t>
            </a:r>
          </a:p>
        </p:txBody>
      </p:sp>
      <p:pic>
        <p:nvPicPr>
          <p:cNvPr id="1028" name="Picture 4" descr="Nomad vs. Kubernetes: container orchestration tools compared">
            <a:extLst>
              <a:ext uri="{FF2B5EF4-FFF2-40B4-BE49-F238E27FC236}">
                <a16:creationId xmlns:a16="http://schemas.microsoft.com/office/drawing/2014/main" id="{005445ED-9136-C9CE-BB0F-33B54B18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69" y="4586293"/>
            <a:ext cx="3231926" cy="18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new version of VirtualBox 6.0.8 has already been released, solving some  problems | Linux Addicts">
            <a:extLst>
              <a:ext uri="{FF2B5EF4-FFF2-40B4-BE49-F238E27FC236}">
                <a16:creationId xmlns:a16="http://schemas.microsoft.com/office/drawing/2014/main" id="{22673C9F-654B-7C55-E713-561764D6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90" y="2204535"/>
            <a:ext cx="1623562" cy="9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تحميل برنامج VMware Workstation Pro 16.1.1 كامل مع الكراك - عالم التقنية">
            <a:extLst>
              <a:ext uri="{FF2B5EF4-FFF2-40B4-BE49-F238E27FC236}">
                <a16:creationId xmlns:a16="http://schemas.microsoft.com/office/drawing/2014/main" id="{AA44BC02-51D2-D718-A211-6D0DB36D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42" y="2200871"/>
            <a:ext cx="1905922" cy="9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Stack Private Cloud | Increase Cloud Agility and Lower Costs">
            <a:extLst>
              <a:ext uri="{FF2B5EF4-FFF2-40B4-BE49-F238E27FC236}">
                <a16:creationId xmlns:a16="http://schemas.microsoft.com/office/drawing/2014/main" id="{2E0744C1-14AE-E74C-CD3A-7E6A1FB24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97" y="2031895"/>
            <a:ext cx="2615870" cy="12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0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Ken.K Chan</dc:creator>
  <cp:lastModifiedBy>Ken.K Chan</cp:lastModifiedBy>
  <cp:revision>6</cp:revision>
  <dcterms:created xsi:type="dcterms:W3CDTF">2023-07-03T12:06:07Z</dcterms:created>
  <dcterms:modified xsi:type="dcterms:W3CDTF">2023-07-03T14:17:39Z</dcterms:modified>
</cp:coreProperties>
</file>