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4630400" cy="8229600"/>
  <p:notesSz cx="8229600" cy="14630400"/>
  <p:embeddedFontLst>
    <p:embeddedFont>
      <p:font typeface="Unbounded"/>
      <p:regular r:id="rId10"/>
    </p:embeddedFont>
    <p:embeddedFont>
      <p:font typeface="Unbounded"/>
      <p:regular r:id="rId11"/>
    </p:embeddedFont>
    <p:embeddedFont>
      <p:font typeface="Cabin"/>
      <p:regular r:id="rId12"/>
    </p:embeddedFont>
    <p:embeddedFont>
      <p:font typeface="Cabin"/>
      <p:regular r:id="rId13"/>
    </p:embeddedFont>
    <p:embeddedFont>
      <p:font typeface="Cabin"/>
      <p:regular r:id="rId14"/>
    </p:embeddedFont>
    <p:embeddedFont>
      <p:font typeface="Cabin"/>
      <p:regular r:id="rId1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openxmlformats.org/officeDocument/2006/relationships/font" Target="fonts/font1.fntdata"/><Relationship Id="rId11" Type="http://schemas.openxmlformats.org/officeDocument/2006/relationships/font" Target="fonts/font2.fntdata"/><Relationship Id="rId12" Type="http://schemas.openxmlformats.org/officeDocument/2006/relationships/font" Target="fonts/font3.fntdata"/><Relationship Id="rId13" Type="http://schemas.openxmlformats.org/officeDocument/2006/relationships/font" Target="fonts/font4.fntdata"/><Relationship Id="rId14" Type="http://schemas.openxmlformats.org/officeDocument/2006/relationships/font" Target="fonts/font5.fntdata"/><Relationship Id="rId1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07228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PPT概要（日文版）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255050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データ移行プロジェクトにおける検証の目的は、以下の点を確認することです：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3907274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移行前後のデータ型と値が完全に一致すること。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373999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移行対象のデータがすべて移行され、欠損がないこと。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4840724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移行対象外のデータ（例: 削除予定の列）がRedshiftに移行されていないこと。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37724" y="5307449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意図的なデータ変更が期待通りに反映されていること（例: データ型の変換や列名の変更）。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837724" y="5774174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データウェアハウスの特性上避けられない差異が発生した場合、その差異が許容範囲内であること。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3429" y="599837"/>
            <a:ext cx="5931694" cy="641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05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第二部分: データ検証方法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763429" y="1568529"/>
            <a:ext cx="2566273" cy="320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初期案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763429" y="2216348"/>
            <a:ext cx="13103543" cy="348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顧客の想定した検証方法：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63429" y="2810708"/>
            <a:ext cx="13103543" cy="348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Font typeface="+mj-lt"/>
              <a:buAutoNum type="arabicPeriod" startAt="1"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移行前後のデータ件数を取得する。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63429" y="3236000"/>
            <a:ext cx="13103543" cy="348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Font typeface="+mj-lt"/>
              <a:buAutoNum type="arabicPeriod" startAt="2"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移行前後のテーブルから一定数のサンプルを抽出し、CSVファイルで比較する。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63429" y="3912156"/>
            <a:ext cx="2566273" cy="320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課題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763429" y="4559975"/>
            <a:ext cx="13103543" cy="348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CSV出力時に以下の問題が発生：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763429" y="5154335"/>
            <a:ext cx="13103543" cy="348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Font typeface="+mj-lt"/>
              <a:buAutoNum type="arabicPeriod" startAt="1"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不明なリンクは列数が100列を超える場合、完全なデータを出力できない。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763429" y="5579626"/>
            <a:ext cx="13103543" cy="348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Font typeface="+mj-lt"/>
              <a:buAutoNum type="arabicPeriod" startAt="2"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CSV出力後、データ型情報が欠落し、全て文字列型として扱われる。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763429" y="6004917"/>
            <a:ext cx="13103543" cy="348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Font typeface="+mj-lt"/>
              <a:buAutoNum type="arabicPeriod" startAt="3"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TeradataのCSVにはBOMが含まれ、RedshiftのCSVにはBOMが含まれないため、diffコマンドで比較時に不一致と認識される。</a:t>
            </a:r>
            <a:endParaRPr lang="en-US" sz="1700" dirty="0"/>
          </a:p>
        </p:txBody>
      </p:sp>
      <p:sp>
        <p:nvSpPr>
          <p:cNvPr id="12" name="Text 10"/>
          <p:cNvSpPr/>
          <p:nvPr/>
        </p:nvSpPr>
        <p:spPr>
          <a:xfrm>
            <a:off x="763429" y="6430208"/>
            <a:ext cx="13103543" cy="348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Font typeface="+mj-lt"/>
              <a:buAutoNum type="arabicPeriod" startAt="4"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固定長文字列（Teradata）と可変長文字列（Redshift）の差異が空白の扱いに影響し、不一致が生じる。</a:t>
            </a:r>
            <a:endParaRPr lang="en-US" sz="1700" dirty="0"/>
          </a:p>
        </p:txBody>
      </p:sp>
      <p:sp>
        <p:nvSpPr>
          <p:cNvPr id="13" name="Text 11"/>
          <p:cNvSpPr/>
          <p:nvPr/>
        </p:nvSpPr>
        <p:spPr>
          <a:xfrm>
            <a:off x="763429" y="6855500"/>
            <a:ext cx="13103543" cy="348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Font typeface="+mj-lt"/>
              <a:buAutoNum type="arabicPeriod" startAt="5"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列数が多いテーブルを目視で比較するのはエラーが発生しやすい。</a:t>
            </a:r>
            <a:endParaRPr lang="en-US" sz="1700" dirty="0"/>
          </a:p>
        </p:txBody>
      </p:sp>
      <p:sp>
        <p:nvSpPr>
          <p:cNvPr id="14" name="Text 12"/>
          <p:cNvSpPr/>
          <p:nvPr/>
        </p:nvSpPr>
        <p:spPr>
          <a:xfrm>
            <a:off x="763429" y="7280791"/>
            <a:ext cx="13103543" cy="348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Font typeface="+mj-lt"/>
              <a:buAutoNum type="arabicPeriod" startAt="6"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SQLコマンドを手動で実行する際にミスが起こりやすい。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161008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0771" y="1964293"/>
            <a:ext cx="4108609" cy="3788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50"/>
              </a:lnSpc>
              <a:buNone/>
            </a:pPr>
            <a:r>
              <a:rPr lang="en-US" sz="23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第三部分: 比較スクリプト概要</a:t>
            </a:r>
            <a:endParaRPr lang="en-US" sz="2350" dirty="0"/>
          </a:p>
        </p:txBody>
      </p:sp>
      <p:sp>
        <p:nvSpPr>
          <p:cNvPr id="4" name="Shape 1"/>
          <p:cNvSpPr/>
          <p:nvPr/>
        </p:nvSpPr>
        <p:spPr>
          <a:xfrm>
            <a:off x="450771" y="2536269"/>
            <a:ext cx="13728859" cy="730210"/>
          </a:xfrm>
          <a:prstGeom prst="roundRect">
            <a:avLst>
              <a:gd name="adj" fmla="val 2646"/>
            </a:avLst>
          </a:prstGeom>
          <a:solidFill>
            <a:srgbClr val="304755"/>
          </a:solidFill>
          <a:ln/>
        </p:spPr>
      </p:sp>
      <p:sp>
        <p:nvSpPr>
          <p:cNvPr id="5" name="Text 2"/>
          <p:cNvSpPr/>
          <p:nvPr/>
        </p:nvSpPr>
        <p:spPr>
          <a:xfrm>
            <a:off x="579477" y="2664976"/>
            <a:ext cx="1613178" cy="1894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450"/>
              </a:lnSpc>
              <a:buNone/>
            </a:pPr>
            <a:r>
              <a:rPr lang="en-US" sz="11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redshift\_client.py</a:t>
            </a:r>
            <a:endParaRPr lang="en-US" sz="1150" dirty="0"/>
          </a:p>
        </p:txBody>
      </p:sp>
      <p:sp>
        <p:nvSpPr>
          <p:cNvPr id="6" name="Text 3"/>
          <p:cNvSpPr/>
          <p:nvPr/>
        </p:nvSpPr>
        <p:spPr>
          <a:xfrm>
            <a:off x="579477" y="2931676"/>
            <a:ext cx="13471446" cy="2060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Redshiftデータベースへの接続と、指定テーブルデータの取得。</a:t>
            </a:r>
            <a:endParaRPr lang="en-US" sz="1000" dirty="0"/>
          </a:p>
        </p:txBody>
      </p:sp>
      <p:sp>
        <p:nvSpPr>
          <p:cNvPr id="7" name="Shape 4"/>
          <p:cNvSpPr/>
          <p:nvPr/>
        </p:nvSpPr>
        <p:spPr>
          <a:xfrm>
            <a:off x="450771" y="3395186"/>
            <a:ext cx="13728859" cy="3086933"/>
          </a:xfrm>
          <a:prstGeom prst="roundRect">
            <a:avLst>
              <a:gd name="adj" fmla="val 626"/>
            </a:avLst>
          </a:prstGeom>
          <a:solidFill>
            <a:srgbClr val="304755"/>
          </a:solidFill>
          <a:ln/>
        </p:spPr>
      </p:sp>
      <p:sp>
        <p:nvSpPr>
          <p:cNvPr id="8" name="Text 5"/>
          <p:cNvSpPr/>
          <p:nvPr/>
        </p:nvSpPr>
        <p:spPr>
          <a:xfrm>
            <a:off x="579477" y="3523893"/>
            <a:ext cx="1974532" cy="1894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450"/>
              </a:lnSpc>
              <a:buNone/>
            </a:pPr>
            <a:r>
              <a:rPr lang="en-US" sz="11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migration\_checker.py</a:t>
            </a:r>
            <a:endParaRPr lang="en-US" sz="1150" dirty="0"/>
          </a:p>
        </p:txBody>
      </p:sp>
      <p:sp>
        <p:nvSpPr>
          <p:cNvPr id="9" name="Text 6"/>
          <p:cNvSpPr/>
          <p:nvPr/>
        </p:nvSpPr>
        <p:spPr>
          <a:xfrm>
            <a:off x="579477" y="3790593"/>
            <a:ext cx="13471446" cy="2060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DataMigrationBase（基底クラス）</a:t>
            </a:r>
            <a:endParaRPr lang="en-US" sz="1000" dirty="0"/>
          </a:p>
        </p:txBody>
      </p:sp>
      <p:sp>
        <p:nvSpPr>
          <p:cNvPr id="10" name="Text 7"/>
          <p:cNvSpPr/>
          <p:nvPr/>
        </p:nvSpPr>
        <p:spPr>
          <a:xfrm>
            <a:off x="579477" y="4073962"/>
            <a:ext cx="13471446" cy="2060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Font typeface="+mj-lt"/>
              <a:buAutoNum type="arabicPeriod" startAt="1"/>
            </a:pPr>
            <a:r>
              <a:rPr lang="en-US" sz="10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TeradataおよびRedshift接続設定の管理。</a:t>
            </a:r>
            <a:endParaRPr lang="en-US" sz="1000" dirty="0"/>
          </a:p>
        </p:txBody>
      </p:sp>
      <p:sp>
        <p:nvSpPr>
          <p:cNvPr id="11" name="Text 8"/>
          <p:cNvSpPr/>
          <p:nvPr/>
        </p:nvSpPr>
        <p:spPr>
          <a:xfrm>
            <a:off x="579477" y="4325064"/>
            <a:ext cx="13471446" cy="2060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Font typeface="+mj-lt"/>
              <a:buAutoNum type="arabicPeriod" startAt="2"/>
            </a:pPr>
            <a:r>
              <a:rPr lang="en-US" sz="10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データフレーム（DataFrame）のCSV出力。</a:t>
            </a:r>
            <a:endParaRPr lang="en-US" sz="1000" dirty="0"/>
          </a:p>
        </p:txBody>
      </p:sp>
      <p:sp>
        <p:nvSpPr>
          <p:cNvPr id="12" name="Text 9"/>
          <p:cNvSpPr/>
          <p:nvPr/>
        </p:nvSpPr>
        <p:spPr>
          <a:xfrm>
            <a:off x="579477" y="4576167"/>
            <a:ext cx="13471446" cy="2060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Font typeface="+mj-lt"/>
              <a:buAutoNum type="arabicPeriod" startAt="3"/>
            </a:pPr>
            <a:r>
              <a:rPr lang="en-US" sz="10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列名のマッピング処理や不要列の削除機能。</a:t>
            </a:r>
            <a:endParaRPr lang="en-US" sz="1000" dirty="0"/>
          </a:p>
        </p:txBody>
      </p:sp>
      <p:sp>
        <p:nvSpPr>
          <p:cNvPr id="13" name="Text 10"/>
          <p:cNvSpPr/>
          <p:nvPr/>
        </p:nvSpPr>
        <p:spPr>
          <a:xfrm>
            <a:off x="579477" y="4859536"/>
            <a:ext cx="13471446" cy="2060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DataMigrationChecker（派生クラス） 主な機能：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579477" y="5142905"/>
            <a:ext cx="13471446" cy="2060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Font typeface="+mj-lt"/>
              <a:buAutoNum type="arabicPeriod" startAt="1"/>
            </a:pPr>
            <a:r>
              <a:rPr lang="en-US" sz="10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スクリプト実行時の引数取得（例: テーブル名、データベース名、キー、列名マッピングファイルなど）。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579477" y="5394008"/>
            <a:ext cx="13471446" cy="2060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Font typeface="+mj-lt"/>
              <a:buAutoNum type="arabicPeriod" startAt="2"/>
            </a:pPr>
            <a:r>
              <a:rPr lang="en-US" sz="10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条件に基づくデータ件数の比較。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79477" y="5645110"/>
            <a:ext cx="13471446" cy="2060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Font typeface="+mj-lt"/>
              <a:buAutoNum type="arabicPeriod" startAt="3"/>
            </a:pPr>
            <a:r>
              <a:rPr lang="en-US" sz="10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サンプルデータの抽出とキーに基づく移行前後の対応付け。</a:t>
            </a:r>
            <a:endParaRPr lang="en-US" sz="1000" dirty="0"/>
          </a:p>
        </p:txBody>
      </p:sp>
      <p:sp>
        <p:nvSpPr>
          <p:cNvPr id="17" name="Text 14"/>
          <p:cNvSpPr/>
          <p:nvPr/>
        </p:nvSpPr>
        <p:spPr>
          <a:xfrm>
            <a:off x="579477" y="5896213"/>
            <a:ext cx="13471446" cy="2060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Font typeface="+mj-lt"/>
              <a:buAutoNum type="arabicPeriod" startAt="4"/>
            </a:pPr>
            <a:r>
              <a:rPr lang="en-US" sz="10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TeradataのサンプルデータをRedshift形式に変換し、比較を実施。</a:t>
            </a:r>
            <a:endParaRPr lang="en-US" sz="1000" dirty="0"/>
          </a:p>
        </p:txBody>
      </p:sp>
      <p:sp>
        <p:nvSpPr>
          <p:cNvPr id="18" name="Text 15"/>
          <p:cNvSpPr/>
          <p:nvPr/>
        </p:nvSpPr>
        <p:spPr>
          <a:xfrm>
            <a:off x="579477" y="6147316"/>
            <a:ext cx="13471446" cy="2060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Font typeface="+mj-lt"/>
              <a:buAutoNum type="arabicPeriod" startAt="5"/>
            </a:pPr>
            <a:r>
              <a:rPr lang="en-US" sz="10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不一致の詳細情報やサンプルデータをCSV形式で出力。</a:t>
            </a:r>
            <a:endParaRPr lang="en-US" sz="1000" dirty="0"/>
          </a:p>
        </p:txBody>
      </p:sp>
      <p:sp>
        <p:nvSpPr>
          <p:cNvPr id="19" name="Shape 16"/>
          <p:cNvSpPr/>
          <p:nvPr/>
        </p:nvSpPr>
        <p:spPr>
          <a:xfrm>
            <a:off x="450771" y="6610826"/>
            <a:ext cx="13728859" cy="1264682"/>
          </a:xfrm>
          <a:prstGeom prst="roundRect">
            <a:avLst>
              <a:gd name="adj" fmla="val 1528"/>
            </a:avLst>
          </a:prstGeom>
          <a:solidFill>
            <a:srgbClr val="304755"/>
          </a:solidFill>
          <a:ln/>
        </p:spPr>
      </p:sp>
      <p:sp>
        <p:nvSpPr>
          <p:cNvPr id="20" name="Text 17"/>
          <p:cNvSpPr/>
          <p:nvPr/>
        </p:nvSpPr>
        <p:spPr>
          <a:xfrm>
            <a:off x="579477" y="6739533"/>
            <a:ext cx="2046089" cy="1894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450"/>
              </a:lnSpc>
              <a:buNone/>
            </a:pPr>
            <a:r>
              <a:rPr lang="en-US" sz="11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na\_empty\_counter.py</a:t>
            </a:r>
            <a:endParaRPr lang="en-US" sz="1150" dirty="0"/>
          </a:p>
        </p:txBody>
      </p:sp>
      <p:sp>
        <p:nvSpPr>
          <p:cNvPr id="21" name="Text 18"/>
          <p:cNvSpPr/>
          <p:nvPr/>
        </p:nvSpPr>
        <p:spPr>
          <a:xfrm>
            <a:off x="579477" y="7006233"/>
            <a:ext cx="13471446" cy="2060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移行過程で発見された「NULLが空値に変換される」問題への対応スクリプト。</a:t>
            </a:r>
            <a:endParaRPr lang="en-US" sz="1000" dirty="0"/>
          </a:p>
        </p:txBody>
      </p:sp>
      <p:sp>
        <p:nvSpPr>
          <p:cNvPr id="22" name="Text 19"/>
          <p:cNvSpPr/>
          <p:nvPr/>
        </p:nvSpPr>
        <p:spPr>
          <a:xfrm>
            <a:off x="579477" y="7289602"/>
            <a:ext cx="13471446" cy="2060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NULL値と空文字列の件数を集計する機能を持つ。</a:t>
            </a:r>
            <a:endParaRPr lang="en-US" sz="1000" dirty="0"/>
          </a:p>
        </p:txBody>
      </p:sp>
      <p:sp>
        <p:nvSpPr>
          <p:cNvPr id="23" name="Text 20"/>
          <p:cNvSpPr/>
          <p:nvPr/>
        </p:nvSpPr>
        <p:spPr>
          <a:xfrm>
            <a:off x="579477" y="7540704"/>
            <a:ext cx="13471446" cy="2060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各列のNULL許容設定やデータ型（文字列型か否か）を確認し、適切なSQLで統計を取得。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2025-01-07T10:13:54Z</dcterms:created>
  <dcterms:modified xsi:type="dcterms:W3CDTF">2025-01-07T10:13:54Z</dcterms:modified>
</cp:coreProperties>
</file>