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28" name="PlaceHolder 2"/>
          <p:cNvSpPr>
            <a:spLocks noGrp="1"/>
          </p:cNvSpPr>
          <p:nvPr>
            <p:ph type="body"/>
          </p:nvPr>
        </p:nvSpPr>
        <p:spPr>
          <a:xfrm>
            <a:off x="504000" y="1769040"/>
            <a:ext cx="9071640" cy="2091240"/>
          </a:xfrm>
          <a:prstGeom prst="rect">
            <a:avLst/>
          </a:prstGeom>
        </p:spPr>
        <p:txBody>
          <a:bodyPr lIns="0" rIns="0" tIns="0" bIns="0"/>
          <a:p>
            <a:endParaRPr b="0" lang="en-IE" sz="3200" spc="-1" strike="noStrike">
              <a:solidFill>
                <a:srgbClr val="0066cc"/>
              </a:solidFill>
              <a:latin typeface="Arial"/>
            </a:endParaRPr>
          </a:p>
        </p:txBody>
      </p:sp>
      <p:sp>
        <p:nvSpPr>
          <p:cNvPr id="29" name="PlaceHolder 3"/>
          <p:cNvSpPr>
            <a:spLocks noGrp="1"/>
          </p:cNvSpPr>
          <p:nvPr>
            <p:ph type="body"/>
          </p:nvPr>
        </p:nvSpPr>
        <p:spPr>
          <a:xfrm>
            <a:off x="504000" y="4059360"/>
            <a:ext cx="907164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31" name="PlaceHolder 2"/>
          <p:cNvSpPr>
            <a:spLocks noGrp="1"/>
          </p:cNvSpPr>
          <p:nvPr>
            <p:ph type="body"/>
          </p:nvPr>
        </p:nvSpPr>
        <p:spPr>
          <a:xfrm>
            <a:off x="50400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32" name="PlaceHolder 3"/>
          <p:cNvSpPr>
            <a:spLocks noGrp="1"/>
          </p:cNvSpPr>
          <p:nvPr>
            <p:ph type="body"/>
          </p:nvPr>
        </p:nvSpPr>
        <p:spPr>
          <a:xfrm>
            <a:off x="515268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33" name="PlaceHolder 4"/>
          <p:cNvSpPr>
            <a:spLocks noGrp="1"/>
          </p:cNvSpPr>
          <p:nvPr>
            <p:ph type="body"/>
          </p:nvPr>
        </p:nvSpPr>
        <p:spPr>
          <a:xfrm>
            <a:off x="504000" y="4059360"/>
            <a:ext cx="4426920" cy="2091240"/>
          </a:xfrm>
          <a:prstGeom prst="rect">
            <a:avLst/>
          </a:prstGeom>
        </p:spPr>
        <p:txBody>
          <a:bodyPr lIns="0" rIns="0" tIns="0" bIns="0"/>
          <a:p>
            <a:endParaRPr b="0" lang="en-IE" sz="3200" spc="-1" strike="noStrike">
              <a:solidFill>
                <a:srgbClr val="0066cc"/>
              </a:solidFill>
              <a:latin typeface="Arial"/>
            </a:endParaRPr>
          </a:p>
        </p:txBody>
      </p:sp>
      <p:sp>
        <p:nvSpPr>
          <p:cNvPr id="34" name="PlaceHolder 5"/>
          <p:cNvSpPr>
            <a:spLocks noGrp="1"/>
          </p:cNvSpPr>
          <p:nvPr>
            <p:ph type="body"/>
          </p:nvPr>
        </p:nvSpPr>
        <p:spPr>
          <a:xfrm>
            <a:off x="5152680" y="4059360"/>
            <a:ext cx="442692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36" name="PlaceHolder 2"/>
          <p:cNvSpPr>
            <a:spLocks noGrp="1"/>
          </p:cNvSpPr>
          <p:nvPr>
            <p:ph type="body"/>
          </p:nvPr>
        </p:nvSpPr>
        <p:spPr>
          <a:xfrm>
            <a:off x="504000" y="1769040"/>
            <a:ext cx="2920680" cy="2091240"/>
          </a:xfrm>
          <a:prstGeom prst="rect">
            <a:avLst/>
          </a:prstGeom>
        </p:spPr>
        <p:txBody>
          <a:bodyPr lIns="0" rIns="0" tIns="0" bIns="0"/>
          <a:p>
            <a:endParaRPr b="0" lang="en-IE" sz="3200" spc="-1" strike="noStrike">
              <a:solidFill>
                <a:srgbClr val="0066cc"/>
              </a:solidFill>
              <a:latin typeface="Arial"/>
            </a:endParaRPr>
          </a:p>
        </p:txBody>
      </p:sp>
      <p:sp>
        <p:nvSpPr>
          <p:cNvPr id="37" name="PlaceHolder 3"/>
          <p:cNvSpPr>
            <a:spLocks noGrp="1"/>
          </p:cNvSpPr>
          <p:nvPr>
            <p:ph type="body"/>
          </p:nvPr>
        </p:nvSpPr>
        <p:spPr>
          <a:xfrm>
            <a:off x="3571200" y="1769040"/>
            <a:ext cx="2920680" cy="2091240"/>
          </a:xfrm>
          <a:prstGeom prst="rect">
            <a:avLst/>
          </a:prstGeom>
        </p:spPr>
        <p:txBody>
          <a:bodyPr lIns="0" rIns="0" tIns="0" bIns="0"/>
          <a:p>
            <a:endParaRPr b="0" lang="en-IE" sz="3200" spc="-1" strike="noStrike">
              <a:solidFill>
                <a:srgbClr val="0066cc"/>
              </a:solidFill>
              <a:latin typeface="Arial"/>
            </a:endParaRPr>
          </a:p>
        </p:txBody>
      </p:sp>
      <p:sp>
        <p:nvSpPr>
          <p:cNvPr id="38" name="PlaceHolder 4"/>
          <p:cNvSpPr>
            <a:spLocks noGrp="1"/>
          </p:cNvSpPr>
          <p:nvPr>
            <p:ph type="body"/>
          </p:nvPr>
        </p:nvSpPr>
        <p:spPr>
          <a:xfrm>
            <a:off x="6638040" y="1769040"/>
            <a:ext cx="2920680" cy="2091240"/>
          </a:xfrm>
          <a:prstGeom prst="rect">
            <a:avLst/>
          </a:prstGeom>
        </p:spPr>
        <p:txBody>
          <a:bodyPr lIns="0" rIns="0" tIns="0" bIns="0"/>
          <a:p>
            <a:endParaRPr b="0" lang="en-IE" sz="3200" spc="-1" strike="noStrike">
              <a:solidFill>
                <a:srgbClr val="0066cc"/>
              </a:solidFill>
              <a:latin typeface="Arial"/>
            </a:endParaRPr>
          </a:p>
        </p:txBody>
      </p:sp>
      <p:sp>
        <p:nvSpPr>
          <p:cNvPr id="39" name="PlaceHolder 5"/>
          <p:cNvSpPr>
            <a:spLocks noGrp="1"/>
          </p:cNvSpPr>
          <p:nvPr>
            <p:ph type="body"/>
          </p:nvPr>
        </p:nvSpPr>
        <p:spPr>
          <a:xfrm>
            <a:off x="504000" y="4059360"/>
            <a:ext cx="2920680" cy="2091240"/>
          </a:xfrm>
          <a:prstGeom prst="rect">
            <a:avLst/>
          </a:prstGeom>
        </p:spPr>
        <p:txBody>
          <a:bodyPr lIns="0" rIns="0" tIns="0" bIns="0"/>
          <a:p>
            <a:endParaRPr b="0" lang="en-IE" sz="3200" spc="-1" strike="noStrike">
              <a:solidFill>
                <a:srgbClr val="0066cc"/>
              </a:solidFill>
              <a:latin typeface="Arial"/>
            </a:endParaRPr>
          </a:p>
        </p:txBody>
      </p:sp>
      <p:sp>
        <p:nvSpPr>
          <p:cNvPr id="40" name="PlaceHolder 6"/>
          <p:cNvSpPr>
            <a:spLocks noGrp="1"/>
          </p:cNvSpPr>
          <p:nvPr>
            <p:ph type="body"/>
          </p:nvPr>
        </p:nvSpPr>
        <p:spPr>
          <a:xfrm>
            <a:off x="3571200" y="4059360"/>
            <a:ext cx="2920680" cy="2091240"/>
          </a:xfrm>
          <a:prstGeom prst="rect">
            <a:avLst/>
          </a:prstGeom>
        </p:spPr>
        <p:txBody>
          <a:bodyPr lIns="0" rIns="0" tIns="0" bIns="0"/>
          <a:p>
            <a:endParaRPr b="0" lang="en-IE" sz="3200" spc="-1" strike="noStrike">
              <a:solidFill>
                <a:srgbClr val="0066cc"/>
              </a:solidFill>
              <a:latin typeface="Arial"/>
            </a:endParaRPr>
          </a:p>
        </p:txBody>
      </p:sp>
      <p:sp>
        <p:nvSpPr>
          <p:cNvPr id="41" name="PlaceHolder 7"/>
          <p:cNvSpPr>
            <a:spLocks noGrp="1"/>
          </p:cNvSpPr>
          <p:nvPr>
            <p:ph type="body"/>
          </p:nvPr>
        </p:nvSpPr>
        <p:spPr>
          <a:xfrm>
            <a:off x="6638040" y="4059360"/>
            <a:ext cx="292068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50"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52" name="PlaceHolder 2"/>
          <p:cNvSpPr>
            <a:spLocks noGrp="1"/>
          </p:cNvSpPr>
          <p:nvPr>
            <p:ph type="body"/>
          </p:nvPr>
        </p:nvSpPr>
        <p:spPr>
          <a:xfrm>
            <a:off x="504000" y="1769040"/>
            <a:ext cx="9071640" cy="43844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54" name="PlaceHolder 2"/>
          <p:cNvSpPr>
            <a:spLocks noGrp="1"/>
          </p:cNvSpPr>
          <p:nvPr>
            <p:ph type="body"/>
          </p:nvPr>
        </p:nvSpPr>
        <p:spPr>
          <a:xfrm>
            <a:off x="504000" y="1769040"/>
            <a:ext cx="4426920" cy="4384440"/>
          </a:xfrm>
          <a:prstGeom prst="rect">
            <a:avLst/>
          </a:prstGeom>
        </p:spPr>
        <p:txBody>
          <a:bodyPr lIns="0" rIns="0" tIns="0" bIns="0"/>
          <a:p>
            <a:endParaRPr b="0" lang="en-IE" sz="3200" spc="-1" strike="noStrike">
              <a:solidFill>
                <a:srgbClr val="0066cc"/>
              </a:solidFill>
              <a:latin typeface="Arial"/>
            </a:endParaRPr>
          </a:p>
        </p:txBody>
      </p:sp>
      <p:sp>
        <p:nvSpPr>
          <p:cNvPr id="55" name="PlaceHolder 3"/>
          <p:cNvSpPr>
            <a:spLocks noGrp="1"/>
          </p:cNvSpPr>
          <p:nvPr>
            <p:ph type="body"/>
          </p:nvPr>
        </p:nvSpPr>
        <p:spPr>
          <a:xfrm>
            <a:off x="5152680" y="1769040"/>
            <a:ext cx="4426920" cy="43844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29566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59" name="PlaceHolder 2"/>
          <p:cNvSpPr>
            <a:spLocks noGrp="1"/>
          </p:cNvSpPr>
          <p:nvPr>
            <p:ph type="body"/>
          </p:nvPr>
        </p:nvSpPr>
        <p:spPr>
          <a:xfrm>
            <a:off x="50400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60" name="PlaceHolder 3"/>
          <p:cNvSpPr>
            <a:spLocks noGrp="1"/>
          </p:cNvSpPr>
          <p:nvPr>
            <p:ph type="body"/>
          </p:nvPr>
        </p:nvSpPr>
        <p:spPr>
          <a:xfrm>
            <a:off x="5152680" y="1769040"/>
            <a:ext cx="4426920" cy="4384440"/>
          </a:xfrm>
          <a:prstGeom prst="rect">
            <a:avLst/>
          </a:prstGeom>
        </p:spPr>
        <p:txBody>
          <a:bodyPr lIns="0" rIns="0" tIns="0" bIns="0"/>
          <a:p>
            <a:endParaRPr b="0" lang="en-IE" sz="3200" spc="-1" strike="noStrike">
              <a:solidFill>
                <a:srgbClr val="0066cc"/>
              </a:solidFill>
              <a:latin typeface="Arial"/>
            </a:endParaRPr>
          </a:p>
        </p:txBody>
      </p:sp>
      <p:sp>
        <p:nvSpPr>
          <p:cNvPr id="61" name="PlaceHolder 4"/>
          <p:cNvSpPr>
            <a:spLocks noGrp="1"/>
          </p:cNvSpPr>
          <p:nvPr>
            <p:ph type="body"/>
          </p:nvPr>
        </p:nvSpPr>
        <p:spPr>
          <a:xfrm>
            <a:off x="504000" y="4059360"/>
            <a:ext cx="442692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7"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63" name="PlaceHolder 2"/>
          <p:cNvSpPr>
            <a:spLocks noGrp="1"/>
          </p:cNvSpPr>
          <p:nvPr>
            <p:ph type="body"/>
          </p:nvPr>
        </p:nvSpPr>
        <p:spPr>
          <a:xfrm>
            <a:off x="504000" y="1769040"/>
            <a:ext cx="4426920" cy="4384440"/>
          </a:xfrm>
          <a:prstGeom prst="rect">
            <a:avLst/>
          </a:prstGeom>
        </p:spPr>
        <p:txBody>
          <a:bodyPr lIns="0" rIns="0" tIns="0" bIns="0"/>
          <a:p>
            <a:endParaRPr b="0" lang="en-IE" sz="3200" spc="-1" strike="noStrike">
              <a:solidFill>
                <a:srgbClr val="0066cc"/>
              </a:solidFill>
              <a:latin typeface="Arial"/>
            </a:endParaRPr>
          </a:p>
        </p:txBody>
      </p:sp>
      <p:sp>
        <p:nvSpPr>
          <p:cNvPr id="64" name="PlaceHolder 3"/>
          <p:cNvSpPr>
            <a:spLocks noGrp="1"/>
          </p:cNvSpPr>
          <p:nvPr>
            <p:ph type="body"/>
          </p:nvPr>
        </p:nvSpPr>
        <p:spPr>
          <a:xfrm>
            <a:off x="515268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65" name="PlaceHolder 4"/>
          <p:cNvSpPr>
            <a:spLocks noGrp="1"/>
          </p:cNvSpPr>
          <p:nvPr>
            <p:ph type="body"/>
          </p:nvPr>
        </p:nvSpPr>
        <p:spPr>
          <a:xfrm>
            <a:off x="5152680" y="4059360"/>
            <a:ext cx="442692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67" name="PlaceHolder 2"/>
          <p:cNvSpPr>
            <a:spLocks noGrp="1"/>
          </p:cNvSpPr>
          <p:nvPr>
            <p:ph type="body"/>
          </p:nvPr>
        </p:nvSpPr>
        <p:spPr>
          <a:xfrm>
            <a:off x="50400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68" name="PlaceHolder 3"/>
          <p:cNvSpPr>
            <a:spLocks noGrp="1"/>
          </p:cNvSpPr>
          <p:nvPr>
            <p:ph type="body"/>
          </p:nvPr>
        </p:nvSpPr>
        <p:spPr>
          <a:xfrm>
            <a:off x="515268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69" name="PlaceHolder 4"/>
          <p:cNvSpPr>
            <a:spLocks noGrp="1"/>
          </p:cNvSpPr>
          <p:nvPr>
            <p:ph type="body"/>
          </p:nvPr>
        </p:nvSpPr>
        <p:spPr>
          <a:xfrm>
            <a:off x="504000" y="4059360"/>
            <a:ext cx="907164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71" name="PlaceHolder 2"/>
          <p:cNvSpPr>
            <a:spLocks noGrp="1"/>
          </p:cNvSpPr>
          <p:nvPr>
            <p:ph type="body"/>
          </p:nvPr>
        </p:nvSpPr>
        <p:spPr>
          <a:xfrm>
            <a:off x="504000" y="1769040"/>
            <a:ext cx="9071640" cy="2091240"/>
          </a:xfrm>
          <a:prstGeom prst="rect">
            <a:avLst/>
          </a:prstGeom>
        </p:spPr>
        <p:txBody>
          <a:bodyPr lIns="0" rIns="0" tIns="0" bIns="0"/>
          <a:p>
            <a:endParaRPr b="0" lang="en-IE" sz="3200" spc="-1" strike="noStrike">
              <a:solidFill>
                <a:srgbClr val="0066cc"/>
              </a:solidFill>
              <a:latin typeface="Arial"/>
            </a:endParaRPr>
          </a:p>
        </p:txBody>
      </p:sp>
      <p:sp>
        <p:nvSpPr>
          <p:cNvPr id="72" name="PlaceHolder 3"/>
          <p:cNvSpPr>
            <a:spLocks noGrp="1"/>
          </p:cNvSpPr>
          <p:nvPr>
            <p:ph type="body"/>
          </p:nvPr>
        </p:nvSpPr>
        <p:spPr>
          <a:xfrm>
            <a:off x="504000" y="4059360"/>
            <a:ext cx="907164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74" name="PlaceHolder 2"/>
          <p:cNvSpPr>
            <a:spLocks noGrp="1"/>
          </p:cNvSpPr>
          <p:nvPr>
            <p:ph type="body"/>
          </p:nvPr>
        </p:nvSpPr>
        <p:spPr>
          <a:xfrm>
            <a:off x="50400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75" name="PlaceHolder 3"/>
          <p:cNvSpPr>
            <a:spLocks noGrp="1"/>
          </p:cNvSpPr>
          <p:nvPr>
            <p:ph type="body"/>
          </p:nvPr>
        </p:nvSpPr>
        <p:spPr>
          <a:xfrm>
            <a:off x="515268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76" name="PlaceHolder 4"/>
          <p:cNvSpPr>
            <a:spLocks noGrp="1"/>
          </p:cNvSpPr>
          <p:nvPr>
            <p:ph type="body"/>
          </p:nvPr>
        </p:nvSpPr>
        <p:spPr>
          <a:xfrm>
            <a:off x="504000" y="4059360"/>
            <a:ext cx="4426920" cy="2091240"/>
          </a:xfrm>
          <a:prstGeom prst="rect">
            <a:avLst/>
          </a:prstGeom>
        </p:spPr>
        <p:txBody>
          <a:bodyPr lIns="0" rIns="0" tIns="0" bIns="0"/>
          <a:p>
            <a:endParaRPr b="0" lang="en-IE" sz="3200" spc="-1" strike="noStrike">
              <a:solidFill>
                <a:srgbClr val="0066cc"/>
              </a:solidFill>
              <a:latin typeface="Arial"/>
            </a:endParaRPr>
          </a:p>
        </p:txBody>
      </p:sp>
      <p:sp>
        <p:nvSpPr>
          <p:cNvPr id="77" name="PlaceHolder 5"/>
          <p:cNvSpPr>
            <a:spLocks noGrp="1"/>
          </p:cNvSpPr>
          <p:nvPr>
            <p:ph type="body"/>
          </p:nvPr>
        </p:nvSpPr>
        <p:spPr>
          <a:xfrm>
            <a:off x="5152680" y="4059360"/>
            <a:ext cx="442692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79" name="PlaceHolder 2"/>
          <p:cNvSpPr>
            <a:spLocks noGrp="1"/>
          </p:cNvSpPr>
          <p:nvPr>
            <p:ph type="body"/>
          </p:nvPr>
        </p:nvSpPr>
        <p:spPr>
          <a:xfrm>
            <a:off x="504000" y="1769040"/>
            <a:ext cx="2920680" cy="2091240"/>
          </a:xfrm>
          <a:prstGeom prst="rect">
            <a:avLst/>
          </a:prstGeom>
        </p:spPr>
        <p:txBody>
          <a:bodyPr lIns="0" rIns="0" tIns="0" bIns="0"/>
          <a:p>
            <a:endParaRPr b="0" lang="en-IE" sz="3200" spc="-1" strike="noStrike">
              <a:solidFill>
                <a:srgbClr val="0066cc"/>
              </a:solidFill>
              <a:latin typeface="Arial"/>
            </a:endParaRPr>
          </a:p>
        </p:txBody>
      </p:sp>
      <p:sp>
        <p:nvSpPr>
          <p:cNvPr id="80" name="PlaceHolder 3"/>
          <p:cNvSpPr>
            <a:spLocks noGrp="1"/>
          </p:cNvSpPr>
          <p:nvPr>
            <p:ph type="body"/>
          </p:nvPr>
        </p:nvSpPr>
        <p:spPr>
          <a:xfrm>
            <a:off x="3571200" y="1769040"/>
            <a:ext cx="2920680" cy="2091240"/>
          </a:xfrm>
          <a:prstGeom prst="rect">
            <a:avLst/>
          </a:prstGeom>
        </p:spPr>
        <p:txBody>
          <a:bodyPr lIns="0" rIns="0" tIns="0" bIns="0"/>
          <a:p>
            <a:endParaRPr b="0" lang="en-IE" sz="3200" spc="-1" strike="noStrike">
              <a:solidFill>
                <a:srgbClr val="0066cc"/>
              </a:solidFill>
              <a:latin typeface="Arial"/>
            </a:endParaRPr>
          </a:p>
        </p:txBody>
      </p:sp>
      <p:sp>
        <p:nvSpPr>
          <p:cNvPr id="81" name="PlaceHolder 4"/>
          <p:cNvSpPr>
            <a:spLocks noGrp="1"/>
          </p:cNvSpPr>
          <p:nvPr>
            <p:ph type="body"/>
          </p:nvPr>
        </p:nvSpPr>
        <p:spPr>
          <a:xfrm>
            <a:off x="6638040" y="1769040"/>
            <a:ext cx="2920680" cy="2091240"/>
          </a:xfrm>
          <a:prstGeom prst="rect">
            <a:avLst/>
          </a:prstGeom>
        </p:spPr>
        <p:txBody>
          <a:bodyPr lIns="0" rIns="0" tIns="0" bIns="0"/>
          <a:p>
            <a:endParaRPr b="0" lang="en-IE" sz="3200" spc="-1" strike="noStrike">
              <a:solidFill>
                <a:srgbClr val="0066cc"/>
              </a:solidFill>
              <a:latin typeface="Arial"/>
            </a:endParaRPr>
          </a:p>
        </p:txBody>
      </p:sp>
      <p:sp>
        <p:nvSpPr>
          <p:cNvPr id="82" name="PlaceHolder 5"/>
          <p:cNvSpPr>
            <a:spLocks noGrp="1"/>
          </p:cNvSpPr>
          <p:nvPr>
            <p:ph type="body"/>
          </p:nvPr>
        </p:nvSpPr>
        <p:spPr>
          <a:xfrm>
            <a:off x="504000" y="4059360"/>
            <a:ext cx="2920680" cy="2091240"/>
          </a:xfrm>
          <a:prstGeom prst="rect">
            <a:avLst/>
          </a:prstGeom>
        </p:spPr>
        <p:txBody>
          <a:bodyPr lIns="0" rIns="0" tIns="0" bIns="0"/>
          <a:p>
            <a:endParaRPr b="0" lang="en-IE" sz="3200" spc="-1" strike="noStrike">
              <a:solidFill>
                <a:srgbClr val="0066cc"/>
              </a:solidFill>
              <a:latin typeface="Arial"/>
            </a:endParaRPr>
          </a:p>
        </p:txBody>
      </p:sp>
      <p:sp>
        <p:nvSpPr>
          <p:cNvPr id="83" name="PlaceHolder 6"/>
          <p:cNvSpPr>
            <a:spLocks noGrp="1"/>
          </p:cNvSpPr>
          <p:nvPr>
            <p:ph type="body"/>
          </p:nvPr>
        </p:nvSpPr>
        <p:spPr>
          <a:xfrm>
            <a:off x="3571200" y="4059360"/>
            <a:ext cx="2920680" cy="2091240"/>
          </a:xfrm>
          <a:prstGeom prst="rect">
            <a:avLst/>
          </a:prstGeom>
        </p:spPr>
        <p:txBody>
          <a:bodyPr lIns="0" rIns="0" tIns="0" bIns="0"/>
          <a:p>
            <a:endParaRPr b="0" lang="en-IE" sz="3200" spc="-1" strike="noStrike">
              <a:solidFill>
                <a:srgbClr val="0066cc"/>
              </a:solidFill>
              <a:latin typeface="Arial"/>
            </a:endParaRPr>
          </a:p>
        </p:txBody>
      </p:sp>
      <p:sp>
        <p:nvSpPr>
          <p:cNvPr id="84" name="PlaceHolder 7"/>
          <p:cNvSpPr>
            <a:spLocks noGrp="1"/>
          </p:cNvSpPr>
          <p:nvPr>
            <p:ph type="body"/>
          </p:nvPr>
        </p:nvSpPr>
        <p:spPr>
          <a:xfrm>
            <a:off x="6638040" y="4059360"/>
            <a:ext cx="292068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9" name="PlaceHolder 2"/>
          <p:cNvSpPr>
            <a:spLocks noGrp="1"/>
          </p:cNvSpPr>
          <p:nvPr>
            <p:ph type="body"/>
          </p:nvPr>
        </p:nvSpPr>
        <p:spPr>
          <a:xfrm>
            <a:off x="504000" y="1769040"/>
            <a:ext cx="9071640" cy="43844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11" name="PlaceHolder 2"/>
          <p:cNvSpPr>
            <a:spLocks noGrp="1"/>
          </p:cNvSpPr>
          <p:nvPr>
            <p:ph type="body"/>
          </p:nvPr>
        </p:nvSpPr>
        <p:spPr>
          <a:xfrm>
            <a:off x="504000" y="1769040"/>
            <a:ext cx="4426920" cy="4384440"/>
          </a:xfrm>
          <a:prstGeom prst="rect">
            <a:avLst/>
          </a:prstGeom>
        </p:spPr>
        <p:txBody>
          <a:bodyPr lIns="0" rIns="0" tIns="0" bIns="0"/>
          <a:p>
            <a:endParaRPr b="0" lang="en-IE" sz="3200" spc="-1" strike="noStrike">
              <a:solidFill>
                <a:srgbClr val="0066cc"/>
              </a:solidFill>
              <a:latin typeface="Arial"/>
            </a:endParaRPr>
          </a:p>
        </p:txBody>
      </p:sp>
      <p:sp>
        <p:nvSpPr>
          <p:cNvPr id="12" name="PlaceHolder 3"/>
          <p:cNvSpPr>
            <a:spLocks noGrp="1"/>
          </p:cNvSpPr>
          <p:nvPr>
            <p:ph type="body"/>
          </p:nvPr>
        </p:nvSpPr>
        <p:spPr>
          <a:xfrm>
            <a:off x="5152680" y="1769040"/>
            <a:ext cx="4426920" cy="43844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1640" cy="29566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16" name="PlaceHolder 2"/>
          <p:cNvSpPr>
            <a:spLocks noGrp="1"/>
          </p:cNvSpPr>
          <p:nvPr>
            <p:ph type="body"/>
          </p:nvPr>
        </p:nvSpPr>
        <p:spPr>
          <a:xfrm>
            <a:off x="50400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17" name="PlaceHolder 3"/>
          <p:cNvSpPr>
            <a:spLocks noGrp="1"/>
          </p:cNvSpPr>
          <p:nvPr>
            <p:ph type="body"/>
          </p:nvPr>
        </p:nvSpPr>
        <p:spPr>
          <a:xfrm>
            <a:off x="5152680" y="1769040"/>
            <a:ext cx="4426920" cy="4384440"/>
          </a:xfrm>
          <a:prstGeom prst="rect">
            <a:avLst/>
          </a:prstGeom>
        </p:spPr>
        <p:txBody>
          <a:bodyPr lIns="0" rIns="0" tIns="0" bIns="0"/>
          <a:p>
            <a:endParaRPr b="0" lang="en-IE" sz="3200" spc="-1" strike="noStrike">
              <a:solidFill>
                <a:srgbClr val="0066cc"/>
              </a:solidFill>
              <a:latin typeface="Arial"/>
            </a:endParaRPr>
          </a:p>
        </p:txBody>
      </p:sp>
      <p:sp>
        <p:nvSpPr>
          <p:cNvPr id="18" name="PlaceHolder 4"/>
          <p:cNvSpPr>
            <a:spLocks noGrp="1"/>
          </p:cNvSpPr>
          <p:nvPr>
            <p:ph type="body"/>
          </p:nvPr>
        </p:nvSpPr>
        <p:spPr>
          <a:xfrm>
            <a:off x="504000" y="4059360"/>
            <a:ext cx="442692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20" name="PlaceHolder 2"/>
          <p:cNvSpPr>
            <a:spLocks noGrp="1"/>
          </p:cNvSpPr>
          <p:nvPr>
            <p:ph type="body"/>
          </p:nvPr>
        </p:nvSpPr>
        <p:spPr>
          <a:xfrm>
            <a:off x="504000" y="1769040"/>
            <a:ext cx="4426920" cy="4384440"/>
          </a:xfrm>
          <a:prstGeom prst="rect">
            <a:avLst/>
          </a:prstGeom>
        </p:spPr>
        <p:txBody>
          <a:bodyPr lIns="0" rIns="0" tIns="0" bIns="0"/>
          <a:p>
            <a:endParaRPr b="0" lang="en-IE" sz="3200" spc="-1" strike="noStrike">
              <a:solidFill>
                <a:srgbClr val="0066cc"/>
              </a:solidFill>
              <a:latin typeface="Arial"/>
            </a:endParaRPr>
          </a:p>
        </p:txBody>
      </p:sp>
      <p:sp>
        <p:nvSpPr>
          <p:cNvPr id="21" name="PlaceHolder 3"/>
          <p:cNvSpPr>
            <a:spLocks noGrp="1"/>
          </p:cNvSpPr>
          <p:nvPr>
            <p:ph type="body"/>
          </p:nvPr>
        </p:nvSpPr>
        <p:spPr>
          <a:xfrm>
            <a:off x="515268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22" name="PlaceHolder 4"/>
          <p:cNvSpPr>
            <a:spLocks noGrp="1"/>
          </p:cNvSpPr>
          <p:nvPr>
            <p:ph type="body"/>
          </p:nvPr>
        </p:nvSpPr>
        <p:spPr>
          <a:xfrm>
            <a:off x="5152680" y="4059360"/>
            <a:ext cx="442692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24" name="PlaceHolder 2"/>
          <p:cNvSpPr>
            <a:spLocks noGrp="1"/>
          </p:cNvSpPr>
          <p:nvPr>
            <p:ph type="body"/>
          </p:nvPr>
        </p:nvSpPr>
        <p:spPr>
          <a:xfrm>
            <a:off x="50400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25" name="PlaceHolder 3"/>
          <p:cNvSpPr>
            <a:spLocks noGrp="1"/>
          </p:cNvSpPr>
          <p:nvPr>
            <p:ph type="body"/>
          </p:nvPr>
        </p:nvSpPr>
        <p:spPr>
          <a:xfrm>
            <a:off x="515268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26" name="PlaceHolder 4"/>
          <p:cNvSpPr>
            <a:spLocks noGrp="1"/>
          </p:cNvSpPr>
          <p:nvPr>
            <p:ph type="body"/>
          </p:nvPr>
        </p:nvSpPr>
        <p:spPr>
          <a:xfrm>
            <a:off x="504000" y="4059360"/>
            <a:ext cx="907164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9640" cy="1754280"/>
          </a:xfrm>
          <a:prstGeom prst="rect">
            <a:avLst/>
          </a:prstGeom>
          <a:ln>
            <a:noFill/>
          </a:ln>
        </p:spPr>
      </p:pic>
      <p:sp>
        <p:nvSpPr>
          <p:cNvPr id="1" name="PlaceHolder 1"/>
          <p:cNvSpPr>
            <a:spLocks noGrp="1"/>
          </p:cNvSpPr>
          <p:nvPr>
            <p:ph type="title"/>
          </p:nvPr>
        </p:nvSpPr>
        <p:spPr>
          <a:xfrm>
            <a:off x="0" y="2341080"/>
            <a:ext cx="9071640" cy="1262160"/>
          </a:xfrm>
          <a:prstGeom prst="rect">
            <a:avLst/>
          </a:prstGeom>
        </p:spPr>
        <p:txBody>
          <a:bodyPr lIns="0" rIns="0" tIns="0" bIns="0" anchor="ctr"/>
          <a:p>
            <a:pPr algn="ctr"/>
            <a:r>
              <a:rPr b="0" lang="en-IE" sz="4400" spc="-1" strike="noStrike">
                <a:solidFill>
                  <a:srgbClr val="006699"/>
                </a:solidFill>
                <a:latin typeface="Arial"/>
              </a:rPr>
              <a:t>Click to edit the title text format</a:t>
            </a:r>
            <a:endParaRPr b="0" lang="en-IE" sz="4400" spc="-1" strike="noStrike">
              <a:solidFill>
                <a:srgbClr val="006699"/>
              </a:solidFill>
              <a:latin typeface="Arial"/>
            </a:endParaRPr>
          </a:p>
        </p:txBody>
      </p:sp>
      <p:sp>
        <p:nvSpPr>
          <p:cNvPr id="2" name="PlaceHolder 2"/>
          <p:cNvSpPr>
            <a:spLocks noGrp="1"/>
          </p:cNvSpPr>
          <p:nvPr>
            <p:ph type="body"/>
          </p:nvPr>
        </p:nvSpPr>
        <p:spPr>
          <a:xfrm>
            <a:off x="504000" y="4056120"/>
            <a:ext cx="9071640" cy="20973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p>
            <a:r>
              <a:rPr b="0" lang="en-IE" sz="1400" spc="-1" strike="noStrike">
                <a:latin typeface="Times New Roman"/>
              </a:rPr>
              <a:t>&lt;date/time&gt;</a:t>
            </a:r>
            <a:endParaRPr b="0" lang="en-IE" sz="1400" spc="-1" strike="noStrike">
              <a:latin typeface="Times New Roman"/>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p>
            <a:pPr algn="ctr"/>
            <a:r>
              <a:rPr b="0" lang="en-IE" sz="1400" spc="-1" strike="noStrike">
                <a:latin typeface="Times New Roman"/>
              </a:rPr>
              <a:t>&lt;footer&gt;</a:t>
            </a:r>
            <a:endParaRPr b="0" lang="en-IE" sz="1400" spc="-1" strike="noStrike">
              <a:latin typeface="Times New Roman"/>
            </a:endParaRPr>
          </a:p>
        </p:txBody>
      </p:sp>
      <p:sp>
        <p:nvSpPr>
          <p:cNvPr id="5" name="PlaceHolder 5"/>
          <p:cNvSpPr>
            <a:spLocks noGrp="1"/>
          </p:cNvSpPr>
          <p:nvPr>
            <p:ph type="sldNum"/>
          </p:nvPr>
        </p:nvSpPr>
        <p:spPr>
          <a:xfrm>
            <a:off x="7227360" y="6887160"/>
            <a:ext cx="2348280" cy="521280"/>
          </a:xfrm>
          <a:prstGeom prst="rect">
            <a:avLst/>
          </a:prstGeom>
        </p:spPr>
        <p:txBody>
          <a:bodyPr lIns="0" rIns="0" tIns="0" bIns="0"/>
          <a:p>
            <a:pPr algn="r"/>
            <a:fld id="{F990E427-7B02-4624-8197-92057C3BFBD5}"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3" name="CustomShape 2"/>
          <p:cNvSpPr/>
          <p:nvPr/>
        </p:nvSpPr>
        <p:spPr>
          <a:xfrm>
            <a:off x="0" y="662040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4" name="PlaceHolder 3"/>
          <p:cNvSpPr>
            <a:spLocks noGrp="1"/>
          </p:cNvSpPr>
          <p:nvPr>
            <p:ph type="title"/>
          </p:nvPr>
        </p:nvSpPr>
        <p:spPr>
          <a:xfrm>
            <a:off x="504000" y="301320"/>
            <a:ext cx="9071640" cy="637560"/>
          </a:xfrm>
          <a:prstGeom prst="rect">
            <a:avLst/>
          </a:prstGeom>
        </p:spPr>
        <p:txBody>
          <a:bodyPr lIns="0" rIns="0" tIns="0" bIns="0" anchor="ctr"/>
          <a:p>
            <a:pPr algn="ctr"/>
            <a:r>
              <a:rPr b="0" lang="en-IE" sz="4400" spc="-1" strike="noStrike">
                <a:solidFill>
                  <a:srgbClr val="ffffff"/>
                </a:solidFill>
                <a:latin typeface="Arial"/>
              </a:rPr>
              <a:t>Click to edit the title text format</a:t>
            </a:r>
            <a:endParaRPr b="0" lang="en-IE" sz="4400" spc="-1" strike="noStrike">
              <a:solidFill>
                <a:srgbClr val="ffffff"/>
              </a:solidFill>
              <a:latin typeface="Arial"/>
            </a:endParaRPr>
          </a:p>
        </p:txBody>
      </p:sp>
      <p:sp>
        <p:nvSpPr>
          <p:cNvPr id="45" name="PlaceHolder 4"/>
          <p:cNvSpPr>
            <a:spLocks noGrp="1"/>
          </p:cNvSpPr>
          <p:nvPr>
            <p:ph type="body"/>
          </p:nvPr>
        </p:nvSpPr>
        <p:spPr>
          <a:xfrm>
            <a:off x="504000" y="1769040"/>
            <a:ext cx="9071640" cy="4384440"/>
          </a:xfrm>
          <a:prstGeom prst="rect">
            <a:avLst/>
          </a:prstGeom>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Click to edit the outline text format</a:t>
            </a:r>
            <a:endParaRPr b="0" lang="en-IE"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Second Outline Level</a:t>
            </a:r>
            <a:endParaRPr b="0" lang="en-IE" sz="2800" spc="-1" strike="noStrike">
              <a:solidFill>
                <a:srgbClr val="0066cc"/>
              </a:solidFill>
              <a:latin typeface="Arial"/>
            </a:endParaRPr>
          </a:p>
          <a:p>
            <a:pPr lvl="2" marL="1296000" indent="-288000">
              <a:spcBef>
                <a:spcPts val="850"/>
              </a:spcBef>
              <a:buClr>
                <a:srgbClr val="000000"/>
              </a:buClr>
              <a:buSzPct val="45000"/>
              <a:buFont typeface="Wingdings" charset="2"/>
              <a:buChar char=""/>
            </a:pPr>
            <a:r>
              <a:rPr b="0" lang="en-IE" sz="2400" spc="-1" strike="noStrike">
                <a:solidFill>
                  <a:srgbClr val="0066cc"/>
                </a:solidFill>
                <a:latin typeface="Arial"/>
              </a:rPr>
              <a:t>Third Outline Level</a:t>
            </a:r>
            <a:endParaRPr b="0" lang="en-IE" sz="2400" spc="-1" strike="noStrike">
              <a:solidFill>
                <a:srgbClr val="0066cc"/>
              </a:solidFill>
              <a:latin typeface="Arial"/>
            </a:endParaRPr>
          </a:p>
          <a:p>
            <a:pPr lvl="3" marL="1728000" indent="-216000">
              <a:spcBef>
                <a:spcPts val="567"/>
              </a:spcBef>
              <a:buClr>
                <a:srgbClr val="000000"/>
              </a:buClr>
              <a:buSzPct val="75000"/>
              <a:buFont typeface="Symbol" charset="2"/>
              <a:buChar char=""/>
            </a:pPr>
            <a:r>
              <a:rPr b="0" lang="en-IE" sz="2000" spc="-1" strike="noStrike">
                <a:solidFill>
                  <a:srgbClr val="0066cc"/>
                </a:solidFill>
                <a:latin typeface="Arial"/>
              </a:rPr>
              <a:t>Fourth Outline Level</a:t>
            </a:r>
            <a:endParaRPr b="0" lang="en-IE" sz="2000" spc="-1" strike="noStrike">
              <a:solidFill>
                <a:srgbClr val="0066cc"/>
              </a:solidFill>
              <a:latin typeface="Arial"/>
            </a:endParaRPr>
          </a:p>
          <a:p>
            <a:pPr lvl="4" marL="2160000" indent="-216000">
              <a:spcBef>
                <a:spcPts val="283"/>
              </a:spcBef>
              <a:buClr>
                <a:srgbClr val="000000"/>
              </a:buClr>
              <a:buSzPct val="45000"/>
              <a:buFont typeface="Wingdings" charset="2"/>
              <a:buChar char=""/>
            </a:pPr>
            <a:r>
              <a:rPr b="0" lang="en-IE" sz="2000" spc="-1" strike="noStrike">
                <a:solidFill>
                  <a:srgbClr val="0066cc"/>
                </a:solidFill>
                <a:latin typeface="Arial"/>
              </a:rPr>
              <a:t>Fifth Outline Level</a:t>
            </a:r>
            <a:endParaRPr b="0" lang="en-IE" sz="2000" spc="-1" strike="noStrike">
              <a:solidFill>
                <a:srgbClr val="0066cc"/>
              </a:solidFill>
              <a:latin typeface="Arial"/>
            </a:endParaRPr>
          </a:p>
          <a:p>
            <a:pPr lvl="5" marL="2592000" indent="-216000">
              <a:spcBef>
                <a:spcPts val="283"/>
              </a:spcBef>
              <a:buClr>
                <a:srgbClr val="000000"/>
              </a:buClr>
              <a:buSzPct val="45000"/>
              <a:buFont typeface="Wingdings" charset="2"/>
              <a:buChar char=""/>
            </a:pPr>
            <a:r>
              <a:rPr b="0" lang="en-IE" sz="2000" spc="-1" strike="noStrike">
                <a:solidFill>
                  <a:srgbClr val="0066cc"/>
                </a:solidFill>
                <a:latin typeface="Arial"/>
              </a:rPr>
              <a:t>Sixth Outline Level</a:t>
            </a:r>
            <a:endParaRPr b="0" lang="en-IE" sz="2000" spc="-1" strike="noStrike">
              <a:solidFill>
                <a:srgbClr val="0066cc"/>
              </a:solidFill>
              <a:latin typeface="Arial"/>
            </a:endParaRPr>
          </a:p>
          <a:p>
            <a:pPr lvl="6" marL="3024000" indent="-216000">
              <a:spcBef>
                <a:spcPts val="283"/>
              </a:spcBef>
              <a:buClr>
                <a:srgbClr val="000000"/>
              </a:buClr>
              <a:buSzPct val="45000"/>
              <a:buFont typeface="Wingdings" charset="2"/>
              <a:buChar char=""/>
            </a:pPr>
            <a:r>
              <a:rPr b="0" lang="en-IE" sz="2000" spc="-1" strike="noStrike">
                <a:solidFill>
                  <a:srgbClr val="0066cc"/>
                </a:solidFill>
                <a:latin typeface="Arial"/>
              </a:rPr>
              <a:t>Seventh Outline Level</a:t>
            </a:r>
            <a:endParaRPr b="0" lang="en-IE" sz="2000" spc="-1" strike="noStrike">
              <a:solidFill>
                <a:srgbClr val="0066cc"/>
              </a:solidFill>
              <a:latin typeface="Arial"/>
            </a:endParaRPr>
          </a:p>
        </p:txBody>
      </p:sp>
      <p:sp>
        <p:nvSpPr>
          <p:cNvPr id="46" name="PlaceHolder 5"/>
          <p:cNvSpPr>
            <a:spLocks noGrp="1"/>
          </p:cNvSpPr>
          <p:nvPr>
            <p:ph type="dt"/>
          </p:nvPr>
        </p:nvSpPr>
        <p:spPr>
          <a:xfrm>
            <a:off x="504000" y="6887160"/>
            <a:ext cx="2348280" cy="521280"/>
          </a:xfrm>
          <a:prstGeom prst="rect">
            <a:avLst/>
          </a:prstGeom>
        </p:spPr>
        <p:txBody>
          <a:bodyPr lIns="0" rIns="0" tIns="0" bIns="0"/>
          <a:p>
            <a:r>
              <a:rPr b="0" lang="en-IE" sz="1400" spc="-1" strike="noStrike">
                <a:latin typeface="Times New Roman"/>
              </a:rPr>
              <a:t> </a:t>
            </a:r>
            <a:endParaRPr b="0" lang="en-IE" sz="1400" spc="-1" strike="noStrike">
              <a:latin typeface="Times New Roman"/>
            </a:endParaRPr>
          </a:p>
        </p:txBody>
      </p:sp>
      <p:sp>
        <p:nvSpPr>
          <p:cNvPr id="47" name="PlaceHolder 6"/>
          <p:cNvSpPr>
            <a:spLocks noGrp="1"/>
          </p:cNvSpPr>
          <p:nvPr>
            <p:ph type="ftr"/>
          </p:nvPr>
        </p:nvSpPr>
        <p:spPr>
          <a:xfrm>
            <a:off x="3447360" y="6887160"/>
            <a:ext cx="3195000" cy="521280"/>
          </a:xfrm>
          <a:prstGeom prst="rect">
            <a:avLst/>
          </a:prstGeom>
        </p:spPr>
        <p:txBody>
          <a:bodyPr lIns="0" rIns="0" tIns="0" bIns="0"/>
          <a:p>
            <a:pPr algn="ctr"/>
            <a:r>
              <a:rPr b="0" lang="en-IE" sz="1400" spc="-1" strike="noStrike">
                <a:latin typeface="Times New Roman"/>
              </a:rPr>
              <a:t> </a:t>
            </a:r>
            <a:endParaRPr b="0" lang="en-IE" sz="1400" spc="-1" strike="noStrike">
              <a:latin typeface="Times New Roman"/>
            </a:endParaRPr>
          </a:p>
        </p:txBody>
      </p:sp>
      <p:sp>
        <p:nvSpPr>
          <p:cNvPr id="48" name="PlaceHolder 7"/>
          <p:cNvSpPr>
            <a:spLocks noGrp="1"/>
          </p:cNvSpPr>
          <p:nvPr>
            <p:ph type="sldNum"/>
          </p:nvPr>
        </p:nvSpPr>
        <p:spPr>
          <a:xfrm>
            <a:off x="7227360" y="6887160"/>
            <a:ext cx="2348280" cy="521280"/>
          </a:xfrm>
          <a:prstGeom prst="rect">
            <a:avLst/>
          </a:prstGeom>
        </p:spPr>
        <p:txBody>
          <a:bodyPr lIns="0" rIns="0" tIns="0" bIns="0"/>
          <a:p>
            <a:pPr algn="r"/>
            <a:fld id="{C125EBED-417F-4D99-B783-8DBB92A23941}" type="slidenum">
              <a:rPr b="0" lang="en-IE" sz="1400" spc="-1" strike="noStrike">
                <a:latin typeface="Times New Roman"/>
              </a:rPr>
              <a:t>1</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0" y="2341080"/>
            <a:ext cx="9071640" cy="1262160"/>
          </a:xfrm>
          <a:prstGeom prst="rect">
            <a:avLst/>
          </a:prstGeom>
          <a:noFill/>
          <a:ln>
            <a:noFill/>
          </a:ln>
        </p:spPr>
        <p:txBody>
          <a:bodyPr lIns="0" rIns="0" tIns="0" bIns="0" anchor="ctr"/>
          <a:p>
            <a:pPr algn="ctr"/>
            <a:r>
              <a:rPr b="0" lang="en-IE" sz="4400" spc="-1" strike="noStrike">
                <a:solidFill>
                  <a:srgbClr val="006699"/>
                </a:solidFill>
                <a:latin typeface="Arial"/>
              </a:rPr>
              <a:t>Introduction to Data Science</a:t>
            </a:r>
            <a:endParaRPr b="0" lang="en-IE" sz="4400" spc="-1" strike="noStrike">
              <a:solidFill>
                <a:srgbClr val="006699"/>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Transforming data</a:t>
            </a:r>
            <a:endParaRPr b="0" lang="en-IE" sz="4400" spc="-1" strike="noStrike">
              <a:solidFill>
                <a:srgbClr val="ffffff"/>
              </a:solidFill>
              <a:latin typeface="Arial"/>
            </a:endParaRPr>
          </a:p>
        </p:txBody>
      </p:sp>
      <p:sp>
        <p:nvSpPr>
          <p:cNvPr id="103"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There are many instances where the raw data </a:t>
            </a:r>
            <a:r>
              <a:rPr b="0" lang="en-IE" sz="3200" spc="-1" strike="noStrike">
                <a:solidFill>
                  <a:srgbClr val="0066cc"/>
                </a:solidFill>
                <a:latin typeface="Arial"/>
              </a:rPr>
              <a:t>will need to be </a:t>
            </a:r>
            <a:r>
              <a:rPr b="0" i="1" lang="en-IE" sz="3200" spc="-1" strike="noStrike">
                <a:solidFill>
                  <a:srgbClr val="0066cc"/>
                </a:solidFill>
                <a:latin typeface="Arial"/>
              </a:rPr>
              <a:t>transformed</a:t>
            </a:r>
            <a:r>
              <a:rPr b="0" lang="en-IE" sz="3200" spc="-1" strike="noStrike">
                <a:solidFill>
                  <a:srgbClr val="0066cc"/>
                </a:solidFill>
                <a:latin typeface="Arial"/>
              </a:rPr>
              <a:t> in some manner.  </a:t>
            </a:r>
            <a:r>
              <a:rPr b="0" lang="en-IE" sz="3200" spc="-1" strike="noStrike">
                <a:solidFill>
                  <a:srgbClr val="0066cc"/>
                </a:solidFill>
                <a:latin typeface="Arial"/>
              </a:rPr>
              <a:t>For example, if we are working with Pounds </a:t>
            </a:r>
            <a:r>
              <a:rPr b="0" lang="en-IE" sz="3200" spc="-1" strike="noStrike">
                <a:solidFill>
                  <a:srgbClr val="0066cc"/>
                </a:solidFill>
                <a:latin typeface="Arial"/>
              </a:rPr>
              <a:t>Sterling (GBP, but the currency data acquired </a:t>
            </a:r>
            <a:r>
              <a:rPr b="0" lang="en-IE" sz="3200" spc="-1" strike="noStrike">
                <a:solidFill>
                  <a:srgbClr val="0066cc"/>
                </a:solidFill>
                <a:latin typeface="Arial"/>
              </a:rPr>
              <a:t>is in US Dollars (USD), then a currency </a:t>
            </a:r>
            <a:r>
              <a:rPr b="0" lang="en-IE" sz="3200" spc="-1" strike="noStrike">
                <a:solidFill>
                  <a:srgbClr val="0066cc"/>
                </a:solidFill>
                <a:latin typeface="Arial"/>
              </a:rPr>
              <a:t>conversion will need to be performed on the </a:t>
            </a:r>
            <a:r>
              <a:rPr b="0" lang="en-IE" sz="3200" spc="-1" strike="noStrike">
                <a:solidFill>
                  <a:srgbClr val="0066cc"/>
                </a:solidFill>
                <a:latin typeface="Arial"/>
              </a:rPr>
              <a:t>data.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Transforming data</a:t>
            </a:r>
            <a:endParaRPr b="0" lang="en-IE" sz="4400" spc="-1" strike="noStrike">
              <a:solidFill>
                <a:srgbClr val="ffffff"/>
              </a:solidFill>
              <a:latin typeface="Arial"/>
            </a:endParaRPr>
          </a:p>
        </p:txBody>
      </p:sp>
      <p:sp>
        <p:nvSpPr>
          <p:cNvPr id="105"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There are times that data will need to be </a:t>
            </a:r>
            <a:r>
              <a:rPr b="0" i="1" lang="en-IE" sz="3200" spc="-1" strike="noStrike">
                <a:solidFill>
                  <a:srgbClr val="0066cc"/>
                </a:solidFill>
                <a:latin typeface="Arial"/>
              </a:rPr>
              <a:t>normalized</a:t>
            </a:r>
            <a:r>
              <a:rPr b="0" lang="en-IE" sz="3200" spc="-1" strike="noStrike">
                <a:solidFill>
                  <a:srgbClr val="0066cc"/>
                </a:solidFill>
                <a:latin typeface="Arial"/>
              </a:rPr>
              <a:t>.  That is, data values may need to </a:t>
            </a:r>
            <a:r>
              <a:rPr b="0" lang="en-IE" sz="3200" spc="-1" strike="noStrike">
                <a:solidFill>
                  <a:srgbClr val="0066cc"/>
                </a:solidFill>
                <a:latin typeface="Arial"/>
              </a:rPr>
              <a:t>be reorganized in various ways so that one </a:t>
            </a:r>
            <a:r>
              <a:rPr b="0" lang="en-IE" sz="3200" spc="-1" strike="noStrike">
                <a:solidFill>
                  <a:srgbClr val="0066cc"/>
                </a:solidFill>
                <a:latin typeface="Arial"/>
              </a:rPr>
              <a:t>data field does not have an outsized effect on </a:t>
            </a:r>
            <a:r>
              <a:rPr b="0" lang="en-IE" sz="3200" spc="-1" strike="noStrike">
                <a:solidFill>
                  <a:srgbClr val="0066cc"/>
                </a:solidFill>
                <a:latin typeface="Arial"/>
              </a:rPr>
              <a:t>the algorithms used.  </a:t>
            </a:r>
            <a:endParaRPr b="0" lang="en-IE" sz="3200" spc="-1" strike="noStrike">
              <a:solidFill>
                <a:srgbClr val="0066cc"/>
              </a:solid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Exploratory analysis. </a:t>
            </a:r>
            <a:endParaRPr b="0" lang="en-IE" sz="4400" spc="-1" strike="noStrike">
              <a:solidFill>
                <a:srgbClr val="ffffff"/>
              </a:solidFill>
              <a:latin typeface="Arial"/>
            </a:endParaRPr>
          </a:p>
        </p:txBody>
      </p:sp>
      <p:sp>
        <p:nvSpPr>
          <p:cNvPr id="107"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Often, raw data will contain fields that are </a:t>
            </a:r>
            <a:r>
              <a:rPr b="0" lang="en-IE" sz="3200" spc="-1" strike="noStrike">
                <a:solidFill>
                  <a:srgbClr val="0066cc"/>
                </a:solidFill>
                <a:latin typeface="Arial"/>
              </a:rPr>
              <a:t>extraneous or unnecessary for the project that </a:t>
            </a:r>
            <a:r>
              <a:rPr b="0" lang="en-IE" sz="3200" spc="-1" strike="noStrike">
                <a:solidFill>
                  <a:srgbClr val="0066cc"/>
                </a:solidFill>
                <a:latin typeface="Arial"/>
              </a:rPr>
              <a:t>is being undertaken.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The DS must choose the relevant subset of </a:t>
            </a:r>
            <a:r>
              <a:rPr b="0" lang="en-IE" sz="3200" spc="-1" strike="noStrike">
                <a:solidFill>
                  <a:srgbClr val="0066cc"/>
                </a:solidFill>
                <a:latin typeface="Arial"/>
              </a:rPr>
              <a:t>data necessary.  This is where exploratory </a:t>
            </a:r>
            <a:r>
              <a:rPr b="0" lang="en-IE" sz="3200" spc="-1" strike="noStrike">
                <a:solidFill>
                  <a:srgbClr val="0066cc"/>
                </a:solidFill>
                <a:latin typeface="Arial"/>
              </a:rPr>
              <a:t>analysis becomes useful.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Picking fields with proper correlations becomes </a:t>
            </a:r>
            <a:r>
              <a:rPr b="0" lang="en-IE" sz="3200" spc="-1" strike="noStrike">
                <a:solidFill>
                  <a:srgbClr val="0066cc"/>
                </a:solidFill>
                <a:latin typeface="Arial"/>
              </a:rPr>
              <a:t>important.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Exploratory analysis. </a:t>
            </a:r>
            <a:endParaRPr b="0" lang="en-IE" sz="4400" spc="-1" strike="noStrike">
              <a:solidFill>
                <a:srgbClr val="ffffff"/>
              </a:solidFill>
              <a:latin typeface="Arial"/>
            </a:endParaRPr>
          </a:p>
        </p:txBody>
      </p:sp>
      <p:sp>
        <p:nvSpPr>
          <p:cNvPr id="109"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Visualization tools, such as heatmaps, become very useful in picking relevant data fields from the mix.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Note, often, you will not have any </a:t>
            </a:r>
            <a:r>
              <a:rPr b="0" i="1" lang="en-IE" sz="3200" spc="-1" strike="noStrike">
                <a:solidFill>
                  <a:srgbClr val="0066cc"/>
                </a:solidFill>
                <a:latin typeface="Arial"/>
              </a:rPr>
              <a:t>meta-data</a:t>
            </a:r>
            <a:r>
              <a:rPr b="0" lang="en-IE" sz="3200" spc="-1" strike="noStrike">
                <a:solidFill>
                  <a:srgbClr val="0066cc"/>
                </a:solidFill>
                <a:latin typeface="Arial"/>
              </a:rPr>
              <a:t> about the fields due to regulatory concerns, this means that you must rely on these visual tools to pick the proper features for your analysis.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What is Data Science?</a:t>
            </a:r>
            <a:endParaRPr b="0" lang="en-IE" sz="4400" spc="-1" strike="noStrike">
              <a:solidFill>
                <a:srgbClr val="ffffff"/>
              </a:solidFill>
              <a:latin typeface="Arial"/>
            </a:endParaRPr>
          </a:p>
        </p:txBody>
      </p:sp>
      <p:sp>
        <p:nvSpPr>
          <p:cNvPr id="111"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Among the primary tools we will be using is the Python programming language.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We will be using version 3.&lt;Replace this with the correct version&gt; for our labs.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As well, will be employing a number of libraries and API’s to make it easy to create programs and systems that will allow us to easily extract and analyze data. </a:t>
            </a:r>
            <a:endParaRPr b="0" lang="en-IE" sz="3200" spc="-1" strike="noStrike">
              <a:solidFill>
                <a:srgbClr val="0066cc"/>
              </a:solidFill>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What is Data Science?</a:t>
            </a:r>
            <a:endParaRPr b="0" lang="en-IE" sz="4400" spc="-1" strike="noStrike">
              <a:solidFill>
                <a:srgbClr val="ffffff"/>
              </a:solidFill>
              <a:latin typeface="Arial"/>
            </a:endParaRPr>
          </a:p>
        </p:txBody>
      </p:sp>
      <p:sp>
        <p:nvSpPr>
          <p:cNvPr id="113"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Among the primary tools we will be using is the Python programming language.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We will be using version 3.&lt;Replace this with the correct version&gt; for our labs.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As well, will be employing a number of libraries and API’s to make it easy to create programs and systems that will allow us to easily extract and analyze data. </a:t>
            </a:r>
            <a:endParaRPr b="0" lang="en-IE" sz="3200" spc="-1" strike="noStrike">
              <a:solidFill>
                <a:srgbClr val="0066cc"/>
              </a:solidFill>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15"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Python uses the concept of a REPL.  REPL is an acronym for Read – Eval – Print – Loop.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 REPL is simply an interactive shell that allows us to type in simple Python programs and run them directly.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Python ships with a REPL application already available as part of the distribution.  Other, more powerful and modern REPL’s, such as iPython are also available.</a:t>
            </a:r>
            <a:endParaRPr b="0" lang="en-IE" sz="3200" spc="-1" strike="noStrike">
              <a:solidFill>
                <a:srgbClr val="0066cc"/>
              </a:solidFill>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17"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Python stores all  values into a variable. For example:</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will print out the value of 1</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Go ahead and try this in the REPL.</a:t>
            </a:r>
            <a:endParaRPr b="0" lang="en-IE" sz="3200" spc="-1" strike="noStrike">
              <a:solidFill>
                <a:srgbClr val="0066cc"/>
              </a:solidFill>
              <a:latin typeface="Arial"/>
            </a:endParaRPr>
          </a:p>
        </p:txBody>
      </p:sp>
      <p:graphicFrame>
        <p:nvGraphicFramePr>
          <p:cNvPr id="118" name="Table 3"/>
          <p:cNvGraphicFramePr/>
          <p:nvPr/>
        </p:nvGraphicFramePr>
        <p:xfrm>
          <a:off x="918360" y="2909520"/>
          <a:ext cx="5075280" cy="719280"/>
        </p:xfrm>
        <a:graphic>
          <a:graphicData uri="http://schemas.openxmlformats.org/drawingml/2006/table">
            <a:tbl>
              <a:tblPr/>
              <a:tblGrid>
                <a:gridCol w="5075640"/>
              </a:tblGrid>
              <a:tr h="719640">
                <a:tc>
                  <a:txBody>
                    <a:bodyPr lIns="90000" rIns="90000" tIns="46800" bIns="46800"/>
                    <a:p>
                      <a:r>
                        <a:rPr b="0" lang="en-IE" sz="1800" spc="-1" strike="noStrike">
                          <a:latin typeface="Courier New"/>
                        </a:rPr>
                        <a:t>x = 1</a:t>
                      </a:r>
                      <a:endParaRPr b="0" lang="en-IE" sz="1800" spc="-1" strike="noStrike">
                        <a:latin typeface="Courier New"/>
                      </a:endParaRPr>
                    </a:p>
                    <a:p>
                      <a:r>
                        <a:rPr b="0" lang="en-IE" sz="1800" spc="-1" strike="noStrike">
                          <a:latin typeface="Courier New"/>
                        </a:rPr>
                        <a:t>print (x)</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
        <p:nvSpPr>
          <p:cNvPr id="119" name="TextShape 4"/>
          <p:cNvSpPr txBox="1"/>
          <p:nvPr/>
        </p:nvSpPr>
        <p:spPr>
          <a:xfrm>
            <a:off x="3427920" y="1018080"/>
            <a:ext cx="345240" cy="305640"/>
          </a:xfrm>
          <a:prstGeom prst="rect">
            <a:avLst/>
          </a:prstGeom>
          <a:noFill/>
          <a:ln>
            <a:noFill/>
          </a:ln>
        </p:spPr>
        <p:txBody>
          <a:bodyPr lIns="90000" rIns="90000" tIns="45000" bIns="45000"/>
          <a:p>
            <a:r>
              <a:rPr b="0" lang="en-IE" sz="1800" spc="-1" strike="noStrike">
                <a:latin typeface="Arial"/>
              </a:rPr>
              <a:t>is</a:t>
            </a:r>
            <a:endParaRPr b="0" lang="en-IE"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21"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Variables (also known as </a:t>
            </a:r>
            <a:r>
              <a:rPr b="0" i="1" lang="en-IE" sz="3200" spc="-1" strike="noStrike">
                <a:solidFill>
                  <a:srgbClr val="0066cc"/>
                </a:solidFill>
                <a:latin typeface="Arial"/>
              </a:rPr>
              <a:t>objects)</a:t>
            </a:r>
            <a:r>
              <a:rPr b="0" lang="en-IE" sz="3200" spc="-1" strike="noStrike">
                <a:solidFill>
                  <a:srgbClr val="0066cc"/>
                </a:solidFill>
                <a:latin typeface="Arial"/>
              </a:rPr>
              <a:t> can store different types of data.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For example:</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Note that this program will print out the values</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Courier New"/>
              </a:rPr>
              <a:t> </a:t>
            </a:r>
            <a:r>
              <a:rPr b="0" lang="en-IE" sz="3200" spc="-1" strike="noStrike">
                <a:solidFill>
                  <a:srgbClr val="0066cc"/>
                </a:solidFill>
                <a:latin typeface="Courier New"/>
              </a:rPr>
              <a:t>1 Hello</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 </a:t>
            </a:r>
            <a:r>
              <a:rPr b="0" lang="en-IE" sz="3200" spc="-1" strike="noStrike">
                <a:solidFill>
                  <a:srgbClr val="0066cc"/>
                </a:solidFill>
                <a:latin typeface="Arial"/>
              </a:rPr>
              <a:t>on your output console. </a:t>
            </a:r>
            <a:endParaRPr b="0" lang="en-IE" sz="3200" spc="-1" strike="noStrike">
              <a:solidFill>
                <a:srgbClr val="0066cc"/>
              </a:solidFill>
              <a:latin typeface="Arial"/>
            </a:endParaRPr>
          </a:p>
        </p:txBody>
      </p:sp>
      <p:graphicFrame>
        <p:nvGraphicFramePr>
          <p:cNvPr id="122" name="Table 3"/>
          <p:cNvGraphicFramePr/>
          <p:nvPr/>
        </p:nvGraphicFramePr>
        <p:xfrm>
          <a:off x="2525760" y="3432240"/>
          <a:ext cx="5075280" cy="719280"/>
        </p:xfrm>
        <a:graphic>
          <a:graphicData uri="http://schemas.openxmlformats.org/drawingml/2006/table">
            <a:tbl>
              <a:tblPr/>
              <a:tblGrid>
                <a:gridCol w="5075640"/>
              </a:tblGrid>
              <a:tr h="719640">
                <a:tc>
                  <a:txBody>
                    <a:bodyPr lIns="90000" rIns="90000" tIns="46800" bIns="46800"/>
                    <a:p>
                      <a:r>
                        <a:rPr b="0" lang="en-IE" sz="1800" spc="-1" strike="noStrike">
                          <a:latin typeface="Courier New"/>
                        </a:rPr>
                        <a:t>a = 1</a:t>
                      </a:r>
                      <a:endParaRPr b="0" lang="en-IE" sz="1800" spc="-1" strike="noStrike">
                        <a:latin typeface="Courier New"/>
                      </a:endParaRPr>
                    </a:p>
                    <a:p>
                      <a:r>
                        <a:rPr b="0" lang="en-IE" sz="1800" spc="-1" strike="noStrike">
                          <a:latin typeface="Courier New"/>
                        </a:rPr>
                        <a:t>b = ‘Hello’</a:t>
                      </a:r>
                      <a:endParaRPr b="0" lang="en-IE" sz="1800" spc="-1" strike="noStrike">
                        <a:latin typeface="Courier New"/>
                      </a:endParaRPr>
                    </a:p>
                    <a:p>
                      <a:r>
                        <a:rPr b="0" lang="en-IE" sz="1800" spc="-1" strike="noStrike">
                          <a:latin typeface="Courier New"/>
                        </a:rPr>
                        <a:t>print (a,b)</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24"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Python variables can hold different types of data.  For example:</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Note that variable names in Python are </a:t>
            </a:r>
            <a:r>
              <a:rPr b="0" i="1" lang="en-IE" sz="3200" spc="-1" strike="noStrike">
                <a:solidFill>
                  <a:srgbClr val="0066cc"/>
                </a:solidFill>
                <a:latin typeface="Arial"/>
              </a:rPr>
              <a:t>case sensitive!</a:t>
            </a:r>
            <a:endParaRPr b="0" lang="en-IE" sz="3200" spc="-1" strike="noStrike">
              <a:solidFill>
                <a:srgbClr val="0066cc"/>
              </a:solidFill>
              <a:latin typeface="Arial"/>
            </a:endParaRPr>
          </a:p>
        </p:txBody>
      </p:sp>
      <p:graphicFrame>
        <p:nvGraphicFramePr>
          <p:cNvPr id="125" name="Table 3"/>
          <p:cNvGraphicFramePr/>
          <p:nvPr/>
        </p:nvGraphicFramePr>
        <p:xfrm>
          <a:off x="986400" y="2873520"/>
          <a:ext cx="5075280" cy="719280"/>
        </p:xfrm>
        <a:graphic>
          <a:graphicData uri="http://schemas.openxmlformats.org/drawingml/2006/table">
            <a:tbl>
              <a:tblPr/>
              <a:tblGrid>
                <a:gridCol w="5075640"/>
              </a:tblGrid>
              <a:tr h="719640">
                <a:tc>
                  <a:txBody>
                    <a:bodyPr lIns="90000" rIns="90000" tIns="46800" bIns="46800"/>
                    <a:p>
                      <a:r>
                        <a:rPr b="0" lang="en-IE" sz="1800" spc="-1" strike="noStrike">
                          <a:latin typeface="Arial"/>
                        </a:rPr>
                        <a:t>a = 1 # Integer</a:t>
                      </a:r>
                      <a:endParaRPr b="0" lang="en-IE" sz="1800" spc="-1" strike="noStrike">
                        <a:latin typeface="Arial"/>
                      </a:endParaRPr>
                    </a:p>
                    <a:p>
                      <a:r>
                        <a:rPr b="0" lang="en-IE" sz="1800" spc="-1" strike="noStrike">
                          <a:latin typeface="Arial"/>
                        </a:rPr>
                        <a:t>b = 2.0 # Double Precision</a:t>
                      </a:r>
                      <a:endParaRPr b="0" lang="en-IE" sz="1800" spc="-1" strike="noStrike">
                        <a:latin typeface="Arial"/>
                      </a:endParaRPr>
                    </a:p>
                    <a:p>
                      <a:r>
                        <a:rPr b="0" lang="en-IE" sz="1800" spc="-1" strike="noStrike">
                          <a:latin typeface="Arial"/>
                        </a:rPr>
                        <a:t>c = 4e2 # Scientific Notation</a:t>
                      </a:r>
                      <a:endParaRPr b="0" lang="en-IE" sz="1800" spc="-1" strike="noStrike">
                        <a:latin typeface="Arial"/>
                      </a:endParaRPr>
                    </a:p>
                    <a:p>
                      <a:r>
                        <a:rPr b="0" lang="en-IE" sz="1800" spc="-1" strike="noStrike">
                          <a:latin typeface="Arial"/>
                        </a:rPr>
                        <a:t>d = 4j # Complex</a:t>
                      </a:r>
                      <a:endParaRPr b="0" lang="en-IE" sz="1800" spc="-1" strike="noStrike">
                        <a:latin typeface="Arial"/>
                      </a:endParaRPr>
                    </a:p>
                    <a:p>
                      <a:r>
                        <a:rPr b="0" lang="en-IE" sz="1800" spc="-1" strike="noStrike">
                          <a:latin typeface="Arial"/>
                        </a:rPr>
                        <a:t>e = ‘Hello World’ # String</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What is Data Science?</a:t>
            </a:r>
            <a:endParaRPr b="0" lang="en-IE" sz="4400" spc="-1" strike="noStrike">
              <a:solidFill>
                <a:srgbClr val="ffffff"/>
              </a:solidFill>
              <a:latin typeface="Arial"/>
            </a:endParaRPr>
          </a:p>
        </p:txBody>
      </p:sp>
      <p:sp>
        <p:nvSpPr>
          <p:cNvPr id="87"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Wikipedia defines data science as: “an </a:t>
            </a:r>
            <a:r>
              <a:rPr b="0" lang="en-IE" sz="3200" spc="-1" strike="noStrike">
                <a:solidFill>
                  <a:srgbClr val="0066cc"/>
                </a:solidFill>
                <a:latin typeface="Arial"/>
              </a:rPr>
              <a:t>interdisciplinary field of scientific methods, </a:t>
            </a:r>
            <a:r>
              <a:rPr b="0" lang="en-IE" sz="3200" spc="-1" strike="noStrike">
                <a:solidFill>
                  <a:srgbClr val="0066cc"/>
                </a:solidFill>
                <a:latin typeface="Arial"/>
              </a:rPr>
              <a:t>processes, algorithms and systems to extract </a:t>
            </a:r>
            <a:r>
              <a:rPr b="0" lang="en-IE" sz="3200" spc="-1" strike="noStrike">
                <a:solidFill>
                  <a:srgbClr val="0066cc"/>
                </a:solidFill>
                <a:latin typeface="Arial"/>
              </a:rPr>
              <a:t>knowledge or insights from data in various </a:t>
            </a:r>
            <a:r>
              <a:rPr b="0" lang="en-IE" sz="3200" spc="-1" strike="noStrike">
                <a:solidFill>
                  <a:srgbClr val="0066cc"/>
                </a:solidFill>
                <a:latin typeface="Arial"/>
              </a:rPr>
              <a:t>forms, either structured or unstructured.”</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Data exists everywhere.  Companies like </a:t>
            </a:r>
            <a:r>
              <a:rPr b="0" lang="en-IE" sz="3200" spc="-1" strike="noStrike">
                <a:solidFill>
                  <a:srgbClr val="0066cc"/>
                </a:solidFill>
                <a:latin typeface="Arial"/>
              </a:rPr>
              <a:t>Citibank are drowning in it.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 </a:t>
            </a:r>
            <a:endParaRPr b="0" lang="en-IE" sz="3200" spc="-1" strike="noStrike">
              <a:solidFill>
                <a:srgbClr val="0066cc"/>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27"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We can do arithmetic and other operations on variables as well.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graphicFrame>
        <p:nvGraphicFramePr>
          <p:cNvPr id="128" name="Table 3"/>
          <p:cNvGraphicFramePr/>
          <p:nvPr/>
        </p:nvGraphicFramePr>
        <p:xfrm>
          <a:off x="2547000" y="3449880"/>
          <a:ext cx="5075280" cy="719280"/>
        </p:xfrm>
        <a:graphic>
          <a:graphicData uri="http://schemas.openxmlformats.org/drawingml/2006/table">
            <a:tbl>
              <a:tblPr/>
              <a:tblGrid>
                <a:gridCol w="5075640"/>
              </a:tblGrid>
              <a:tr h="719640">
                <a:tc>
                  <a:txBody>
                    <a:bodyPr lIns="90000" rIns="90000" tIns="46800" bIns="46800"/>
                    <a:p>
                      <a:r>
                        <a:rPr b="0" lang="en-IE" sz="1800" spc="-1" strike="noStrike">
                          <a:latin typeface="Courier New"/>
                        </a:rPr>
                        <a:t>a = 1 + 1 # Addition</a:t>
                      </a:r>
                      <a:endParaRPr b="0" lang="en-IE" sz="1800" spc="-1" strike="noStrike">
                        <a:latin typeface="Courier New"/>
                      </a:endParaRPr>
                    </a:p>
                    <a:p>
                      <a:r>
                        <a:rPr b="0" lang="en-IE" sz="1800" spc="-1" strike="noStrike">
                          <a:latin typeface="Courier New"/>
                        </a:rPr>
                        <a:t>b = a + 2 # Note we can add variables as well</a:t>
                      </a:r>
                      <a:endParaRPr b="0" lang="en-IE" sz="1800" spc="-1" strike="noStrike">
                        <a:latin typeface="Courier New"/>
                      </a:endParaRPr>
                    </a:p>
                    <a:p>
                      <a:r>
                        <a:rPr b="0" lang="en-IE" sz="1800" spc="-1" strike="noStrike">
                          <a:latin typeface="Courier New"/>
                        </a:rPr>
                        <a:t>c = a - 1 # Subtraction</a:t>
                      </a:r>
                      <a:endParaRPr b="0" lang="en-IE" sz="1800" spc="-1" strike="noStrike">
                        <a:latin typeface="Courier New"/>
                      </a:endParaRPr>
                    </a:p>
                    <a:p>
                      <a:r>
                        <a:rPr b="0" lang="en-IE" sz="1800" spc="-1" strike="noStrike">
                          <a:latin typeface="Courier New"/>
                        </a:rPr>
                        <a:t>d = b * 2 # Multiplication</a:t>
                      </a:r>
                      <a:endParaRPr b="0" lang="en-IE" sz="1800" spc="-1" strike="noStrike">
                        <a:latin typeface="Courier New"/>
                      </a:endParaRPr>
                    </a:p>
                    <a:p>
                      <a:r>
                        <a:rPr b="0" lang="en-IE" sz="1800" spc="-1" strike="noStrike">
                          <a:latin typeface="Courier New"/>
                        </a:rPr>
                        <a:t>e = b / 2 # Division</a:t>
                      </a:r>
                      <a:endParaRPr b="0" lang="en-IE" sz="1800" spc="-1" strike="noStrike">
                        <a:latin typeface="Courier New"/>
                      </a:endParaRPr>
                    </a:p>
                    <a:p>
                      <a:r>
                        <a:rPr b="0" lang="en-IE" sz="1800" spc="-1" strike="noStrike">
                          <a:latin typeface="Courier New"/>
                        </a:rPr>
                        <a:t>f = b // 2 # Floor (Integer) division (for 3.x only)</a:t>
                      </a:r>
                      <a:endParaRPr b="0" lang="en-IE" sz="1800" spc="-1" strike="noStrike">
                        <a:latin typeface="Courier New"/>
                      </a:endParaRPr>
                    </a:p>
                    <a:p>
                      <a:r>
                        <a:rPr b="0" lang="en-IE" sz="1800" spc="-1" strike="noStrike">
                          <a:latin typeface="Courier New"/>
                        </a:rPr>
                        <a:t>g = a ** 2 # exponentiation</a:t>
                      </a:r>
                      <a:endParaRPr b="0" lang="en-IE" sz="1800" spc="-1" strike="noStrike">
                        <a:latin typeface="Courier New"/>
                      </a:endParaRPr>
                    </a:p>
                    <a:p>
                      <a:r>
                        <a:rPr b="0" lang="en-IE" sz="1800" spc="-1" strike="noStrike">
                          <a:latin typeface="Courier New"/>
                        </a:rPr>
                        <a:t>a += 1 # Equivalent to a = a  + 1</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30"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We can do arithmetic and other operations on variables as well.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Note that here, the addition operator concatenates strings rather than doing arithmetic addition.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graphicFrame>
        <p:nvGraphicFramePr>
          <p:cNvPr id="131" name="Table 3"/>
          <p:cNvGraphicFramePr/>
          <p:nvPr/>
        </p:nvGraphicFramePr>
        <p:xfrm>
          <a:off x="1098360" y="2793240"/>
          <a:ext cx="5075280" cy="719280"/>
        </p:xfrm>
        <a:graphic>
          <a:graphicData uri="http://schemas.openxmlformats.org/drawingml/2006/table">
            <a:tbl>
              <a:tblPr/>
              <a:tblGrid>
                <a:gridCol w="5075640"/>
              </a:tblGrid>
              <a:tr h="719640">
                <a:tc>
                  <a:txBody>
                    <a:bodyPr lIns="90000" rIns="90000" tIns="46800" bIns="46800"/>
                    <a:p>
                      <a:r>
                        <a:rPr b="0" lang="en-IE" sz="1800" spc="-1" strike="noStrike">
                          <a:latin typeface="Courier New"/>
                        </a:rPr>
                        <a:t>s1 = ‘hello’</a:t>
                      </a:r>
                      <a:endParaRPr b="0" lang="en-IE" sz="1800" spc="-1" strike="noStrike">
                        <a:latin typeface="Courier New"/>
                      </a:endParaRPr>
                    </a:p>
                    <a:p>
                      <a:r>
                        <a:rPr b="0" lang="en-IE" sz="1800" spc="-1" strike="noStrike">
                          <a:latin typeface="Courier New"/>
                        </a:rPr>
                        <a:t>s2 = ‘world’</a:t>
                      </a:r>
                      <a:endParaRPr b="0" lang="en-IE" sz="1800" spc="-1" strike="noStrike">
                        <a:latin typeface="Courier New"/>
                      </a:endParaRPr>
                    </a:p>
                    <a:p>
                      <a:r>
                        <a:rPr b="0" lang="en-IE" sz="1800" spc="-1" strike="noStrike">
                          <a:latin typeface="Courier New"/>
                        </a:rPr>
                        <a:t>s3 = s1 + ‘ ‘ + s2</a:t>
                      </a:r>
                      <a:endParaRPr b="0" lang="en-IE" sz="1800" spc="-1" strike="noStrike">
                        <a:latin typeface="Courier New"/>
                      </a:endParaRPr>
                    </a:p>
                    <a:p>
                      <a:r>
                        <a:rPr b="0" lang="en-IE" sz="1800" spc="-1" strike="noStrike">
                          <a:latin typeface="Courier New"/>
                        </a:rPr>
                        <a:t>print (s3)</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33"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We can do arithmetic and other operations on variables as well.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Note that here, the addition operator concatenates strings rather than doing arithmetic addition.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graphicFrame>
        <p:nvGraphicFramePr>
          <p:cNvPr id="134" name="Table 3"/>
          <p:cNvGraphicFramePr/>
          <p:nvPr/>
        </p:nvGraphicFramePr>
        <p:xfrm>
          <a:off x="1098360" y="2793240"/>
          <a:ext cx="5075280" cy="719280"/>
        </p:xfrm>
        <a:graphic>
          <a:graphicData uri="http://schemas.openxmlformats.org/drawingml/2006/table">
            <a:tbl>
              <a:tblPr/>
              <a:tblGrid>
                <a:gridCol w="5075640"/>
              </a:tblGrid>
              <a:tr h="719640">
                <a:tc>
                  <a:txBody>
                    <a:bodyPr lIns="90000" rIns="90000" tIns="46800" bIns="46800"/>
                    <a:p>
                      <a:r>
                        <a:rPr b="0" lang="en-IE" sz="1800" spc="-1" strike="noStrike">
                          <a:latin typeface="Courier New"/>
                        </a:rPr>
                        <a:t>s1 = ‘hello’ * 3</a:t>
                      </a:r>
                      <a:endParaRPr b="0" lang="en-IE" sz="1800" spc="-1" strike="noStrike">
                        <a:latin typeface="Courier New"/>
                      </a:endParaRPr>
                    </a:p>
                    <a:p>
                      <a:r>
                        <a:rPr b="0" lang="en-IE" sz="1800" spc="-1" strike="noStrike">
                          <a:latin typeface="Courier New"/>
                        </a:rPr>
                        <a:t>print (s1)</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36"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We can do interesting things with string data as well!</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The [ ] notation represents a </a:t>
            </a:r>
            <a:r>
              <a:rPr b="0" i="1" lang="en-IE" sz="3200" spc="-1" strike="noStrike">
                <a:solidFill>
                  <a:srgbClr val="0066cc"/>
                </a:solidFill>
                <a:latin typeface="Arial"/>
              </a:rPr>
              <a:t>slice</a:t>
            </a:r>
            <a:r>
              <a:rPr b="0" lang="en-IE" sz="3200" spc="-1" strike="noStrike">
                <a:solidFill>
                  <a:srgbClr val="0066cc"/>
                </a:solidFill>
                <a:latin typeface="Arial"/>
              </a:rPr>
              <a:t> of the string.  In this case the slice represents the start of the string to the fourth position in the string.  (End position - 1)</a:t>
            </a:r>
            <a:endParaRPr b="0" lang="en-IE" sz="3200" spc="-1" strike="noStrike">
              <a:solidFill>
                <a:srgbClr val="0066cc"/>
              </a:solidFill>
              <a:latin typeface="Arial"/>
            </a:endParaRPr>
          </a:p>
        </p:txBody>
      </p:sp>
      <p:graphicFrame>
        <p:nvGraphicFramePr>
          <p:cNvPr id="137" name="Table 3"/>
          <p:cNvGraphicFramePr/>
          <p:nvPr/>
        </p:nvGraphicFramePr>
        <p:xfrm>
          <a:off x="1098360" y="2793240"/>
          <a:ext cx="5075280" cy="719280"/>
        </p:xfrm>
        <a:graphic>
          <a:graphicData uri="http://schemas.openxmlformats.org/drawingml/2006/table">
            <a:tbl>
              <a:tblPr/>
              <a:tblGrid>
                <a:gridCol w="5075640"/>
              </a:tblGrid>
              <a:tr h="719640">
                <a:tc>
                  <a:txBody>
                    <a:bodyPr lIns="90000" rIns="90000" tIns="46800" bIns="46800"/>
                    <a:p>
                      <a:r>
                        <a:rPr b="0" lang="en-IE" sz="1800" spc="-1" strike="noStrike">
                          <a:latin typeface="Courier New"/>
                        </a:rPr>
                        <a:t>s1 = ‘hello world’</a:t>
                      </a:r>
                      <a:endParaRPr b="0" lang="en-IE" sz="1800" spc="-1" strike="noStrike">
                        <a:latin typeface="Courier New"/>
                      </a:endParaRPr>
                    </a:p>
                    <a:p>
                      <a:r>
                        <a:rPr b="0" lang="en-IE" sz="1800" spc="-1" strike="noStrike">
                          <a:latin typeface="Courier New"/>
                        </a:rPr>
                        <a:t>print (s1[0:5])</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39"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Strings also have </a:t>
            </a:r>
            <a:r>
              <a:rPr b="0" i="1" lang="en-IE" sz="3200" spc="-1" strike="noStrike">
                <a:solidFill>
                  <a:srgbClr val="0066cc"/>
                </a:solidFill>
                <a:latin typeface="Arial"/>
              </a:rPr>
              <a:t>methods</a:t>
            </a:r>
            <a:r>
              <a:rPr b="0" lang="en-IE" sz="3200" spc="-1" strike="noStrike">
                <a:solidFill>
                  <a:srgbClr val="0066cc"/>
                </a:solidFill>
                <a:latin typeface="Arial"/>
              </a:rPr>
              <a:t> associated with them.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Methods are really just another name for a </a:t>
            </a:r>
            <a:r>
              <a:rPr b="0" i="1" lang="en-IE" sz="3200" spc="-1" strike="noStrike">
                <a:solidFill>
                  <a:srgbClr val="0066cc"/>
                </a:solidFill>
                <a:latin typeface="Arial"/>
              </a:rPr>
              <a:t>function</a:t>
            </a:r>
            <a:r>
              <a:rPr b="0" lang="en-IE" sz="3200" spc="-1" strike="noStrike">
                <a:solidFill>
                  <a:srgbClr val="0066cc"/>
                </a:solidFill>
                <a:latin typeface="Arial"/>
              </a:rPr>
              <a:t>.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The . operator in Python calls the </a:t>
            </a:r>
            <a:r>
              <a:rPr b="0" i="1" lang="en-IE" sz="3200" spc="-1" strike="noStrike">
                <a:solidFill>
                  <a:srgbClr val="0066cc"/>
                </a:solidFill>
                <a:latin typeface="Arial"/>
              </a:rPr>
              <a:t>upper()</a:t>
            </a:r>
            <a:r>
              <a:rPr b="0" lang="en-IE" sz="3200" spc="-1" strike="noStrike">
                <a:solidFill>
                  <a:srgbClr val="0066cc"/>
                </a:solidFill>
                <a:latin typeface="Arial"/>
              </a:rPr>
              <a:t> method</a:t>
            </a:r>
            <a:r>
              <a:rPr b="0" lang="en-IE" sz="3200" spc="-1" strike="noStrike">
                <a:solidFill>
                  <a:srgbClr val="0066cc"/>
                </a:solidFill>
                <a:latin typeface="Arial"/>
              </a:rPr>
              <a:t> using the value in the variable.  The output here is: ‘HELLO WORLD’</a:t>
            </a:r>
            <a:endParaRPr b="0" lang="en-IE" sz="3200" spc="-1" strike="noStrike">
              <a:solidFill>
                <a:srgbClr val="0066cc"/>
              </a:solidFill>
              <a:latin typeface="Arial"/>
            </a:endParaRPr>
          </a:p>
        </p:txBody>
      </p:sp>
      <p:graphicFrame>
        <p:nvGraphicFramePr>
          <p:cNvPr id="140" name="Table 3"/>
          <p:cNvGraphicFramePr/>
          <p:nvPr/>
        </p:nvGraphicFramePr>
        <p:xfrm>
          <a:off x="826920" y="3797280"/>
          <a:ext cx="5075280" cy="719280"/>
        </p:xfrm>
        <a:graphic>
          <a:graphicData uri="http://schemas.openxmlformats.org/drawingml/2006/table">
            <a:tbl>
              <a:tblPr/>
              <a:tblGrid>
                <a:gridCol w="5075640"/>
              </a:tblGrid>
              <a:tr h="-666000">
                <a:tc>
                  <a:txBody>
                    <a:bodyPr lIns="90000" rIns="90000" tIns="46800" bIns="46800"/>
                    <a:p>
                      <a:r>
                        <a:rPr b="0" lang="en-IE" sz="1800" spc="-1" strike="noStrike">
                          <a:latin typeface="Courier New"/>
                        </a:rPr>
                        <a:t>s1 = ‘hello world’</a:t>
                      </a:r>
                      <a:endParaRPr b="0" lang="en-IE" sz="1800" spc="-1" strike="noStrike">
                        <a:latin typeface="Courier New"/>
                      </a:endParaRPr>
                    </a:p>
                    <a:p>
                      <a:r>
                        <a:rPr b="0" lang="en-IE" sz="1800" spc="-1" strike="noStrike">
                          <a:latin typeface="Courier New"/>
                        </a:rPr>
                        <a:t>print (s1.upper())</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42"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We can also represent data in the form of a </a:t>
            </a:r>
            <a:r>
              <a:rPr b="0" i="1" lang="en-IE" sz="3200" spc="-1" strike="noStrike">
                <a:solidFill>
                  <a:srgbClr val="0066cc"/>
                </a:solidFill>
                <a:latin typeface="Arial"/>
              </a:rPr>
              <a:t>list.</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 list is just a bunch of data in a row, separated by commas.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Here, the output is the concatenated list containing the values from l1 and l2. </a:t>
            </a:r>
            <a:endParaRPr b="0" lang="en-IE" sz="3200" spc="-1" strike="noStrike">
              <a:solidFill>
                <a:srgbClr val="0066cc"/>
              </a:solidFill>
              <a:latin typeface="Arial"/>
            </a:endParaRPr>
          </a:p>
        </p:txBody>
      </p:sp>
      <p:graphicFrame>
        <p:nvGraphicFramePr>
          <p:cNvPr id="143" name="Table 3"/>
          <p:cNvGraphicFramePr/>
          <p:nvPr/>
        </p:nvGraphicFramePr>
        <p:xfrm>
          <a:off x="708480" y="3342240"/>
          <a:ext cx="5075280" cy="719280"/>
        </p:xfrm>
        <a:graphic>
          <a:graphicData uri="http://schemas.openxmlformats.org/drawingml/2006/table">
            <a:tbl>
              <a:tblPr/>
              <a:tblGrid>
                <a:gridCol w="5075640"/>
              </a:tblGrid>
              <a:tr h="612360">
                <a:tc>
                  <a:txBody>
                    <a:bodyPr lIns="90000" rIns="90000" tIns="46800" bIns="46800"/>
                    <a:p>
                      <a:r>
                        <a:rPr b="0" lang="en-IE" sz="1800" spc="-1" strike="noStrike">
                          <a:latin typeface="Courier New"/>
                        </a:rPr>
                        <a:t>l1 = [1,2,3,4,5]</a:t>
                      </a:r>
                      <a:endParaRPr b="0" lang="en-IE" sz="1800" spc="-1" strike="noStrike">
                        <a:latin typeface="Courier New"/>
                      </a:endParaRPr>
                    </a:p>
                    <a:p>
                      <a:r>
                        <a:rPr b="0" lang="en-IE" sz="1800" spc="-1" strike="noStrike">
                          <a:latin typeface="Courier New"/>
                        </a:rPr>
                        <a:t>l2 = [‘a’,’b’,’c’,’d’,’e’]</a:t>
                      </a:r>
                      <a:endParaRPr b="0" lang="en-IE" sz="1800" spc="-1" strike="noStrike">
                        <a:latin typeface="Courier New"/>
                      </a:endParaRPr>
                    </a:p>
                    <a:p>
                      <a:r>
                        <a:rPr b="0" lang="en-IE" sz="1800" spc="-1" strike="noStrike">
                          <a:latin typeface="Courier New"/>
                        </a:rPr>
                        <a:t>l3 = l1 + l2</a:t>
                      </a:r>
                      <a:endParaRPr b="0" lang="en-IE" sz="1800" spc="-1" strike="noStrike">
                        <a:latin typeface="Courier New"/>
                      </a:endParaRPr>
                    </a:p>
                    <a:p>
                      <a:r>
                        <a:rPr b="0" lang="en-IE" sz="1800" spc="-1" strike="noStrike">
                          <a:latin typeface="Courier New"/>
                        </a:rPr>
                        <a:t>print (l3)</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45"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As we saw with strings, we can use the [ ] notation to access individual elements or slices of a list.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As with strings, the second number in the slice is the last position – 1.  </a:t>
            </a:r>
            <a:endParaRPr b="0" lang="en-IE" sz="3200" spc="-1" strike="noStrike">
              <a:solidFill>
                <a:srgbClr val="0066cc"/>
              </a:solidFill>
              <a:latin typeface="Arial"/>
            </a:endParaRPr>
          </a:p>
        </p:txBody>
      </p:sp>
      <p:graphicFrame>
        <p:nvGraphicFramePr>
          <p:cNvPr id="146" name="Table 3"/>
          <p:cNvGraphicFramePr/>
          <p:nvPr/>
        </p:nvGraphicFramePr>
        <p:xfrm>
          <a:off x="708480" y="3342240"/>
          <a:ext cx="5075280" cy="719280"/>
        </p:xfrm>
        <a:graphic>
          <a:graphicData uri="http://schemas.openxmlformats.org/drawingml/2006/table">
            <a:tbl>
              <a:tblPr/>
              <a:tblGrid>
                <a:gridCol w="5075640"/>
              </a:tblGrid>
              <a:tr h="612360">
                <a:tc>
                  <a:txBody>
                    <a:bodyPr lIns="90000" rIns="90000" tIns="46800" bIns="46800"/>
                    <a:p>
                      <a:r>
                        <a:rPr b="0" lang="en-IE" sz="1800" spc="-1" strike="noStrike">
                          <a:latin typeface="Courier New"/>
                        </a:rPr>
                        <a:t>l1 = [1,2,3,4,5]</a:t>
                      </a:r>
                      <a:endParaRPr b="0" lang="en-IE" sz="1800" spc="-1" strike="noStrike">
                        <a:latin typeface="Courier New"/>
                      </a:endParaRPr>
                    </a:p>
                    <a:p>
                      <a:r>
                        <a:rPr b="0" lang="en-IE" sz="1800" spc="-1" strike="noStrike">
                          <a:latin typeface="Courier New"/>
                        </a:rPr>
                        <a:t>print (l1[0])</a:t>
                      </a:r>
                      <a:endParaRPr b="0" lang="en-IE" sz="1800" spc="-1" strike="noStrike">
                        <a:latin typeface="Courier New"/>
                      </a:endParaRPr>
                    </a:p>
                    <a:p>
                      <a:r>
                        <a:rPr b="0" lang="en-IE" sz="1800" spc="-1" strike="noStrike">
                          <a:latin typeface="Courier New"/>
                        </a:rPr>
                        <a:t>print (l1[0:3])</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48"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Like strings, lists also have methods associated with them, accessible via the ‘.’ operator.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The </a:t>
            </a:r>
            <a:r>
              <a:rPr b="0" i="1" lang="en-IE" sz="3200" spc="-1" strike="noStrike">
                <a:solidFill>
                  <a:srgbClr val="0066cc"/>
                </a:solidFill>
                <a:latin typeface="Arial"/>
              </a:rPr>
              <a:t>pop()</a:t>
            </a:r>
            <a:r>
              <a:rPr b="0" lang="en-IE" sz="3200" spc="-1" strike="noStrike">
                <a:solidFill>
                  <a:srgbClr val="0066cc"/>
                </a:solidFill>
                <a:latin typeface="Arial"/>
              </a:rPr>
              <a:t> method returns the last element in the list and removes it from the list. </a:t>
            </a:r>
            <a:endParaRPr b="0" lang="en-IE" sz="3200" spc="-1" strike="noStrike">
              <a:solidFill>
                <a:srgbClr val="0066cc"/>
              </a:solidFill>
              <a:latin typeface="Arial"/>
            </a:endParaRPr>
          </a:p>
        </p:txBody>
      </p:sp>
      <p:graphicFrame>
        <p:nvGraphicFramePr>
          <p:cNvPr id="149" name="Table 3"/>
          <p:cNvGraphicFramePr/>
          <p:nvPr/>
        </p:nvGraphicFramePr>
        <p:xfrm>
          <a:off x="708480" y="3342240"/>
          <a:ext cx="5075280" cy="719280"/>
        </p:xfrm>
        <a:graphic>
          <a:graphicData uri="http://schemas.openxmlformats.org/drawingml/2006/table">
            <a:tbl>
              <a:tblPr/>
              <a:tblGrid>
                <a:gridCol w="5075640"/>
              </a:tblGrid>
              <a:tr h="612360">
                <a:tc>
                  <a:txBody>
                    <a:bodyPr lIns="90000" rIns="90000" tIns="46800" bIns="46800"/>
                    <a:p>
                      <a:r>
                        <a:rPr b="0" lang="en-IE" sz="1800" spc="-1" strike="noStrike">
                          <a:latin typeface="Courier New"/>
                        </a:rPr>
                        <a:t>L1 = [1,2,3,4,5]</a:t>
                      </a:r>
                      <a:endParaRPr b="0" lang="en-IE" sz="1800" spc="-1" strike="noStrike">
                        <a:latin typeface="Courier New"/>
                      </a:endParaRPr>
                    </a:p>
                    <a:p>
                      <a:r>
                        <a:rPr b="0" lang="en-IE" sz="1800" spc="-1" strike="noStrike">
                          <a:latin typeface="Courier New"/>
                        </a:rPr>
                        <a:t>print (l1.pop())</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51"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Like strings, lists also have methods associated with them, accessible via the ‘.’ operator.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The </a:t>
            </a:r>
            <a:r>
              <a:rPr b="0" i="1" lang="en-IE" sz="3200" spc="-1" strike="noStrike">
                <a:solidFill>
                  <a:srgbClr val="0066cc"/>
                </a:solidFill>
                <a:latin typeface="Arial"/>
              </a:rPr>
              <a:t>pop()</a:t>
            </a:r>
            <a:r>
              <a:rPr b="0" lang="en-IE" sz="3200" spc="-1" strike="noStrike">
                <a:solidFill>
                  <a:srgbClr val="0066cc"/>
                </a:solidFill>
                <a:latin typeface="Arial"/>
              </a:rPr>
              <a:t> method returns the last element in the list and removes it from the list. </a:t>
            </a:r>
            <a:endParaRPr b="0" lang="en-IE" sz="3200" spc="-1" strike="noStrike">
              <a:solidFill>
                <a:srgbClr val="0066cc"/>
              </a:solidFill>
              <a:latin typeface="Arial"/>
            </a:endParaRPr>
          </a:p>
        </p:txBody>
      </p:sp>
      <p:graphicFrame>
        <p:nvGraphicFramePr>
          <p:cNvPr id="152" name="Table 3"/>
          <p:cNvGraphicFramePr/>
          <p:nvPr/>
        </p:nvGraphicFramePr>
        <p:xfrm>
          <a:off x="708480" y="3342240"/>
          <a:ext cx="5075280" cy="719280"/>
        </p:xfrm>
        <a:graphic>
          <a:graphicData uri="http://schemas.openxmlformats.org/drawingml/2006/table">
            <a:tbl>
              <a:tblPr/>
              <a:tblGrid>
                <a:gridCol w="5075640"/>
              </a:tblGrid>
              <a:tr h="612360">
                <a:tc>
                  <a:txBody>
                    <a:bodyPr lIns="90000" rIns="90000" tIns="46800" bIns="46800"/>
                    <a:p>
                      <a:r>
                        <a:rPr b="0" lang="en-IE" sz="1800" spc="-1" strike="noStrike">
                          <a:latin typeface="Courier New"/>
                        </a:rPr>
                        <a:t>l1 = [1,2,3,4,5]</a:t>
                      </a:r>
                      <a:endParaRPr b="0" lang="en-IE" sz="1800" spc="-1" strike="noStrike">
                        <a:latin typeface="Courier New"/>
                      </a:endParaRPr>
                    </a:p>
                    <a:p>
                      <a:r>
                        <a:rPr b="0" lang="en-IE" sz="1800" spc="-1" strike="noStrike">
                          <a:latin typeface="Courier New"/>
                        </a:rPr>
                        <a:t>print (l1.pop())</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54"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Finally, we have dictionaries, often referred to in other languages as maps.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Dictionaries are a list of key/value pairs.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 </a:t>
            </a:r>
            <a:r>
              <a:rPr b="0" lang="en-IE" sz="3200" spc="-1" strike="noStrike">
                <a:solidFill>
                  <a:srgbClr val="0066cc"/>
                </a:solidFill>
                <a:latin typeface="Arial"/>
              </a:rPr>
              <a:t>Storing data in this fashion can be very useful as data lookups become very fast.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graphicFrame>
        <p:nvGraphicFramePr>
          <p:cNvPr id="155" name="Table 3"/>
          <p:cNvGraphicFramePr/>
          <p:nvPr/>
        </p:nvGraphicFramePr>
        <p:xfrm>
          <a:off x="807840" y="4366080"/>
          <a:ext cx="5075280" cy="719280"/>
        </p:xfrm>
        <a:graphic>
          <a:graphicData uri="http://schemas.openxmlformats.org/drawingml/2006/table">
            <a:tbl>
              <a:tblPr/>
              <a:tblGrid>
                <a:gridCol w="5075640"/>
              </a:tblGrid>
              <a:tr h="612360">
                <a:tc>
                  <a:txBody>
                    <a:bodyPr lIns="90000" rIns="90000" tIns="46800" bIns="46800"/>
                    <a:p>
                      <a:r>
                        <a:rPr b="0" lang="en-IE" sz="1800" spc="-1" strike="noStrike">
                          <a:latin typeface="Courier New"/>
                        </a:rPr>
                        <a:t>d1 = {‘key_1’:’value_1’,</a:t>
                      </a:r>
                      <a:endParaRPr b="0" lang="en-IE" sz="1800" spc="-1" strike="noStrike">
                        <a:latin typeface="Courier New"/>
                      </a:endParaRPr>
                    </a:p>
                    <a:p>
                      <a:r>
                        <a:rPr b="0" lang="en-IE" sz="1800" spc="-1" strike="noStrike">
                          <a:latin typeface="Courier New"/>
                        </a:rPr>
                        <a:t>      ’</a:t>
                      </a:r>
                      <a:r>
                        <a:rPr b="0" lang="en-IE" sz="1800" spc="-1" strike="noStrike">
                          <a:latin typeface="Courier New"/>
                        </a:rPr>
                        <a:t>key_2’:’value_2</a:t>
                      </a:r>
                      <a:endParaRPr b="0" lang="en-IE" sz="1800" spc="-1" strike="noStrike">
                        <a:latin typeface="Courier New"/>
                      </a:endParaRPr>
                    </a:p>
                    <a:p>
                      <a:r>
                        <a:rPr b="0" lang="en-IE" sz="1800" spc="-1" strike="noStrike">
                          <a:latin typeface="Courier New"/>
                        </a:rPr>
                        <a:t>        </a:t>
                      </a:r>
                      <a:r>
                        <a:rPr b="0" lang="en-IE" sz="1800" spc="-1" strike="noStrike">
                          <a:latin typeface="Courier New"/>
                        </a:rPr>
                        <a:t>...</a:t>
                      </a:r>
                      <a:endParaRPr b="0" lang="en-IE" sz="1800" spc="-1" strike="noStrike">
                        <a:latin typeface="Courier New"/>
                      </a:endParaRPr>
                    </a:p>
                    <a:p>
                      <a:r>
                        <a:rPr b="0" lang="en-IE" sz="1800" spc="-1" strike="noStrike">
                          <a:latin typeface="Courier New"/>
                        </a:rPr>
                        <a:t>      ‘</a:t>
                      </a:r>
                      <a:r>
                        <a:rPr b="0" lang="en-IE" sz="1800" spc="-1" strike="noStrike">
                          <a:latin typeface="Courier New"/>
                        </a:rPr>
                        <a:t>key_n’:’value_n’}</a:t>
                      </a:r>
                      <a:endParaRPr b="0" lang="en-IE" sz="1800" spc="-1" strike="noStrike">
                        <a:latin typeface="Courier New"/>
                      </a:endParaRPr>
                    </a:p>
                    <a:p>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What is Data Science?</a:t>
            </a:r>
            <a:endParaRPr b="0" lang="en-IE" sz="4400" spc="-1" strike="noStrike">
              <a:solidFill>
                <a:srgbClr val="ffffff"/>
              </a:solidFill>
              <a:latin typeface="Arial"/>
            </a:endParaRPr>
          </a:p>
        </p:txBody>
      </p:sp>
      <p:sp>
        <p:nvSpPr>
          <p:cNvPr id="89"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Data by itself is useless.  We need to be able </a:t>
            </a:r>
            <a:r>
              <a:rPr b="0" lang="en-IE" sz="3200" spc="-1" strike="noStrike">
                <a:solidFill>
                  <a:srgbClr val="0066cc"/>
                </a:solidFill>
                <a:latin typeface="Arial"/>
              </a:rPr>
              <a:t>to gain insights from the data to drive our </a:t>
            </a:r>
            <a:r>
              <a:rPr b="0" lang="en-IE" sz="3200" spc="-1" strike="noStrike">
                <a:solidFill>
                  <a:srgbClr val="0066cc"/>
                </a:solidFill>
                <a:latin typeface="Arial"/>
              </a:rPr>
              <a:t>business.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Data Science, then, allows us to be able to </a:t>
            </a:r>
            <a:r>
              <a:rPr b="0" lang="en-IE" sz="3200" spc="-1" strike="noStrike">
                <a:solidFill>
                  <a:srgbClr val="0066cc"/>
                </a:solidFill>
                <a:latin typeface="Arial"/>
              </a:rPr>
              <a:t>acquire and analyze data, and extract meaning </a:t>
            </a:r>
            <a:r>
              <a:rPr b="0" lang="en-IE" sz="3200" spc="-1" strike="noStrike">
                <a:solidFill>
                  <a:srgbClr val="0066cc"/>
                </a:solidFill>
                <a:latin typeface="Arial"/>
              </a:rPr>
              <a:t>from it.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Citi has an entire environment called </a:t>
            </a:r>
            <a:r>
              <a:rPr b="0" i="1" lang="en-IE" sz="3200" spc="-1" strike="noStrike">
                <a:solidFill>
                  <a:srgbClr val="0066cc"/>
                </a:solidFill>
                <a:latin typeface="Arial"/>
              </a:rPr>
              <a:t>Dataflame</a:t>
            </a:r>
            <a:r>
              <a:rPr b="0" lang="en-IE" sz="3200" spc="-1" strike="noStrike">
                <a:solidFill>
                  <a:srgbClr val="0066cc"/>
                </a:solidFill>
                <a:latin typeface="Arial"/>
              </a:rPr>
              <a:t> that is available for Data Scientists </a:t>
            </a:r>
            <a:r>
              <a:rPr b="0" lang="en-IE" sz="3200" spc="-1" strike="noStrike">
                <a:solidFill>
                  <a:srgbClr val="0066cc"/>
                </a:solidFill>
                <a:latin typeface="Arial"/>
              </a:rPr>
              <a:t>and Business Analysts.</a:t>
            </a:r>
            <a:endParaRPr b="0" lang="en-IE" sz="3200" spc="-1" strike="noStrike">
              <a:solidFill>
                <a:srgbClr val="0066cc"/>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57"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We can use the familiar [ ] operator to retrieve data from a dictionary.  Only instead of using an integer number as with a list, we use the key.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Note that the key can be a hardcoded string, or another Python variable.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graphicFrame>
        <p:nvGraphicFramePr>
          <p:cNvPr id="158" name="Table 3"/>
          <p:cNvGraphicFramePr/>
          <p:nvPr/>
        </p:nvGraphicFramePr>
        <p:xfrm>
          <a:off x="723240" y="3256200"/>
          <a:ext cx="5075280" cy="719280"/>
        </p:xfrm>
        <a:graphic>
          <a:graphicData uri="http://schemas.openxmlformats.org/drawingml/2006/table">
            <a:tbl>
              <a:tblPr/>
              <a:tblGrid>
                <a:gridCol w="5075640"/>
              </a:tblGrid>
              <a:tr h="457560">
                <a:tc>
                  <a:txBody>
                    <a:bodyPr lIns="90000" rIns="90000" tIns="46800" bIns="46800"/>
                    <a:p>
                      <a:r>
                        <a:rPr b="0" lang="en-IE" sz="1800" spc="-1" strike="noStrike">
                          <a:latin typeface="Courier New"/>
                        </a:rPr>
                        <a:t>print d1[‘key_n’])</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What do Data Scientists do?</a:t>
            </a:r>
            <a:endParaRPr b="0" lang="en-IE" sz="4400" spc="-1" strike="noStrike">
              <a:solidFill>
                <a:srgbClr val="ffffff"/>
              </a:solidFill>
              <a:latin typeface="Arial"/>
            </a:endParaRPr>
          </a:p>
        </p:txBody>
      </p:sp>
      <p:sp>
        <p:nvSpPr>
          <p:cNvPr id="91"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 better name for a Data Scientists might be </a:t>
            </a:r>
            <a:r>
              <a:rPr b="0" i="1" lang="en-IE" sz="3200" spc="-1" strike="noStrike">
                <a:solidFill>
                  <a:srgbClr val="0066cc"/>
                </a:solidFill>
                <a:latin typeface="Arial"/>
              </a:rPr>
              <a:t>Data Janitor</a:t>
            </a:r>
            <a:r>
              <a:rPr b="0" lang="en-IE" sz="3200" spc="-1" strike="noStrike">
                <a:solidFill>
                  <a:srgbClr val="0066cc"/>
                </a:solidFill>
                <a:latin typeface="Arial"/>
              </a:rPr>
              <a:t>.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 Data Scientist (DS) generally performs the following tasks. </a:t>
            </a:r>
            <a:endParaRPr b="0" lang="en-IE"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Acquisition of data</a:t>
            </a:r>
            <a:endParaRPr b="0" lang="en-IE"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Cleansing of data</a:t>
            </a:r>
            <a:endParaRPr b="0" lang="en-IE"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Data transformation (if necessary)</a:t>
            </a:r>
            <a:endParaRPr b="0" lang="en-IE"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Exploratory analysis and visualization.</a:t>
            </a:r>
            <a:endParaRPr b="0" lang="en-IE"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Feeding data into appropriate algorithms. </a:t>
            </a:r>
            <a:endParaRPr b="0" lang="en-IE" sz="2800" spc="-1" strike="noStrike">
              <a:solidFill>
                <a:srgbClr val="0066cc"/>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What do Data Scientists do?</a:t>
            </a:r>
            <a:endParaRPr b="0" lang="en-IE" sz="4400" spc="-1" strike="noStrike">
              <a:solidFill>
                <a:srgbClr val="ffffff"/>
              </a:solidFill>
              <a:latin typeface="Arial"/>
            </a:endParaRPr>
          </a:p>
        </p:txBody>
      </p:sp>
      <p:sp>
        <p:nvSpPr>
          <p:cNvPr id="93"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 Data Scientist (DS) generally performs the following tasks. </a:t>
            </a:r>
            <a:endParaRPr b="0" lang="en-IE"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Performing analysis and visualization of output to provide meaningful insights to management. </a:t>
            </a:r>
            <a:endParaRPr b="0" lang="en-IE"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Track and record all steps for any regulatory requirements. </a:t>
            </a:r>
            <a:endParaRPr b="0" lang="en-IE" sz="2800" spc="-1" strike="noStrike">
              <a:solidFill>
                <a:srgbClr val="0066cc"/>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Acquiring Data</a:t>
            </a:r>
            <a:endParaRPr b="0" lang="en-IE" sz="4400" spc="-1" strike="noStrike">
              <a:solidFill>
                <a:srgbClr val="ffffff"/>
              </a:solidFill>
              <a:latin typeface="Arial"/>
            </a:endParaRPr>
          </a:p>
        </p:txBody>
      </p:sp>
      <p:sp>
        <p:nvSpPr>
          <p:cNvPr id="95"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Data can be obtained from many different </a:t>
            </a:r>
            <a:r>
              <a:rPr b="0" lang="en-IE" sz="3200" spc="-1" strike="noStrike">
                <a:solidFill>
                  <a:srgbClr val="0066cc"/>
                </a:solidFill>
                <a:latin typeface="Arial"/>
              </a:rPr>
              <a:t>sources. </a:t>
            </a:r>
            <a:endParaRPr b="0" lang="en-IE"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The World Wide Web</a:t>
            </a:r>
            <a:endParaRPr b="0" lang="en-IE"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Internal or external relational databases</a:t>
            </a:r>
            <a:endParaRPr b="0" lang="en-IE"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Excel spreadsheets</a:t>
            </a:r>
            <a:endParaRPr b="0" lang="en-IE"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Text based documents such as Comma Separated </a:t>
            </a:r>
            <a:r>
              <a:rPr b="0" lang="en-IE" sz="2800" spc="-1" strike="noStrike">
                <a:solidFill>
                  <a:srgbClr val="0066cc"/>
                </a:solidFill>
                <a:latin typeface="Arial"/>
              </a:rPr>
              <a:t>Value (CSV) data. </a:t>
            </a:r>
            <a:endParaRPr b="0" lang="en-IE"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Many other sources available. </a:t>
            </a:r>
            <a:endParaRPr b="0" lang="en-IE" sz="2800" spc="-1" strike="noStrike">
              <a:solidFill>
                <a:srgbClr val="0066cc"/>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Acquiring Data</a:t>
            </a:r>
            <a:endParaRPr b="0" lang="en-IE" sz="4400" spc="-1" strike="noStrike">
              <a:solidFill>
                <a:srgbClr val="ffffff"/>
              </a:solidFill>
              <a:latin typeface="Arial"/>
            </a:endParaRPr>
          </a:p>
        </p:txBody>
      </p:sp>
      <p:sp>
        <p:nvSpPr>
          <p:cNvPr id="97"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 good DS should know or be easily able to </a:t>
            </a:r>
            <a:r>
              <a:rPr b="0" lang="en-IE" sz="3200" spc="-1" strike="noStrike">
                <a:solidFill>
                  <a:srgbClr val="0066cc"/>
                </a:solidFill>
                <a:latin typeface="Arial"/>
              </a:rPr>
              <a:t>locate relevant data for the project that he or </a:t>
            </a:r>
            <a:r>
              <a:rPr b="0" lang="en-IE" sz="3200" spc="-1" strike="noStrike">
                <a:solidFill>
                  <a:srgbClr val="0066cc"/>
                </a:solidFill>
                <a:latin typeface="Arial"/>
              </a:rPr>
              <a:t>she is working.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Additionally knowledge of file formats, such as </a:t>
            </a:r>
            <a:r>
              <a:rPr b="0" lang="en-IE" sz="3200" spc="-1" strike="noStrike">
                <a:solidFill>
                  <a:srgbClr val="0066cc"/>
                </a:solidFill>
                <a:latin typeface="Arial"/>
              </a:rPr>
              <a:t>CSV, XML, JSON and others is helpful.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The DS should be able to know how to load the </a:t>
            </a:r>
            <a:r>
              <a:rPr b="0" lang="en-IE" sz="3200" spc="-1" strike="noStrike">
                <a:solidFill>
                  <a:srgbClr val="0066cc"/>
                </a:solidFill>
                <a:latin typeface="Arial"/>
              </a:rPr>
              <a:t>data from the remote location to the local data </a:t>
            </a:r>
            <a:r>
              <a:rPr b="0" lang="en-IE" sz="3200" spc="-1" strike="noStrike">
                <a:solidFill>
                  <a:srgbClr val="0066cc"/>
                </a:solidFill>
                <a:latin typeface="Arial"/>
              </a:rPr>
              <a:t>repository for the project. </a:t>
            </a:r>
            <a:endParaRPr b="0" lang="en-IE" sz="3200" spc="-1" strike="noStrike">
              <a:solidFill>
                <a:srgbClr val="0066cc"/>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Acquiring Data</a:t>
            </a:r>
            <a:endParaRPr b="0" lang="en-IE" sz="4400" spc="-1" strike="noStrike">
              <a:solidFill>
                <a:srgbClr val="ffffff"/>
              </a:solidFill>
              <a:latin typeface="Arial"/>
            </a:endParaRPr>
          </a:p>
        </p:txBody>
      </p:sp>
      <p:sp>
        <p:nvSpPr>
          <p:cNvPr id="99"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Often times, data sets will be extraordinarily large (Big Data). Thus understanding tools like Apache’s Hadoop and Spark and data extraction algorithms like Map Reduce may be necessary for project success.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Cleaning data</a:t>
            </a:r>
            <a:endParaRPr b="0" lang="en-IE" sz="4400" spc="-1" strike="noStrike">
              <a:solidFill>
                <a:srgbClr val="ffffff"/>
              </a:solidFill>
              <a:latin typeface="Arial"/>
            </a:endParaRPr>
          </a:p>
        </p:txBody>
      </p:sp>
      <p:sp>
        <p:nvSpPr>
          <p:cNvPr id="101"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Often times acquired data is </a:t>
            </a:r>
            <a:r>
              <a:rPr b="0" i="1" lang="en-IE" sz="3200" spc="-1" strike="noStrike">
                <a:solidFill>
                  <a:srgbClr val="0066cc"/>
                </a:solidFill>
                <a:latin typeface="Arial"/>
              </a:rPr>
              <a:t>“dirty”</a:t>
            </a:r>
            <a:r>
              <a:rPr b="0" lang="en-IE" sz="3200" spc="-1" strike="noStrike">
                <a:solidFill>
                  <a:srgbClr val="0066cc"/>
                </a:solidFill>
                <a:latin typeface="Arial"/>
              </a:rPr>
              <a:t>.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Data may contain duplicate lines.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Fields may have missing or incomplete data.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Data may be corrupted or out of date.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This is one of the most critical, yet most tedious and tine consuming tasks that the DS must perform (Garbage in = Garbage out).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417</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2018-05-27T16:28:29Z</dcterms:created>
  <dc:creator/>
  <dc:description/>
  <dc:language>en-IE</dc:language>
  <cp:lastModifiedBy/>
  <dcterms:modified xsi:type="dcterms:W3CDTF">2018-05-28T02:19:14Z</dcterms:modified>
  <cp:revision>46</cp:revision>
  <dc:subject/>
  <dc:title>Blue Curve</dc:title>
</cp:coreProperties>
</file>