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IE"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E"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E"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E"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IE"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E"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E"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IE"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E"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4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46" name="PlaceHolder 2"/>
          <p:cNvSpPr>
            <a:spLocks noGrp="1"/>
          </p:cNvSpPr>
          <p:nvPr>
            <p:ph type="body"/>
          </p:nvPr>
        </p:nvSpPr>
        <p:spPr>
          <a:xfrm>
            <a:off x="504000" y="1768680"/>
            <a:ext cx="9072000" cy="43840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4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E" sz="3200" spc="-1" strike="noStrike">
              <a:latin typeface="Arial"/>
            </a:endParaRPr>
          </a:p>
        </p:txBody>
      </p:sp>
      <p:sp>
        <p:nvSpPr>
          <p:cNvPr id="4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5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E" sz="3200" spc="-1" strike="noStrike">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E" sz="3200" spc="-1" strike="noStrike">
              <a:latin typeface="Arial"/>
            </a:endParaRPr>
          </a:p>
        </p:txBody>
      </p:sp>
      <p:sp>
        <p:nvSpPr>
          <p:cNvPr id="5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5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E" sz="3200" spc="-1" strike="noStrike">
              <a:latin typeface="Arial"/>
            </a:endParaRPr>
          </a:p>
        </p:txBody>
      </p:sp>
      <p:sp>
        <p:nvSpPr>
          <p:cNvPr id="5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E" sz="3200" spc="-1" strike="noStrike">
              <a:latin typeface="Arial"/>
            </a:endParaRPr>
          </a:p>
        </p:txBody>
      </p:sp>
      <p:sp>
        <p:nvSpPr>
          <p:cNvPr id="5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6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E" sz="3200" spc="-1" strike="noStrike">
              <a:latin typeface="Arial"/>
            </a:endParaRPr>
          </a:p>
        </p:txBody>
      </p:sp>
      <p:sp>
        <p:nvSpPr>
          <p:cNvPr id="6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E" sz="3200" spc="-1" strike="noStrike">
              <a:latin typeface="Arial"/>
            </a:endParaRPr>
          </a:p>
        </p:txBody>
      </p:sp>
      <p:sp>
        <p:nvSpPr>
          <p:cNvPr id="63" name="PlaceHolder 4"/>
          <p:cNvSpPr>
            <a:spLocks noGrp="1"/>
          </p:cNvSpPr>
          <p:nvPr>
            <p:ph type="body"/>
          </p:nvPr>
        </p:nvSpPr>
        <p:spPr>
          <a:xfrm>
            <a:off x="504000" y="4058640"/>
            <a:ext cx="907200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65" name="PlaceHolder 2"/>
          <p:cNvSpPr>
            <a:spLocks noGrp="1"/>
          </p:cNvSpPr>
          <p:nvPr>
            <p:ph type="body"/>
          </p:nvPr>
        </p:nvSpPr>
        <p:spPr>
          <a:xfrm>
            <a:off x="504000" y="1768680"/>
            <a:ext cx="9072000" cy="2090880"/>
          </a:xfrm>
          <a:prstGeom prst="rect">
            <a:avLst/>
          </a:prstGeom>
        </p:spPr>
        <p:txBody>
          <a:bodyPr lIns="0" rIns="0" tIns="0" bIns="0">
            <a:normAutofit/>
          </a:bodyPr>
          <a:p>
            <a:endParaRPr b="0" lang="en-IE" sz="3200" spc="-1" strike="noStrike">
              <a:latin typeface="Arial"/>
            </a:endParaRPr>
          </a:p>
        </p:txBody>
      </p:sp>
      <p:sp>
        <p:nvSpPr>
          <p:cNvPr id="66" name="PlaceHolder 3"/>
          <p:cNvSpPr>
            <a:spLocks noGrp="1"/>
          </p:cNvSpPr>
          <p:nvPr>
            <p:ph type="body"/>
          </p:nvPr>
        </p:nvSpPr>
        <p:spPr>
          <a:xfrm>
            <a:off x="504000" y="4058640"/>
            <a:ext cx="907200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6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E" sz="3200" spc="-1" strike="noStrike">
              <a:latin typeface="Arial"/>
            </a:endParaRPr>
          </a:p>
        </p:txBody>
      </p:sp>
      <p:sp>
        <p:nvSpPr>
          <p:cNvPr id="6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E" sz="3200" spc="-1" strike="noStrike">
              <a:latin typeface="Arial"/>
            </a:endParaRPr>
          </a:p>
        </p:txBody>
      </p:sp>
      <p:sp>
        <p:nvSpPr>
          <p:cNvPr id="7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E" sz="3200" spc="-1" strike="noStrike">
              <a:latin typeface="Arial"/>
            </a:endParaRPr>
          </a:p>
        </p:txBody>
      </p:sp>
      <p:sp>
        <p:nvSpPr>
          <p:cNvPr id="7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73" name="PlaceHolder 2"/>
          <p:cNvSpPr>
            <a:spLocks noGrp="1"/>
          </p:cNvSpPr>
          <p:nvPr>
            <p:ph type="body"/>
          </p:nvPr>
        </p:nvSpPr>
        <p:spPr>
          <a:xfrm>
            <a:off x="504000" y="1768680"/>
            <a:ext cx="2921040" cy="2090880"/>
          </a:xfrm>
          <a:prstGeom prst="rect">
            <a:avLst/>
          </a:prstGeom>
        </p:spPr>
        <p:txBody>
          <a:bodyPr lIns="0" rIns="0" tIns="0" bIns="0">
            <a:normAutofit/>
          </a:bodyPr>
          <a:p>
            <a:endParaRPr b="0" lang="en-IE" sz="3200" spc="-1" strike="noStrike">
              <a:latin typeface="Arial"/>
            </a:endParaRPr>
          </a:p>
        </p:txBody>
      </p:sp>
      <p:sp>
        <p:nvSpPr>
          <p:cNvPr id="7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E" sz="3200" spc="-1" strike="noStrike">
              <a:latin typeface="Arial"/>
            </a:endParaRPr>
          </a:p>
        </p:txBody>
      </p:sp>
      <p:sp>
        <p:nvSpPr>
          <p:cNvPr id="7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E" sz="3200" spc="-1" strike="noStrike">
              <a:latin typeface="Arial"/>
            </a:endParaRPr>
          </a:p>
        </p:txBody>
      </p:sp>
      <p:sp>
        <p:nvSpPr>
          <p:cNvPr id="76" name="PlaceHolder 5"/>
          <p:cNvSpPr>
            <a:spLocks noGrp="1"/>
          </p:cNvSpPr>
          <p:nvPr>
            <p:ph type="body"/>
          </p:nvPr>
        </p:nvSpPr>
        <p:spPr>
          <a:xfrm>
            <a:off x="504000" y="4058640"/>
            <a:ext cx="2921040" cy="2090880"/>
          </a:xfrm>
          <a:prstGeom prst="rect">
            <a:avLst/>
          </a:prstGeom>
        </p:spPr>
        <p:txBody>
          <a:bodyPr lIns="0" rIns="0" tIns="0" bIns="0">
            <a:normAutofit/>
          </a:bodyPr>
          <a:p>
            <a:endParaRPr b="0" lang="en-IE" sz="3200" spc="-1" strike="noStrike">
              <a:latin typeface="Arial"/>
            </a:endParaRPr>
          </a:p>
        </p:txBody>
      </p:sp>
      <p:sp>
        <p:nvSpPr>
          <p:cNvPr id="7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E" sz="3200" spc="-1" strike="noStrike">
              <a:latin typeface="Arial"/>
            </a:endParaRPr>
          </a:p>
        </p:txBody>
      </p:sp>
      <p:sp>
        <p:nvSpPr>
          <p:cNvPr id="7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I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E"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E"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E"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E"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E"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E"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E"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E"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I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8920" cy="1753560"/>
          </a:xfrm>
          <a:prstGeom prst="rect">
            <a:avLst/>
          </a:prstGeom>
          <a:ln>
            <a:noFill/>
          </a:ln>
        </p:spPr>
      </p:pic>
      <p:sp>
        <p:nvSpPr>
          <p:cNvPr id="1" name="PlaceHolder 1"/>
          <p:cNvSpPr>
            <a:spLocks noGrp="1"/>
          </p:cNvSpPr>
          <p:nvPr>
            <p:ph type="title"/>
          </p:nvPr>
        </p:nvSpPr>
        <p:spPr>
          <a:xfrm>
            <a:off x="504000" y="301320"/>
            <a:ext cx="9070920" cy="636840"/>
          </a:xfrm>
          <a:prstGeom prst="rect">
            <a:avLst/>
          </a:prstGeom>
        </p:spPr>
        <p:txBody>
          <a:bodyPr lIns="0" rIns="0" tIns="0" bIns="0" anchor="ctr"/>
          <a:p>
            <a:r>
              <a:rPr b="0" lang="en-IE" sz="1800" spc="-1" strike="noStrike">
                <a:latin typeface="Arial"/>
              </a:rPr>
              <a:t>Click to edit the title text format</a:t>
            </a:r>
            <a:endParaRPr b="0" lang="en-IE" sz="18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0"/>
            <a:ext cx="10076040" cy="9410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0" name="CustomShape 2"/>
          <p:cNvSpPr/>
          <p:nvPr/>
        </p:nvSpPr>
        <p:spPr>
          <a:xfrm>
            <a:off x="0" y="6620400"/>
            <a:ext cx="10076040" cy="9410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1" name="PlaceHolder 3"/>
          <p:cNvSpPr>
            <a:spLocks noGrp="1"/>
          </p:cNvSpPr>
          <p:nvPr>
            <p:ph type="title"/>
          </p:nvPr>
        </p:nvSpPr>
        <p:spPr>
          <a:xfrm>
            <a:off x="504000" y="301320"/>
            <a:ext cx="9072000" cy="1261800"/>
          </a:xfrm>
          <a:prstGeom prst="rect">
            <a:avLst/>
          </a:prstGeom>
        </p:spPr>
        <p:txBody>
          <a:bodyPr lIns="0" rIns="0" tIns="0" bIns="0" anchor="ctr"/>
          <a:p>
            <a:pPr algn="ctr"/>
            <a:r>
              <a:rPr b="0" lang="en-IE" sz="4400" spc="-1" strike="noStrike">
                <a:latin typeface="Arial"/>
              </a:rPr>
              <a:t>Click to edit the title text format</a:t>
            </a:r>
            <a:endParaRPr b="0" lang="en-IE" sz="4400" spc="-1" strike="noStrike">
              <a:latin typeface="Arial"/>
            </a:endParaRPr>
          </a:p>
        </p:txBody>
      </p:sp>
      <p:sp>
        <p:nvSpPr>
          <p:cNvPr id="42"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0" y="234108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006699"/>
                </a:solidFill>
                <a:latin typeface="Arial"/>
                <a:ea typeface="DejaVu Sans"/>
              </a:rPr>
              <a:t>Introduction to Data Science</a:t>
            </a:r>
            <a:endParaRPr b="0" lang="en-IE" sz="4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Transforming data</a:t>
            </a:r>
            <a:endParaRPr b="0" lang="en-IE" sz="4400" spc="-1" strike="noStrike">
              <a:latin typeface="Arial"/>
            </a:endParaRPr>
          </a:p>
        </p:txBody>
      </p:sp>
      <p:sp>
        <p:nvSpPr>
          <p:cNvPr id="9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There are many instances where the raw data will need to be </a:t>
            </a:r>
            <a:r>
              <a:rPr b="0" i="1" lang="en-IE" sz="3200" spc="-1" strike="noStrike">
                <a:solidFill>
                  <a:srgbClr val="0066cc"/>
                </a:solidFill>
                <a:latin typeface="Arial"/>
                <a:ea typeface="DejaVu Sans"/>
              </a:rPr>
              <a:t>transformed</a:t>
            </a:r>
            <a:r>
              <a:rPr b="0" lang="en-IE" sz="3200" spc="-1" strike="noStrike">
                <a:solidFill>
                  <a:srgbClr val="0066cc"/>
                </a:solidFill>
                <a:latin typeface="Arial"/>
                <a:ea typeface="DejaVu Sans"/>
              </a:rPr>
              <a:t> in some manner.  For example, if we are working with Pounds Sterling (GBP, but the currency data acquired is in US Dollars (USD), then a currency conversion will need to be performed on the data.  </a:t>
            </a: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Transforming data</a:t>
            </a:r>
            <a:endParaRPr b="0" lang="en-IE" sz="4400" spc="-1" strike="noStrike">
              <a:latin typeface="Arial"/>
            </a:endParaRPr>
          </a:p>
        </p:txBody>
      </p:sp>
      <p:sp>
        <p:nvSpPr>
          <p:cNvPr id="9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There are times that data will need to be </a:t>
            </a:r>
            <a:r>
              <a:rPr b="0" i="1" lang="en-IE" sz="3200" spc="-1" strike="noStrike">
                <a:solidFill>
                  <a:srgbClr val="0066cc"/>
                </a:solidFill>
                <a:latin typeface="Arial"/>
                <a:ea typeface="DejaVu Sans"/>
              </a:rPr>
              <a:t>normalized</a:t>
            </a:r>
            <a:r>
              <a:rPr b="0" lang="en-IE" sz="3200" spc="-1" strike="noStrike">
                <a:solidFill>
                  <a:srgbClr val="0066cc"/>
                </a:solidFill>
                <a:latin typeface="Arial"/>
                <a:ea typeface="DejaVu Sans"/>
              </a:rPr>
              <a:t>.  That is, data values may need to be reorganized in various ways so that one data field does not have an outsized effect on the algorithms used.  </a:t>
            </a:r>
            <a:endParaRPr b="0" lang="en-IE"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Exploratory analysis. </a:t>
            </a:r>
            <a:endParaRPr b="0" lang="en-IE" sz="4400" spc="-1" strike="noStrike">
              <a:latin typeface="Arial"/>
            </a:endParaRPr>
          </a:p>
        </p:txBody>
      </p:sp>
      <p:sp>
        <p:nvSpPr>
          <p:cNvPr id="10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Often, raw data will contain fields that are extraneous or unnecessary for the project that is being undertaken.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 DS must choose the relevant subset of data necessary.  This is where exploratory analysis becomes useful.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Picking fields with proper correlations becomes important. </a:t>
            </a: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Exploratory analysis. </a:t>
            </a:r>
            <a:endParaRPr b="0" lang="en-IE" sz="4400" spc="-1" strike="noStrike">
              <a:latin typeface="Arial"/>
            </a:endParaRPr>
          </a:p>
        </p:txBody>
      </p:sp>
      <p:sp>
        <p:nvSpPr>
          <p:cNvPr id="10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Visualization tools, such as heatmaps, become very useful in picking relevant data fields from the mix.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Note, often, you will not have any </a:t>
            </a:r>
            <a:r>
              <a:rPr b="0" i="1" lang="en-IE" sz="3200" spc="-1" strike="noStrike">
                <a:solidFill>
                  <a:srgbClr val="0066cc"/>
                </a:solidFill>
                <a:latin typeface="Arial"/>
                <a:ea typeface="DejaVu Sans"/>
              </a:rPr>
              <a:t>meta-data</a:t>
            </a:r>
            <a:r>
              <a:rPr b="0" lang="en-IE" sz="3200" spc="-1" strike="noStrike">
                <a:solidFill>
                  <a:srgbClr val="0066cc"/>
                </a:solidFill>
                <a:latin typeface="Arial"/>
                <a:ea typeface="DejaVu Sans"/>
              </a:rPr>
              <a:t> about the fields due to regulatory concerns, this means that you must rely on these visual tools to pick the proper features for your analysis.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What is Data Science?</a:t>
            </a:r>
            <a:endParaRPr b="0" lang="en-IE" sz="4400" spc="-1" strike="noStrike">
              <a:latin typeface="Arial"/>
            </a:endParaRPr>
          </a:p>
        </p:txBody>
      </p:sp>
      <p:sp>
        <p:nvSpPr>
          <p:cNvPr id="10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Among the primary tools we will be using is the Python programming language.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We will be using version 3.&lt;Replace this with the correct version&gt; for our labs.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As well, will be employing a number of libraries and API’s to make it easy to create programs and systems that will allow us to easily extract and analyze data. </a:t>
            </a:r>
            <a:endParaRPr b="0" lang="en-IE"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What is Data Science?</a:t>
            </a:r>
            <a:endParaRPr b="0" lang="en-IE" sz="4400" spc="-1" strike="noStrike">
              <a:latin typeface="Arial"/>
            </a:endParaRPr>
          </a:p>
        </p:txBody>
      </p:sp>
      <p:sp>
        <p:nvSpPr>
          <p:cNvPr id="10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Among the primary tools we will be using is the Python programming language.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We will be using version 3.&lt;Replace this with the correct version&gt; for our labs.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As well, will be employing a number of libraries and API’s to make it easy to create programs and systems that will allow us to easily extract and analyze data. </a:t>
            </a:r>
            <a:endParaRPr b="0" lang="en-IE"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0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Python uses the concept of a REPL.  REPL is an acronym for Read – Eval – Print – Loop.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A REPL is simply an interactive shell that allows us to type in simple Python programs and run them directly.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Python ships with a REPL application already available as part of the distribution.  Other, more powerful and modern REPL’s, such as iPython are also available.</a:t>
            </a:r>
            <a:endParaRPr b="0" lang="en-IE"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1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Python stores all  values into a variable. For example:</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will print out the value of 1</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Go ahead and try this in the REPL.</a:t>
            </a:r>
            <a:endParaRPr b="0" lang="en-IE" sz="3200" spc="-1" strike="noStrike">
              <a:latin typeface="Arial"/>
            </a:endParaRPr>
          </a:p>
        </p:txBody>
      </p:sp>
      <p:graphicFrame>
        <p:nvGraphicFramePr>
          <p:cNvPr id="112" name="Table 3"/>
          <p:cNvGraphicFramePr/>
          <p:nvPr/>
        </p:nvGraphicFramePr>
        <p:xfrm>
          <a:off x="918360" y="290952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x = 1</a:t>
                      </a:r>
                      <a:endParaRPr b="0" lang="en-IE" sz="1800" spc="-1" strike="noStrike">
                        <a:latin typeface="Arial"/>
                      </a:endParaRPr>
                    </a:p>
                    <a:p>
                      <a:pPr>
                        <a:lnSpc>
                          <a:spcPct val="100000"/>
                        </a:lnSpc>
                      </a:pPr>
                      <a:r>
                        <a:rPr b="0" lang="en-IE" sz="1800" spc="-1" strike="noStrike">
                          <a:latin typeface="Courier New"/>
                        </a:rPr>
                        <a:t>print (x)</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
        <p:nvSpPr>
          <p:cNvPr id="113" name="CustomShape 4"/>
          <p:cNvSpPr/>
          <p:nvPr/>
        </p:nvSpPr>
        <p:spPr>
          <a:xfrm>
            <a:off x="3427920" y="1018080"/>
            <a:ext cx="344520" cy="30492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000000"/>
                </a:solidFill>
                <a:latin typeface="Arial"/>
                <a:ea typeface="DejaVu Sans"/>
              </a:rPr>
              <a:t>is</a:t>
            </a:r>
            <a:endParaRPr b="0" lang="en-IE"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1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Variables (also known as </a:t>
            </a:r>
            <a:r>
              <a:rPr b="0" i="1" lang="en-IE" sz="3200" spc="-1" strike="noStrike">
                <a:solidFill>
                  <a:srgbClr val="0066cc"/>
                </a:solidFill>
                <a:latin typeface="Arial"/>
                <a:ea typeface="DejaVu Sans"/>
              </a:rPr>
              <a:t>objects)</a:t>
            </a:r>
            <a:r>
              <a:rPr b="0" lang="en-IE" sz="3200" spc="-1" strike="noStrike">
                <a:solidFill>
                  <a:srgbClr val="0066cc"/>
                </a:solidFill>
                <a:latin typeface="Arial"/>
                <a:ea typeface="DejaVu Sans"/>
              </a:rPr>
              <a:t> can store different types of data.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For example:</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Note that this program will print out the values</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Courier New"/>
                <a:ea typeface="DejaVu Sans"/>
              </a:rPr>
              <a:t> </a:t>
            </a:r>
            <a:r>
              <a:rPr b="0" lang="en-IE" sz="3200" spc="-1" strike="noStrike">
                <a:solidFill>
                  <a:srgbClr val="0066cc"/>
                </a:solidFill>
                <a:latin typeface="Courier New"/>
                <a:ea typeface="DejaVu Sans"/>
              </a:rPr>
              <a:t>1 Hello</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 </a:t>
            </a:r>
            <a:r>
              <a:rPr b="0" lang="en-IE" sz="3200" spc="-1" strike="noStrike">
                <a:solidFill>
                  <a:srgbClr val="0066cc"/>
                </a:solidFill>
                <a:latin typeface="Arial"/>
                <a:ea typeface="DejaVu Sans"/>
              </a:rPr>
              <a:t>on your output console. </a:t>
            </a:r>
            <a:endParaRPr b="0" lang="en-IE" sz="3200" spc="-1" strike="noStrike">
              <a:latin typeface="Arial"/>
            </a:endParaRPr>
          </a:p>
        </p:txBody>
      </p:sp>
      <p:graphicFrame>
        <p:nvGraphicFramePr>
          <p:cNvPr id="116" name="Table 3"/>
          <p:cNvGraphicFramePr/>
          <p:nvPr/>
        </p:nvGraphicFramePr>
        <p:xfrm>
          <a:off x="2525760" y="343224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a = 1</a:t>
                      </a:r>
                      <a:endParaRPr b="0" lang="en-IE" sz="1800" spc="-1" strike="noStrike">
                        <a:latin typeface="Arial"/>
                      </a:endParaRPr>
                    </a:p>
                    <a:p>
                      <a:pPr>
                        <a:lnSpc>
                          <a:spcPct val="100000"/>
                        </a:lnSpc>
                      </a:pPr>
                      <a:r>
                        <a:rPr b="0" lang="en-IE" sz="1800" spc="-1" strike="noStrike">
                          <a:latin typeface="Courier New"/>
                        </a:rPr>
                        <a:t>b = ‘Hello’</a:t>
                      </a:r>
                      <a:endParaRPr b="0" lang="en-IE" sz="1800" spc="-1" strike="noStrike">
                        <a:latin typeface="Arial"/>
                      </a:endParaRPr>
                    </a:p>
                    <a:p>
                      <a:pPr>
                        <a:lnSpc>
                          <a:spcPct val="100000"/>
                        </a:lnSpc>
                      </a:pPr>
                      <a:r>
                        <a:rPr b="0" lang="en-IE" sz="1800" spc="-1" strike="noStrike">
                          <a:latin typeface="Courier New"/>
                        </a:rPr>
                        <a:t>print (a,b)</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18"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Python variables can hold different types of data.  For example:</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Note that variable names in Python are </a:t>
            </a:r>
            <a:r>
              <a:rPr b="0" i="1" lang="en-IE" sz="3200" spc="-1" strike="noStrike">
                <a:solidFill>
                  <a:srgbClr val="0066cc"/>
                </a:solidFill>
                <a:latin typeface="Arial"/>
                <a:ea typeface="DejaVu Sans"/>
              </a:rPr>
              <a:t>case sensitive!</a:t>
            </a:r>
            <a:endParaRPr b="0" lang="en-IE" sz="3200" spc="-1" strike="noStrike">
              <a:latin typeface="Arial"/>
            </a:endParaRPr>
          </a:p>
        </p:txBody>
      </p:sp>
      <p:graphicFrame>
        <p:nvGraphicFramePr>
          <p:cNvPr id="119" name="Table 3"/>
          <p:cNvGraphicFramePr/>
          <p:nvPr/>
        </p:nvGraphicFramePr>
        <p:xfrm>
          <a:off x="986400" y="287352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Arial"/>
                        </a:rPr>
                        <a:t>a = 1 # Integer</a:t>
                      </a:r>
                      <a:endParaRPr b="0" lang="en-IE" sz="1800" spc="-1" strike="noStrike">
                        <a:latin typeface="Arial"/>
                      </a:endParaRPr>
                    </a:p>
                    <a:p>
                      <a:pPr>
                        <a:lnSpc>
                          <a:spcPct val="100000"/>
                        </a:lnSpc>
                      </a:pPr>
                      <a:r>
                        <a:rPr b="0" lang="en-IE" sz="1800" spc="-1" strike="noStrike">
                          <a:latin typeface="Arial"/>
                        </a:rPr>
                        <a:t>b = 2.0 # Double Precision</a:t>
                      </a:r>
                      <a:endParaRPr b="0" lang="en-IE" sz="1800" spc="-1" strike="noStrike">
                        <a:latin typeface="Arial"/>
                      </a:endParaRPr>
                    </a:p>
                    <a:p>
                      <a:pPr>
                        <a:lnSpc>
                          <a:spcPct val="100000"/>
                        </a:lnSpc>
                      </a:pPr>
                      <a:r>
                        <a:rPr b="0" lang="en-IE" sz="1800" spc="-1" strike="noStrike">
                          <a:latin typeface="Arial"/>
                        </a:rPr>
                        <a:t>c = 4e2 # Scientific Notation</a:t>
                      </a:r>
                      <a:endParaRPr b="0" lang="en-IE" sz="1800" spc="-1" strike="noStrike">
                        <a:latin typeface="Arial"/>
                      </a:endParaRPr>
                    </a:p>
                    <a:p>
                      <a:pPr>
                        <a:lnSpc>
                          <a:spcPct val="100000"/>
                        </a:lnSpc>
                      </a:pPr>
                      <a:r>
                        <a:rPr b="0" lang="en-IE" sz="1800" spc="-1" strike="noStrike">
                          <a:latin typeface="Arial"/>
                        </a:rPr>
                        <a:t>d = 4j # Complex</a:t>
                      </a:r>
                      <a:endParaRPr b="0" lang="en-IE" sz="1800" spc="-1" strike="noStrike">
                        <a:latin typeface="Arial"/>
                      </a:endParaRPr>
                    </a:p>
                    <a:p>
                      <a:pPr>
                        <a:lnSpc>
                          <a:spcPct val="100000"/>
                        </a:lnSpc>
                      </a:pPr>
                      <a:r>
                        <a:rPr b="0" lang="en-IE" sz="1800" spc="-1" strike="noStrike">
                          <a:latin typeface="Arial"/>
                        </a:rPr>
                        <a:t>e = ‘Hello World’ # String</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What is Data Science?</a:t>
            </a:r>
            <a:endParaRPr b="0" lang="en-IE" sz="4400" spc="-1" strike="noStrike">
              <a:latin typeface="Arial"/>
            </a:endParaRPr>
          </a:p>
        </p:txBody>
      </p:sp>
      <p:sp>
        <p:nvSpPr>
          <p:cNvPr id="8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Wikipedia defines data science as: “an interdisciplinary field of scientific methods, processes, algorithms and systems to extract knowledge or insights from data in various forms, either structured or unstructured.”</a:t>
            </a: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Data exists everywhere.  Companies like Citibank are drowning in it.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 </a:t>
            </a:r>
            <a:endParaRPr b="0" lang="en-IE"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2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We can do arithmetic and other operations on variables as well.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22" name="Table 3"/>
          <p:cNvGraphicFramePr/>
          <p:nvPr/>
        </p:nvGraphicFramePr>
        <p:xfrm>
          <a:off x="2547000" y="344988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a = 1 + 1 # Addition</a:t>
                      </a:r>
                      <a:endParaRPr b="0" lang="en-IE" sz="1800" spc="-1" strike="noStrike">
                        <a:latin typeface="Arial"/>
                      </a:endParaRPr>
                    </a:p>
                    <a:p>
                      <a:pPr>
                        <a:lnSpc>
                          <a:spcPct val="100000"/>
                        </a:lnSpc>
                      </a:pPr>
                      <a:r>
                        <a:rPr b="0" lang="en-IE" sz="1800" spc="-1" strike="noStrike">
                          <a:latin typeface="Courier New"/>
                        </a:rPr>
                        <a:t>b = a + 2 # Note we can add variables as well</a:t>
                      </a:r>
                      <a:endParaRPr b="0" lang="en-IE" sz="1800" spc="-1" strike="noStrike">
                        <a:latin typeface="Arial"/>
                      </a:endParaRPr>
                    </a:p>
                    <a:p>
                      <a:pPr>
                        <a:lnSpc>
                          <a:spcPct val="100000"/>
                        </a:lnSpc>
                      </a:pPr>
                      <a:r>
                        <a:rPr b="0" lang="en-IE" sz="1800" spc="-1" strike="noStrike">
                          <a:latin typeface="Courier New"/>
                        </a:rPr>
                        <a:t>c = a - 1 # Subtraction</a:t>
                      </a:r>
                      <a:endParaRPr b="0" lang="en-IE" sz="1800" spc="-1" strike="noStrike">
                        <a:latin typeface="Arial"/>
                      </a:endParaRPr>
                    </a:p>
                    <a:p>
                      <a:pPr>
                        <a:lnSpc>
                          <a:spcPct val="100000"/>
                        </a:lnSpc>
                      </a:pPr>
                      <a:r>
                        <a:rPr b="0" lang="en-IE" sz="1800" spc="-1" strike="noStrike">
                          <a:latin typeface="Courier New"/>
                        </a:rPr>
                        <a:t>d = b * 2 # Multiplication</a:t>
                      </a:r>
                      <a:endParaRPr b="0" lang="en-IE" sz="1800" spc="-1" strike="noStrike">
                        <a:latin typeface="Arial"/>
                      </a:endParaRPr>
                    </a:p>
                    <a:p>
                      <a:pPr>
                        <a:lnSpc>
                          <a:spcPct val="100000"/>
                        </a:lnSpc>
                      </a:pPr>
                      <a:r>
                        <a:rPr b="0" lang="en-IE" sz="1800" spc="-1" strike="noStrike">
                          <a:latin typeface="Courier New"/>
                        </a:rPr>
                        <a:t>e = b / 2 # Division</a:t>
                      </a:r>
                      <a:endParaRPr b="0" lang="en-IE" sz="1800" spc="-1" strike="noStrike">
                        <a:latin typeface="Arial"/>
                      </a:endParaRPr>
                    </a:p>
                    <a:p>
                      <a:pPr>
                        <a:lnSpc>
                          <a:spcPct val="100000"/>
                        </a:lnSpc>
                      </a:pPr>
                      <a:r>
                        <a:rPr b="0" lang="en-IE" sz="1800" spc="-1" strike="noStrike">
                          <a:latin typeface="Courier New"/>
                        </a:rPr>
                        <a:t>f = b // 2 # Floor (Integer) division (for 3.x only)</a:t>
                      </a:r>
                      <a:endParaRPr b="0" lang="en-IE" sz="1800" spc="-1" strike="noStrike">
                        <a:latin typeface="Arial"/>
                      </a:endParaRPr>
                    </a:p>
                    <a:p>
                      <a:pPr>
                        <a:lnSpc>
                          <a:spcPct val="100000"/>
                        </a:lnSpc>
                      </a:pPr>
                      <a:r>
                        <a:rPr b="0" lang="en-IE" sz="1800" spc="-1" strike="noStrike">
                          <a:latin typeface="Courier New"/>
                        </a:rPr>
                        <a:t>g = a ** 2 # exponentiation</a:t>
                      </a:r>
                      <a:endParaRPr b="0" lang="en-IE" sz="1800" spc="-1" strike="noStrike">
                        <a:latin typeface="Arial"/>
                      </a:endParaRPr>
                    </a:p>
                    <a:p>
                      <a:pPr>
                        <a:lnSpc>
                          <a:spcPct val="100000"/>
                        </a:lnSpc>
                      </a:pPr>
                      <a:r>
                        <a:rPr b="0" lang="en-IE" sz="1800" spc="-1" strike="noStrike">
                          <a:latin typeface="Courier New"/>
                        </a:rPr>
                        <a:t>a += 1 # Equivalent to a = a  + 1</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24"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We can do arithmetic and other operations on variables as well.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Note that here, the addition operator concatenates strings rather than doing arithmetic addition. </a:t>
            </a: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25" name="Table 3"/>
          <p:cNvGraphicFramePr/>
          <p:nvPr/>
        </p:nvGraphicFramePr>
        <p:xfrm>
          <a:off x="1098360" y="279324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s1 = ‘hello’</a:t>
                      </a:r>
                      <a:endParaRPr b="0" lang="en-IE" sz="1800" spc="-1" strike="noStrike">
                        <a:latin typeface="Arial"/>
                      </a:endParaRPr>
                    </a:p>
                    <a:p>
                      <a:pPr>
                        <a:lnSpc>
                          <a:spcPct val="100000"/>
                        </a:lnSpc>
                      </a:pPr>
                      <a:r>
                        <a:rPr b="0" lang="en-IE" sz="1800" spc="-1" strike="noStrike">
                          <a:latin typeface="Courier New"/>
                        </a:rPr>
                        <a:t>s2 = ‘world’</a:t>
                      </a:r>
                      <a:endParaRPr b="0" lang="en-IE" sz="1800" spc="-1" strike="noStrike">
                        <a:latin typeface="Arial"/>
                      </a:endParaRPr>
                    </a:p>
                    <a:p>
                      <a:pPr>
                        <a:lnSpc>
                          <a:spcPct val="100000"/>
                        </a:lnSpc>
                      </a:pPr>
                      <a:r>
                        <a:rPr b="0" lang="en-IE" sz="1800" spc="-1" strike="noStrike">
                          <a:latin typeface="Courier New"/>
                        </a:rPr>
                        <a:t>s3 = s1 + ‘ ‘ + s2</a:t>
                      </a:r>
                      <a:endParaRPr b="0" lang="en-IE" sz="1800" spc="-1" strike="noStrike">
                        <a:latin typeface="Arial"/>
                      </a:endParaRPr>
                    </a:p>
                    <a:p>
                      <a:pPr>
                        <a:lnSpc>
                          <a:spcPct val="100000"/>
                        </a:lnSpc>
                      </a:pPr>
                      <a:r>
                        <a:rPr b="0" lang="en-IE" sz="1800" spc="-1" strike="noStrike">
                          <a:latin typeface="Courier New"/>
                        </a:rPr>
                        <a:t>print (s3)</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2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We can do arithmetic and other operations on variables as well.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Note that here, the addition operator concatenates strings rather than doing arithmetic addition. </a:t>
            </a: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28" name="Table 3"/>
          <p:cNvGraphicFramePr/>
          <p:nvPr/>
        </p:nvGraphicFramePr>
        <p:xfrm>
          <a:off x="1098360" y="279324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s1 = ‘hello’ * 3</a:t>
                      </a:r>
                      <a:endParaRPr b="0" lang="en-IE" sz="1800" spc="-1" strike="noStrike">
                        <a:latin typeface="Arial"/>
                      </a:endParaRPr>
                    </a:p>
                    <a:p>
                      <a:pPr>
                        <a:lnSpc>
                          <a:spcPct val="100000"/>
                        </a:lnSpc>
                      </a:pPr>
                      <a:r>
                        <a:rPr b="0" lang="en-IE" sz="1800" spc="-1" strike="noStrike">
                          <a:latin typeface="Courier New"/>
                        </a:rPr>
                        <a:t>print (s1)</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30"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We can do interesting things with string data as well!</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 [ ] notation represents a </a:t>
            </a:r>
            <a:r>
              <a:rPr b="0" i="1" lang="en-IE" sz="3200" spc="-1" strike="noStrike">
                <a:solidFill>
                  <a:srgbClr val="0066cc"/>
                </a:solidFill>
                <a:latin typeface="Arial"/>
                <a:ea typeface="DejaVu Sans"/>
              </a:rPr>
              <a:t>slice</a:t>
            </a:r>
            <a:r>
              <a:rPr b="0" lang="en-IE" sz="3200" spc="-1" strike="noStrike">
                <a:solidFill>
                  <a:srgbClr val="0066cc"/>
                </a:solidFill>
                <a:latin typeface="Arial"/>
                <a:ea typeface="DejaVu Sans"/>
              </a:rPr>
              <a:t> of the string.  In this case the slice represents the start of the string to the fourth position in the string.  (End position - 1)</a:t>
            </a:r>
            <a:endParaRPr b="0" lang="en-IE" sz="3200" spc="-1" strike="noStrike">
              <a:latin typeface="Arial"/>
            </a:endParaRPr>
          </a:p>
        </p:txBody>
      </p:sp>
      <p:graphicFrame>
        <p:nvGraphicFramePr>
          <p:cNvPr id="131" name="Table 3"/>
          <p:cNvGraphicFramePr/>
          <p:nvPr/>
        </p:nvGraphicFramePr>
        <p:xfrm>
          <a:off x="1098360" y="279324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s1 = ‘hello world’</a:t>
                      </a:r>
                      <a:endParaRPr b="0" lang="en-IE" sz="1800" spc="-1" strike="noStrike">
                        <a:latin typeface="Arial"/>
                      </a:endParaRPr>
                    </a:p>
                    <a:p>
                      <a:pPr>
                        <a:lnSpc>
                          <a:spcPct val="100000"/>
                        </a:lnSpc>
                      </a:pPr>
                      <a:r>
                        <a:rPr b="0" lang="en-IE" sz="1800" spc="-1" strike="noStrike">
                          <a:latin typeface="Courier New"/>
                        </a:rPr>
                        <a:t>print (s1[0:5])</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3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Strings also have </a:t>
            </a:r>
            <a:r>
              <a:rPr b="0" i="1" lang="en-IE" sz="3200" spc="-1" strike="noStrike">
                <a:solidFill>
                  <a:srgbClr val="0066cc"/>
                </a:solidFill>
                <a:latin typeface="Arial"/>
                <a:ea typeface="DejaVu Sans"/>
              </a:rPr>
              <a:t>methods</a:t>
            </a:r>
            <a:r>
              <a:rPr b="0" lang="en-IE" sz="3200" spc="-1" strike="noStrike">
                <a:solidFill>
                  <a:srgbClr val="0066cc"/>
                </a:solidFill>
                <a:latin typeface="Arial"/>
                <a:ea typeface="DejaVu Sans"/>
              </a:rPr>
              <a:t> associated with them.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Methods are really just another name for a </a:t>
            </a:r>
            <a:r>
              <a:rPr b="0" i="1" lang="en-IE" sz="3200" spc="-1" strike="noStrike">
                <a:solidFill>
                  <a:srgbClr val="0066cc"/>
                </a:solidFill>
                <a:latin typeface="Arial"/>
                <a:ea typeface="DejaVu Sans"/>
              </a:rPr>
              <a:t>function</a:t>
            </a:r>
            <a:r>
              <a:rPr b="0" lang="en-IE" sz="3200" spc="-1" strike="noStrike">
                <a:solidFill>
                  <a:srgbClr val="0066cc"/>
                </a:solidFill>
                <a:latin typeface="Arial"/>
                <a:ea typeface="DejaVu Sans"/>
              </a:rPr>
              <a:t>.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 . operator in Python calls the </a:t>
            </a:r>
            <a:r>
              <a:rPr b="0" i="1" lang="en-IE" sz="3200" spc="-1" strike="noStrike">
                <a:solidFill>
                  <a:srgbClr val="0066cc"/>
                </a:solidFill>
                <a:latin typeface="Arial"/>
                <a:ea typeface="DejaVu Sans"/>
              </a:rPr>
              <a:t>upper()</a:t>
            </a:r>
            <a:r>
              <a:rPr b="0" lang="en-IE" sz="3200" spc="-1" strike="noStrike">
                <a:solidFill>
                  <a:srgbClr val="0066cc"/>
                </a:solidFill>
                <a:latin typeface="Arial"/>
                <a:ea typeface="DejaVu Sans"/>
              </a:rPr>
              <a:t> method using the value in the variable.  The output here is: ‘HELLO WORLD’</a:t>
            </a:r>
            <a:endParaRPr b="0" lang="en-IE" sz="3200" spc="-1" strike="noStrike">
              <a:latin typeface="Arial"/>
            </a:endParaRPr>
          </a:p>
        </p:txBody>
      </p:sp>
      <p:graphicFrame>
        <p:nvGraphicFramePr>
          <p:cNvPr id="134" name="Table 3"/>
          <p:cNvGraphicFramePr/>
          <p:nvPr/>
        </p:nvGraphicFramePr>
        <p:xfrm rot="10800000">
          <a:off x="-4248000" y="3132000"/>
          <a:ext cx="5075280" cy="665280"/>
        </p:xfrm>
        <a:graphic>
          <a:graphicData uri="http://schemas.openxmlformats.org/drawingml/2006/table">
            <a:tbl>
              <a:tblPr/>
              <a:tblGrid>
                <a:gridCol w="5075640"/>
              </a:tblGrid>
              <a:tr h="665640">
                <a:tc>
                  <a:txBody>
                    <a:bodyPr lIns="90000" rIns="90000"/>
                    <a:p>
                      <a:pPr>
                        <a:lnSpc>
                          <a:spcPct val="100000"/>
                        </a:lnSpc>
                      </a:pPr>
                      <a:r>
                        <a:rPr b="0" lang="en-IE" sz="1800" spc="-1" strike="noStrike">
                          <a:latin typeface="Courier New"/>
                        </a:rPr>
                        <a:t>s1 = ‘hello world’</a:t>
                      </a:r>
                      <a:endParaRPr b="0" lang="en-IE" sz="1800" spc="-1" strike="noStrike">
                        <a:latin typeface="Arial"/>
                      </a:endParaRPr>
                    </a:p>
                    <a:p>
                      <a:pPr>
                        <a:lnSpc>
                          <a:spcPct val="100000"/>
                        </a:lnSpc>
                      </a:pPr>
                      <a:r>
                        <a:rPr b="0" lang="en-IE" sz="1800" spc="-1" strike="noStrike">
                          <a:latin typeface="Courier New"/>
                        </a:rPr>
                        <a:t>print (s1.upper())</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36"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We can also represent data in the form of a </a:t>
            </a:r>
            <a:r>
              <a:rPr b="0" i="1" lang="en-IE" sz="3200" spc="-1" strike="noStrike">
                <a:solidFill>
                  <a:srgbClr val="0066cc"/>
                </a:solidFill>
                <a:latin typeface="Arial"/>
                <a:ea typeface="DejaVu Sans"/>
              </a:rPr>
              <a:t>list.</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A list is just a bunch of data in a row, separated by commas.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Here, the output is the concatenated list containing the values from l1 and l2. </a:t>
            </a:r>
            <a:endParaRPr b="0" lang="en-IE" sz="3200" spc="-1" strike="noStrike">
              <a:latin typeface="Arial"/>
            </a:endParaRPr>
          </a:p>
        </p:txBody>
      </p:sp>
      <p:graphicFrame>
        <p:nvGraphicFramePr>
          <p:cNvPr id="137" name="Table 3"/>
          <p:cNvGraphicFramePr/>
          <p:nvPr/>
        </p:nvGraphicFramePr>
        <p:xfrm>
          <a:off x="708480" y="3342240"/>
          <a:ext cx="5075280" cy="612000"/>
        </p:xfrm>
        <a:graphic>
          <a:graphicData uri="http://schemas.openxmlformats.org/drawingml/2006/table">
            <a:tbl>
              <a:tblPr/>
              <a:tblGrid>
                <a:gridCol w="5075640"/>
              </a:tblGrid>
              <a:tr h="612360">
                <a:tc>
                  <a:txBody>
                    <a:bodyPr lIns="90000" rIns="90000"/>
                    <a:p>
                      <a:pPr>
                        <a:lnSpc>
                          <a:spcPct val="100000"/>
                        </a:lnSpc>
                      </a:pPr>
                      <a:r>
                        <a:rPr b="0" lang="en-IE" sz="1800" spc="-1" strike="noStrike">
                          <a:latin typeface="Courier New"/>
                        </a:rPr>
                        <a:t>l1 = [1,2,3,4,5]</a:t>
                      </a:r>
                      <a:endParaRPr b="0" lang="en-IE" sz="1800" spc="-1" strike="noStrike">
                        <a:latin typeface="Arial"/>
                      </a:endParaRPr>
                    </a:p>
                    <a:p>
                      <a:pPr>
                        <a:lnSpc>
                          <a:spcPct val="100000"/>
                        </a:lnSpc>
                      </a:pPr>
                      <a:r>
                        <a:rPr b="0" lang="en-IE" sz="1800" spc="-1" strike="noStrike">
                          <a:latin typeface="Courier New"/>
                        </a:rPr>
                        <a:t>l2 = [‘a’,’b’,’c’,’d’,’e’]</a:t>
                      </a:r>
                      <a:endParaRPr b="0" lang="en-IE" sz="1800" spc="-1" strike="noStrike">
                        <a:latin typeface="Arial"/>
                      </a:endParaRPr>
                    </a:p>
                    <a:p>
                      <a:pPr>
                        <a:lnSpc>
                          <a:spcPct val="100000"/>
                        </a:lnSpc>
                      </a:pPr>
                      <a:r>
                        <a:rPr b="0" lang="en-IE" sz="1800" spc="-1" strike="noStrike">
                          <a:latin typeface="Courier New"/>
                        </a:rPr>
                        <a:t>l3 = l1 + l2</a:t>
                      </a:r>
                      <a:endParaRPr b="0" lang="en-IE" sz="1800" spc="-1" strike="noStrike">
                        <a:latin typeface="Arial"/>
                      </a:endParaRPr>
                    </a:p>
                    <a:p>
                      <a:pPr>
                        <a:lnSpc>
                          <a:spcPct val="100000"/>
                        </a:lnSpc>
                      </a:pPr>
                      <a:r>
                        <a:rPr b="0" lang="en-IE" sz="1800" spc="-1" strike="noStrike">
                          <a:latin typeface="Courier New"/>
                        </a:rPr>
                        <a:t>print (l3)</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3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As we saw with strings, we can use the [ ] notation to access individual elements or slices of a list.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As with strings, the second number in the slice is the last position – 1.  </a:t>
            </a:r>
            <a:endParaRPr b="0" lang="en-IE" sz="3200" spc="-1" strike="noStrike">
              <a:latin typeface="Arial"/>
            </a:endParaRPr>
          </a:p>
        </p:txBody>
      </p:sp>
      <p:graphicFrame>
        <p:nvGraphicFramePr>
          <p:cNvPr id="140" name="Table 3"/>
          <p:cNvGraphicFramePr/>
          <p:nvPr/>
        </p:nvGraphicFramePr>
        <p:xfrm>
          <a:off x="708480" y="3342240"/>
          <a:ext cx="5075280" cy="612000"/>
        </p:xfrm>
        <a:graphic>
          <a:graphicData uri="http://schemas.openxmlformats.org/drawingml/2006/table">
            <a:tbl>
              <a:tblPr/>
              <a:tblGrid>
                <a:gridCol w="5075640"/>
              </a:tblGrid>
              <a:tr h="612360">
                <a:tc>
                  <a:txBody>
                    <a:bodyPr lIns="90000" rIns="90000"/>
                    <a:p>
                      <a:pPr>
                        <a:lnSpc>
                          <a:spcPct val="100000"/>
                        </a:lnSpc>
                      </a:pPr>
                      <a:r>
                        <a:rPr b="0" lang="en-IE" sz="1800" spc="-1" strike="noStrike">
                          <a:latin typeface="Courier New"/>
                        </a:rPr>
                        <a:t>l1 = [1,2,3,4,5]</a:t>
                      </a:r>
                      <a:endParaRPr b="0" lang="en-IE" sz="1800" spc="-1" strike="noStrike">
                        <a:latin typeface="Arial"/>
                      </a:endParaRPr>
                    </a:p>
                    <a:p>
                      <a:pPr>
                        <a:lnSpc>
                          <a:spcPct val="100000"/>
                        </a:lnSpc>
                      </a:pPr>
                      <a:r>
                        <a:rPr b="0" lang="en-IE" sz="1800" spc="-1" strike="noStrike">
                          <a:latin typeface="Courier New"/>
                        </a:rPr>
                        <a:t>print (l1[0])</a:t>
                      </a:r>
                      <a:endParaRPr b="0" lang="en-IE" sz="1800" spc="-1" strike="noStrike">
                        <a:latin typeface="Arial"/>
                      </a:endParaRPr>
                    </a:p>
                    <a:p>
                      <a:pPr>
                        <a:lnSpc>
                          <a:spcPct val="100000"/>
                        </a:lnSpc>
                      </a:pPr>
                      <a:r>
                        <a:rPr b="0" lang="en-IE" sz="1800" spc="-1" strike="noStrike">
                          <a:latin typeface="Courier New"/>
                        </a:rPr>
                        <a:t>print (l1[0:3])</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42"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Like strings, lists also have methods associated with them, accessible via the ‘.’ operator.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 </a:t>
            </a:r>
            <a:r>
              <a:rPr b="0" i="1" lang="en-IE" sz="3200" spc="-1" strike="noStrike">
                <a:solidFill>
                  <a:srgbClr val="0066cc"/>
                </a:solidFill>
                <a:latin typeface="Arial"/>
                <a:ea typeface="DejaVu Sans"/>
              </a:rPr>
              <a:t>pop()</a:t>
            </a:r>
            <a:r>
              <a:rPr b="0" lang="en-IE" sz="3200" spc="-1" strike="noStrike">
                <a:solidFill>
                  <a:srgbClr val="0066cc"/>
                </a:solidFill>
                <a:latin typeface="Arial"/>
                <a:ea typeface="DejaVu Sans"/>
              </a:rPr>
              <a:t> method returns the last element in the list and removes it from the list. </a:t>
            </a:r>
            <a:endParaRPr b="0" lang="en-IE" sz="3200" spc="-1" strike="noStrike">
              <a:latin typeface="Arial"/>
            </a:endParaRPr>
          </a:p>
        </p:txBody>
      </p:sp>
      <p:graphicFrame>
        <p:nvGraphicFramePr>
          <p:cNvPr id="143" name="Table 3"/>
          <p:cNvGraphicFramePr/>
          <p:nvPr/>
        </p:nvGraphicFramePr>
        <p:xfrm>
          <a:off x="708480" y="3342240"/>
          <a:ext cx="5075280" cy="612000"/>
        </p:xfrm>
        <a:graphic>
          <a:graphicData uri="http://schemas.openxmlformats.org/drawingml/2006/table">
            <a:tbl>
              <a:tblPr/>
              <a:tblGrid>
                <a:gridCol w="5075640"/>
              </a:tblGrid>
              <a:tr h="612360">
                <a:tc>
                  <a:txBody>
                    <a:bodyPr lIns="90000" rIns="90000"/>
                    <a:p>
                      <a:pPr>
                        <a:lnSpc>
                          <a:spcPct val="100000"/>
                        </a:lnSpc>
                      </a:pPr>
                      <a:r>
                        <a:rPr b="0" lang="en-IE" sz="1800" spc="-1" strike="noStrike">
                          <a:latin typeface="Courier New"/>
                        </a:rPr>
                        <a:t>L1 = [1,2,3,4,5]</a:t>
                      </a:r>
                      <a:endParaRPr b="0" lang="en-IE" sz="1800" spc="-1" strike="noStrike">
                        <a:latin typeface="Arial"/>
                      </a:endParaRPr>
                    </a:p>
                    <a:p>
                      <a:pPr>
                        <a:lnSpc>
                          <a:spcPct val="100000"/>
                        </a:lnSpc>
                      </a:pPr>
                      <a:r>
                        <a:rPr b="0" lang="en-IE" sz="1800" spc="-1" strike="noStrike">
                          <a:latin typeface="Courier New"/>
                        </a:rPr>
                        <a:t>print (l1.pop())</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4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A common use for lists to to allow Python programs to accept </a:t>
            </a:r>
            <a:r>
              <a:rPr b="0" i="1" lang="en-IE" sz="3200" spc="-1" strike="noStrike">
                <a:solidFill>
                  <a:srgbClr val="0066cc"/>
                </a:solidFill>
                <a:latin typeface="Arial"/>
                <a:ea typeface="DejaVu Sans"/>
              </a:rPr>
              <a:t>command line arguments</a:t>
            </a:r>
            <a:r>
              <a:rPr b="0" lang="en-IE" sz="3200" spc="-1" strike="noStrike">
                <a:solidFill>
                  <a:srgbClr val="0066cc"/>
                </a:solidFill>
                <a:latin typeface="Arial"/>
                <a:ea typeface="DejaVu Sans"/>
              </a:rPr>
              <a:t>.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Command line arguments are values that are passed to the program when you run it.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For example, if you have a program that reads data from a file, you can pass the name of that file to the program via the command line rather than as a hard coded value. </a:t>
            </a:r>
            <a:endParaRPr b="0" lang="en-IE" sz="3200" spc="-1" strike="noStrike">
              <a:latin typeface="Arial"/>
            </a:endParaRPr>
          </a:p>
        </p:txBody>
      </p:sp>
      <p:graphicFrame>
        <p:nvGraphicFramePr>
          <p:cNvPr id="146" name="Table 3"/>
          <p:cNvGraphicFramePr/>
          <p:nvPr/>
        </p:nvGraphicFramePr>
        <p:xfrm>
          <a:off x="772560" y="7787880"/>
          <a:ext cx="5075280" cy="612000"/>
        </p:xfrm>
        <a:graphic>
          <a:graphicData uri="http://schemas.openxmlformats.org/drawingml/2006/table">
            <a:tbl>
              <a:tblPr/>
              <a:tblGrid>
                <a:gridCol w="5075640"/>
              </a:tblGrid>
              <a:tr h="6123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48"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To accept command line arguments, we must import a module called the </a:t>
            </a:r>
            <a:r>
              <a:rPr b="0" i="1" lang="en-IE" sz="3200" spc="-1" strike="noStrike">
                <a:solidFill>
                  <a:srgbClr val="0066cc"/>
                </a:solidFill>
                <a:latin typeface="Arial"/>
                <a:ea typeface="DejaVu Sans"/>
              </a:rPr>
              <a:t>sys </a:t>
            </a:r>
            <a:r>
              <a:rPr b="0" lang="en-IE" sz="3200" spc="-1" strike="noStrike">
                <a:solidFill>
                  <a:srgbClr val="0066cc"/>
                </a:solidFill>
                <a:latin typeface="Arial"/>
                <a:ea typeface="DejaVu Sans"/>
              </a:rPr>
              <a:t>module.</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One of the attributes of this module is the </a:t>
            </a:r>
            <a:r>
              <a:rPr b="0" i="1" lang="en-IE" sz="3200" spc="-1" strike="noStrike">
                <a:solidFill>
                  <a:srgbClr val="0066cc"/>
                </a:solidFill>
                <a:latin typeface="Arial"/>
                <a:ea typeface="DejaVu Sans"/>
              </a:rPr>
              <a:t>argv</a:t>
            </a:r>
            <a:r>
              <a:rPr b="0" lang="en-IE" sz="3200" spc="-1" strike="noStrike">
                <a:solidFill>
                  <a:srgbClr val="0066cc"/>
                </a:solidFill>
                <a:latin typeface="Arial"/>
                <a:ea typeface="DejaVu Sans"/>
              </a:rPr>
              <a:t> list. This list will contain any values that we pass in when starting the program. </a:t>
            </a:r>
            <a:endParaRPr b="0" lang="en-IE" sz="3200" spc="-1" strike="noStrike">
              <a:latin typeface="Arial"/>
            </a:endParaRPr>
          </a:p>
        </p:txBody>
      </p:sp>
      <p:graphicFrame>
        <p:nvGraphicFramePr>
          <p:cNvPr id="149" name="Table 3"/>
          <p:cNvGraphicFramePr/>
          <p:nvPr/>
        </p:nvGraphicFramePr>
        <p:xfrm>
          <a:off x="772560" y="7787880"/>
          <a:ext cx="5075280" cy="612000"/>
        </p:xfrm>
        <a:graphic>
          <a:graphicData uri="http://schemas.openxmlformats.org/drawingml/2006/table">
            <a:tbl>
              <a:tblPr/>
              <a:tblGrid>
                <a:gridCol w="5075640"/>
              </a:tblGrid>
              <a:tr h="6123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What is Data Science?</a:t>
            </a:r>
            <a:endParaRPr b="0" lang="en-IE" sz="4400" spc="-1" strike="noStrike">
              <a:latin typeface="Arial"/>
            </a:endParaRPr>
          </a:p>
        </p:txBody>
      </p:sp>
      <p:sp>
        <p:nvSpPr>
          <p:cNvPr id="8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Data by itself is useless.  We need to be able to gain insights from the data to drive our business.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Data Science, then, allows us to be able to acquire and analyze data, and extract meaning from it.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Citi has an entire environment called </a:t>
            </a:r>
            <a:r>
              <a:rPr b="0" i="1" lang="en-IE" sz="3200" spc="-1" strike="noStrike">
                <a:solidFill>
                  <a:srgbClr val="0066cc"/>
                </a:solidFill>
                <a:latin typeface="Arial"/>
                <a:ea typeface="DejaVu Sans"/>
              </a:rPr>
              <a:t>Dataflame</a:t>
            </a:r>
            <a:r>
              <a:rPr b="0" lang="en-IE" sz="3200" spc="-1" strike="noStrike">
                <a:solidFill>
                  <a:srgbClr val="0066cc"/>
                </a:solidFill>
                <a:latin typeface="Arial"/>
                <a:ea typeface="DejaVu Sans"/>
              </a:rPr>
              <a:t> that is available for Data Scientists and Business Analysts.</a:t>
            </a:r>
            <a:endParaRPr b="0" lang="en-IE"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51" name="CustomShape 2"/>
          <p:cNvSpPr/>
          <p:nvPr/>
        </p:nvSpPr>
        <p:spPr>
          <a:xfrm>
            <a:off x="504000" y="1769040"/>
            <a:ext cx="9070920" cy="4383720"/>
          </a:xfrm>
          <a:prstGeom prst="rect">
            <a:avLst/>
          </a:prstGeom>
          <a:noFill/>
          <a:ln>
            <a:noFill/>
          </a:ln>
        </p:spPr>
        <p:style>
          <a:lnRef idx="0"/>
          <a:fillRef idx="0"/>
          <a:effectRef idx="0"/>
          <a:fontRef idx="minor"/>
        </p:style>
      </p:sp>
      <p:graphicFrame>
        <p:nvGraphicFramePr>
          <p:cNvPr id="152" name="Table 3"/>
          <p:cNvGraphicFramePr/>
          <p:nvPr/>
        </p:nvGraphicFramePr>
        <p:xfrm>
          <a:off x="667440" y="1802520"/>
          <a:ext cx="6172200" cy="2373120"/>
        </p:xfrm>
        <a:graphic>
          <a:graphicData uri="http://schemas.openxmlformats.org/drawingml/2006/table">
            <a:tbl>
              <a:tblPr/>
              <a:tblGrid>
                <a:gridCol w="6172560"/>
              </a:tblGrid>
              <a:tr h="2373480">
                <a:tc>
                  <a:txBody>
                    <a:bodyPr lIns="90000" rIns="90000"/>
                    <a:p>
                      <a:pPr>
                        <a:lnSpc>
                          <a:spcPct val="100000"/>
                        </a:lnSpc>
                      </a:pPr>
                      <a:r>
                        <a:rPr b="0" lang="en-IE" sz="1800" spc="-1" strike="noStrike">
                          <a:latin typeface="Courier New"/>
                        </a:rPr>
                        <a:t>import sys</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latin typeface="Courier New"/>
                        </a:rPr>
                        <a:t>#Obtain the filename via the command line</a:t>
                      </a:r>
                      <a:endParaRPr b="0" lang="en-IE" sz="1800" spc="-1" strike="noStrike">
                        <a:latin typeface="Arial"/>
                      </a:endParaRPr>
                    </a:p>
                    <a:p>
                      <a:pPr>
                        <a:lnSpc>
                          <a:spcPct val="100000"/>
                        </a:lnSpc>
                      </a:pPr>
                      <a:r>
                        <a:rPr b="0" lang="en-IE" sz="1800" spc="-1" strike="noStrike">
                          <a:latin typeface="Courier New"/>
                        </a:rPr>
                        <a:t>filename = sys.argv[1]</a:t>
                      </a:r>
                      <a:endParaRPr b="0" lang="en-IE" sz="1800" spc="-1" strike="noStrike">
                        <a:latin typeface="Arial"/>
                      </a:endParaRPr>
                    </a:p>
                    <a:p>
                      <a:pPr>
                        <a:lnSpc>
                          <a:spcPct val="100000"/>
                        </a:lnSpc>
                      </a:pPr>
                      <a:r>
                        <a:rPr b="0" lang="en-IE" sz="1800" spc="-1" strike="noStrike">
                          <a:latin typeface="Courier New"/>
                        </a:rPr>
                        <a:t>f = open (filename,’r’)</a:t>
                      </a:r>
                      <a:endParaRPr b="0" lang="en-IE" sz="1800" spc="-1" strike="noStrike">
                        <a:latin typeface="Arial"/>
                      </a:endParaRPr>
                    </a:p>
                    <a:p>
                      <a:pPr>
                        <a:lnSpc>
                          <a:spcPct val="100000"/>
                        </a:lnSpc>
                      </a:pPr>
                      <a:r>
                        <a:rPr b="0" lang="en-IE" sz="1800" spc="-1" strike="noStrike">
                          <a:latin typeface="Courier New"/>
                        </a:rPr>
                        <a:t>for line in f:</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(line.strip()) </a:t>
                      </a:r>
                      <a:endParaRPr b="0" lang="en-IE" sz="1800" spc="-1" strike="noStrike">
                        <a:latin typeface="Arial"/>
                      </a:endParaRPr>
                    </a:p>
                    <a:p>
                      <a:pPr>
                        <a:lnSpc>
                          <a:spcPct val="100000"/>
                        </a:lnSpc>
                      </a:pPr>
                      <a:r>
                        <a:rPr b="0" lang="en-IE" sz="1800" spc="-1" strike="noStrike">
                          <a:latin typeface="Courier New"/>
                        </a:rPr>
                        <a:t>f.close()</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54"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To run our previously defined program, we can simply type in ‘python myprog.py my_data_file.txt’</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 value ‘my_data_file.txt’ is passed to the argv list and we can then extract it via list indexing.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Note that argv[0] is always the name of the program, in this case ‘myprog.py’</a:t>
            </a:r>
            <a:endParaRPr b="0" lang="en-IE" sz="32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56"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 next data structure we will examine in Python is the </a:t>
            </a:r>
            <a:r>
              <a:rPr b="0" i="1" lang="en-IE" sz="3200" spc="-1" strike="noStrike">
                <a:solidFill>
                  <a:srgbClr val="0066cc"/>
                </a:solidFill>
                <a:latin typeface="Arial"/>
                <a:ea typeface="DejaVu Sans"/>
              </a:rPr>
              <a:t>tuple</a:t>
            </a:r>
            <a:r>
              <a:rPr b="0" lang="en-IE" sz="3200" spc="-1" strike="noStrike">
                <a:solidFill>
                  <a:srgbClr val="0066cc"/>
                </a:solidFill>
                <a:latin typeface="Arial"/>
                <a:ea typeface="DejaVu Sans"/>
              </a:rPr>
              <a:t>.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Tuples are very similar to lists, with one major exception.  Tuples are </a:t>
            </a:r>
            <a:r>
              <a:rPr b="0" i="1" lang="en-IE" sz="3200" spc="-1" strike="noStrike">
                <a:solidFill>
                  <a:srgbClr val="0066cc"/>
                </a:solidFill>
                <a:latin typeface="Arial"/>
                <a:ea typeface="DejaVu Sans"/>
              </a:rPr>
              <a:t>immutable</a:t>
            </a:r>
            <a:r>
              <a:rPr b="0" lang="en-IE" sz="3200" spc="-1" strike="noStrike">
                <a:solidFill>
                  <a:srgbClr val="0066cc"/>
                </a:solidFill>
                <a:latin typeface="Arial"/>
                <a:ea typeface="DejaVu Sans"/>
              </a:rPr>
              <a:t>.  That is, once the tuple values are set, they cannot be changed. </a:t>
            </a:r>
            <a:endParaRPr b="0" lang="en-IE" sz="3200" spc="-1" strike="noStrike">
              <a:latin typeface="Arial"/>
            </a:endParaRPr>
          </a:p>
        </p:txBody>
      </p:sp>
      <p:graphicFrame>
        <p:nvGraphicFramePr>
          <p:cNvPr id="157" name="Table 3"/>
          <p:cNvGraphicFramePr/>
          <p:nvPr/>
        </p:nvGraphicFramePr>
        <p:xfrm rot="10800000">
          <a:off x="-4086720" y="2894040"/>
          <a:ext cx="5075280" cy="2211120"/>
        </p:xfrm>
        <a:graphic>
          <a:graphicData uri="http://schemas.openxmlformats.org/drawingml/2006/table">
            <a:tbl>
              <a:tblPr/>
              <a:tblGrid>
                <a:gridCol w="5075640"/>
              </a:tblGrid>
              <a:tr h="2211120">
                <a:tc>
                  <a:txBody>
                    <a:bodyPr lIns="90000" rIns="90000"/>
                    <a:p>
                      <a:pPr>
                        <a:lnSpc>
                          <a:spcPct val="100000"/>
                        </a:lnSpc>
                      </a:pPr>
                      <a:r>
                        <a:rPr b="0" lang="en-IE" sz="1800" spc="-1" strike="noStrike">
                          <a:latin typeface="Courier New"/>
                        </a:rPr>
                        <a:t>t1 = (1,2,3,4,5)</a:t>
                      </a:r>
                      <a:endParaRPr b="0" lang="en-IE" sz="1800" spc="-1" strike="noStrike">
                        <a:latin typeface="Arial"/>
                      </a:endParaRPr>
                    </a:p>
                    <a:p>
                      <a:pPr>
                        <a:lnSpc>
                          <a:spcPct val="100000"/>
                        </a:lnSpc>
                      </a:pPr>
                      <a:r>
                        <a:rPr b="0" lang="en-IE" sz="1800" spc="-1" strike="noStrike">
                          <a:latin typeface="Courier New"/>
                        </a:rPr>
                        <a:t>print (t1.pop())</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5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We use the ( ) characters to indicate to Python that wer are declaring a tuple rather than a list.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However, indexing into a tuple still uses the familiar [ ] operator. </a:t>
            </a:r>
            <a:endParaRPr b="0" lang="en-IE" sz="3200" spc="-1" strike="noStrike">
              <a:latin typeface="Arial"/>
            </a:endParaRPr>
          </a:p>
        </p:txBody>
      </p:sp>
      <p:graphicFrame>
        <p:nvGraphicFramePr>
          <p:cNvPr id="160" name="Table 3"/>
          <p:cNvGraphicFramePr/>
          <p:nvPr/>
        </p:nvGraphicFramePr>
        <p:xfrm>
          <a:off x="794880" y="4137480"/>
          <a:ext cx="8841240" cy="609840"/>
        </p:xfrm>
        <a:graphic>
          <a:graphicData uri="http://schemas.openxmlformats.org/drawingml/2006/table">
            <a:tbl>
              <a:tblPr/>
              <a:tblGrid>
                <a:gridCol w="8841600"/>
              </a:tblGrid>
              <a:tr h="610200">
                <a:tc>
                  <a:txBody>
                    <a:bodyPr lIns="90000" rIns="90000"/>
                    <a:p>
                      <a:pPr>
                        <a:lnSpc>
                          <a:spcPct val="100000"/>
                        </a:lnSpc>
                      </a:pPr>
                      <a:r>
                        <a:rPr b="0" lang="en-IE" sz="1800" spc="-1" strike="noStrike">
                          <a:latin typeface="Courier New"/>
                        </a:rPr>
                        <a:t>t1 = (1,2,3,4,5)</a:t>
                      </a:r>
                      <a:endParaRPr b="0" lang="en-IE" sz="1800" spc="-1" strike="noStrike">
                        <a:latin typeface="Arial"/>
                      </a:endParaRPr>
                    </a:p>
                    <a:p>
                      <a:pPr>
                        <a:lnSpc>
                          <a:spcPct val="100000"/>
                        </a:lnSpc>
                      </a:pPr>
                      <a:r>
                        <a:rPr b="0" lang="en-IE" sz="1800" spc="-1" strike="noStrike">
                          <a:latin typeface="Courier New"/>
                        </a:rPr>
                        <a:t>t2 = (6,7,8,9,10)</a:t>
                      </a:r>
                      <a:endParaRPr b="0" lang="en-IE" sz="1800" spc="-1" strike="noStrike">
                        <a:latin typeface="Arial"/>
                      </a:endParaRPr>
                    </a:p>
                    <a:p>
                      <a:pPr>
                        <a:lnSpc>
                          <a:spcPct val="100000"/>
                        </a:lnSpc>
                      </a:pPr>
                      <a:r>
                        <a:rPr b="0" lang="en-IE" sz="1800" spc="-1" strike="noStrike">
                          <a:latin typeface="Courier New"/>
                        </a:rPr>
                        <a:t>print (t1[0]) # Standard indexing</a:t>
                      </a:r>
                      <a:endParaRPr b="0" lang="en-IE" sz="1800" spc="-1" strike="noStrike">
                        <a:latin typeface="Arial"/>
                      </a:endParaRPr>
                    </a:p>
                    <a:p>
                      <a:pPr>
                        <a:lnSpc>
                          <a:spcPct val="100000"/>
                        </a:lnSpc>
                      </a:pPr>
                      <a:r>
                        <a:rPr b="0" lang="en-IE" sz="1800" spc="-1" strike="noStrike">
                          <a:latin typeface="Courier New"/>
                        </a:rPr>
                        <a:t>print (t1[0:4]) # Standard slicing</a:t>
                      </a:r>
                      <a:endParaRPr b="0" lang="en-IE" sz="1800" spc="-1" strike="noStrike">
                        <a:latin typeface="Arial"/>
                      </a:endParaRPr>
                    </a:p>
                    <a:p>
                      <a:pPr>
                        <a:lnSpc>
                          <a:spcPct val="100000"/>
                        </a:lnSpc>
                      </a:pPr>
                      <a:r>
                        <a:rPr b="0" lang="en-IE" sz="1800" spc="-1" strike="noStrike">
                          <a:latin typeface="Courier New"/>
                        </a:rPr>
                        <a:t>print (t1 + t2) # Same operation as lists and strings</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62"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Finally, we have dictionaries, often referred to in other languages as maps.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Dictionaries are a list of key/value pairs.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 </a:t>
            </a:r>
            <a:r>
              <a:rPr b="0" lang="en-IE" sz="3200" spc="-1" strike="noStrike">
                <a:solidFill>
                  <a:srgbClr val="0066cc"/>
                </a:solidFill>
                <a:latin typeface="Arial"/>
                <a:ea typeface="DejaVu Sans"/>
              </a:rPr>
              <a:t>Storing data in this fashion can be very useful as data lookups become very fast.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63" name="Table 3"/>
          <p:cNvGraphicFramePr/>
          <p:nvPr/>
        </p:nvGraphicFramePr>
        <p:xfrm>
          <a:off x="798120" y="4788360"/>
          <a:ext cx="5075280" cy="612000"/>
        </p:xfrm>
        <a:graphic>
          <a:graphicData uri="http://schemas.openxmlformats.org/drawingml/2006/table">
            <a:tbl>
              <a:tblPr/>
              <a:tblGrid>
                <a:gridCol w="5075640"/>
              </a:tblGrid>
              <a:tr h="612360">
                <a:tc>
                  <a:txBody>
                    <a:bodyPr lIns="90000" rIns="90000"/>
                    <a:p>
                      <a:pPr>
                        <a:lnSpc>
                          <a:spcPct val="100000"/>
                        </a:lnSpc>
                      </a:pPr>
                      <a:r>
                        <a:rPr b="0" lang="en-IE" sz="1800" spc="-1" strike="noStrike">
                          <a:latin typeface="Courier New"/>
                        </a:rPr>
                        <a:t>d1 = {‘key_1’:’value_1’,</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key_2’:’value_2</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key_n’:’value_n’}</a:t>
                      </a:r>
                      <a:endParaRPr b="0" lang="en-IE" sz="1800" spc="-1" strike="noStrike">
                        <a:latin typeface="Arial"/>
                      </a:endParaRPr>
                    </a:p>
                    <a:p>
                      <a:pPr>
                        <a:lnSpc>
                          <a:spcPct val="100000"/>
                        </a:lnSpc>
                      </a:pP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6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We can use the familiar [ ] operator to retrieve data from a dictionary.  Only instead of using an integer number as with a list, we use the key.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Note that the key can be a hardcoded string, or another Python variable.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66" name="Table 3"/>
          <p:cNvGraphicFramePr/>
          <p:nvPr/>
        </p:nvGraphicFramePr>
        <p:xfrm>
          <a:off x="723240" y="3256200"/>
          <a:ext cx="5075280" cy="45720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print d1[‘key_n’])</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68"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We can use the familiar [ ] operator to retrieve data from a dictionary.  Only instead of using an integer number as with a list, we use the key.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 output of this is a list of the keys for this dictionary. </a:t>
            </a: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69" name="Table 3"/>
          <p:cNvGraphicFramePr/>
          <p:nvPr/>
        </p:nvGraphicFramePr>
        <p:xfrm>
          <a:off x="723240" y="3256200"/>
          <a:ext cx="5075280" cy="45720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print (d1.keys())</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7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Python has the </a:t>
            </a:r>
            <a:r>
              <a:rPr b="0" i="1" lang="en-IE" sz="3200" spc="-1" strike="noStrike">
                <a:solidFill>
                  <a:srgbClr val="0066cc"/>
                </a:solidFill>
                <a:latin typeface="Arial"/>
                <a:ea typeface="DejaVu Sans"/>
              </a:rPr>
              <a:t>if</a:t>
            </a:r>
            <a:r>
              <a:rPr b="0" lang="en-IE" sz="3200" spc="-1" strike="noStrike">
                <a:solidFill>
                  <a:srgbClr val="0066cc"/>
                </a:solidFill>
                <a:latin typeface="Arial"/>
                <a:ea typeface="DejaVu Sans"/>
              </a:rPr>
              <a:t> statement to allow us to make decisions about what to do in our programs.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Note that Python uses indentation to delimit the start and end of an if/else block. </a:t>
            </a:r>
            <a:endParaRPr b="0" lang="en-IE" sz="3200" spc="-1" strike="noStrike">
              <a:latin typeface="Arial"/>
            </a:endParaRPr>
          </a:p>
        </p:txBody>
      </p:sp>
      <p:graphicFrame>
        <p:nvGraphicFramePr>
          <p:cNvPr id="172" name="Table 3"/>
          <p:cNvGraphicFramePr/>
          <p:nvPr/>
        </p:nvGraphicFramePr>
        <p:xfrm>
          <a:off x="723240" y="3040200"/>
          <a:ext cx="5075280" cy="45720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x = 5</a:t>
                      </a:r>
                      <a:endParaRPr b="0" lang="en-IE" sz="1800" spc="-1" strike="noStrike">
                        <a:latin typeface="Arial"/>
                      </a:endParaRPr>
                    </a:p>
                    <a:p>
                      <a:pPr>
                        <a:lnSpc>
                          <a:spcPct val="100000"/>
                        </a:lnSpc>
                      </a:pPr>
                      <a:r>
                        <a:rPr b="0" lang="en-IE" sz="1800" spc="-1" strike="noStrike">
                          <a:latin typeface="Courier New"/>
                        </a:rPr>
                        <a:t>if x == 5:</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5’)</a:t>
                      </a:r>
                      <a:endParaRPr b="0" lang="en-IE" sz="1800" spc="-1" strike="noStrike">
                        <a:latin typeface="Arial"/>
                      </a:endParaRPr>
                    </a:p>
                    <a:p>
                      <a:pPr>
                        <a:lnSpc>
                          <a:spcPct val="100000"/>
                        </a:lnSpc>
                      </a:pPr>
                      <a:r>
                        <a:rPr b="0" lang="en-IE" sz="1800" spc="-1" strike="noStrike">
                          <a:latin typeface="Courier New"/>
                        </a:rPr>
                        <a:t>else:</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not 5’)</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74"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Python also allows the use of one or more elif statements in an if/else block.</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75" name="Table 3"/>
          <p:cNvGraphicFramePr/>
          <p:nvPr/>
        </p:nvGraphicFramePr>
        <p:xfrm>
          <a:off x="723240" y="3040200"/>
          <a:ext cx="5075280" cy="45720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x = 5</a:t>
                      </a:r>
                      <a:endParaRPr b="0" lang="en-IE" sz="1800" spc="-1" strike="noStrike">
                        <a:latin typeface="Arial"/>
                      </a:endParaRPr>
                    </a:p>
                    <a:p>
                      <a:pPr>
                        <a:lnSpc>
                          <a:spcPct val="100000"/>
                        </a:lnSpc>
                      </a:pPr>
                      <a:r>
                        <a:rPr b="0" lang="en-IE" sz="1800" spc="-1" strike="noStrike">
                          <a:latin typeface="Courier New"/>
                        </a:rPr>
                        <a:t>if x == 5:</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5’)</a:t>
                      </a:r>
                      <a:endParaRPr b="0" lang="en-IE" sz="1800" spc="-1" strike="noStrike">
                        <a:latin typeface="Arial"/>
                      </a:endParaRPr>
                    </a:p>
                    <a:p>
                      <a:pPr>
                        <a:lnSpc>
                          <a:spcPct val="100000"/>
                        </a:lnSpc>
                      </a:pPr>
                      <a:r>
                        <a:rPr b="0" lang="en-IE" sz="1800" spc="-1" strike="noStrike">
                          <a:latin typeface="Courier New"/>
                        </a:rPr>
                        <a:t>elif x == 6:</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6’) </a:t>
                      </a:r>
                      <a:endParaRPr b="0" lang="en-IE" sz="1800" spc="-1" strike="noStrike">
                        <a:latin typeface="Arial"/>
                      </a:endParaRPr>
                    </a:p>
                    <a:p>
                      <a:pPr>
                        <a:lnSpc>
                          <a:spcPct val="100000"/>
                        </a:lnSpc>
                      </a:pPr>
                      <a:r>
                        <a:rPr b="0" lang="en-IE" sz="1800" spc="-1" strike="noStrike">
                          <a:latin typeface="Courier New"/>
                        </a:rPr>
                        <a:t>else:</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not 5 or 6’)</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7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Python allows us to iterate in our programs with two constructs, the </a:t>
            </a:r>
            <a:r>
              <a:rPr b="0" i="1" lang="en-IE" sz="3200" spc="-1" strike="noStrike">
                <a:solidFill>
                  <a:srgbClr val="0066cc"/>
                </a:solidFill>
                <a:latin typeface="Arial"/>
                <a:ea typeface="DejaVu Sans"/>
              </a:rPr>
              <a:t>for</a:t>
            </a:r>
            <a:r>
              <a:rPr b="0" lang="en-IE" sz="3200" spc="-1" strike="noStrike">
                <a:solidFill>
                  <a:srgbClr val="0066cc"/>
                </a:solidFill>
                <a:latin typeface="Arial"/>
                <a:ea typeface="DejaVu Sans"/>
              </a:rPr>
              <a:t> loop and the </a:t>
            </a:r>
            <a:r>
              <a:rPr b="0" i="1" lang="en-IE" sz="3200" spc="-1" strike="noStrike">
                <a:solidFill>
                  <a:srgbClr val="0066cc"/>
                </a:solidFill>
                <a:latin typeface="Arial"/>
                <a:ea typeface="DejaVu Sans"/>
              </a:rPr>
              <a:t>while</a:t>
            </a:r>
            <a:r>
              <a:rPr b="0" lang="en-IE" sz="3200" spc="-1" strike="noStrike">
                <a:solidFill>
                  <a:srgbClr val="0066cc"/>
                </a:solidFill>
                <a:latin typeface="Arial"/>
                <a:ea typeface="DejaVu Sans"/>
              </a:rPr>
              <a:t> loop.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Here we print out values from 1 to 4 (As with lists and slices, we subtract 1 from the last value.  We use the </a:t>
            </a:r>
            <a:r>
              <a:rPr b="0" i="1" lang="en-IE" sz="3200" spc="-1" strike="noStrike">
                <a:solidFill>
                  <a:srgbClr val="0066cc"/>
                </a:solidFill>
                <a:latin typeface="Arial"/>
                <a:ea typeface="DejaVu Sans"/>
              </a:rPr>
              <a:t>range() </a:t>
            </a:r>
            <a:r>
              <a:rPr b="0" lang="en-IE" sz="3200" spc="-1" strike="noStrike">
                <a:solidFill>
                  <a:srgbClr val="0066cc"/>
                </a:solidFill>
                <a:latin typeface="Arial"/>
                <a:ea typeface="DejaVu Sans"/>
              </a:rPr>
              <a:t>function to generate a list of numbers from 1 to 4. </a:t>
            </a:r>
            <a:endParaRPr b="0" lang="en-IE" sz="3200" spc="-1" strike="noStrike">
              <a:latin typeface="Arial"/>
            </a:endParaRPr>
          </a:p>
        </p:txBody>
      </p:sp>
      <p:graphicFrame>
        <p:nvGraphicFramePr>
          <p:cNvPr id="178" name="Table 3"/>
          <p:cNvGraphicFramePr/>
          <p:nvPr/>
        </p:nvGraphicFramePr>
        <p:xfrm>
          <a:off x="723240" y="3040200"/>
          <a:ext cx="5075280" cy="45720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For i in range(1,5):</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(i)</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What do Data Scientists do?</a:t>
            </a:r>
            <a:endParaRPr b="0" lang="en-IE" sz="4400" spc="-1" strike="noStrike">
              <a:latin typeface="Arial"/>
            </a:endParaRPr>
          </a:p>
        </p:txBody>
      </p:sp>
      <p:sp>
        <p:nvSpPr>
          <p:cNvPr id="8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A better name for a Data Scientists might be </a:t>
            </a:r>
            <a:r>
              <a:rPr b="0" i="1" lang="en-IE" sz="3200" spc="-1" strike="noStrike">
                <a:solidFill>
                  <a:srgbClr val="0066cc"/>
                </a:solidFill>
                <a:latin typeface="Arial"/>
                <a:ea typeface="DejaVu Sans"/>
              </a:rPr>
              <a:t>Data Janitor</a:t>
            </a:r>
            <a:r>
              <a:rPr b="0" lang="en-IE" sz="3200" spc="-1" strike="noStrike">
                <a:solidFill>
                  <a:srgbClr val="0066cc"/>
                </a:solidFill>
                <a:latin typeface="Arial"/>
                <a:ea typeface="DejaVu Sans"/>
              </a:rPr>
              <a:t>.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A Data Scientist (DS) generally performs the following tasks. </a:t>
            </a:r>
            <a:endParaRPr b="0" lang="en-IE" sz="32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Acquisition of data</a:t>
            </a:r>
            <a:endParaRPr b="0" lang="en-IE" sz="28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Cleansing of data</a:t>
            </a:r>
            <a:endParaRPr b="0" lang="en-IE" sz="28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Data transformation (if necessary)</a:t>
            </a:r>
            <a:endParaRPr b="0" lang="en-IE" sz="28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Exploratory analysis and visualization.</a:t>
            </a:r>
            <a:endParaRPr b="0" lang="en-IE" sz="28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Feeding data into appropriate algorithms. </a:t>
            </a:r>
            <a:endParaRPr b="0" lang="en-IE"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80"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 while loop also allows iteration.  A while loop will continue to iterate as long as the condition specified is True.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Here we print out values from 10 to 1 </a:t>
            </a:r>
            <a:endParaRPr b="0" lang="en-IE" sz="3200" spc="-1" strike="noStrike">
              <a:latin typeface="Arial"/>
            </a:endParaRPr>
          </a:p>
        </p:txBody>
      </p:sp>
      <p:graphicFrame>
        <p:nvGraphicFramePr>
          <p:cNvPr id="181" name="Table 3"/>
          <p:cNvGraphicFramePr/>
          <p:nvPr/>
        </p:nvGraphicFramePr>
        <p:xfrm>
          <a:off x="705960" y="3646440"/>
          <a:ext cx="5075280" cy="45720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x = 10</a:t>
                      </a:r>
                      <a:endParaRPr b="0" lang="en-IE" sz="1800" spc="-1" strike="noStrike">
                        <a:latin typeface="Arial"/>
                      </a:endParaRPr>
                    </a:p>
                    <a:p>
                      <a:pPr>
                        <a:lnSpc>
                          <a:spcPct val="100000"/>
                        </a:lnSpc>
                      </a:pPr>
                      <a:r>
                        <a:rPr b="0" lang="en-IE" sz="1800" spc="-1" strike="noStrike">
                          <a:latin typeface="Courier New"/>
                        </a:rPr>
                        <a:t>while x &gt; 0:</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x -= 1</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8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Python also has the concept of functions.  Functions are simply a block of code grouped together.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Functions in Python can be pre-defined, such as the print() or range() function, or can be defined directly in our programs.  </a:t>
            </a:r>
            <a:endParaRPr b="0" lang="en-IE" sz="3200" spc="-1" strike="noStrike">
              <a:latin typeface="Arial"/>
            </a:endParaRPr>
          </a:p>
        </p:txBody>
      </p:sp>
      <p:graphicFrame>
        <p:nvGraphicFramePr>
          <p:cNvPr id="184" name="Table 3"/>
          <p:cNvGraphicFramePr/>
          <p:nvPr/>
        </p:nvGraphicFramePr>
        <p:xfrm>
          <a:off x="756720" y="5230080"/>
          <a:ext cx="5075280" cy="869040"/>
        </p:xfrm>
        <a:graphic>
          <a:graphicData uri="http://schemas.openxmlformats.org/drawingml/2006/table">
            <a:tbl>
              <a:tblPr/>
              <a:tblGrid>
                <a:gridCol w="5075640"/>
              </a:tblGrid>
              <a:tr h="869400">
                <a:tc>
                  <a:txBody>
                    <a:bodyPr lIns="90000" rIns="90000"/>
                    <a:p>
                      <a:pPr>
                        <a:lnSpc>
                          <a:spcPct val="100000"/>
                        </a:lnSpc>
                      </a:pPr>
                      <a:r>
                        <a:rPr b="0" lang="en-IE" sz="1800" spc="-1" strike="noStrike">
                          <a:latin typeface="Courier New"/>
                        </a:rPr>
                        <a:t>def myfunc():</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(‘Hi from myfunc!’)</a:t>
                      </a:r>
                      <a:endParaRPr b="0" lang="en-IE" sz="1800" spc="-1" strike="noStrike">
                        <a:latin typeface="Arial"/>
                      </a:endParaRPr>
                    </a:p>
                    <a:p>
                      <a:pPr>
                        <a:lnSpc>
                          <a:spcPct val="100000"/>
                        </a:lnSpc>
                      </a:pPr>
                      <a:r>
                        <a:rPr b="0" lang="en-IE" sz="1800" spc="-1" strike="noStrike">
                          <a:latin typeface="Courier New"/>
                        </a:rPr>
                        <a:t>myfunc() </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86"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Python provides the </a:t>
            </a:r>
            <a:r>
              <a:rPr b="0" i="1" lang="en-IE" sz="3200" spc="-1" strike="noStrike">
                <a:solidFill>
                  <a:srgbClr val="0066cc"/>
                </a:solidFill>
                <a:latin typeface="Arial"/>
                <a:ea typeface="DejaVu Sans"/>
              </a:rPr>
              <a:t>def</a:t>
            </a:r>
            <a:r>
              <a:rPr b="0" lang="en-IE" sz="3200" spc="-1" strike="noStrike">
                <a:solidFill>
                  <a:srgbClr val="0066cc"/>
                </a:solidFill>
                <a:latin typeface="Arial"/>
                <a:ea typeface="DejaVu Sans"/>
              </a:rPr>
              <a:t> keyword to allow us to define functions.  Note that as with if/else and for/while blocks, functions are defined with indentation.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We can also pass data into a function by means of </a:t>
            </a:r>
            <a:r>
              <a:rPr b="0" i="1" lang="en-IE" sz="3200" spc="-1" strike="noStrike">
                <a:solidFill>
                  <a:srgbClr val="0066cc"/>
                </a:solidFill>
                <a:latin typeface="Arial"/>
                <a:ea typeface="DejaVu Sans"/>
              </a:rPr>
              <a:t>parameters. </a:t>
            </a: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 output of this program is 5.</a:t>
            </a:r>
            <a:endParaRPr b="0" lang="en-IE" sz="3200" spc="-1" strike="noStrike">
              <a:latin typeface="Arial"/>
            </a:endParaRPr>
          </a:p>
        </p:txBody>
      </p:sp>
      <p:graphicFrame>
        <p:nvGraphicFramePr>
          <p:cNvPr id="187" name="Table 3"/>
          <p:cNvGraphicFramePr/>
          <p:nvPr/>
        </p:nvGraphicFramePr>
        <p:xfrm>
          <a:off x="784080" y="456120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def myfunc(x):</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a:t>
                      </a:r>
                      <a:endParaRPr b="0" lang="en-IE" sz="1800" spc="-1" strike="noStrike">
                        <a:latin typeface="Arial"/>
                      </a:endParaRPr>
                    </a:p>
                    <a:p>
                      <a:pPr>
                        <a:lnSpc>
                          <a:spcPct val="100000"/>
                        </a:lnSpc>
                      </a:pPr>
                      <a:r>
                        <a:rPr b="0" lang="en-IE" sz="1800" spc="-1" strike="noStrike">
                          <a:latin typeface="Courier New"/>
                        </a:rPr>
                        <a:t>myfunc(5)</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8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Python also allows us to pass data back from a function by using the </a:t>
            </a:r>
            <a:r>
              <a:rPr b="0" i="1" lang="en-IE" sz="3200" spc="-1" strike="noStrike">
                <a:solidFill>
                  <a:srgbClr val="0066cc"/>
                </a:solidFill>
                <a:latin typeface="Arial"/>
                <a:ea typeface="DejaVu Sans"/>
              </a:rPr>
              <a:t>return</a:t>
            </a:r>
            <a:r>
              <a:rPr b="0" lang="en-IE" sz="3200" spc="-1" strike="noStrike">
                <a:solidFill>
                  <a:srgbClr val="0066cc"/>
                </a:solidFill>
                <a:latin typeface="Arial"/>
                <a:ea typeface="DejaVu Sans"/>
              </a:rPr>
              <a:t> statement.</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 output of this program is 10. </a:t>
            </a:r>
            <a:endParaRPr b="0" lang="en-IE" sz="3200" spc="-1" strike="noStrike">
              <a:latin typeface="Arial"/>
            </a:endParaRPr>
          </a:p>
        </p:txBody>
      </p:sp>
      <p:graphicFrame>
        <p:nvGraphicFramePr>
          <p:cNvPr id="190" name="Table 3"/>
          <p:cNvGraphicFramePr/>
          <p:nvPr/>
        </p:nvGraphicFramePr>
        <p:xfrm>
          <a:off x="736560" y="3309840"/>
          <a:ext cx="5075280" cy="871200"/>
        </p:xfrm>
        <a:graphic>
          <a:graphicData uri="http://schemas.openxmlformats.org/drawingml/2006/table">
            <a:tbl>
              <a:tblPr/>
              <a:tblGrid>
                <a:gridCol w="5075640"/>
              </a:tblGrid>
              <a:tr h="871560">
                <a:tc>
                  <a:txBody>
                    <a:bodyPr lIns="90000" rIns="90000"/>
                    <a:p>
                      <a:pPr>
                        <a:lnSpc>
                          <a:spcPct val="100000"/>
                        </a:lnSpc>
                      </a:pPr>
                      <a:r>
                        <a:rPr b="0" lang="en-IE" sz="1800" spc="-1" strike="noStrike">
                          <a:latin typeface="Courier New"/>
                        </a:rPr>
                        <a:t>def myfunc(x):</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return x+x</a:t>
                      </a:r>
                      <a:endParaRPr b="0" lang="en-IE" sz="1800" spc="-1" strike="noStrike">
                        <a:latin typeface="Arial"/>
                      </a:endParaRPr>
                    </a:p>
                    <a:p>
                      <a:pPr>
                        <a:lnSpc>
                          <a:spcPct val="100000"/>
                        </a:lnSpc>
                      </a:pPr>
                      <a:r>
                        <a:rPr b="0" lang="en-IE" sz="1800" spc="-1" strike="noStrike">
                          <a:latin typeface="Courier New"/>
                        </a:rPr>
                        <a:t>print (myfunc(5))</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92"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There are times that, when performing an operation in Python, things can go wrong.</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We need some way to check for this and cover ourselves when unexpected things happen.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In Python, this is called </a:t>
            </a:r>
            <a:r>
              <a:rPr b="0" i="1" lang="en-IE" sz="3200" spc="-1" strike="noStrike">
                <a:solidFill>
                  <a:srgbClr val="0066cc"/>
                </a:solidFill>
                <a:latin typeface="Arial"/>
                <a:ea typeface="DejaVu Sans"/>
              </a:rPr>
              <a:t>exception handling</a:t>
            </a:r>
            <a:r>
              <a:rPr b="0" lang="en-IE" sz="3200" spc="-1" strike="noStrike">
                <a:solidFill>
                  <a:srgbClr val="0066cc"/>
                </a:solidFill>
                <a:latin typeface="Arial"/>
                <a:ea typeface="DejaVu Sans"/>
              </a:rPr>
              <a:t>.  </a:t>
            </a:r>
            <a:endParaRPr b="0" lang="en-IE" sz="32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94"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Exception handling uses the </a:t>
            </a:r>
            <a:r>
              <a:rPr b="0" i="1" lang="en-IE" sz="3200" spc="-1" strike="noStrike">
                <a:solidFill>
                  <a:srgbClr val="0066cc"/>
                </a:solidFill>
                <a:latin typeface="Arial"/>
                <a:ea typeface="DejaVu Sans"/>
              </a:rPr>
              <a:t>try</a:t>
            </a:r>
            <a:r>
              <a:rPr b="0" lang="en-IE" sz="3200" spc="-1" strike="noStrike">
                <a:solidFill>
                  <a:srgbClr val="0066cc"/>
                </a:solidFill>
                <a:latin typeface="Arial"/>
                <a:ea typeface="DejaVu Sans"/>
              </a:rPr>
              <a:t> and </a:t>
            </a:r>
            <a:r>
              <a:rPr b="0" i="1" lang="en-IE" sz="3200" spc="-1" strike="noStrike">
                <a:solidFill>
                  <a:srgbClr val="0066cc"/>
                </a:solidFill>
                <a:latin typeface="Arial"/>
                <a:ea typeface="DejaVu Sans"/>
              </a:rPr>
              <a:t>except</a:t>
            </a:r>
            <a:r>
              <a:rPr b="0" lang="en-IE" sz="3200" spc="-1" strike="noStrike">
                <a:solidFill>
                  <a:srgbClr val="0066cc"/>
                </a:solidFill>
                <a:latin typeface="Arial"/>
                <a:ea typeface="DejaVu Sans"/>
              </a:rPr>
              <a:t> statements. For example:</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95" name="Table 3"/>
          <p:cNvGraphicFramePr/>
          <p:nvPr/>
        </p:nvGraphicFramePr>
        <p:xfrm>
          <a:off x="779040" y="3012840"/>
          <a:ext cx="9146880" cy="1953720"/>
        </p:xfrm>
        <a:graphic>
          <a:graphicData uri="http://schemas.openxmlformats.org/drawingml/2006/table">
            <a:tbl>
              <a:tblPr/>
              <a:tblGrid>
                <a:gridCol w="9147240"/>
              </a:tblGrid>
              <a:tr h="1954080">
                <a:tc>
                  <a:txBody>
                    <a:bodyPr lIns="90000" rIns="90000"/>
                    <a:p>
                      <a:pPr>
                        <a:lnSpc>
                          <a:spcPct val="100000"/>
                        </a:lnSpc>
                      </a:pPr>
                      <a:r>
                        <a:rPr b="0" lang="en-IE" sz="1800" spc="-1" strike="noStrike">
                          <a:latin typeface="Courier New"/>
                        </a:rPr>
                        <a:t>def div(x,y):</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return x/y</a:t>
                      </a:r>
                      <a:endParaRPr b="0" lang="en-IE" sz="1800" spc="-1" strike="noStrike">
                        <a:latin typeface="Arial"/>
                      </a:endParaRPr>
                    </a:p>
                    <a:p>
                      <a:pPr>
                        <a:lnSpc>
                          <a:spcPct val="100000"/>
                        </a:lnSpc>
                      </a:pPr>
                      <a:r>
                        <a:rPr b="0" lang="en-IE" sz="1800" spc="-1" strike="noStrike">
                          <a:latin typeface="Courier New"/>
                        </a:rPr>
                        <a:t>print (div(4,2) # Returns and prints 2</a:t>
                      </a:r>
                      <a:endParaRPr b="0" lang="en-IE" sz="1800" spc="-1" strike="noStrike">
                        <a:latin typeface="Arial"/>
                      </a:endParaRPr>
                    </a:p>
                    <a:p>
                      <a:pPr>
                        <a:lnSpc>
                          <a:spcPct val="100000"/>
                        </a:lnSpc>
                      </a:pPr>
                      <a:r>
                        <a:rPr b="0" lang="en-IE" sz="1800" spc="-1" strike="noStrike">
                          <a:latin typeface="Courier New"/>
                        </a:rPr>
                        <a:t>print (div 4,0) # Oops!</a:t>
                      </a:r>
                      <a:endParaRPr b="0" lang="en-IE" sz="1800" spc="-1" strike="noStrike">
                        <a:latin typeface="Arial"/>
                      </a:endParaRPr>
                    </a:p>
                    <a:p>
                      <a:pPr>
                        <a:lnSpc>
                          <a:spcPct val="100000"/>
                        </a:lnSpc>
                      </a:pPr>
                      <a:r>
                        <a:rPr b="0" lang="en-IE" sz="1800" spc="-1" strike="noStrike">
                          <a:latin typeface="Courier New"/>
                        </a:rPr>
                        <a:t># In reality, we won’t get to do the try here because the program still stop after the previous statement, but it’s here for contrast. </a:t>
                      </a:r>
                      <a:endParaRPr b="0" lang="en-IE" sz="1800" spc="-1" strike="noStrike">
                        <a:latin typeface="Arial"/>
                      </a:endParaRPr>
                    </a:p>
                    <a:p>
                      <a:pPr>
                        <a:lnSpc>
                          <a:spcPct val="100000"/>
                        </a:lnSpc>
                      </a:pPr>
                      <a:r>
                        <a:rPr b="0" lang="en-IE" sz="1800" spc="-1" strike="noStrike">
                          <a:latin typeface="Courier New"/>
                        </a:rPr>
                        <a:t>try:</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(div(4,0))</a:t>
                      </a:r>
                      <a:endParaRPr b="0" lang="en-IE" sz="1800" spc="-1" strike="noStrike">
                        <a:latin typeface="Arial"/>
                      </a:endParaRPr>
                    </a:p>
                    <a:p>
                      <a:pPr>
                        <a:lnSpc>
                          <a:spcPct val="100000"/>
                        </a:lnSpc>
                      </a:pPr>
                      <a:r>
                        <a:rPr b="0" lang="en-IE" sz="1800" spc="-1" strike="noStrike">
                          <a:latin typeface="Courier New"/>
                        </a:rPr>
                        <a:t>except ZeroDivisionError:</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(Can’t divide by zero!) </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9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Since division by zero is undefined Python will raise an exception when we attempt to do so.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In the second part of the code, we wrap our call to our div function in a </a:t>
            </a:r>
            <a:r>
              <a:rPr b="0" i="1" lang="en-IE" sz="3200" spc="-1" strike="noStrike">
                <a:solidFill>
                  <a:srgbClr val="0066cc"/>
                </a:solidFill>
                <a:latin typeface="Arial"/>
                <a:ea typeface="DejaVu Sans"/>
              </a:rPr>
              <a:t>try/except</a:t>
            </a:r>
            <a:r>
              <a:rPr b="0" lang="en-IE" sz="3200" spc="-1" strike="noStrike">
                <a:solidFill>
                  <a:srgbClr val="0066cc"/>
                </a:solidFill>
                <a:latin typeface="Arial"/>
                <a:ea typeface="DejaVu Sans"/>
              </a:rPr>
              <a:t> block.  This means that we will try and perform the div function, but if we get an error, we’ll run the code in the except block rather than simply crashing.  </a:t>
            </a:r>
            <a:endParaRPr b="0" lang="en-IE" sz="32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19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Python also allows us to use third party libraries that are not part of the core distribution via the </a:t>
            </a:r>
            <a:r>
              <a:rPr b="0" i="1" lang="en-IE" sz="3200" spc="-1" strike="noStrike">
                <a:solidFill>
                  <a:srgbClr val="0066cc"/>
                </a:solidFill>
                <a:latin typeface="Arial"/>
                <a:ea typeface="DejaVu Sans"/>
              </a:rPr>
              <a:t>import</a:t>
            </a:r>
            <a:r>
              <a:rPr b="0" lang="en-IE" sz="3200" spc="-1" strike="noStrike">
                <a:solidFill>
                  <a:srgbClr val="0066cc"/>
                </a:solidFill>
                <a:latin typeface="Arial"/>
                <a:ea typeface="DejaVu Sans"/>
              </a:rPr>
              <a:t> statement.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 output of this program is the value of pi to a specific number of significant digits.  </a:t>
            </a:r>
            <a:endParaRPr b="0" lang="en-IE" sz="3200" spc="-1" strike="noStrike">
              <a:latin typeface="Arial"/>
            </a:endParaRPr>
          </a:p>
        </p:txBody>
      </p:sp>
      <p:graphicFrame>
        <p:nvGraphicFramePr>
          <p:cNvPr id="200" name="Table 3"/>
          <p:cNvGraphicFramePr/>
          <p:nvPr/>
        </p:nvGraphicFramePr>
        <p:xfrm>
          <a:off x="1235160" y="3578760"/>
          <a:ext cx="5075280" cy="871200"/>
        </p:xfrm>
        <a:graphic>
          <a:graphicData uri="http://schemas.openxmlformats.org/drawingml/2006/table">
            <a:tbl>
              <a:tblPr/>
              <a:tblGrid>
                <a:gridCol w="5075640"/>
              </a:tblGrid>
              <a:tr h="871560">
                <a:tc>
                  <a:txBody>
                    <a:bodyPr lIns="90000" rIns="90000"/>
                    <a:p>
                      <a:pPr>
                        <a:lnSpc>
                          <a:spcPct val="100000"/>
                        </a:lnSpc>
                      </a:pPr>
                      <a:r>
                        <a:rPr b="0" lang="en-IE" sz="1800" spc="-1" strike="noStrike">
                          <a:latin typeface="Courier New"/>
                        </a:rPr>
                        <a:t>import math</a:t>
                      </a:r>
                      <a:endParaRPr b="0" lang="en-IE" sz="1800" spc="-1" strike="noStrike">
                        <a:latin typeface="Arial"/>
                      </a:endParaRPr>
                    </a:p>
                    <a:p>
                      <a:pPr>
                        <a:lnSpc>
                          <a:spcPct val="100000"/>
                        </a:lnSpc>
                      </a:pPr>
                      <a:r>
                        <a:rPr b="0" lang="en-IE" sz="1800" spc="-1" strike="noStrike">
                          <a:latin typeface="Courier New"/>
                        </a:rPr>
                        <a:t>print (math.pi)</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Introduction to Python</a:t>
            </a:r>
            <a:endParaRPr b="0" lang="en-IE" sz="4400" spc="-1" strike="noStrike">
              <a:latin typeface="Arial"/>
            </a:endParaRPr>
          </a:p>
        </p:txBody>
      </p:sp>
      <p:sp>
        <p:nvSpPr>
          <p:cNvPr id="202"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134"/>
              </a:spcBef>
              <a:buClr>
                <a:srgbClr val="000000"/>
              </a:buClr>
              <a:buSzPct val="45000"/>
              <a:buFont typeface="Wingdings" charset="2"/>
              <a:buChar char=""/>
            </a:pPr>
            <a:r>
              <a:rPr b="0" lang="en-IE" sz="3200" spc="-1" strike="noStrike">
                <a:solidFill>
                  <a:srgbClr val="0066cc"/>
                </a:solidFill>
                <a:latin typeface="Arial"/>
                <a:ea typeface="DejaVu Sans"/>
              </a:rPr>
              <a:t>In this course we will use the following libraries</a:t>
            </a:r>
            <a:endParaRPr b="0" lang="en-IE" sz="32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Numpy (Primarily for manipulating vectors and matrices)</a:t>
            </a:r>
            <a:endParaRPr b="0" lang="en-IE" sz="28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Pandas (For general data science)</a:t>
            </a:r>
            <a:endParaRPr b="0" lang="en-IE" sz="28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MatPlotLib and Seaborn (for data visualization)  </a:t>
            </a:r>
            <a:endParaRPr b="0" lang="en-IE" sz="28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What do Data Scientists do?</a:t>
            </a:r>
            <a:endParaRPr b="0" lang="en-IE" sz="4400" spc="-1" strike="noStrike">
              <a:latin typeface="Arial"/>
            </a:endParaRPr>
          </a:p>
        </p:txBody>
      </p:sp>
      <p:sp>
        <p:nvSpPr>
          <p:cNvPr id="8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A Data Scientist (DS) generally performs the following tasks. </a:t>
            </a:r>
            <a:endParaRPr b="0" lang="en-IE" sz="32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Performing analysis and visualization of output to provide meaningful insights to management. </a:t>
            </a:r>
            <a:endParaRPr b="0" lang="en-IE" sz="28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Track and record all steps for any regulatory requirements. </a:t>
            </a:r>
            <a:endParaRPr b="0" lang="en-IE"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Acquiring Data</a:t>
            </a:r>
            <a:endParaRPr b="0" lang="en-IE" sz="4400" spc="-1" strike="noStrike">
              <a:latin typeface="Arial"/>
            </a:endParaRPr>
          </a:p>
        </p:txBody>
      </p:sp>
      <p:sp>
        <p:nvSpPr>
          <p:cNvPr id="8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Data can be obtained from many different sources. </a:t>
            </a:r>
            <a:endParaRPr b="0" lang="en-IE" sz="32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The World Wide Web</a:t>
            </a:r>
            <a:endParaRPr b="0" lang="en-IE" sz="28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Internal or external relational databases</a:t>
            </a:r>
            <a:endParaRPr b="0" lang="en-IE" sz="28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Excel spreadsheets</a:t>
            </a:r>
            <a:endParaRPr b="0" lang="en-IE" sz="28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Text based documents such as Comma Separated Value (CSV) data. </a:t>
            </a:r>
            <a:endParaRPr b="0" lang="en-IE" sz="2800" spc="-1" strike="noStrike">
              <a:latin typeface="Arial"/>
            </a:endParaRPr>
          </a:p>
          <a:p>
            <a:pPr lvl="1" marL="864000" indent="-323280">
              <a:lnSpc>
                <a:spcPct val="100000"/>
              </a:lnSpc>
              <a:spcBef>
                <a:spcPts val="1134"/>
              </a:spcBef>
              <a:buClr>
                <a:srgbClr val="000000"/>
              </a:buClr>
              <a:buSzPct val="75000"/>
              <a:buFont typeface="Symbol"/>
              <a:buChar char=""/>
            </a:pPr>
            <a:r>
              <a:rPr b="0" lang="en-IE" sz="2800" spc="-1" strike="noStrike">
                <a:solidFill>
                  <a:srgbClr val="0066cc"/>
                </a:solidFill>
                <a:latin typeface="Arial"/>
                <a:ea typeface="DejaVu Sans"/>
              </a:rPr>
              <a:t>Many other sources available. </a:t>
            </a:r>
            <a:endParaRPr b="0" lang="en-IE"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Acquiring Data</a:t>
            </a:r>
            <a:endParaRPr b="0" lang="en-IE" sz="4400" spc="-1" strike="noStrike">
              <a:latin typeface="Arial"/>
            </a:endParaRPr>
          </a:p>
        </p:txBody>
      </p:sp>
      <p:sp>
        <p:nvSpPr>
          <p:cNvPr id="9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A good DS should know or be easily able to locate relevant data for the project that he or she is working.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Additionally knowledge of file formats, such as CSV, XML, JSON and others is helpful.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The DS should be able to know how to load the data from the remote location to the local data repository for the project. </a:t>
            </a:r>
            <a:endParaRPr b="0" lang="en-IE"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Acquiring Data</a:t>
            </a:r>
            <a:endParaRPr b="0" lang="en-IE" sz="4400" spc="-1" strike="noStrike">
              <a:latin typeface="Arial"/>
            </a:endParaRPr>
          </a:p>
        </p:txBody>
      </p:sp>
      <p:sp>
        <p:nvSpPr>
          <p:cNvPr id="9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Often times, data sets will be extraordinarily large (Big Data). Thus understanding tools like Apache’s Hadoop and Spark and data extraction algorithms like Map Reduce may be necessary for project success. </a:t>
            </a: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ea typeface="DejaVu Sans"/>
              </a:rPr>
              <a:t>Cleaning data</a:t>
            </a:r>
            <a:endParaRPr b="0" lang="en-IE" sz="4400" spc="-1" strike="noStrike">
              <a:latin typeface="Arial"/>
            </a:endParaRPr>
          </a:p>
        </p:txBody>
      </p:sp>
      <p:sp>
        <p:nvSpPr>
          <p:cNvPr id="9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Often times acquired data is </a:t>
            </a:r>
            <a:r>
              <a:rPr b="0" i="1" lang="en-IE" sz="3200" spc="-1" strike="noStrike">
                <a:solidFill>
                  <a:srgbClr val="0066cc"/>
                </a:solidFill>
                <a:latin typeface="Arial"/>
                <a:ea typeface="DejaVu Sans"/>
              </a:rPr>
              <a:t>“dirty”</a:t>
            </a:r>
            <a:r>
              <a:rPr b="0" lang="en-IE" sz="3200" spc="-1" strike="noStrike">
                <a:solidFill>
                  <a:srgbClr val="0066cc"/>
                </a:solidFill>
                <a:latin typeface="Arial"/>
                <a:ea typeface="DejaVu Sans"/>
              </a:rPr>
              <a:t>.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Data may contain duplicate lines.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Fields may have missing or incomplete data.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Data may be corrupted or out of date. </a:t>
            </a:r>
            <a:endParaRPr b="0" lang="en-IE"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ea typeface="DejaVu Sans"/>
              </a:rPr>
              <a:t>This is one of the most critical, yet most tedious and tine consuming tasks that the DS must perform (Garbage in = Garbage out). </a:t>
            </a: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2072</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2018-05-27T16:28:29Z</dcterms:created>
  <dc:creator/>
  <dc:description/>
  <dc:language>en-IE</dc:language>
  <cp:lastModifiedBy/>
  <dcterms:modified xsi:type="dcterms:W3CDTF">2018-06-06T14:56:03Z</dcterms:modified>
  <cp:revision>76</cp:revision>
  <dc:subject/>
  <dc:title>Blue Curve</dc:title>
</cp:coreProperties>
</file>