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2.jpeg" ContentType="image/jpeg"/>
  <Override PartName="/ppt/media/image1.jpeg" ContentType="image/jpe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806440"/>
            <a:ext cx="10077480" cy="175212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E" sz="1800" spc="-1" strike="noStrike">
                <a:latin typeface="Arial"/>
              </a:rPr>
              <a:t>Click to edit the title text format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latin typeface="Arial"/>
              </a:rPr>
              <a:t>Click to edit the outline text format</a:t>
            </a:r>
            <a:endParaRPr b="0" lang="en-I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800" spc="-1" strike="noStrike">
                <a:latin typeface="Arial"/>
              </a:rPr>
              <a:t>Second Outline Level</a:t>
            </a:r>
            <a:endParaRPr b="0" lang="en-I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400" spc="-1" strike="noStrike">
                <a:latin typeface="Arial"/>
              </a:rPr>
              <a:t>Third Outline Level</a:t>
            </a:r>
            <a:endParaRPr b="0" lang="en-I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000" spc="-1" strike="noStrike">
                <a:latin typeface="Arial"/>
              </a:rPr>
              <a:t>Fourth Outline Level</a:t>
            </a:r>
            <a:endParaRPr b="0" lang="en-I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Fifth Outline Level</a:t>
            </a:r>
            <a:endParaRPr b="0" lang="en-I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Sixth Outline Level</a:t>
            </a:r>
            <a:endParaRPr b="0" lang="en-I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Seventh Outline Level</a:t>
            </a:r>
            <a:endParaRPr b="0" lang="en-I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0"/>
            <a:ext cx="10074600" cy="93960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0" y="6620400"/>
            <a:ext cx="10074600" cy="93960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E" sz="4400" spc="-1" strike="noStrike">
                <a:latin typeface="Arial"/>
              </a:rPr>
              <a:t>Click to edit the title text format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latin typeface="Arial"/>
              </a:rPr>
              <a:t>Click to edit the outline text format</a:t>
            </a:r>
            <a:endParaRPr b="0" lang="en-I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800" spc="-1" strike="noStrike">
                <a:latin typeface="Arial"/>
              </a:rPr>
              <a:t>Second Outline Level</a:t>
            </a:r>
            <a:endParaRPr b="0" lang="en-I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400" spc="-1" strike="noStrike">
                <a:latin typeface="Arial"/>
              </a:rPr>
              <a:t>Third Outline Level</a:t>
            </a:r>
            <a:endParaRPr b="0" lang="en-I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000" spc="-1" strike="noStrike">
                <a:latin typeface="Arial"/>
              </a:rPr>
              <a:t>Fourth Outline Level</a:t>
            </a:r>
            <a:endParaRPr b="0" lang="en-I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Fifth Outline Level</a:t>
            </a:r>
            <a:endParaRPr b="0" lang="en-I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Sixth Outline Level</a:t>
            </a:r>
            <a:endParaRPr b="0" lang="en-I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Seventh Outline Level</a:t>
            </a:r>
            <a:endParaRPr b="0" lang="en-I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0" y="5806440"/>
            <a:ext cx="10077480" cy="1752120"/>
          </a:xfrm>
          <a:prstGeom prst="rect">
            <a:avLst/>
          </a:prstGeom>
          <a:ln>
            <a:noFill/>
          </a:ln>
        </p:spPr>
      </p:pic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E" sz="4400" spc="-1" strike="noStrike">
                <a:latin typeface="Arial"/>
              </a:rPr>
              <a:t>Click to edit the title text format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latin typeface="Arial"/>
              </a:rPr>
              <a:t>Click to edit the outline text format</a:t>
            </a:r>
            <a:endParaRPr b="0" lang="en-I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800" spc="-1" strike="noStrike">
                <a:latin typeface="Arial"/>
              </a:rPr>
              <a:t>Second Outline Level</a:t>
            </a:r>
            <a:endParaRPr b="0" lang="en-I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400" spc="-1" strike="noStrike">
                <a:latin typeface="Arial"/>
              </a:rPr>
              <a:t>Third Outline Level</a:t>
            </a:r>
            <a:endParaRPr b="0" lang="en-I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000" spc="-1" strike="noStrike">
                <a:latin typeface="Arial"/>
              </a:rPr>
              <a:t>Fourth Outline Level</a:t>
            </a:r>
            <a:endParaRPr b="0" lang="en-I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Fifth Outline Level</a:t>
            </a:r>
            <a:endParaRPr b="0" lang="en-I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Sixth Outline Level</a:t>
            </a:r>
            <a:endParaRPr b="0" lang="en-I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Seventh Outline Level</a:t>
            </a:r>
            <a:endParaRPr b="0" lang="en-I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0" y="2341080"/>
            <a:ext cx="906948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006699"/>
                </a:solidFill>
                <a:latin typeface="Arial"/>
                <a:ea typeface="DejaVu Sans"/>
              </a:rPr>
              <a:t>Data Extraction </a:t>
            </a:r>
            <a:endParaRPr b="0" lang="en-IE" sz="4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504000" y="301320"/>
            <a:ext cx="9069480" cy="63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Data Extraction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04000" y="1769040"/>
            <a:ext cx="9069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lvl="3" marL="864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We can open a file for:</a:t>
            </a:r>
            <a:endParaRPr b="0" lang="en-IE" sz="3200" spc="-1" strike="noStrike">
              <a:latin typeface="Arial"/>
            </a:endParaRPr>
          </a:p>
          <a:p>
            <a:pPr lvl="3" marL="864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Reading -’r’</a:t>
            </a:r>
            <a:endParaRPr b="0" lang="en-IE" sz="3200" spc="-1" strike="noStrike">
              <a:latin typeface="Arial"/>
            </a:endParaRPr>
          </a:p>
          <a:p>
            <a:pPr lvl="3" marL="864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Writing -’w’</a:t>
            </a:r>
            <a:endParaRPr b="0" lang="en-IE" sz="3200" spc="-1" strike="noStrike">
              <a:latin typeface="Arial"/>
            </a:endParaRPr>
          </a:p>
          <a:p>
            <a:pPr lvl="3" marL="864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Appending - ‘a’</a:t>
            </a:r>
            <a:endParaRPr b="0" lang="en-IE" sz="3200" spc="-1" strike="noStrike">
              <a:latin typeface="Arial"/>
            </a:endParaRPr>
          </a:p>
          <a:p>
            <a:pPr lvl="3" marL="864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Both reading and writing  - ‘r+’</a:t>
            </a: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504000" y="301320"/>
            <a:ext cx="9069480" cy="63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Data Extraction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504000" y="1769040"/>
            <a:ext cx="9069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lvl="3" marL="864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Other modes are available for the open command, including opening a binary for for reading and writing.  However, for the purposes of this course, we’ll stick with text files. </a:t>
            </a: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504000" y="301320"/>
            <a:ext cx="9069480" cy="63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Data Extraction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504000" y="1769040"/>
            <a:ext cx="9069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lvl="3" marL="864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Once we have obtained the file_handle which is returned by the open() function we can then call on methods such as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readline()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 to read in lines of text from the file. </a:t>
            </a:r>
            <a:endParaRPr b="0" lang="en-IE" sz="3200" spc="-1" strike="noStrike">
              <a:latin typeface="Arial"/>
            </a:endParaRPr>
          </a:p>
          <a:p>
            <a:pPr lvl="3" marL="864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Most commonly, we can use a for loop to iterate over the file to print each line. </a:t>
            </a:r>
            <a:endParaRPr b="0" lang="en-IE" sz="3200" spc="-1" strike="noStrike">
              <a:latin typeface="Arial"/>
            </a:endParaRPr>
          </a:p>
          <a:p>
            <a:pPr lvl="3" marL="864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Finally, it is always good practice to close the file by calling the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close()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method.</a:t>
            </a: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504000" y="301320"/>
            <a:ext cx="9069480" cy="63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Data Extraction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504000" y="1769040"/>
            <a:ext cx="9069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lvl="3" marL="864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There is, however, a problem that we haven’t considered.  What happens if the open() function doesn’t return a file handle?</a:t>
            </a:r>
            <a:endParaRPr b="0" lang="en-IE" sz="3200" spc="-1" strike="noStrike">
              <a:latin typeface="Arial"/>
            </a:endParaRPr>
          </a:p>
          <a:p>
            <a:pPr lvl="3" marL="864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For example, if we’ve misspelled the file name, or if we don’t have permissions to open the file?</a:t>
            </a: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504000" y="301320"/>
            <a:ext cx="9069480" cy="63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Data Extraction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504000" y="1769040"/>
            <a:ext cx="9069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lvl="3" marL="864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Because of this, we always need to use the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try/except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 concept discussed in Module 1. </a:t>
            </a:r>
            <a:endParaRPr b="0" lang="en-IE" sz="3200" spc="-1" strike="noStrike">
              <a:latin typeface="Arial"/>
            </a:endParaRPr>
          </a:p>
          <a:p>
            <a:pPr lvl="3" marL="864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Let’s revise our program to see how this would work. </a:t>
            </a: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504000" y="301320"/>
            <a:ext cx="9069480" cy="63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Data Extraction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504000" y="1769040"/>
            <a:ext cx="9069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50" name="Table 3"/>
          <p:cNvGraphicFramePr/>
          <p:nvPr/>
        </p:nvGraphicFramePr>
        <p:xfrm>
          <a:off x="370080" y="2337480"/>
          <a:ext cx="9467280" cy="1605960"/>
        </p:xfrm>
        <a:graphic>
          <a:graphicData uri="http://schemas.openxmlformats.org/drawingml/2006/table">
            <a:tbl>
              <a:tblPr/>
              <a:tblGrid>
                <a:gridCol w="9467640"/>
              </a:tblGrid>
              <a:tr h="16063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Import sys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try: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    </a:t>
                      </a:r>
                      <a:r>
                        <a:rPr b="0" lang="en-IE" sz="1700" spc="-1" strike="noStrike">
                          <a:latin typeface="Courier New"/>
                        </a:rPr>
                        <a:t>file_handle = open(‘some_text_file.txt’,’r’) # Open the file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except IOError: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    </a:t>
                      </a:r>
                      <a:r>
                        <a:rPr b="0" lang="en-IE" sz="1700" spc="-1" strike="noStrike">
                          <a:latin typeface="Courier New"/>
                        </a:rPr>
                        <a:t>print (‘ERROR:  Unable to open file!’)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    </a:t>
                      </a:r>
                      <a:r>
                        <a:rPr b="0" lang="en-IE" sz="1700" spc="-1" strike="noStrike">
                          <a:latin typeface="Courier New"/>
                        </a:rPr>
                        <a:t>sys.exit(1)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try: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    </a:t>
                      </a:r>
                      <a:r>
                        <a:rPr b="0" lang="en-IE" sz="1700" spc="-1" strike="noStrike">
                          <a:latin typeface="Courier New"/>
                        </a:rPr>
                        <a:t>print (file_handle.readline()) # Prints the first line of the file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# Read the nexts in the file, one at a time. 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    </a:t>
                      </a:r>
                      <a:r>
                        <a:rPr b="0" lang="en-IE" sz="1700" spc="-1" strike="noStrike">
                          <a:latin typeface="Courier New"/>
                        </a:rPr>
                        <a:t>for line in file_handle: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        </a:t>
                      </a:r>
                      <a:r>
                        <a:rPr b="0" lang="en-IE" sz="1700" spc="-1" strike="noStrike">
                          <a:latin typeface="Courier New"/>
                        </a:rPr>
                        <a:t>print (line.strip())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except IOError: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    </a:t>
                      </a:r>
                      <a:r>
                        <a:rPr b="0" lang="en-IE" sz="1700" spc="-1" strike="noStrike">
                          <a:latin typeface="Courier New"/>
                        </a:rPr>
                        <a:t>print (‘ERROR:  Can’t read from the file!’)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finally: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    </a:t>
                      </a:r>
                      <a:r>
                        <a:rPr b="0" lang="en-IE" sz="1700" spc="-1" strike="noStrike">
                          <a:latin typeface="Courier New"/>
                        </a:rPr>
                        <a:t>f.close()</a:t>
                      </a:r>
                      <a:endParaRPr b="0" lang="en-IE" sz="1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504000" y="301320"/>
            <a:ext cx="9069480" cy="63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Data Extraction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504000" y="1769040"/>
            <a:ext cx="9069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Note that in the previous example, we declare two try/except blocks, one for the open and one for the I/O code. </a:t>
            </a:r>
            <a:endParaRPr b="0" lang="en-IE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The first try will fail if the open doesn’t succeed and will then print an error and exit.</a:t>
            </a: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504000" y="301320"/>
            <a:ext cx="9069480" cy="63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Data Extraction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504000" y="1769040"/>
            <a:ext cx="9069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The second try/except is a little more complicated.  Note that either the readline() method or the for loop could raise an error that must be caught.  </a:t>
            </a:r>
            <a:endParaRPr b="0" lang="en-IE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The finally clause is part of the try/except block. The finally clause is run whether or not the action succeeded.  In other words, the close() method is always run regardless of success or failure.</a:t>
            </a: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432000" y="301320"/>
            <a:ext cx="9069480" cy="63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Data Extraction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504000" y="1769040"/>
            <a:ext cx="9069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Using the standard strip() and split() methods for reading CSV files can run into difficulties, especially if the data being read doesn’t fit into a neat format. </a:t>
            </a:r>
            <a:endParaRPr b="0" lang="en-IE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For example, embedded quotes and commas can complicate extracting data manually.</a:t>
            </a:r>
            <a:endParaRPr b="0" lang="en-IE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For this reason, Python provides the CSV module. </a:t>
            </a: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504000" y="301320"/>
            <a:ext cx="9069480" cy="63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Data Extraction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504000" y="1769040"/>
            <a:ext cx="9069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59" name="Table 3"/>
          <p:cNvGraphicFramePr/>
          <p:nvPr/>
        </p:nvGraphicFramePr>
        <p:xfrm>
          <a:off x="396360" y="1251360"/>
          <a:ext cx="9467280" cy="3579840"/>
        </p:xfrm>
        <a:graphic>
          <a:graphicData uri="http://schemas.openxmlformats.org/drawingml/2006/table">
            <a:tbl>
              <a:tblPr/>
              <a:tblGrid>
                <a:gridCol w="9467640"/>
              </a:tblGrid>
              <a:tr h="35802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500" spc="-1" strike="noStrike">
                          <a:latin typeface="Courier New"/>
                        </a:rPr>
                        <a:t>import CSV</a:t>
                      </a:r>
                      <a:endParaRPr b="0" lang="en-IE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500" spc="-1" strike="noStrike">
                          <a:latin typeface="Courier New"/>
                        </a:rPr>
                        <a:t>import sys</a:t>
                      </a:r>
                      <a:endParaRPr b="0" lang="en-IE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500" spc="-1" strike="noStrike">
                          <a:latin typeface="Courier New"/>
                        </a:rPr>
                        <a:t>try:</a:t>
                      </a:r>
                      <a:endParaRPr b="0" lang="en-IE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500" spc="-1" strike="noStrike">
                          <a:latin typeface="Courier New"/>
                        </a:rPr>
                        <a:t>    </a:t>
                      </a:r>
                      <a:r>
                        <a:rPr b="0" lang="en-IE" sz="1500" spc="-1" strike="noStrike">
                          <a:latin typeface="Courier New"/>
                        </a:rPr>
                        <a:t>open(‘some.csv’, ‘rb’) as f:</a:t>
                      </a:r>
                      <a:endParaRPr b="0" lang="en-IE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500" spc="-1" strike="noStrike">
                          <a:latin typeface="Courier New"/>
                        </a:rPr>
                        <a:t>except IOError:</a:t>
                      </a:r>
                      <a:endParaRPr b="0" lang="en-IE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500" spc="-1" strike="noStrike">
                          <a:latin typeface="Courier New"/>
                        </a:rPr>
                        <a:t>    </a:t>
                      </a:r>
                      <a:r>
                        <a:rPr b="0" lang="en-IE" sz="1500" spc="-1" strike="noStrike">
                          <a:latin typeface="Courier New"/>
                        </a:rPr>
                        <a:t>print (‘ERROR Opening file!’)</a:t>
                      </a:r>
                      <a:endParaRPr b="0" lang="en-IE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500" spc="-1" strike="noStrike">
                          <a:latin typeface="Courier New"/>
                        </a:rPr>
                        <a:t>    </a:t>
                      </a:r>
                      <a:r>
                        <a:rPr b="0" lang="en-IE" sz="1500" spc="-1" strike="noStrike">
                          <a:latin typeface="Courier New"/>
                        </a:rPr>
                        <a:t>sys.exit(1)</a:t>
                      </a:r>
                      <a:endParaRPr b="0" lang="en-IE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500" spc="-1" strike="noStrike">
                          <a:latin typeface="Courier New"/>
                        </a:rPr>
                        <a:t>try:</a:t>
                      </a:r>
                      <a:endParaRPr b="0" lang="en-IE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500" spc="-1" strike="noStrike">
                          <a:latin typeface="Courier New"/>
                        </a:rPr>
                        <a:t>    </a:t>
                      </a:r>
                      <a:r>
                        <a:rPr b="0" lang="en-IE" sz="1500" spc="-1" strike="noStrike">
                          <a:latin typeface="Courier New"/>
                        </a:rPr>
                        <a:t>reader = csv.reader(f)</a:t>
                      </a:r>
                      <a:endParaRPr b="0" lang="en-IE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500" spc="-1" strike="noStrike">
                          <a:latin typeface="Courier New"/>
                        </a:rPr>
                        <a:t>    </a:t>
                      </a:r>
                      <a:r>
                        <a:rPr b="0" lang="en-IE" sz="1500" spc="-1" strike="noStrike">
                          <a:latin typeface="Courier New"/>
                        </a:rPr>
                        <a:t>for row in reader:</a:t>
                      </a:r>
                      <a:endParaRPr b="0" lang="en-IE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500" spc="-1" strike="noStrike">
                          <a:latin typeface="Courier New"/>
                        </a:rPr>
                        <a:t>        </a:t>
                      </a:r>
                      <a:r>
                        <a:rPr b="0" lang="en-IE" sz="1500" spc="-1" strike="noStrike">
                          <a:latin typeface="Courier New"/>
                        </a:rPr>
                        <a:t>print (row)</a:t>
                      </a:r>
                      <a:endParaRPr b="0" lang="en-IE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500" spc="-1" strike="noStrike">
                          <a:latin typeface="Courier New"/>
                        </a:rPr>
                        <a:t>except IOError:</a:t>
                      </a:r>
                      <a:endParaRPr b="0" lang="en-IE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500" spc="-1" strike="noStrike">
                          <a:latin typeface="Courier New"/>
                        </a:rPr>
                        <a:t>    </a:t>
                      </a:r>
                      <a:r>
                        <a:rPr b="0" lang="en-IE" sz="1500" spc="-1" strike="noStrike">
                          <a:latin typeface="Courier New"/>
                        </a:rPr>
                        <a:t>print (‘ERROR Reading file!’)</a:t>
                      </a:r>
                      <a:endParaRPr b="0" lang="en-IE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04000" y="301320"/>
            <a:ext cx="9069480" cy="63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Data Extraction 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504000" y="1769040"/>
            <a:ext cx="9069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lvl="1" marL="432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We are now going to examine how to extract data from text files and Excel spreadsheets. </a:t>
            </a:r>
            <a:endParaRPr b="0" lang="en-IE" sz="32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The most common format for text data is the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Comma Separated Value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(CSV) format.  This format consists of multiple fields separated by a delimiter, usually, although not necessarily limited to, a comma.  </a:t>
            </a: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504000" y="301320"/>
            <a:ext cx="9069480" cy="63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Extracting Data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504000" y="1769040"/>
            <a:ext cx="9069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In the previous example, we take the output of the open function and pass it to the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CSV.reader()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 method. </a:t>
            </a:r>
            <a:endParaRPr b="0" lang="en-IE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This returns a reader object which we can then use to perform our I/O.</a:t>
            </a:r>
            <a:endParaRPr b="0" lang="en-IE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504000" y="301320"/>
            <a:ext cx="9069480" cy="63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Extracting Data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504000" y="1769040"/>
            <a:ext cx="9069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The CSV reader, however, handles data that, for example, has embedded commas in it.</a:t>
            </a:r>
            <a:endParaRPr b="0" lang="en-IE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Also, it automatically handles embedded quotations.  </a:t>
            </a:r>
            <a:endParaRPr b="0" lang="en-IE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These are both issues that are difficult to deal with manually using the split() string method. </a:t>
            </a: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504000" y="301320"/>
            <a:ext cx="9069480" cy="63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Extracting Data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504000" y="1769040"/>
            <a:ext cx="9069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The Pandas library also provides methods for extracting CSV data as well as Excel spreadsheets. </a:t>
            </a:r>
            <a:endParaRPr b="0" lang="en-IE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Following is a quick example of doing both in Pandas and Python.</a:t>
            </a: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504000" y="301320"/>
            <a:ext cx="9069480" cy="63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Extracting Data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504000" y="1769040"/>
            <a:ext cx="9069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68" name="Table 3"/>
          <p:cNvGraphicFramePr/>
          <p:nvPr/>
        </p:nvGraphicFramePr>
        <p:xfrm>
          <a:off x="435960" y="1382040"/>
          <a:ext cx="9467280" cy="3579840"/>
        </p:xfrm>
        <a:graphic>
          <a:graphicData uri="http://schemas.openxmlformats.org/drawingml/2006/table">
            <a:tbl>
              <a:tblPr/>
              <a:tblGrid>
                <a:gridCol w="9467640"/>
              </a:tblGrid>
              <a:tr h="19760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import pandas as pd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df1 = pd.read_csv(‘Some_csv_file.txt’)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df_xl = pd.ExcelFile(‘some_excel_spreadsheet.xlsx’)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print (df_xl.sheet_names)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df_sheet1 = df_xl.parse(‘Sheet1’)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print (df.sheet1.head())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504000" y="301320"/>
            <a:ext cx="9069480" cy="63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Extracting Data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504000" y="1769040"/>
            <a:ext cx="9069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Note that in the previous example, we can use the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read_csv()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 method to read csv files directly into an Pandas dataframe. </a:t>
            </a:r>
            <a:endParaRPr b="0" lang="en-IE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Additionally, we can also use the Pandas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ExcelFile()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 method to read Excel spreadsheets. </a:t>
            </a:r>
            <a:endParaRPr b="0" lang="en-IE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Once we have the spreadsheets, we can use the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parse()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 method to extract individual sheets from the spreadsheets. </a:t>
            </a: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04000" y="301320"/>
            <a:ext cx="9069480" cy="63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Data Extraction 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504000" y="1769040"/>
            <a:ext cx="9069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Let’s look at two string methods that will assist us when we read in text data.  The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split()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 method and the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strip()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method. </a:t>
            </a:r>
            <a:endParaRPr b="0" lang="en-IE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The split() method takes a string and turns it into a list.  Each element of the list is a portion of the string that has been separated by a character, such as a space or a comma. </a:t>
            </a:r>
            <a:endParaRPr b="0" lang="en-IE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Following is an example: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04000" y="301320"/>
            <a:ext cx="9069480" cy="63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Data Extraction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504000" y="1769040"/>
            <a:ext cx="9069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25" name="Table 3"/>
          <p:cNvGraphicFramePr/>
          <p:nvPr/>
        </p:nvGraphicFramePr>
        <p:xfrm>
          <a:off x="446760" y="3016800"/>
          <a:ext cx="8718480" cy="1069920"/>
        </p:xfrm>
        <a:graphic>
          <a:graphicData uri="http://schemas.openxmlformats.org/drawingml/2006/table">
            <a:tbl>
              <a:tblPr/>
              <a:tblGrid>
                <a:gridCol w="8718840"/>
              </a:tblGrid>
              <a:tr h="10702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data = ‘Fee, Fi, Fo, Fum’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data_list = data.split(‘,’)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print (data_list)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04000" y="301320"/>
            <a:ext cx="9069480" cy="63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Data Extraction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504000" y="1769040"/>
            <a:ext cx="9069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The next method, strip() strips, by default,  any white space characters off the end of the line.</a:t>
            </a:r>
            <a:endParaRPr b="0" lang="en-IE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This is primarily done because in both UNIX and Windows platforms, all lines in text files have white space appended. </a:t>
            </a:r>
            <a:endParaRPr b="0" lang="en-IE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In UNIX, the whitespace is the line feed (\n)</a:t>
            </a:r>
            <a:endParaRPr b="0" lang="en-IE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Whereas Windows appends the carriage return and new line together (\r\n)</a:t>
            </a: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04000" y="301320"/>
            <a:ext cx="9069480" cy="63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Data Extractiopn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504000" y="1769040"/>
            <a:ext cx="9069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Commonly we can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chain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 together methods as a shorthand.  For example: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First the strip() method is called, then the result of that method is passed to the strip() method. 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3200" spc="-1" strike="noStrike">
              <a:latin typeface="Arial"/>
            </a:endParaRPr>
          </a:p>
        </p:txBody>
      </p:sp>
      <p:graphicFrame>
        <p:nvGraphicFramePr>
          <p:cNvPr id="130" name="Table 3"/>
          <p:cNvGraphicFramePr/>
          <p:nvPr/>
        </p:nvGraphicFramePr>
        <p:xfrm>
          <a:off x="741960" y="3494160"/>
          <a:ext cx="5075280" cy="719280"/>
        </p:xfrm>
        <a:graphic>
          <a:graphicData uri="http://schemas.openxmlformats.org/drawingml/2006/table">
            <a:tbl>
              <a:tblPr/>
              <a:tblGrid>
                <a:gridCol w="5075640"/>
              </a:tblGrid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data = ‘fee,fi,fo,fum\n’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data_list = data.strip().split(‘,’)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print (data_list)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04000" y="301320"/>
            <a:ext cx="9069480" cy="63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Data Extraction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504000" y="1769040"/>
            <a:ext cx="9069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To load data to into our Python programs, we use a built-in Python function called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open()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.  </a:t>
            </a:r>
            <a:endParaRPr b="0" lang="en-IE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The open function will allow us to access any existing file in our file system that we have permissions for. </a:t>
            </a:r>
            <a:endParaRPr b="0" lang="en-IE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Following is an example:</a:t>
            </a: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504000" y="301320"/>
            <a:ext cx="9069480" cy="63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 to Numpy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504000" y="1769040"/>
            <a:ext cx="9069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35" name="Table 3"/>
          <p:cNvGraphicFramePr/>
          <p:nvPr/>
        </p:nvGraphicFramePr>
        <p:xfrm>
          <a:off x="370080" y="2337480"/>
          <a:ext cx="9467280" cy="1605960"/>
        </p:xfrm>
        <a:graphic>
          <a:graphicData uri="http://schemas.openxmlformats.org/drawingml/2006/table">
            <a:tbl>
              <a:tblPr/>
              <a:tblGrid>
                <a:gridCol w="9467640"/>
              </a:tblGrid>
              <a:tr h="16063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file_handle = open(‘some_text_file.txt’,’r’) # Open the file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print (file_handle.readline()) # Prints the first line of the file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# Read the nexts in the file, one at a time. 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for line in file_handle: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    </a:t>
                      </a:r>
                      <a:r>
                        <a:rPr b="0" lang="en-IE" sz="1700" spc="-1" strike="noStrike">
                          <a:latin typeface="Courier New"/>
                        </a:rPr>
                        <a:t>print (line.strip())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f.close()</a:t>
                      </a:r>
                      <a:endParaRPr b="0" lang="en-IE" sz="1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504000" y="301320"/>
            <a:ext cx="9069480" cy="63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Data Extraction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504000" y="1769040"/>
            <a:ext cx="9069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Note that in the previous example, we opened the file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some_text_file.txt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 for reading by passing in the second argument ‘r’.  However, opening a file for reading is the default action, so passing in the ‘r’ parameter is optional.</a:t>
            </a: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3008</TotalTime>
  <Application>LibreOffice/6.0.3.2$Linux_X86_64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2018-05-27T16:28:29Z</dcterms:created>
  <dc:creator/>
  <dc:description/>
  <dc:language>en-IE</dc:language>
  <cp:lastModifiedBy/>
  <dcterms:modified xsi:type="dcterms:W3CDTF">2018-06-06T16:29:56Z</dcterms:modified>
  <cp:revision>139</cp:revision>
  <dc:subject/>
  <dc:title>Blue Curve</dc:title>
</cp:coreProperties>
</file>