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IE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BA5A827-5922-4214-94B4-74BCB90BC8AE}" type="slidenum">
              <a:rPr b="0" lang="en-IE" sz="1400" spc="-1" strike="noStrike">
                <a:latin typeface="Times New Roman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IE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IE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IE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IE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IE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E" sz="1400" spc="-1" strike="noStrike">
                <a:latin typeface="Times New Roman"/>
              </a:rPr>
              <a:t> 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E" sz="1400" spc="-1" strike="noStrike">
                <a:latin typeface="Times New Roman"/>
              </a:rPr>
              <a:t> 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497C85E-7808-49E3-B196-C4A77F033E42}" type="slidenum">
              <a:rPr b="0" lang="en-IE" sz="1400" spc="-1" strike="noStrike">
                <a:latin typeface="Times New Roman"/>
              </a:rPr>
              <a:t>1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006699"/>
                </a:solidFill>
                <a:latin typeface="Arial"/>
              </a:rPr>
              <a:t>Introduction to Data Science</a:t>
            </a:r>
            <a:endParaRPr b="0" lang="en-IE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Transforming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There are many instances where the raw data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will need to be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transformed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in some manner. 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For example, if we are working with Pounds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Sterling (GBP, but the currency data acquired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is in US Dollars (USD), then a currency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conversion will need to be performed on the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data. 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Transforming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There are times that data will need to be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normalized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.  That is, data values may need to be reorganized in various ways so that one data field does not have an outsized effect on the algorithms used. 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Exploratory analysis. 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Often, raw data will contain fields that are extraneous or unnecessary for the project that is being undertaken.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DS must choose the relevant subset of data necessary.  This is where exploratory analysis becomes useful.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Picking fields with proper correlations becomes important.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Exploratory analysis. 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Visualization tools, such as heatmaps, become very useful in picking relevant data fields from the mix.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Note, often, you will not have any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meta-data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about the fields due to regulatory concerns, this means that you must rely on these visual tools to pick the proper features for your analysis.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What is Data Science?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Among the primary tools we will be using is the Python programming language. 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 will be using version 3.&lt;Replace this with the correct version&gt; for our labs.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As well, will be employing a number of libraries and API’s to make it easy to create programs and systems that will allow us to easily extract and analyze data.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What is Data Science?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Among the primary tools we will be using is the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Python programming language. 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 will be using version 3.&lt;Replace this with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correct version&gt; for our labs.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As well, will be employing a number of libraries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and API’s to make it easy to create programs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and systems that will allow us to easily extract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and analyze data.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Python uses the concept of a REPL.  REPL is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an acronym for Read – Eval – Print – Loop.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 REPL is simply an interactive shell that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allows us to type in simple Python programs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and run them directly.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Python ships with a REPL application already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available as part of the distribution.  Other,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more powerful and modern REPL’s, such as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iPython are also available.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Python stores all  values into a variable. For example: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will print out the value of 1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Go ahead and try this in the REPL.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18" name="Table 3"/>
          <p:cNvGraphicFramePr/>
          <p:nvPr/>
        </p:nvGraphicFramePr>
        <p:xfrm>
          <a:off x="918360" y="290952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x = 1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print (x)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119" name="TextShape 4"/>
          <p:cNvSpPr txBox="1"/>
          <p:nvPr/>
        </p:nvSpPr>
        <p:spPr>
          <a:xfrm>
            <a:off x="3427920" y="1018080"/>
            <a:ext cx="345240" cy="30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E" sz="1800" spc="-1" strike="noStrike">
                <a:latin typeface="Arial"/>
              </a:rPr>
              <a:t>is</a:t>
            </a:r>
            <a:endParaRPr b="0" lang="en-IE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Variables (also known as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objects)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can store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different types of data.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For example: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Note that this program will print out the values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Courier New"/>
              </a:rPr>
              <a:t> </a:t>
            </a:r>
            <a:r>
              <a:rPr b="0" lang="en-IE" sz="3200" spc="-1" strike="noStrike">
                <a:solidFill>
                  <a:srgbClr val="0066cc"/>
                </a:solidFill>
                <a:latin typeface="Courier New"/>
              </a:rPr>
              <a:t>1 Hello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on your output console.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22" name="Table 3"/>
          <p:cNvGraphicFramePr/>
          <p:nvPr/>
        </p:nvGraphicFramePr>
        <p:xfrm>
          <a:off x="2525760" y="343224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a = 1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b = ‘Hello’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print (a,b)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Python variables can hold different types of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data.  For example: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Note that variable names in Python are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case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sensitive!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25" name="Table 3"/>
          <p:cNvGraphicFramePr/>
          <p:nvPr/>
        </p:nvGraphicFramePr>
        <p:xfrm>
          <a:off x="986400" y="287352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Arial"/>
                        </a:rPr>
                        <a:t>a = 1 # Integer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Arial"/>
                        </a:rPr>
                        <a:t>b = 2.0 # Double Precision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Arial"/>
                        </a:rPr>
                        <a:t>c = 4e2 # Scientific Notation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Arial"/>
                        </a:rPr>
                        <a:t>d = 4j # Complex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Arial"/>
                        </a:rPr>
                        <a:t>e = ‘Hello World’ # String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What is Data Science?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Wikipedia defines data science as: “an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interdisciplinary field of scientific methods,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processes, algorithms and systems to extract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knowledge or insights from data in various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forms, either structured or unstructured.”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Data exists everywhere.  Companies like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Citibank are drowning in it. 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 can do arithmetic and other operations on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variables as well.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28" name="Table 3"/>
          <p:cNvGraphicFramePr/>
          <p:nvPr/>
        </p:nvGraphicFramePr>
        <p:xfrm>
          <a:off x="2547000" y="344988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a = 1 + 1 # Addition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b = a + 2 # Note we can add variables as well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c = a - 1 # Subtraction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d = b * 2 # Multiplication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e = b / 2 # Division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f = b // 2 # Floor (Integer) division (for 3.x only)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g = a ** 2 # exponentiation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a += 1 # Equivalent to a = a  + 1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 can do arithmetic and other operations on variables as well.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Note that here, the addition operator concatenates strings rather than doing arithmetic addition.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31" name="Table 3"/>
          <p:cNvGraphicFramePr/>
          <p:nvPr/>
        </p:nvGraphicFramePr>
        <p:xfrm>
          <a:off x="1098360" y="279324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s1 = ‘hello’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s2 = ‘world’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s3 = s1 + ‘ ‘ + s2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print (s3)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 can do arithmetic and other operations on variables as well.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Note that here, the addition operator concatenates strings rather than doing arithmetic addition.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34" name="Table 3"/>
          <p:cNvGraphicFramePr/>
          <p:nvPr/>
        </p:nvGraphicFramePr>
        <p:xfrm>
          <a:off x="1098360" y="279324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s1 = ‘hello’ * 3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print (s1)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 can do interesting things with string data as well!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[ ] notation represents a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slice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of the string.  In this case the slice represents the start of the string to the fourth position in the string.  (End position - 1)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37" name="Table 3"/>
          <p:cNvGraphicFramePr/>
          <p:nvPr/>
        </p:nvGraphicFramePr>
        <p:xfrm>
          <a:off x="1098360" y="279324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s1 = ‘hello world’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print (s1[0:5])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Strings also have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methods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associated with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them.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Methods are really just another name for a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function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. 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. operator in Python calls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upper()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method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using the value in the variable.  The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output here is: ‘HELLO WORLD’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40" name="Table 3"/>
          <p:cNvGraphicFramePr/>
          <p:nvPr/>
        </p:nvGraphicFramePr>
        <p:xfrm>
          <a:off x="826920" y="379728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-66600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s1 = ‘hello world’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print (s1.upper())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 can also represent data in the form of a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list.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 list is just a bunch of data in a row, separated by commas.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Here, the output is the concatenated list containing the values from l1 and l2.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43" name="Table 3"/>
          <p:cNvGraphicFramePr/>
          <p:nvPr/>
        </p:nvGraphicFramePr>
        <p:xfrm>
          <a:off x="708480" y="334224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61236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l1 = [1,2,3,4,5]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l2 = [‘a’,’b’,’c’,’d’,’e’]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l3 = l1 + l2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print (l3)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As we saw with strings, we can use the [ ]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notation to access individual elements or slices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of a list.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As with strings, the second number in the slice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is the last position – 1. 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46" name="Table 3"/>
          <p:cNvGraphicFramePr/>
          <p:nvPr/>
        </p:nvGraphicFramePr>
        <p:xfrm>
          <a:off x="708480" y="334224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61236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l1 = [1,2,3,4,5]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print (l1[0])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print (l1[0:3])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Like strings, lists also have methods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associated with them, accessible via the ‘.’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operator.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pop()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method returns the last element in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list and removes it from the list.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49" name="Table 3"/>
          <p:cNvGraphicFramePr/>
          <p:nvPr/>
        </p:nvGraphicFramePr>
        <p:xfrm>
          <a:off x="708480" y="334224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61236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L1 = [1,2,3,4,5]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print (l1.pop())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Like strings, lists also have methods associated with them, accessible via the ‘.’ operator.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pop()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method returns the last element in the list and removes it from the list.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52" name="Table 3"/>
          <p:cNvGraphicFramePr/>
          <p:nvPr/>
        </p:nvGraphicFramePr>
        <p:xfrm>
          <a:off x="708480" y="334224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61236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l1 = [1,2,3,4,5]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print (l1.pop())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Finally, we have dictionaries, often referred to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in other languages as maps.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Dictionaries are a list of key/value pairs.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Storing data in this fashion can be very useful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as data lookups become very fast.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55" name="Table 3"/>
          <p:cNvGraphicFramePr/>
          <p:nvPr/>
        </p:nvGraphicFramePr>
        <p:xfrm>
          <a:off x="807840" y="436608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61236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d1 = {‘key_1’:’value_1’,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  ’</a:t>
                      </a:r>
                      <a:r>
                        <a:rPr b="0" lang="en-IE" sz="1800" spc="-1" strike="noStrike">
                          <a:latin typeface="Courier New"/>
                        </a:rPr>
                        <a:t>key_2’:’value_2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    </a:t>
                      </a:r>
                      <a:r>
                        <a:rPr b="0" lang="en-IE" sz="1800" spc="-1" strike="noStrike">
                          <a:latin typeface="Courier New"/>
                        </a:rPr>
                        <a:t>...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  ‘</a:t>
                      </a:r>
                      <a:r>
                        <a:rPr b="0" lang="en-IE" sz="1800" spc="-1" strike="noStrike">
                          <a:latin typeface="Courier New"/>
                        </a:rPr>
                        <a:t>key_n’:’value_n’}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What is Data Science?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Data by itself is useless.  We need to be able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to gain insights from the data to drive our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business.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Data Science, then, allows us to be able to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acquire and analyze data, and extract meaning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from it.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Citi has an entire environment called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Dataflame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that is available for Data Scientists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and Business Analysts.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 can use the familiar [ ] operator to retrieve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data from a dictionary.  Only instead of using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an integer number as with a list, we use the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key.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Note that the key can be a hardcoded string, or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another Python variable.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58" name="Table 3"/>
          <p:cNvGraphicFramePr/>
          <p:nvPr/>
        </p:nvGraphicFramePr>
        <p:xfrm>
          <a:off x="723240" y="325620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45756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print d1[‘key_n’])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 can use the familiar [ ] operator to retrieve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data from a dictionary.  Only instead of using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an integer number as with a list, we use the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key.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output of this is a list of the keys for this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dictionary.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61" name="Table 3"/>
          <p:cNvGraphicFramePr/>
          <p:nvPr/>
        </p:nvGraphicFramePr>
        <p:xfrm>
          <a:off x="723240" y="325620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45756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print (d1.keys())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Python has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if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statement to allow us to make decisions about what to do in our programs.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Note that Python uses indentation to delimit the start and end of an if/else block.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64" name="Table 3"/>
          <p:cNvGraphicFramePr/>
          <p:nvPr/>
        </p:nvGraphicFramePr>
        <p:xfrm>
          <a:off x="723240" y="304020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45756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x = 5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if x == 5: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</a:t>
                      </a:r>
                      <a:r>
                        <a:rPr b="0" lang="en-IE" sz="1800" spc="-1" strike="noStrike">
                          <a:latin typeface="Courier New"/>
                        </a:rPr>
                        <a:t>print (‘x is 5’)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else: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</a:t>
                      </a:r>
                      <a:r>
                        <a:rPr b="0" lang="en-IE" sz="1800" spc="-1" strike="noStrike">
                          <a:latin typeface="Courier New"/>
                        </a:rPr>
                        <a:t>print (‘x is not 5’)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Python also allows the use of one or more elif statements in an if/else block.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67" name="Table 3"/>
          <p:cNvGraphicFramePr/>
          <p:nvPr/>
        </p:nvGraphicFramePr>
        <p:xfrm>
          <a:off x="723240" y="304020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45756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x = 5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if x == 5: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</a:t>
                      </a:r>
                      <a:r>
                        <a:rPr b="0" lang="en-IE" sz="1800" spc="-1" strike="noStrike">
                          <a:latin typeface="Courier New"/>
                        </a:rPr>
                        <a:t>print (‘x is 5’)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elif x == 6: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</a:t>
                      </a:r>
                      <a:r>
                        <a:rPr b="0" lang="en-IE" sz="1800" spc="-1" strike="noStrike">
                          <a:latin typeface="Courier New"/>
                        </a:rPr>
                        <a:t>Print (‘x is 6’) 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else: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</a:t>
                      </a:r>
                      <a:r>
                        <a:rPr b="0" lang="en-IE" sz="1800" spc="-1" strike="noStrike">
                          <a:latin typeface="Courier New"/>
                        </a:rPr>
                        <a:t>print (‘x is not 5 or 6’)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Python allows us to iterate in our programs with two constructs,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for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loop and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while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loop.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Here we print out values from 1 to 4 (As with lists and slices, we subtract 1 from the last value.  We use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range()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function to generate a list of numbers from 1 to 4.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70" name="Table 3"/>
          <p:cNvGraphicFramePr/>
          <p:nvPr/>
        </p:nvGraphicFramePr>
        <p:xfrm>
          <a:off x="723240" y="3040200"/>
          <a:ext cx="5075280" cy="61200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45756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For i in range(1,5):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print (i)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while loop also allows iteration.  A while loop will continue to iterate as long as the condition specified is True. 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Here we print out values from 10 to 1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73" name="Table 3"/>
          <p:cNvGraphicFramePr/>
          <p:nvPr/>
        </p:nvGraphicFramePr>
        <p:xfrm>
          <a:off x="723240" y="3040200"/>
          <a:ext cx="5075280" cy="61200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45756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x = 10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while x &gt; 0: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print (x)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x -= 1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Python also has the concept of functions. 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Functions are simply a block of code grouped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together.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Functions in Python can be pre-defined, such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as the print() or range() function, or can be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defined directly in our programs.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76" name="Table 3"/>
          <p:cNvGraphicFramePr/>
          <p:nvPr/>
        </p:nvGraphicFramePr>
        <p:xfrm>
          <a:off x="784080" y="456120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def myfunc():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print (‘Hi from myfunc!’)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myfunc() 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Python provides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def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keyword to allow us to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define functions.  Note that as with if/else and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for/while blocks, functions are defined with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indentation.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 can also pass data into a function by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means of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parameters.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output of this program is 5.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79" name="Table 3"/>
          <p:cNvGraphicFramePr/>
          <p:nvPr/>
        </p:nvGraphicFramePr>
        <p:xfrm>
          <a:off x="784080" y="456120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def myfunc(x):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print (x)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myfunc(5)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Python also allows us to pass data back from a function by using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return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statement.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output of this program is 10.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82" name="Table 3"/>
          <p:cNvGraphicFramePr/>
          <p:nvPr/>
        </p:nvGraphicFramePr>
        <p:xfrm>
          <a:off x="780480" y="2865600"/>
          <a:ext cx="5075280" cy="87120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87156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def myfunc(x):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return x+x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print (myfunc(5))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Python also allows us to use third party libraries that are not part of the core distribution via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import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statement.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output of this program is the value of pi to a specific number of significant digits. 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85" name="Table 3"/>
          <p:cNvGraphicFramePr/>
          <p:nvPr/>
        </p:nvGraphicFramePr>
        <p:xfrm>
          <a:off x="1235160" y="3578760"/>
          <a:ext cx="5075280" cy="87120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87156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import math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print (math.pi)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What do Data Scientists do?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 better name for a Data Scientists might be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Data Janitor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. 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 Data Scientist (DS) generally performs the following tasks.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Acquisition of data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Cleansing of data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Data transformation (if necessary)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Exploratory analysis and visualization.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Feeding data into appropriate algorithms. 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In this course we will use the following libraries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Quandl (For acquiring and analyzing financial data)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Numpy (Primarily for manipulating vectors and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matrices)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Pandas (For general data science)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MatPlotLib and Seaborn (for data visualization)  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What do Data Scientists do?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 Data Scientist (DS) generally performs the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following tasks.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Performing analysis and visualization of output to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provide meaningful insights to management. 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Track and record all steps for any regulatory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requirements. 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Acquiring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Data can be obtained from many different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sources.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The World Wide Web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Internal or external relational databases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Excel spreadsheets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Text based documents such as Comma Separated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Value (CSV) data. 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Many other sources available. 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Acquiring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 good DS should know or be easily able to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locate relevant data for the project that he or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she is working.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Additionally knowledge of file formats, such as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CSV, XML, JSON and others is helpful.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DS should be able to know how to load the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data from the remote location to the local data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repository for the project.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Acquiring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Often times, data sets will be extraordinarily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large (Big Data). Thus understanding tools like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Apache’s Hadoop and Spark and data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extraction algorithms like Map Reduce may be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necessary for project success.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Cleaning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Often times acquired data is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“dirty”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. 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Data may contain duplicate lines.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Fields may have missing or incomplete data.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Data may be corrupted or out of date.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This is one of the most critical, yet most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tedious and tine consuming tasks that the DS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must perform (Garbage in = Garbage out).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1674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2018-05-27T16:28:29Z</dcterms:created>
  <dc:creator/>
  <dc:description/>
  <dc:language>en-IE</dc:language>
  <cp:lastModifiedBy/>
  <dcterms:modified xsi:type="dcterms:W3CDTF">2018-05-28T23:50:38Z</dcterms:modified>
  <cp:revision>64</cp:revision>
  <dc:subject/>
  <dc:title>Blue Curve</dc:title>
</cp:coreProperties>
</file>