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E" sz="3200" spc="-1" strike="noStrike">
              <a:latin typeface="Arial"/>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3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
        <p:nvSpPr>
          <p:cNvPr id="3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3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E" sz="3200" spc="-1" strike="noStrike">
              <a:latin typeface="Arial"/>
            </a:endParaRPr>
          </a:p>
        </p:txBody>
      </p:sp>
      <p:sp>
        <p:nvSpPr>
          <p:cNvPr id="3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E" sz="3200" spc="-1" strike="noStrike">
              <a:latin typeface="Arial"/>
            </a:endParaRPr>
          </a:p>
        </p:txBody>
      </p:sp>
      <p:sp>
        <p:nvSpPr>
          <p:cNvPr id="3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E" sz="3200" spc="-1" strike="noStrike">
              <a:latin typeface="Arial"/>
            </a:endParaRPr>
          </a:p>
        </p:txBody>
      </p:sp>
      <p:sp>
        <p:nvSpPr>
          <p:cNvPr id="3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E" sz="3200" spc="-1" strike="noStrike">
              <a:latin typeface="Arial"/>
            </a:endParaRPr>
          </a:p>
        </p:txBody>
      </p:sp>
      <p:sp>
        <p:nvSpPr>
          <p:cNvPr id="3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E" sz="3200" spc="-1" strike="noStrike">
              <a:latin typeface="Arial"/>
            </a:endParaRPr>
          </a:p>
        </p:txBody>
      </p:sp>
      <p:sp>
        <p:nvSpPr>
          <p:cNvPr id="3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1280" cy="29548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E"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E"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E"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E"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E"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E"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29548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1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
        <p:nvSpPr>
          <p:cNvPr id="1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504000" y="301320"/>
            <a:ext cx="9071280" cy="63720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1280" cy="63720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42" name="PlaceHolder 4"/>
          <p:cNvSpPr>
            <a:spLocks noGrp="1"/>
          </p:cNvSpPr>
          <p:nvPr>
            <p:ph type="body"/>
          </p:nvPr>
        </p:nvSpPr>
        <p:spPr>
          <a:xfrm>
            <a:off x="504000" y="1769040"/>
            <a:ext cx="9071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234108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006699"/>
                </a:solidFill>
                <a:latin typeface="Arial"/>
              </a:rPr>
              <a:t>Trading Strategies with Python</a:t>
            </a:r>
            <a:endParaRPr b="0" lang="en-IE"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10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also calculate the volatility of the commodity by calculating the standard deviation of the 21 day rolling average.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Plotting a histogram of this data shows a trend towards negative volatility (i.e. prices trending downward) than positive volatility.  </a:t>
            </a:r>
            <a:endParaRPr b="0" lang="en-IE"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10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Finally we can calculate the magnitude of the change (The expected change modeled by taking the standard deviation vs the actual change represented by empirical data).</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Using these values can indicate to us a trading strategy that we can use to decide whether to buy, hold or sell the commodity. </a:t>
            </a:r>
            <a:endParaRPr b="0" lang="en-IE"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Regression and Classification Algorithms</a:t>
            </a:r>
            <a:endParaRPr b="0" lang="en-IE" sz="4400" spc="-1" strike="noStrike">
              <a:latin typeface="Arial"/>
            </a:endParaRPr>
          </a:p>
        </p:txBody>
      </p:sp>
      <p:sp>
        <p:nvSpPr>
          <p:cNvPr id="10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a number of algorithms that we can use to determine our trading strategy.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These algorithms are usually either </a:t>
            </a:r>
            <a:r>
              <a:rPr b="0" i="1" lang="en-IE" sz="3200" spc="-1" strike="noStrike">
                <a:solidFill>
                  <a:srgbClr val="0066cc"/>
                </a:solidFill>
                <a:latin typeface="Arial"/>
              </a:rPr>
              <a:t>predictive</a:t>
            </a:r>
            <a:r>
              <a:rPr b="0" lang="en-IE" sz="3200" spc="-1" strike="noStrike">
                <a:solidFill>
                  <a:srgbClr val="0066cc"/>
                </a:solidFill>
                <a:latin typeface="Arial"/>
              </a:rPr>
              <a:t> i.e.a regression algorithm, or </a:t>
            </a:r>
            <a:r>
              <a:rPr b="0" i="1" lang="en-IE" sz="3200" spc="-1" strike="noStrike">
                <a:solidFill>
                  <a:srgbClr val="0066cc"/>
                </a:solidFill>
                <a:latin typeface="Arial"/>
              </a:rPr>
              <a:t>categorical</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We’ll look at a sample of different algorithms that we can employ to determine our optimal trading strategy</a:t>
            </a:r>
            <a:endParaRPr b="0" lang="en-IE"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10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previous set of slides gave some ideas on how to collect or compute the appropriate data sets.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Now we have to use that data to power our algorithms.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first algorithm we will examine is </a:t>
            </a:r>
            <a:r>
              <a:rPr b="0" i="1" lang="en-IE" sz="3200" spc="-1" strike="noStrike">
                <a:solidFill>
                  <a:srgbClr val="0066cc"/>
                </a:solidFill>
                <a:latin typeface="Arial"/>
              </a:rPr>
              <a:t>Linear Regression</a:t>
            </a:r>
            <a:r>
              <a:rPr b="0" lang="en-IE" sz="3200" spc="-1" strike="noStrike">
                <a:solidFill>
                  <a:srgbClr val="0066cc"/>
                </a:solidFill>
                <a:latin typeface="Arial"/>
              </a:rPr>
              <a:t>. </a:t>
            </a:r>
            <a:endParaRPr b="0" lang="en-IE"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10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use linear regression to attempt to predict the value of a dependent variable by fitting a line through a plot of one or more independent variables.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attempt to find a line that is our “best fit”. In other words, given an equation of y = mx + b, what is the optimal value for m and b that will give us the best possible prediction set.  </a:t>
            </a:r>
            <a:endParaRPr b="0" lang="en-IE"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Algorithms</a:t>
            </a:r>
            <a:endParaRPr b="0" lang="en-IE" sz="4400" spc="-1" strike="noStrike">
              <a:latin typeface="Arial"/>
            </a:endParaRPr>
          </a:p>
        </p:txBody>
      </p:sp>
      <p:sp>
        <p:nvSpPr>
          <p:cNvPr id="11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a number of toolkits that we can use to apply Linear Regression, however, the easiest one is the Python toolkit </a:t>
            </a:r>
            <a:r>
              <a:rPr b="0" i="1" lang="en-IE" sz="3200" spc="-1" strike="noStrike">
                <a:solidFill>
                  <a:srgbClr val="0066cc"/>
                </a:solidFill>
                <a:latin typeface="Arial"/>
              </a:rPr>
              <a:t>sklearn</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Sklearn contains a number of regression and classification algorithmns that we can employ. </a:t>
            </a:r>
            <a:endParaRPr b="0" lang="en-IE"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Algorithms</a:t>
            </a:r>
            <a:endParaRPr b="0" lang="en-IE" sz="4400" spc="-1" strike="noStrike">
              <a:latin typeface="Arial"/>
            </a:endParaRPr>
          </a:p>
        </p:txBody>
      </p:sp>
      <p:sp>
        <p:nvSpPr>
          <p:cNvPr id="11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the next example, we’ll see an application that takes data from Quandl and runs linear regression.</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this example the dependent variable is the closing price, and the independent variable is the date</a:t>
            </a:r>
            <a:endParaRPr b="0" lang="en-IE"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1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graphicFrame>
        <p:nvGraphicFramePr>
          <p:cNvPr id="115" name="Table 3"/>
          <p:cNvGraphicFramePr/>
          <p:nvPr/>
        </p:nvGraphicFramePr>
        <p:xfrm>
          <a:off x="158400" y="1212840"/>
          <a:ext cx="9646920" cy="4113000"/>
        </p:xfrm>
        <a:graphic>
          <a:graphicData uri="http://schemas.openxmlformats.org/drawingml/2006/table">
            <a:tbl>
              <a:tblPr/>
              <a:tblGrid>
                <a:gridCol w="9647280"/>
              </a:tblGrid>
              <a:tr h="4113360">
                <a:tc>
                  <a:txBody>
                    <a:bodyPr lIns="90000" rIns="90000"/>
                    <a:p>
                      <a:pPr>
                        <a:lnSpc>
                          <a:spcPct val="100000"/>
                        </a:lnSpc>
                      </a:pPr>
                      <a:r>
                        <a:rPr b="0" lang="en-IE" sz="1450" spc="-1" strike="noStrike">
                          <a:latin typeface="Courier New"/>
                        </a:rPr>
                        <a:t>import numpy as np</a:t>
                      </a:r>
                      <a:endParaRPr b="0" lang="en-IE" sz="1450" spc="-1" strike="noStrike">
                        <a:latin typeface="Arial"/>
                      </a:endParaRPr>
                    </a:p>
                    <a:p>
                      <a:pPr>
                        <a:lnSpc>
                          <a:spcPct val="100000"/>
                        </a:lnSpc>
                      </a:pPr>
                      <a:r>
                        <a:rPr b="0" lang="en-IE" sz="1450" spc="-1" strike="noStrike">
                          <a:latin typeface="Courier New"/>
                        </a:rPr>
                        <a:t>import matplotlib.pyplot as plt</a:t>
                      </a:r>
                      <a:endParaRPr b="0" lang="en-IE" sz="1450" spc="-1" strike="noStrike">
                        <a:latin typeface="Arial"/>
                      </a:endParaRPr>
                    </a:p>
                    <a:p>
                      <a:pPr>
                        <a:lnSpc>
                          <a:spcPct val="100000"/>
                        </a:lnSpc>
                      </a:pPr>
                      <a:r>
                        <a:rPr b="0" lang="en-IE" sz="1450" spc="-1" strike="noStrike">
                          <a:latin typeface="Courier New"/>
                        </a:rPr>
                        <a:t>from matplotlib import style</a:t>
                      </a:r>
                      <a:endParaRPr b="0" lang="en-IE" sz="1450" spc="-1" strike="noStrike">
                        <a:latin typeface="Arial"/>
                      </a:endParaRPr>
                    </a:p>
                    <a:p>
                      <a:pPr>
                        <a:lnSpc>
                          <a:spcPct val="100000"/>
                        </a:lnSpc>
                      </a:pPr>
                      <a:r>
                        <a:rPr b="0" lang="en-IE" sz="1450" spc="-1" strike="noStrike">
                          <a:latin typeface="Courier New"/>
                        </a:rPr>
                        <a:t>from sklearn.linear_model import LinearRegression</a:t>
                      </a:r>
                      <a:endParaRPr b="0" lang="en-IE" sz="1450" spc="-1" strike="noStrike">
                        <a:latin typeface="Arial"/>
                      </a:endParaRPr>
                    </a:p>
                    <a:p>
                      <a:pPr>
                        <a:lnSpc>
                          <a:spcPct val="100000"/>
                        </a:lnSpc>
                      </a:pPr>
                      <a:r>
                        <a:rPr b="0" lang="en-IE" sz="1450" spc="-1" strike="noStrike">
                          <a:latin typeface="Courier New"/>
                        </a:rPr>
                        <a:t>from sklearn.model_selection import train_test_split</a:t>
                      </a:r>
                      <a:endParaRPr b="0" lang="en-IE" sz="1450" spc="-1" strike="noStrike">
                        <a:latin typeface="Arial"/>
                      </a:endParaRPr>
                    </a:p>
                    <a:p>
                      <a:pPr>
                        <a:lnSpc>
                          <a:spcPct val="100000"/>
                        </a:lnSpc>
                      </a:pPr>
                      <a:r>
                        <a:rPr b="0" lang="en-IE" sz="1450" spc="-1" strike="noStrike">
                          <a:latin typeface="Courier New"/>
                        </a:rPr>
                        <a:t>import quandl</a:t>
                      </a:r>
                      <a:endParaRPr b="0" lang="en-IE" sz="1450" spc="-1" strike="noStrike">
                        <a:latin typeface="Arial"/>
                      </a:endParaRPr>
                    </a:p>
                    <a:p>
                      <a:pPr>
                        <a:lnSpc>
                          <a:spcPct val="100000"/>
                        </a:lnSpc>
                      </a:pPr>
                      <a:r>
                        <a:rPr b="0" lang="en-IE" sz="1450" spc="-1" strike="noStrike">
                          <a:latin typeface="Courier New"/>
                        </a:rPr>
                        <a:t>import datetime</a:t>
                      </a:r>
                      <a:endParaRPr b="0" lang="en-IE" sz="1450" spc="-1" strike="noStrike">
                        <a:latin typeface="Arial"/>
                      </a:endParaRPr>
                    </a:p>
                    <a:p>
                      <a:pPr>
                        <a:lnSpc>
                          <a:spcPct val="100000"/>
                        </a:lnSpc>
                      </a:pPr>
                      <a:r>
                        <a:rPr b="0" lang="en-IE" sz="1450" spc="-1" strike="noStrike">
                          <a:latin typeface="Courier New"/>
                        </a:rPr>
                        <a:t>style.use('ggplot')</a:t>
                      </a:r>
                      <a:endParaRPr b="0" lang="en-IE" sz="1450" spc="-1" strike="noStrike">
                        <a:latin typeface="Arial"/>
                      </a:endParaRPr>
                    </a:p>
                    <a:p>
                      <a:pPr>
                        <a:lnSpc>
                          <a:spcPct val="100000"/>
                        </a:lnSpc>
                      </a:pPr>
                      <a:r>
                        <a:rPr b="0" lang="en-IE" sz="1450" spc="-1" strike="noStrike">
                          <a:latin typeface="Courier New"/>
                        </a:rPr>
                        <a:t> </a:t>
                      </a:r>
                      <a:endParaRPr b="0" lang="en-IE" sz="1450" spc="-1" strike="noStrike">
                        <a:latin typeface="Arial"/>
                      </a:endParaRPr>
                    </a:p>
                    <a:p>
                      <a:pPr>
                        <a:lnSpc>
                          <a:spcPct val="100000"/>
                        </a:lnSpc>
                      </a:pPr>
                      <a:r>
                        <a:rPr b="0" lang="en-IE" sz="1450" spc="-1" strike="noStrike">
                          <a:latin typeface="Courier New"/>
                        </a:rPr>
                        <a:t>#Dates</a:t>
                      </a:r>
                      <a:endParaRPr b="0" lang="en-IE" sz="1450" spc="-1" strike="noStrike">
                        <a:latin typeface="Arial"/>
                      </a:endParaRPr>
                    </a:p>
                    <a:p>
                      <a:pPr>
                        <a:lnSpc>
                          <a:spcPct val="100000"/>
                        </a:lnSpc>
                      </a:pPr>
                      <a:r>
                        <a:rPr b="0" lang="en-IE" sz="1450" spc="-1" strike="noStrike">
                          <a:latin typeface="Courier New"/>
                        </a:rPr>
                        <a:t>start_date = datetime.date(2017,1,3)</a:t>
                      </a:r>
                      <a:endParaRPr b="0" lang="en-IE" sz="1450" spc="-1" strike="noStrike">
                        <a:latin typeface="Arial"/>
                      </a:endParaRPr>
                    </a:p>
                    <a:p>
                      <a:pPr>
                        <a:lnSpc>
                          <a:spcPct val="100000"/>
                        </a:lnSpc>
                      </a:pPr>
                      <a:r>
                        <a:rPr b="0" lang="en-IE" sz="1450" spc="-1" strike="noStrike">
                          <a:latin typeface="Courier New"/>
                        </a:rPr>
                        <a:t>end_date = datetime.date.today()</a:t>
                      </a:r>
                      <a:endParaRPr b="0" lang="en-IE" sz="1450" spc="-1" strike="noStrike">
                        <a:latin typeface="Arial"/>
                      </a:endParaRPr>
                    </a:p>
                    <a:p>
                      <a:pPr>
                        <a:lnSpc>
                          <a:spcPct val="100000"/>
                        </a:lnSpc>
                      </a:pPr>
                      <a:r>
                        <a:rPr b="0" lang="en-IE" sz="1450" spc="-1" strike="noStrike">
                          <a:latin typeface="Courier New"/>
                        </a:rPr>
                        <a:t> </a:t>
                      </a:r>
                      <a:endParaRPr b="0" lang="en-IE" sz="1450" spc="-1" strike="noStrike">
                        <a:latin typeface="Arial"/>
                      </a:endParaRPr>
                    </a:p>
                    <a:p>
                      <a:pPr>
                        <a:lnSpc>
                          <a:spcPct val="100000"/>
                        </a:lnSpc>
                      </a:pPr>
                      <a:r>
                        <a:rPr b="0" lang="en-IE" sz="1450" spc="-1" strike="noStrike">
                          <a:latin typeface="Courier New"/>
                        </a:rPr>
                        <a:t>quandl.ApiConfig.api_key = "your key here"</a:t>
                      </a:r>
                      <a:endParaRPr b="0" lang="en-IE" sz="1450" spc="-1" strike="noStrike">
                        <a:latin typeface="Arial"/>
                      </a:endParaRPr>
                    </a:p>
                    <a:p>
                      <a:pPr>
                        <a:lnSpc>
                          <a:spcPct val="100000"/>
                        </a:lnSpc>
                      </a:pPr>
                      <a:r>
                        <a:rPr b="0" lang="en-IE" sz="1450" spc="-1" strike="noStrike">
                          <a:latin typeface="Courier New"/>
                        </a:rPr>
                        <a:t> </a:t>
                      </a:r>
                      <a:endParaRPr b="0" lang="en-IE" sz="1450" spc="-1" strike="noStrike">
                        <a:latin typeface="Arial"/>
                      </a:endParaRPr>
                    </a:p>
                    <a:p>
                      <a:pPr>
                        <a:lnSpc>
                          <a:spcPct val="100000"/>
                        </a:lnSpc>
                      </a:pPr>
                      <a:r>
                        <a:rPr b="0" lang="en-IE" sz="1450" spc="-1" strike="noStrike">
                          <a:latin typeface="Courier New"/>
                        </a:rPr>
                        <a:t>#Get Data From Quandl</a:t>
                      </a:r>
                      <a:endParaRPr b="0" lang="en-IE" sz="1450" spc="-1" strike="noStrike">
                        <a:latin typeface="Arial"/>
                      </a:endParaRPr>
                    </a:p>
                    <a:p>
                      <a:pPr>
                        <a:lnSpc>
                          <a:spcPct val="100000"/>
                        </a:lnSpc>
                      </a:pPr>
                      <a:r>
                        <a:rPr b="0" lang="en-IE" sz="1450" spc="-1" strike="noStrike">
                          <a:latin typeface="Courier New"/>
                        </a:rPr>
                        <a:t>df = quandl.get('WIKI/AAP.4', start_date=start_date, end_date=end_date, collapse="daily")</a:t>
                      </a:r>
                      <a:endParaRPr b="0" lang="en-IE" sz="1450" spc="-1" strike="noStrike">
                        <a:latin typeface="Arial"/>
                      </a:endParaRPr>
                    </a:p>
                    <a:p>
                      <a:pPr>
                        <a:lnSpc>
                          <a:spcPct val="100000"/>
                        </a:lnSpc>
                      </a:pPr>
                      <a:r>
                        <a:rPr b="0" lang="en-IE" sz="1450" spc="-1" strike="noStrike">
                          <a:latin typeface="Courier New"/>
                        </a:rPr>
                        <a:t>df = df.reset_index()</a:t>
                      </a:r>
                      <a:endParaRPr b="0" lang="en-IE" sz="1450" spc="-1" strike="noStrike">
                        <a:latin typeface="Arial"/>
                      </a:endParaRPr>
                    </a:p>
                    <a:p>
                      <a:pPr>
                        <a:lnSpc>
                          <a:spcPct val="100000"/>
                        </a:lnSpc>
                      </a:pPr>
                      <a:r>
                        <a:rPr b="0" lang="en-IE" sz="1450" spc="-1" strike="noStrike">
                          <a:latin typeface="Courier New"/>
                        </a:rPr>
                        <a:t>prices = df['Close'].tolist()</a:t>
                      </a:r>
                      <a:endParaRPr b="0" lang="en-IE" sz="1450" spc="-1" strike="noStrike">
                        <a:latin typeface="Arial"/>
                      </a:endParaRPr>
                    </a:p>
                    <a:p>
                      <a:pPr>
                        <a:lnSpc>
                          <a:spcPct val="100000"/>
                        </a:lnSpc>
                      </a:pPr>
                      <a:r>
                        <a:rPr b="0" lang="en-IE" sz="1450" spc="-1" strike="noStrike">
                          <a:latin typeface="Courier New"/>
                        </a:rPr>
                        <a:t>dates = df.index.tolist()</a:t>
                      </a:r>
                      <a:endParaRPr b="0" lang="en-IE" sz="1450" spc="-1" strike="noStrike">
                        <a:latin typeface="Arial"/>
                      </a:endParaRPr>
                    </a:p>
                    <a:p>
                      <a:pPr>
                        <a:lnSpc>
                          <a:spcPct val="100000"/>
                        </a:lnSpc>
                      </a:pPr>
                      <a:r>
                        <a:rPr b="0" lang="en-IE" sz="1450" spc="-1" strike="noStrike">
                          <a:latin typeface="Courier New"/>
                        </a:rPr>
                        <a:t> </a:t>
                      </a:r>
                      <a:endParaRPr b="0" lang="en-IE" sz="1450" spc="-1" strike="noStrike">
                        <a:latin typeface="Arial"/>
                      </a:endParaRPr>
                    </a:p>
                    <a:p>
                      <a:pPr>
                        <a:lnSpc>
                          <a:spcPct val="100000"/>
                        </a:lnSpc>
                      </a:pPr>
                      <a:r>
                        <a:rPr b="0" lang="en-IE" sz="1450" spc="-1" strike="noStrike">
                          <a:latin typeface="Courier New"/>
                        </a:rPr>
                        <a:t>#Convert to 1d Vector</a:t>
                      </a:r>
                      <a:endParaRPr b="0" lang="en-IE" sz="1450" spc="-1" strike="noStrike">
                        <a:latin typeface="Arial"/>
                      </a:endParaRPr>
                    </a:p>
                    <a:p>
                      <a:pPr>
                        <a:lnSpc>
                          <a:spcPct val="100000"/>
                        </a:lnSpc>
                      </a:pPr>
                      <a:r>
                        <a:rPr b="0" lang="en-IE" sz="1450" spc="-1" strike="noStrike">
                          <a:latin typeface="Courier New"/>
                        </a:rPr>
                        <a:t>dates = np.reshape(dates, (len(dates), 1))</a:t>
                      </a:r>
                      <a:endParaRPr b="0" lang="en-IE" sz="1450" spc="-1" strike="noStrike">
                        <a:latin typeface="Arial"/>
                      </a:endParaRPr>
                    </a:p>
                    <a:p>
                      <a:pPr>
                        <a:lnSpc>
                          <a:spcPct val="100000"/>
                        </a:lnSpc>
                      </a:pPr>
                      <a:r>
                        <a:rPr b="0" lang="en-IE" sz="1450" spc="-1" strike="noStrike">
                          <a:latin typeface="Courier New"/>
                        </a:rPr>
                        <a:t>prices = np.reshape(prices, (len(prices), 1))</a:t>
                      </a:r>
                      <a:endParaRPr b="0" lang="en-IE" sz="145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1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graphicFrame>
        <p:nvGraphicFramePr>
          <p:cNvPr id="118" name="Table 3"/>
          <p:cNvGraphicFramePr/>
          <p:nvPr/>
        </p:nvGraphicFramePr>
        <p:xfrm>
          <a:off x="100800" y="1435320"/>
          <a:ext cx="9646920" cy="4113000"/>
        </p:xfrm>
        <a:graphic>
          <a:graphicData uri="http://schemas.openxmlformats.org/drawingml/2006/table">
            <a:tbl>
              <a:tblPr/>
              <a:tblGrid>
                <a:gridCol w="9647280"/>
              </a:tblGrid>
              <a:tr h="4113360">
                <a:tc>
                  <a:txBody>
                    <a:bodyPr lIns="90000" rIns="90000"/>
                    <a:p>
                      <a:pPr>
                        <a:lnSpc>
                          <a:spcPct val="100000"/>
                        </a:lnSpc>
                      </a:pPr>
                      <a:r>
                        <a:rPr b="0" lang="en-IE" sz="1800" spc="-1" strike="noStrike">
                          <a:latin typeface="Courier New"/>
                        </a:rPr>
                        <a:t>regressor = LinearRegression()</a:t>
                      </a:r>
                      <a:endParaRPr b="0" lang="en-IE" sz="1800" spc="-1" strike="noStrike">
                        <a:latin typeface="Arial"/>
                      </a:endParaRPr>
                    </a:p>
                    <a:p>
                      <a:pPr>
                        <a:lnSpc>
                          <a:spcPct val="100000"/>
                        </a:lnSpc>
                      </a:pPr>
                      <a:r>
                        <a:rPr b="0" lang="en-IE" sz="1800" spc="-1" strike="noStrike">
                          <a:latin typeface="Courier New"/>
                        </a:rPr>
                        <a:t>regressor.fit(dates, prices)</a:t>
                      </a:r>
                      <a:endParaRPr b="0" lang="en-IE" sz="1800" spc="-1" strike="noStrike">
                        <a:latin typeface="Arial"/>
                      </a:endParaRPr>
                    </a:p>
                    <a:p>
                      <a:pPr>
                        <a:lnSpc>
                          <a:spcPct val="100000"/>
                        </a:lnSpc>
                      </a:pPr>
                      <a:r>
                        <a:rPr b="0" lang="en-IE" sz="1800" spc="-1" strike="noStrike">
                          <a:latin typeface="Courier New"/>
                        </a:rPr>
                        <a:t> </a:t>
                      </a:r>
                      <a:endParaRPr b="0" lang="en-IE" sz="1800" spc="-1" strike="noStrike">
                        <a:latin typeface="Arial"/>
                      </a:endParaRPr>
                    </a:p>
                    <a:p>
                      <a:pPr>
                        <a:lnSpc>
                          <a:spcPct val="100000"/>
                        </a:lnSpc>
                      </a:pPr>
                      <a:r>
                        <a:rPr b="0" lang="en-IE" sz="1800" spc="-1" strike="noStrike">
                          <a:latin typeface="Courier New"/>
                        </a:rPr>
                        <a:t>#Visualize Results</a:t>
                      </a:r>
                      <a:endParaRPr b="0" lang="en-IE" sz="1800" spc="-1" strike="noStrike">
                        <a:latin typeface="Arial"/>
                      </a:endParaRPr>
                    </a:p>
                    <a:p>
                      <a:pPr>
                        <a:lnSpc>
                          <a:spcPct val="100000"/>
                        </a:lnSpc>
                      </a:pPr>
                      <a:r>
                        <a:rPr b="0" lang="en-IE" sz="1800" spc="-1" strike="noStrike">
                          <a:latin typeface="Courier New"/>
                        </a:rPr>
                        <a:t>plt.scatter(dates, prices, color='yellow', label= 'Actual Price') #plotting the initial datapoints</a:t>
                      </a:r>
                      <a:endParaRPr b="0" lang="en-IE" sz="1800" spc="-1" strike="noStrike">
                        <a:latin typeface="Arial"/>
                      </a:endParaRPr>
                    </a:p>
                    <a:p>
                      <a:pPr>
                        <a:lnSpc>
                          <a:spcPct val="100000"/>
                        </a:lnSpc>
                      </a:pPr>
                      <a:r>
                        <a:rPr b="0" lang="en-IE" sz="1800" spc="-1" strike="noStrike">
                          <a:latin typeface="Courier New"/>
                        </a:rPr>
                        <a:t>plt.plot(dates, regressor.predict(dates), color='red', linewidth=3, label = 'Predicted Price') #plotting the line made by linear regression</a:t>
                      </a:r>
                      <a:endParaRPr b="0" lang="en-IE" sz="1800" spc="-1" strike="noStrike">
                        <a:latin typeface="Arial"/>
                      </a:endParaRPr>
                    </a:p>
                    <a:p>
                      <a:pPr>
                        <a:lnSpc>
                          <a:spcPct val="100000"/>
                        </a:lnSpc>
                      </a:pPr>
                      <a:r>
                        <a:rPr b="0" lang="en-IE" sz="1800" spc="-1" strike="noStrike">
                          <a:latin typeface="Courier New"/>
                        </a:rPr>
                        <a:t>plt.title('Linear Regression | Time vs. Price')</a:t>
                      </a:r>
                      <a:endParaRPr b="0" lang="en-IE" sz="1800" spc="-1" strike="noStrike">
                        <a:latin typeface="Arial"/>
                      </a:endParaRPr>
                    </a:p>
                    <a:p>
                      <a:pPr>
                        <a:lnSpc>
                          <a:spcPct val="100000"/>
                        </a:lnSpc>
                      </a:pPr>
                      <a:r>
                        <a:rPr b="0" lang="en-IE" sz="1800" spc="-1" strike="noStrike">
                          <a:latin typeface="Courier New"/>
                        </a:rPr>
                        <a:t>plt.legend()</a:t>
                      </a:r>
                      <a:endParaRPr b="0" lang="en-IE" sz="1800" spc="-1" strike="noStrike">
                        <a:latin typeface="Arial"/>
                      </a:endParaRPr>
                    </a:p>
                    <a:p>
                      <a:pPr>
                        <a:lnSpc>
                          <a:spcPct val="100000"/>
                        </a:lnSpc>
                      </a:pPr>
                      <a:r>
                        <a:rPr b="0" lang="en-IE" sz="1800" spc="-1" strike="noStrike">
                          <a:latin typeface="Courier New"/>
                        </a:rPr>
                        <a:t>plt.xlabel('Date Integer')</a:t>
                      </a:r>
                      <a:endParaRPr b="0" lang="en-IE" sz="1800" spc="-1" strike="noStrike">
                        <a:latin typeface="Arial"/>
                      </a:endParaRPr>
                    </a:p>
                    <a:p>
                      <a:pPr>
                        <a:lnSpc>
                          <a:spcPct val="100000"/>
                        </a:lnSpc>
                      </a:pPr>
                      <a:r>
                        <a:rPr b="0" lang="en-IE" sz="1800" spc="-1" strike="noStrike">
                          <a:latin typeface="Courier New"/>
                        </a:rPr>
                        <a:t>plt.show()</a:t>
                      </a:r>
                      <a:endParaRPr b="0" lang="en-IE" sz="1800" spc="-1" strike="noStrike">
                        <a:latin typeface="Arial"/>
                      </a:endParaRPr>
                    </a:p>
                    <a:p>
                      <a:pPr>
                        <a:lnSpc>
                          <a:spcPct val="100000"/>
                        </a:lnSpc>
                      </a:pPr>
                      <a:r>
                        <a:rPr b="0" lang="en-IE" sz="1800" spc="-1" strike="noStrike">
                          <a:latin typeface="Courier New"/>
                        </a:rPr>
                        <a:t> </a:t>
                      </a:r>
                      <a:endParaRPr b="0" lang="en-IE" sz="1800" spc="-1" strike="noStrike">
                        <a:latin typeface="Arial"/>
                      </a:endParaRPr>
                    </a:p>
                    <a:p>
                      <a:pPr>
                        <a:lnSpc>
                          <a:spcPct val="100000"/>
                        </a:lnSpc>
                      </a:pPr>
                      <a:r>
                        <a:rPr b="0" lang="en-IE" sz="1800" spc="-1" strike="noStrike">
                          <a:latin typeface="Courier New"/>
                        </a:rPr>
                        <a:t>#Predict Price on Given Date</a:t>
                      </a:r>
                      <a:endParaRPr b="0" lang="en-IE" sz="1800" spc="-1" strike="noStrike">
                        <a:latin typeface="Arial"/>
                      </a:endParaRPr>
                    </a:p>
                    <a:p>
                      <a:pPr>
                        <a:lnSpc>
                          <a:spcPct val="100000"/>
                        </a:lnSpc>
                      </a:pPr>
                      <a:r>
                        <a:rPr b="0" lang="en-IE" sz="1800" spc="-1" strike="noStrike">
                          <a:latin typeface="Courier New"/>
                        </a:rPr>
                        <a:t>date = 10</a:t>
                      </a:r>
                      <a:endParaRPr b="0" lang="en-IE" sz="1800" spc="-1" strike="noStrike">
                        <a:latin typeface="Arial"/>
                      </a:endParaRPr>
                    </a:p>
                    <a:p>
                      <a:pPr>
                        <a:lnSpc>
                          <a:spcPct val="100000"/>
                        </a:lnSpc>
                      </a:pPr>
                      <a:r>
                        <a:rPr b="0" lang="en-IE" sz="1800" spc="-1" strike="noStrike">
                          <a:latin typeface="Courier New"/>
                        </a:rPr>
                        <a:t>predicted_price =regressor.predict(date)</a:t>
                      </a:r>
                      <a:endParaRPr b="0" lang="en-IE" sz="1800" spc="-1" strike="noStrike">
                        <a:latin typeface="Arial"/>
                      </a:endParaRPr>
                    </a:p>
                    <a:p>
                      <a:pPr>
                        <a:lnSpc>
                          <a:spcPct val="100000"/>
                        </a:lnSpc>
                      </a:pPr>
                      <a:r>
                        <a:rPr b="0" lang="en-IE" sz="1800" spc="-1" strike="noStrike">
                          <a:latin typeface="Courier New"/>
                        </a:rPr>
                        <a:t>print(predicted_price[0][0],regressor.coef_[0][0] ,regressor.intercept_[0])</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Algorithms</a:t>
            </a:r>
            <a:endParaRPr b="0" lang="en-IE" sz="4400" spc="-1" strike="noStrike">
              <a:latin typeface="Arial"/>
            </a:endParaRPr>
          </a:p>
        </p:txBody>
      </p:sp>
      <p:sp>
        <p:nvSpPr>
          <p:cNvPr id="12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this example, we use Quandl to get a stock price.  We grab the closing price and use the date as our dataframe index.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then convert both the prices and the dates into one dimensional vectors that we’ll feed to our linear regression algorithm. </a:t>
            </a:r>
            <a:endParaRPr b="0" lang="en-IE"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Strategies</a:t>
            </a:r>
            <a:endParaRPr b="0" lang="en-IE" sz="4400" spc="-1" strike="noStrike">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this module, we are going to use Python and Pandas to extract and model some trading strategies.</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first strategy will look at is the </a:t>
            </a:r>
            <a:r>
              <a:rPr b="0" i="1" lang="en-IE" sz="3200" spc="-1" strike="noStrike">
                <a:solidFill>
                  <a:srgbClr val="0066cc"/>
                </a:solidFill>
                <a:latin typeface="Arial"/>
              </a:rPr>
              <a:t>moving average</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next example will show how to calculate this using Pandas. </a:t>
            </a:r>
            <a:endParaRPr b="0" lang="en-IE"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Algorithms</a:t>
            </a:r>
            <a:endParaRPr b="0" lang="en-IE" sz="4400" spc="-1" strike="noStrike">
              <a:latin typeface="Arial"/>
            </a:endParaRPr>
          </a:p>
        </p:txBody>
      </p:sp>
      <p:sp>
        <p:nvSpPr>
          <p:cNvPr id="12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use SKLearn to create a regression instance and then fit the data to it.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then plot a graph to see how well the line fits the data.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Finally, we can test some new data by passing it to the </a:t>
            </a:r>
            <a:r>
              <a:rPr b="0" i="1" lang="en-IE" sz="3200" spc="-1" strike="noStrike">
                <a:solidFill>
                  <a:srgbClr val="0066cc"/>
                </a:solidFill>
                <a:latin typeface="Arial"/>
              </a:rPr>
              <a:t>predict()</a:t>
            </a:r>
            <a:r>
              <a:rPr b="0" lang="en-IE" sz="3200" spc="-1" strike="noStrike">
                <a:solidFill>
                  <a:srgbClr val="0066cc"/>
                </a:solidFill>
                <a:latin typeface="Arial"/>
              </a:rPr>
              <a:t> method to see how well the test data fits the line. </a:t>
            </a:r>
            <a:endParaRPr b="0" lang="en-IE"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Acquiring Data</a:t>
            </a:r>
            <a:endParaRPr b="0" lang="en-IE" sz="4400" spc="-1" strike="noStrike">
              <a:latin typeface="Arial"/>
            </a:endParaRPr>
          </a:p>
        </p:txBody>
      </p:sp>
      <p:sp>
        <p:nvSpPr>
          <p:cNvPr id="12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good DS should know or be easily able to locate relevant data for the project that he or she is working.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Additionally knowledge of file formats, such as CSV, XML, JSON and others is helpful.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DS should be able to know how to load the data from the remote location to the local data repository for the project. </a:t>
            </a:r>
            <a:endParaRPr b="0" lang="en-IE"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Acquiring Data</a:t>
            </a:r>
            <a:endParaRPr b="0" lang="en-IE" sz="4400" spc="-1" strike="noStrike">
              <a:latin typeface="Arial"/>
            </a:endParaRPr>
          </a:p>
        </p:txBody>
      </p:sp>
      <p:sp>
        <p:nvSpPr>
          <p:cNvPr id="12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times, data sets will be extraordinarily large (Big Data). Thus understanding tools like Apache’s Hadoop and Spark and data extraction algorithms like Map Reduce may be necessary for project success.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Cleaning data</a:t>
            </a:r>
            <a:endParaRPr b="0" lang="en-IE" sz="4400" spc="-1" strike="noStrike">
              <a:latin typeface="Arial"/>
            </a:endParaRPr>
          </a:p>
        </p:txBody>
      </p:sp>
      <p:sp>
        <p:nvSpPr>
          <p:cNvPr id="12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times acquired data is </a:t>
            </a:r>
            <a:r>
              <a:rPr b="0" i="1" lang="en-IE" sz="3200" spc="-1" strike="noStrike">
                <a:solidFill>
                  <a:srgbClr val="0066cc"/>
                </a:solidFill>
                <a:latin typeface="Arial"/>
              </a:rPr>
              <a:t>“dirty”</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may contain duplicate lines.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Fields may have missing or incomplete data.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may be corrupted or out of date.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This is one of the most critical, yet most tedious and tine consuming tasks that the DS must perform (Garbage in = Garbage out).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Transforming data</a:t>
            </a:r>
            <a:endParaRPr b="0" lang="en-IE" sz="4400" spc="-1" strike="noStrike">
              <a:latin typeface="Arial"/>
            </a:endParaRPr>
          </a:p>
        </p:txBody>
      </p:sp>
      <p:sp>
        <p:nvSpPr>
          <p:cNvPr id="13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many instances where the raw data will need to be </a:t>
            </a:r>
            <a:r>
              <a:rPr b="0" i="1" lang="en-IE" sz="3200" spc="-1" strike="noStrike">
                <a:solidFill>
                  <a:srgbClr val="0066cc"/>
                </a:solidFill>
                <a:latin typeface="Arial"/>
              </a:rPr>
              <a:t>transformed</a:t>
            </a:r>
            <a:r>
              <a:rPr b="0" lang="en-IE" sz="3200" spc="-1" strike="noStrike">
                <a:solidFill>
                  <a:srgbClr val="0066cc"/>
                </a:solidFill>
                <a:latin typeface="Arial"/>
              </a:rPr>
              <a:t> in some manner.  For example, if we are working with Pounds Sterling (GBP, but the currency data acquired is in US Dollars (USD), then a currency conversion will need to be performed on the data.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Transforming data</a:t>
            </a:r>
            <a:endParaRPr b="0" lang="en-IE" sz="4400" spc="-1" strike="noStrike">
              <a:latin typeface="Arial"/>
            </a:endParaRPr>
          </a:p>
        </p:txBody>
      </p:sp>
      <p:sp>
        <p:nvSpPr>
          <p:cNvPr id="13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times that data will need to be </a:t>
            </a:r>
            <a:r>
              <a:rPr b="0" i="1" lang="en-IE" sz="3200" spc="-1" strike="noStrike">
                <a:solidFill>
                  <a:srgbClr val="0066cc"/>
                </a:solidFill>
                <a:latin typeface="Arial"/>
              </a:rPr>
              <a:t>normalized</a:t>
            </a:r>
            <a:r>
              <a:rPr b="0" lang="en-IE" sz="3200" spc="-1" strike="noStrike">
                <a:solidFill>
                  <a:srgbClr val="0066cc"/>
                </a:solidFill>
                <a:latin typeface="Arial"/>
              </a:rPr>
              <a:t>.  That is, data values may need to be reorganized in various ways so that one data field does not have an outsized effect on the algorithms used.  </a:t>
            </a:r>
            <a:endParaRPr b="0" lang="en-IE"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Exploratory analysis. </a:t>
            </a:r>
            <a:endParaRPr b="0" lang="en-IE" sz="4400" spc="-1" strike="noStrike">
              <a:latin typeface="Arial"/>
            </a:endParaRPr>
          </a:p>
        </p:txBody>
      </p:sp>
      <p:sp>
        <p:nvSpPr>
          <p:cNvPr id="13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raw data will contain fields that are extraneous or unnecessary for the project that is being undertaken.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DS must choose the relevant subset of data necessary.  This is where exploratory analysis becomes useful.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Picking fields with proper correlations becomes important.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Exploratory analysis. </a:t>
            </a:r>
            <a:endParaRPr b="0" lang="en-IE" sz="4400" spc="-1" strike="noStrike">
              <a:latin typeface="Arial"/>
            </a:endParaRPr>
          </a:p>
        </p:txBody>
      </p:sp>
      <p:sp>
        <p:nvSpPr>
          <p:cNvPr id="13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Visualization tools, such as heatmaps, become very useful in picking relevant data fields from the mix.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often, you will not have any </a:t>
            </a:r>
            <a:r>
              <a:rPr b="0" i="1" lang="en-IE" sz="3200" spc="-1" strike="noStrike">
                <a:solidFill>
                  <a:srgbClr val="0066cc"/>
                </a:solidFill>
                <a:latin typeface="Arial"/>
              </a:rPr>
              <a:t>meta-data</a:t>
            </a:r>
            <a:r>
              <a:rPr b="0" lang="en-IE" sz="3200" spc="-1" strike="noStrike">
                <a:solidFill>
                  <a:srgbClr val="0066cc"/>
                </a:solidFill>
                <a:latin typeface="Arial"/>
              </a:rPr>
              <a:t> about the fields due to regulatory concerns, this means that you must rely on these visual tools to pick the proper features for your analysis.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13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14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graphicFrame>
        <p:nvGraphicFramePr>
          <p:cNvPr id="84" name="Table 3"/>
          <p:cNvGraphicFramePr/>
          <p:nvPr/>
        </p:nvGraphicFramePr>
        <p:xfrm>
          <a:off x="100800" y="1435320"/>
          <a:ext cx="9646920" cy="4113000"/>
        </p:xfrm>
        <a:graphic>
          <a:graphicData uri="http://schemas.openxmlformats.org/drawingml/2006/table">
            <a:tbl>
              <a:tblPr/>
              <a:tblGrid>
                <a:gridCol w="9647280"/>
              </a:tblGrid>
              <a:tr h="4113360">
                <a:tc>
                  <a:txBody>
                    <a:bodyPr lIns="90000" rIns="90000"/>
                    <a:p>
                      <a:pPr>
                        <a:lnSpc>
                          <a:spcPct val="100000"/>
                        </a:lnSpc>
                      </a:pPr>
                      <a:r>
                        <a:rPr b="0" lang="en-IE" sz="1800" spc="-1" strike="noStrike">
                          <a:latin typeface="Courier New"/>
                        </a:rPr>
                        <a:t>Import pandas as pd</a:t>
                      </a:r>
                      <a:endParaRPr b="0" lang="en-IE" sz="1800" spc="-1" strike="noStrike">
                        <a:latin typeface="Arial"/>
                      </a:endParaRPr>
                    </a:p>
                    <a:p>
                      <a:pPr>
                        <a:lnSpc>
                          <a:spcPct val="100000"/>
                        </a:lnSpc>
                      </a:pPr>
                      <a:r>
                        <a:rPr b="0" lang="en-IE" sz="1800" spc="-1" strike="noStrike">
                          <a:latin typeface="Courier New"/>
                        </a:rPr>
                        <a:t># Create data</a:t>
                      </a:r>
                      <a:endParaRPr b="0" lang="en-IE" sz="1800" spc="-1" strike="noStrike">
                        <a:latin typeface="Arial"/>
                      </a:endParaRPr>
                    </a:p>
                    <a:p>
                      <a:pPr>
                        <a:lnSpc>
                          <a:spcPct val="100000"/>
                        </a:lnSpc>
                      </a:pPr>
                      <a:r>
                        <a:rPr b="0" lang="en-IE" sz="1800" spc="-1" strike="noStrike">
                          <a:latin typeface="Courier New"/>
                        </a:rPr>
                        <a:t>data = {'score': [1,1,1,2,2,2,3,3,3]}</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 Create dataframe</a:t>
                      </a:r>
                      <a:endParaRPr b="0" lang="en-IE" sz="1800" spc="-1" strike="noStrike">
                        <a:latin typeface="Arial"/>
                      </a:endParaRPr>
                    </a:p>
                    <a:p>
                      <a:pPr>
                        <a:lnSpc>
                          <a:spcPct val="100000"/>
                        </a:lnSpc>
                      </a:pPr>
                      <a:r>
                        <a:rPr b="0" lang="en-IE" sz="1800" spc="-1" strike="noStrike">
                          <a:latin typeface="Courier New"/>
                        </a:rPr>
                        <a:t>df = pd.DataFrame(data)</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 Calculate the moving average. That is, take</a:t>
                      </a:r>
                      <a:endParaRPr b="0" lang="en-IE" sz="1800" spc="-1" strike="noStrike">
                        <a:latin typeface="Arial"/>
                      </a:endParaRPr>
                    </a:p>
                    <a:p>
                      <a:pPr>
                        <a:lnSpc>
                          <a:spcPct val="100000"/>
                        </a:lnSpc>
                      </a:pPr>
                      <a:r>
                        <a:rPr b="0" lang="en-IE" sz="1800" spc="-1" strike="noStrike">
                          <a:latin typeface="Courier New"/>
                        </a:rPr>
                        <a:t># the first two values, average them, </a:t>
                      </a:r>
                      <a:endParaRPr b="0" lang="en-IE" sz="1800" spc="-1" strike="noStrike">
                        <a:latin typeface="Arial"/>
                      </a:endParaRPr>
                    </a:p>
                    <a:p>
                      <a:pPr>
                        <a:lnSpc>
                          <a:spcPct val="100000"/>
                        </a:lnSpc>
                      </a:pPr>
                      <a:r>
                        <a:rPr b="0" lang="en-IE" sz="1800" spc="-1" strike="noStrike">
                          <a:latin typeface="Courier New"/>
                        </a:rPr>
                        <a:t># then drop the first and add the third, etc.</a:t>
                      </a:r>
                      <a:endParaRPr b="0" lang="en-IE" sz="1800" spc="-1" strike="noStrike">
                        <a:latin typeface="Arial"/>
                      </a:endParaRPr>
                    </a:p>
                    <a:p>
                      <a:pPr>
                        <a:lnSpc>
                          <a:spcPct val="100000"/>
                        </a:lnSpc>
                      </a:pPr>
                      <a:r>
                        <a:rPr b="0" lang="en-IE" sz="1800" spc="-1" strike="noStrike">
                          <a:latin typeface="Courier New"/>
                        </a:rPr>
                        <a:t>df.rolling(window=2).mean()</a:t>
                      </a:r>
                      <a:endParaRPr b="0" lang="en-IE" sz="1800" spc="-1" strike="noStrike">
                        <a:latin typeface="Arial"/>
                      </a:endParaRPr>
                    </a:p>
                    <a:p>
                      <a:pPr>
                        <a:lnSpc>
                          <a:spcPct val="100000"/>
                        </a:lnSpc>
                      </a:pP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uses the concept of a REPL.  REPL is an acronym for Read – Eval – Print – Loop.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REPL is simply an interactive shell that allows us to type in simple Python programs and run them directly.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ships with a REPL application already available as part of the distribution.  Other, more powerful and modern REPL’s, such as iPython are also available.</a:t>
            </a:r>
            <a:endParaRPr b="0" lang="en-IE"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stores all  values into a variable.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will print out the value of 1</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Go ahead and try this in the REPL.</a:t>
            </a:r>
            <a:endParaRPr b="0" lang="en-IE" sz="3200" spc="-1" strike="noStrike">
              <a:latin typeface="Arial"/>
            </a:endParaRPr>
          </a:p>
        </p:txBody>
      </p:sp>
      <p:graphicFrame>
        <p:nvGraphicFramePr>
          <p:cNvPr id="145" name="Table 3"/>
          <p:cNvGraphicFramePr/>
          <p:nvPr/>
        </p:nvGraphicFramePr>
        <p:xfrm>
          <a:off x="918360" y="290952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x = 1</a:t>
                      </a:r>
                      <a:endParaRPr b="0" lang="en-IE" sz="1800" spc="-1" strike="noStrike">
                        <a:latin typeface="Arial"/>
                      </a:endParaRPr>
                    </a:p>
                    <a:p>
                      <a:pPr>
                        <a:lnSpc>
                          <a:spcPct val="100000"/>
                        </a:lnSpc>
                      </a:pPr>
                      <a:r>
                        <a:rPr b="0" lang="en-IE" sz="1800" spc="-1" strike="noStrike">
                          <a:latin typeface="Courier New"/>
                        </a:rPr>
                        <a:t>print (x)</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46" name="CustomShape 4"/>
          <p:cNvSpPr/>
          <p:nvPr/>
        </p:nvSpPr>
        <p:spPr>
          <a:xfrm>
            <a:off x="3427920" y="1018080"/>
            <a:ext cx="344880" cy="30528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latin typeface="Arial"/>
              </a:rPr>
              <a:t>is</a:t>
            </a:r>
            <a:endParaRPr b="0" lang="en-IE"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Variables (also known as </a:t>
            </a:r>
            <a:r>
              <a:rPr b="0" i="1" lang="en-IE" sz="3200" spc="-1" strike="noStrike">
                <a:solidFill>
                  <a:srgbClr val="0066cc"/>
                </a:solidFill>
                <a:latin typeface="Arial"/>
              </a:rPr>
              <a:t>objects)</a:t>
            </a:r>
            <a:r>
              <a:rPr b="0" lang="en-IE" sz="3200" spc="-1" strike="noStrike">
                <a:solidFill>
                  <a:srgbClr val="0066cc"/>
                </a:solidFill>
                <a:latin typeface="Arial"/>
              </a:rPr>
              <a:t> can store different types of data.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this program will print out the values</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Courier New"/>
              </a:rPr>
              <a:t> </a:t>
            </a:r>
            <a:r>
              <a:rPr b="0" lang="en-IE" sz="3200" spc="-1" strike="noStrike">
                <a:solidFill>
                  <a:srgbClr val="0066cc"/>
                </a:solidFill>
                <a:latin typeface="Courier New"/>
              </a:rPr>
              <a:t>1 Hello</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on your output console. </a:t>
            </a:r>
            <a:endParaRPr b="0" lang="en-IE" sz="3200" spc="-1" strike="noStrike">
              <a:latin typeface="Arial"/>
            </a:endParaRPr>
          </a:p>
        </p:txBody>
      </p:sp>
      <p:graphicFrame>
        <p:nvGraphicFramePr>
          <p:cNvPr id="149" name="Table 3"/>
          <p:cNvGraphicFramePr/>
          <p:nvPr/>
        </p:nvGraphicFramePr>
        <p:xfrm>
          <a:off x="2525760" y="3432240"/>
          <a:ext cx="5075280" cy="86904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a:t>
                      </a:r>
                      <a:endParaRPr b="0" lang="en-IE" sz="1800" spc="-1" strike="noStrike">
                        <a:latin typeface="Arial"/>
                      </a:endParaRPr>
                    </a:p>
                    <a:p>
                      <a:pPr>
                        <a:lnSpc>
                          <a:spcPct val="100000"/>
                        </a:lnSpc>
                      </a:pPr>
                      <a:r>
                        <a:rPr b="0" lang="en-IE" sz="1800" spc="-1" strike="noStrike">
                          <a:latin typeface="Courier New"/>
                        </a:rPr>
                        <a:t>b = ‘Hello’</a:t>
                      </a:r>
                      <a:endParaRPr b="0" lang="en-IE" sz="1800" spc="-1" strike="noStrike">
                        <a:latin typeface="Arial"/>
                      </a:endParaRPr>
                    </a:p>
                    <a:p>
                      <a:pPr>
                        <a:lnSpc>
                          <a:spcPct val="100000"/>
                        </a:lnSpc>
                      </a:pPr>
                      <a:r>
                        <a:rPr b="0" lang="en-IE" sz="1800" spc="-1" strike="noStrike">
                          <a:latin typeface="Courier New"/>
                        </a:rPr>
                        <a:t>print (a,b)</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variables can hold different types of data.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variable names in Python are </a:t>
            </a:r>
            <a:r>
              <a:rPr b="0" i="1" lang="en-IE" sz="3200" spc="-1" strike="noStrike">
                <a:solidFill>
                  <a:srgbClr val="0066cc"/>
                </a:solidFill>
                <a:latin typeface="Arial"/>
              </a:rPr>
              <a:t>case sensitive!</a:t>
            </a:r>
            <a:endParaRPr b="0" lang="en-IE" sz="3200" spc="-1" strike="noStrike">
              <a:latin typeface="Arial"/>
            </a:endParaRPr>
          </a:p>
        </p:txBody>
      </p:sp>
      <p:graphicFrame>
        <p:nvGraphicFramePr>
          <p:cNvPr id="152" name="Table 3"/>
          <p:cNvGraphicFramePr/>
          <p:nvPr/>
        </p:nvGraphicFramePr>
        <p:xfrm>
          <a:off x="986400" y="2873520"/>
          <a:ext cx="5075280" cy="137124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Arial"/>
                        </a:rPr>
                        <a:t>a = 1 # Integer</a:t>
                      </a:r>
                      <a:endParaRPr b="0" lang="en-IE" sz="1800" spc="-1" strike="noStrike">
                        <a:latin typeface="Arial"/>
                      </a:endParaRPr>
                    </a:p>
                    <a:p>
                      <a:pPr>
                        <a:lnSpc>
                          <a:spcPct val="100000"/>
                        </a:lnSpc>
                      </a:pPr>
                      <a:r>
                        <a:rPr b="0" lang="en-IE" sz="1800" spc="-1" strike="noStrike">
                          <a:latin typeface="Arial"/>
                        </a:rPr>
                        <a:t>b = 2.0 # Double Precision</a:t>
                      </a:r>
                      <a:endParaRPr b="0" lang="en-IE" sz="1800" spc="-1" strike="noStrike">
                        <a:latin typeface="Arial"/>
                      </a:endParaRPr>
                    </a:p>
                    <a:p>
                      <a:pPr>
                        <a:lnSpc>
                          <a:spcPct val="100000"/>
                        </a:lnSpc>
                      </a:pPr>
                      <a:r>
                        <a:rPr b="0" lang="en-IE" sz="1800" spc="-1" strike="noStrike">
                          <a:latin typeface="Arial"/>
                        </a:rPr>
                        <a:t>c = 4e2 # Scientific Notation</a:t>
                      </a:r>
                      <a:endParaRPr b="0" lang="en-IE" sz="1800" spc="-1" strike="noStrike">
                        <a:latin typeface="Arial"/>
                      </a:endParaRPr>
                    </a:p>
                    <a:p>
                      <a:pPr>
                        <a:lnSpc>
                          <a:spcPct val="100000"/>
                        </a:lnSpc>
                      </a:pPr>
                      <a:r>
                        <a:rPr b="0" lang="en-IE" sz="1800" spc="-1" strike="noStrike">
                          <a:latin typeface="Arial"/>
                        </a:rPr>
                        <a:t>d = 4j # Complex</a:t>
                      </a:r>
                      <a:endParaRPr b="0" lang="en-IE" sz="1800" spc="-1" strike="noStrike">
                        <a:latin typeface="Arial"/>
                      </a:endParaRPr>
                    </a:p>
                    <a:p>
                      <a:pPr>
                        <a:lnSpc>
                          <a:spcPct val="100000"/>
                        </a:lnSpc>
                      </a:pPr>
                      <a:r>
                        <a:rPr b="0" lang="en-IE" sz="1800" spc="-1" strike="noStrike">
                          <a:latin typeface="Arial"/>
                        </a:rPr>
                        <a:t>e = ‘Hello World’ # String</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55" name="Table 3"/>
          <p:cNvGraphicFramePr/>
          <p:nvPr/>
        </p:nvGraphicFramePr>
        <p:xfrm>
          <a:off x="2547000" y="3449880"/>
          <a:ext cx="5075280" cy="268344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 + 1 # Addition</a:t>
                      </a:r>
                      <a:endParaRPr b="0" lang="en-IE" sz="1800" spc="-1" strike="noStrike">
                        <a:latin typeface="Arial"/>
                      </a:endParaRPr>
                    </a:p>
                    <a:p>
                      <a:pPr>
                        <a:lnSpc>
                          <a:spcPct val="100000"/>
                        </a:lnSpc>
                      </a:pPr>
                      <a:r>
                        <a:rPr b="0" lang="en-IE" sz="1800" spc="-1" strike="noStrike">
                          <a:latin typeface="Courier New"/>
                        </a:rPr>
                        <a:t>b = a + 2 # Note we can add variables as well</a:t>
                      </a:r>
                      <a:endParaRPr b="0" lang="en-IE" sz="1800" spc="-1" strike="noStrike">
                        <a:latin typeface="Arial"/>
                      </a:endParaRPr>
                    </a:p>
                    <a:p>
                      <a:pPr>
                        <a:lnSpc>
                          <a:spcPct val="100000"/>
                        </a:lnSpc>
                      </a:pPr>
                      <a:r>
                        <a:rPr b="0" lang="en-IE" sz="1800" spc="-1" strike="noStrike">
                          <a:latin typeface="Courier New"/>
                        </a:rPr>
                        <a:t>c = a - 1 # Subtraction</a:t>
                      </a:r>
                      <a:endParaRPr b="0" lang="en-IE" sz="1800" spc="-1" strike="noStrike">
                        <a:latin typeface="Arial"/>
                      </a:endParaRPr>
                    </a:p>
                    <a:p>
                      <a:pPr>
                        <a:lnSpc>
                          <a:spcPct val="100000"/>
                        </a:lnSpc>
                      </a:pPr>
                      <a:r>
                        <a:rPr b="0" lang="en-IE" sz="1800" spc="-1" strike="noStrike">
                          <a:latin typeface="Courier New"/>
                        </a:rPr>
                        <a:t>d = b * 2 # Multiplication</a:t>
                      </a:r>
                      <a:endParaRPr b="0" lang="en-IE" sz="1800" spc="-1" strike="noStrike">
                        <a:latin typeface="Arial"/>
                      </a:endParaRPr>
                    </a:p>
                    <a:p>
                      <a:pPr>
                        <a:lnSpc>
                          <a:spcPct val="100000"/>
                        </a:lnSpc>
                      </a:pPr>
                      <a:r>
                        <a:rPr b="0" lang="en-IE" sz="1800" spc="-1" strike="noStrike">
                          <a:latin typeface="Courier New"/>
                        </a:rPr>
                        <a:t>e = b / 2 # Division</a:t>
                      </a:r>
                      <a:endParaRPr b="0" lang="en-IE" sz="1800" spc="-1" strike="noStrike">
                        <a:latin typeface="Arial"/>
                      </a:endParaRPr>
                    </a:p>
                    <a:p>
                      <a:pPr>
                        <a:lnSpc>
                          <a:spcPct val="100000"/>
                        </a:lnSpc>
                      </a:pPr>
                      <a:r>
                        <a:rPr b="0" lang="en-IE" sz="1800" spc="-1" strike="noStrike">
                          <a:latin typeface="Courier New"/>
                        </a:rPr>
                        <a:t>f = b // 2 # Floor (Integer) division (for 3.x only)</a:t>
                      </a:r>
                      <a:endParaRPr b="0" lang="en-IE" sz="1800" spc="-1" strike="noStrike">
                        <a:latin typeface="Arial"/>
                      </a:endParaRPr>
                    </a:p>
                    <a:p>
                      <a:pPr>
                        <a:lnSpc>
                          <a:spcPct val="100000"/>
                        </a:lnSpc>
                      </a:pPr>
                      <a:r>
                        <a:rPr b="0" lang="en-IE" sz="1800" spc="-1" strike="noStrike">
                          <a:latin typeface="Courier New"/>
                        </a:rPr>
                        <a:t>g = a ** 2 # exponentiation</a:t>
                      </a:r>
                      <a:endParaRPr b="0" lang="en-IE" sz="1800" spc="-1" strike="noStrike">
                        <a:latin typeface="Arial"/>
                      </a:endParaRPr>
                    </a:p>
                    <a:p>
                      <a:pPr>
                        <a:lnSpc>
                          <a:spcPct val="100000"/>
                        </a:lnSpc>
                      </a:pPr>
                      <a:r>
                        <a:rPr b="0" lang="en-IE" sz="1800" spc="-1" strike="noStrike">
                          <a:latin typeface="Courier New"/>
                        </a:rPr>
                        <a:t>a += 1 # Equivalent to a = a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58" name="Table 3"/>
          <p:cNvGraphicFramePr/>
          <p:nvPr/>
        </p:nvGraphicFramePr>
        <p:xfrm>
          <a:off x="1098360" y="2793240"/>
          <a:ext cx="5075280" cy="112824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a:t>
                      </a:r>
                      <a:endParaRPr b="0" lang="en-IE" sz="1800" spc="-1" strike="noStrike">
                        <a:latin typeface="Arial"/>
                      </a:endParaRPr>
                    </a:p>
                    <a:p>
                      <a:pPr>
                        <a:lnSpc>
                          <a:spcPct val="100000"/>
                        </a:lnSpc>
                      </a:pPr>
                      <a:r>
                        <a:rPr b="0" lang="en-IE" sz="1800" spc="-1" strike="noStrike">
                          <a:latin typeface="Courier New"/>
                        </a:rPr>
                        <a:t>s2 = ‘world’</a:t>
                      </a:r>
                      <a:endParaRPr b="0" lang="en-IE" sz="1800" spc="-1" strike="noStrike">
                        <a:latin typeface="Arial"/>
                      </a:endParaRPr>
                    </a:p>
                    <a:p>
                      <a:pPr>
                        <a:lnSpc>
                          <a:spcPct val="100000"/>
                        </a:lnSpc>
                      </a:pPr>
                      <a:r>
                        <a:rPr b="0" lang="en-IE" sz="1800" spc="-1" strike="noStrike">
                          <a:latin typeface="Courier New"/>
                        </a:rPr>
                        <a:t>s3 = s1 + ‘ ‘ + s2</a:t>
                      </a:r>
                      <a:endParaRPr b="0" lang="en-IE" sz="1800" spc="-1" strike="noStrike">
                        <a:latin typeface="Arial"/>
                      </a:endParaRPr>
                    </a:p>
                    <a:p>
                      <a:pPr>
                        <a:lnSpc>
                          <a:spcPct val="100000"/>
                        </a:lnSpc>
                      </a:pPr>
                      <a:r>
                        <a:rPr b="0" lang="en-IE" sz="1800" spc="-1" strike="noStrike">
                          <a:latin typeface="Courier New"/>
                        </a:rPr>
                        <a:t>print (s3)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1"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 3</a:t>
                      </a:r>
                      <a:endParaRPr b="0" lang="en-IE" sz="1800" spc="-1" strike="noStrike">
                        <a:latin typeface="Arial"/>
                      </a:endParaRPr>
                    </a:p>
                    <a:p>
                      <a:pPr>
                        <a:lnSpc>
                          <a:spcPct val="100000"/>
                        </a:lnSpc>
                      </a:pPr>
                      <a:r>
                        <a:rPr b="0" lang="en-IE" sz="1800" spc="-1" strike="noStrike">
                          <a:latin typeface="Courier New"/>
                        </a:rPr>
                        <a:t>print (s1)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interesting things with string data as well!</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 ] notation represents a </a:t>
            </a:r>
            <a:r>
              <a:rPr b="0" i="1" lang="en-IE" sz="3200" spc="-1" strike="noStrike">
                <a:solidFill>
                  <a:srgbClr val="0066cc"/>
                </a:solidFill>
                <a:latin typeface="Arial"/>
              </a:rPr>
              <a:t>slice</a:t>
            </a:r>
            <a:r>
              <a:rPr b="0" lang="en-IE" sz="3200" spc="-1" strike="noStrike">
                <a:solidFill>
                  <a:srgbClr val="0066cc"/>
                </a:solidFill>
                <a:latin typeface="Arial"/>
              </a:rPr>
              <a:t> of the string.  In this case the slice represents the start of the string to the fourth position in the string.  (End position - 1)</a:t>
            </a:r>
            <a:endParaRPr b="0" lang="en-IE" sz="3200" spc="-1" strike="noStrike">
              <a:latin typeface="Arial"/>
            </a:endParaRPr>
          </a:p>
        </p:txBody>
      </p:sp>
      <p:graphicFrame>
        <p:nvGraphicFramePr>
          <p:cNvPr id="164"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(s1[0:5])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Strings also have </a:t>
            </a:r>
            <a:r>
              <a:rPr b="0" i="1" lang="en-IE" sz="3200" spc="-1" strike="noStrike">
                <a:solidFill>
                  <a:srgbClr val="0066cc"/>
                </a:solidFill>
                <a:latin typeface="Arial"/>
              </a:rPr>
              <a:t>methods</a:t>
            </a:r>
            <a:r>
              <a:rPr b="0" lang="en-IE" sz="3200" spc="-1" strike="noStrike">
                <a:solidFill>
                  <a:srgbClr val="0066cc"/>
                </a:solidFill>
                <a:latin typeface="Arial"/>
              </a:rPr>
              <a:t> associated with them.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Methods are really just another name for a </a:t>
            </a:r>
            <a:r>
              <a:rPr b="0" i="1" lang="en-IE" sz="3200" spc="-1" strike="noStrike">
                <a:solidFill>
                  <a:srgbClr val="0066cc"/>
                </a:solidFill>
                <a:latin typeface="Arial"/>
              </a:rPr>
              <a:t>function</a:t>
            </a:r>
            <a:r>
              <a:rPr b="0" lang="en-IE" sz="3200" spc="-1" strike="noStrike">
                <a:solidFill>
                  <a:srgbClr val="0066cc"/>
                </a:solidFill>
                <a:latin typeface="Arial"/>
              </a:rPr>
              <a: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 operator in Python calls the </a:t>
            </a:r>
            <a:r>
              <a:rPr b="0" i="1" lang="en-IE" sz="3200" spc="-1" strike="noStrike">
                <a:solidFill>
                  <a:srgbClr val="0066cc"/>
                </a:solidFill>
                <a:latin typeface="Arial"/>
              </a:rPr>
              <a:t>upper()</a:t>
            </a:r>
            <a:r>
              <a:rPr b="0" lang="en-IE" sz="3200" spc="-1" strike="noStrike">
                <a:solidFill>
                  <a:srgbClr val="0066cc"/>
                </a:solidFill>
                <a:latin typeface="Arial"/>
              </a:rPr>
              <a:t> method using the value in the variable.  The output here is: ‘HELLO WORLD’</a:t>
            </a:r>
            <a:endParaRPr b="0" lang="en-IE" sz="3200" spc="-1" strike="noStrike">
              <a:latin typeface="Arial"/>
            </a:endParaRPr>
          </a:p>
        </p:txBody>
      </p:sp>
      <p:graphicFrame>
        <p:nvGraphicFramePr>
          <p:cNvPr id="167" name="Table 3"/>
          <p:cNvGraphicFramePr/>
          <p:nvPr/>
        </p:nvGraphicFramePr>
        <p:xfrm rot="10800000">
          <a:off x="-4248360" y="3132000"/>
          <a:ext cx="5075280" cy="665280"/>
        </p:xfrm>
        <a:graphic>
          <a:graphicData uri="http://schemas.openxmlformats.org/drawingml/2006/table">
            <a:tbl>
              <a:tblPr/>
              <a:tblGrid>
                <a:gridCol w="5075640"/>
              </a:tblGrid>
              <a:tr h="665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(s1.upper())</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also represent data in the form of a </a:t>
            </a:r>
            <a:r>
              <a:rPr b="0" i="1" lang="en-IE" sz="3200" spc="-1" strike="noStrike">
                <a:solidFill>
                  <a:srgbClr val="0066cc"/>
                </a:solidFill>
                <a:latin typeface="Arial"/>
              </a:rPr>
              <a:t>list.</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list is just a bunch of data in a row, separated by commas.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the output is the concatenated list containing the values from l1 and l2. </a:t>
            </a:r>
            <a:endParaRPr b="0" lang="en-IE" sz="3200" spc="-1" strike="noStrike">
              <a:latin typeface="Arial"/>
            </a:endParaRPr>
          </a:p>
        </p:txBody>
      </p:sp>
      <p:graphicFrame>
        <p:nvGraphicFramePr>
          <p:cNvPr id="170" name="Table 3"/>
          <p:cNvGraphicFramePr/>
          <p:nvPr/>
        </p:nvGraphicFramePr>
        <p:xfrm>
          <a:off x="708480" y="3342240"/>
          <a:ext cx="5075280" cy="112824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l2 = [‘a’,’b’,’c’,’d’,’e’]</a:t>
                      </a:r>
                      <a:endParaRPr b="0" lang="en-IE" sz="1800" spc="-1" strike="noStrike">
                        <a:latin typeface="Arial"/>
                      </a:endParaRPr>
                    </a:p>
                    <a:p>
                      <a:pPr>
                        <a:lnSpc>
                          <a:spcPct val="100000"/>
                        </a:lnSpc>
                      </a:pPr>
                      <a:r>
                        <a:rPr b="0" lang="en-IE" sz="1800" spc="-1" strike="noStrike">
                          <a:latin typeface="Courier New"/>
                        </a:rPr>
                        <a:t>l3 = l1 + l2</a:t>
                      </a:r>
                      <a:endParaRPr b="0" lang="en-IE" sz="1800" spc="-1" strike="noStrike">
                        <a:latin typeface="Arial"/>
                      </a:endParaRPr>
                    </a:p>
                    <a:p>
                      <a:pPr>
                        <a:lnSpc>
                          <a:spcPct val="100000"/>
                        </a:lnSpc>
                      </a:pPr>
                      <a:r>
                        <a:rPr b="0" lang="en-IE" sz="1800" spc="-1" strike="noStrike">
                          <a:latin typeface="Courier New"/>
                        </a:rPr>
                        <a:t>print (l3)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Implementing Trading Strategies</a:t>
            </a:r>
            <a:endParaRPr b="0" lang="en-IE" sz="4400" spc="-1" strike="noStrike">
              <a:latin typeface="Arial"/>
            </a:endParaRPr>
          </a:p>
        </p:txBody>
      </p:sp>
      <p:sp>
        <p:nvSpPr>
          <p:cNvPr id="8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 can see, Pandas offers a built-in method called </a:t>
            </a:r>
            <a:r>
              <a:rPr b="0" i="1" lang="en-IE" sz="3200" spc="-1" strike="noStrike">
                <a:solidFill>
                  <a:srgbClr val="0066cc"/>
                </a:solidFill>
                <a:latin typeface="Arial"/>
              </a:rPr>
              <a:t>rolling.mean() </a:t>
            </a:r>
            <a:r>
              <a:rPr b="0" lang="en-IE" sz="3200" spc="-1" strike="noStrike">
                <a:solidFill>
                  <a:srgbClr val="0066cc"/>
                </a:solidFill>
                <a:latin typeface="Arial"/>
              </a:rPr>
              <a:t>which will automatically calculate the moving average for us.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window</a:t>
            </a:r>
            <a:r>
              <a:rPr b="0" lang="en-IE" sz="3200" spc="-1" strike="noStrike">
                <a:solidFill>
                  <a:srgbClr val="0066cc"/>
                </a:solidFill>
                <a:latin typeface="Arial"/>
              </a:rPr>
              <a:t> parameter tells us how many values to average before moving to the next set. </a:t>
            </a:r>
            <a:endParaRPr b="0" lang="en-IE"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 saw with strings, we can use the [ ] notation to access individual elements or slices of a list.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with strings, the second number in the slice is the last position – 1.  </a:t>
            </a:r>
            <a:endParaRPr b="0" lang="en-IE" sz="3200" spc="-1" strike="noStrike">
              <a:latin typeface="Arial"/>
            </a:endParaRPr>
          </a:p>
        </p:txBody>
      </p:sp>
      <p:graphicFrame>
        <p:nvGraphicFramePr>
          <p:cNvPr id="173" name="Table 3"/>
          <p:cNvGraphicFramePr/>
          <p:nvPr/>
        </p:nvGraphicFramePr>
        <p:xfrm>
          <a:off x="708480" y="3342240"/>
          <a:ext cx="5075280" cy="86904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(l1[0])</a:t>
                      </a:r>
                      <a:endParaRPr b="0" lang="en-IE" sz="1800" spc="-1" strike="noStrike">
                        <a:latin typeface="Arial"/>
                      </a:endParaRPr>
                    </a:p>
                    <a:p>
                      <a:pPr>
                        <a:lnSpc>
                          <a:spcPct val="100000"/>
                        </a:lnSpc>
                      </a:pPr>
                      <a:r>
                        <a:rPr b="0" lang="en-IE" sz="1800" spc="-1" strike="noStrike">
                          <a:latin typeface="Courier New"/>
                        </a:rPr>
                        <a:t>print (l1[0:3])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associated with them, accessible via the ‘.’ operator.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the list and removes it from the list. </a:t>
            </a:r>
            <a:endParaRPr b="0" lang="en-IE" sz="3200" spc="-1" strike="noStrike">
              <a:latin typeface="Arial"/>
            </a:endParaRPr>
          </a:p>
        </p:txBody>
      </p:sp>
      <p:graphicFrame>
        <p:nvGraphicFramePr>
          <p:cNvPr id="176"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common use for lists to to allow Python programs to accept </a:t>
            </a:r>
            <a:r>
              <a:rPr b="0" i="1" lang="en-IE" sz="3200" spc="-1" strike="noStrike">
                <a:solidFill>
                  <a:srgbClr val="0066cc"/>
                </a:solidFill>
                <a:latin typeface="Arial"/>
              </a:rPr>
              <a:t>command line arguments</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Command line arguments are values that are passed to the program when you run it.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For example, if you have a program that reads data from a file, you can pass the name of that file to the program via the command line rather than as a hard coded value. </a:t>
            </a:r>
            <a:endParaRPr b="0" lang="en-IE" sz="3200" spc="-1" strike="noStrike">
              <a:latin typeface="Arial"/>
            </a:endParaRPr>
          </a:p>
        </p:txBody>
      </p:sp>
      <p:graphicFrame>
        <p:nvGraphicFramePr>
          <p:cNvPr id="179"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To accept command line arguments, we must import a module called the </a:t>
            </a:r>
            <a:r>
              <a:rPr b="0" i="1" lang="en-IE" sz="3200" spc="-1" strike="noStrike">
                <a:solidFill>
                  <a:srgbClr val="0066cc"/>
                </a:solidFill>
                <a:latin typeface="Arial"/>
              </a:rPr>
              <a:t>sys </a:t>
            </a:r>
            <a:r>
              <a:rPr b="0" lang="en-IE" sz="3200" spc="-1" strike="noStrike">
                <a:solidFill>
                  <a:srgbClr val="0066cc"/>
                </a:solidFill>
                <a:latin typeface="Arial"/>
              </a:rPr>
              <a:t>module.</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One of the attributes of this module is the </a:t>
            </a:r>
            <a:r>
              <a:rPr b="0" i="1" lang="en-IE" sz="3200" spc="-1" strike="noStrike">
                <a:solidFill>
                  <a:srgbClr val="0066cc"/>
                </a:solidFill>
                <a:latin typeface="Arial"/>
              </a:rPr>
              <a:t>argv</a:t>
            </a:r>
            <a:r>
              <a:rPr b="0" lang="en-IE" sz="3200" spc="-1" strike="noStrike">
                <a:solidFill>
                  <a:srgbClr val="0066cc"/>
                </a:solidFill>
                <a:latin typeface="Arial"/>
              </a:rPr>
              <a:t> list. This list will contain any values that we pass in when starting the program. </a:t>
            </a:r>
            <a:endParaRPr b="0" lang="en-IE" sz="3200" spc="-1" strike="noStrike">
              <a:latin typeface="Arial"/>
            </a:endParaRPr>
          </a:p>
        </p:txBody>
      </p:sp>
      <p:graphicFrame>
        <p:nvGraphicFramePr>
          <p:cNvPr id="182"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Trading Strategies with Python</a:t>
            </a:r>
            <a:endParaRPr b="0" lang="en-IE" sz="4400" spc="-1" strike="noStrike">
              <a:latin typeface="Arial"/>
            </a:endParaRPr>
          </a:p>
        </p:txBody>
      </p:sp>
      <p:sp>
        <p:nvSpPr>
          <p:cNvPr id="184" name="CustomShape 2"/>
          <p:cNvSpPr/>
          <p:nvPr/>
        </p:nvSpPr>
        <p:spPr>
          <a:xfrm>
            <a:off x="504000" y="1769040"/>
            <a:ext cx="9071280" cy="4384080"/>
          </a:xfrm>
          <a:prstGeom prst="rect">
            <a:avLst/>
          </a:prstGeom>
          <a:noFill/>
          <a:ln>
            <a:noFill/>
          </a:ln>
        </p:spPr>
        <p:style>
          <a:lnRef idx="0"/>
          <a:fillRef idx="0"/>
          <a:effectRef idx="0"/>
          <a:fontRef idx="minor"/>
        </p:style>
      </p:sp>
      <p:graphicFrame>
        <p:nvGraphicFramePr>
          <p:cNvPr id="185" name="Table 3"/>
          <p:cNvGraphicFramePr/>
          <p:nvPr/>
        </p:nvGraphicFramePr>
        <p:xfrm>
          <a:off x="667440" y="1802520"/>
          <a:ext cx="6172200" cy="2373120"/>
        </p:xfrm>
        <a:graphic>
          <a:graphicData uri="http://schemas.openxmlformats.org/drawingml/2006/table">
            <a:tbl>
              <a:tblPr/>
              <a:tblGrid>
                <a:gridCol w="6172560"/>
              </a:tblGrid>
              <a:tr h="2373480">
                <a:tc>
                  <a:txBody>
                    <a:bodyPr lIns="90000" rIns="90000"/>
                    <a:p>
                      <a:r>
                        <a:rPr b="0" lang="en-IE" sz="1800" spc="-1" strike="noStrike">
                          <a:latin typeface="Courier New"/>
                        </a:rPr>
                        <a:t>import sys</a:t>
                      </a:r>
                      <a:endParaRPr b="0" lang="en-IE" sz="1800" spc="-1" strike="noStrike">
                        <a:latin typeface="Courier New"/>
                      </a:endParaRPr>
                    </a:p>
                    <a:p>
                      <a:endParaRPr b="0" lang="en-IE" sz="1800" spc="-1" strike="noStrike">
                        <a:latin typeface="Courier New"/>
                      </a:endParaRPr>
                    </a:p>
                    <a:p>
                      <a:r>
                        <a:rPr b="0" lang="en-IE" sz="1800" spc="-1" strike="noStrike">
                          <a:latin typeface="Courier New"/>
                        </a:rPr>
                        <a:t>#Obtain the filename via the command line</a:t>
                      </a:r>
                      <a:endParaRPr b="0" lang="en-IE" sz="1800" spc="-1" strike="noStrike">
                        <a:latin typeface="Courier New"/>
                      </a:endParaRPr>
                    </a:p>
                    <a:p>
                      <a:r>
                        <a:rPr b="0" lang="en-IE" sz="1800" spc="-1" strike="noStrike">
                          <a:latin typeface="Courier New"/>
                        </a:rPr>
                        <a:t>filename = sys.argv[1]</a:t>
                      </a:r>
                      <a:endParaRPr b="0" lang="en-IE" sz="1800" spc="-1" strike="noStrike">
                        <a:latin typeface="Courier New"/>
                      </a:endParaRPr>
                    </a:p>
                    <a:p>
                      <a:r>
                        <a:rPr b="0" lang="en-IE" sz="1800" spc="-1" strike="noStrike">
                          <a:latin typeface="Courier New"/>
                        </a:rPr>
                        <a:t>f = open (filename,’r’)</a:t>
                      </a:r>
                      <a:endParaRPr b="0" lang="en-IE" sz="1800" spc="-1" strike="noStrike">
                        <a:latin typeface="Courier New"/>
                      </a:endParaRPr>
                    </a:p>
                    <a:p>
                      <a:r>
                        <a:rPr b="0" lang="en-IE" sz="1800" spc="-1" strike="noStrike">
                          <a:latin typeface="Courier New"/>
                        </a:rPr>
                        <a:t>for line in f:</a:t>
                      </a:r>
                      <a:endParaRPr b="0" lang="en-IE" sz="1800" spc="-1" strike="noStrike">
                        <a:latin typeface="Courier New"/>
                      </a:endParaRPr>
                    </a:p>
                    <a:p>
                      <a:r>
                        <a:rPr b="0" lang="en-IE" sz="1800" spc="-1" strike="noStrike">
                          <a:latin typeface="Courier New"/>
                        </a:rPr>
                        <a:t>    </a:t>
                      </a:r>
                      <a:r>
                        <a:rPr b="0" lang="en-IE" sz="1800" spc="-1" strike="noStrike">
                          <a:latin typeface="Courier New"/>
                        </a:rPr>
                        <a:t>print (line.strip()) </a:t>
                      </a:r>
                      <a:endParaRPr b="0" lang="en-IE" sz="1800" spc="-1" strike="noStrike">
                        <a:latin typeface="Courier New"/>
                      </a:endParaRPr>
                    </a:p>
                    <a:p>
                      <a:r>
                        <a:rPr b="0" lang="en-IE" sz="1800" spc="-1" strike="noStrike">
                          <a:latin typeface="Courier New"/>
                        </a:rPr>
                        <a:t>f.close()</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To run our previously defined program, we can simply type in ‘python myprog.py my_data_file.txt’</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value ‘my_data_file.txt’ is passed to the argv list and we can then extract it via list indexing.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argv[0] is always the name of the program, in this case ‘myprog.py’</a:t>
            </a:r>
            <a:endParaRPr b="0" lang="en-IE" sz="32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next data structure we will examine in Python is the </a:t>
            </a:r>
            <a:r>
              <a:rPr b="0" i="1" lang="en-IE" sz="3200" spc="-1" strike="noStrike">
                <a:solidFill>
                  <a:srgbClr val="0066cc"/>
                </a:solidFill>
                <a:latin typeface="Arial"/>
              </a:rPr>
              <a:t>tuple</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Tuples are very similar to lists, with one major exception.  Tuples are </a:t>
            </a:r>
            <a:r>
              <a:rPr b="0" i="1" lang="en-IE" sz="3200" spc="-1" strike="noStrike">
                <a:solidFill>
                  <a:srgbClr val="0066cc"/>
                </a:solidFill>
                <a:latin typeface="Arial"/>
              </a:rPr>
              <a:t>immutable</a:t>
            </a:r>
            <a:r>
              <a:rPr b="0" lang="en-IE" sz="3200" spc="-1" strike="noStrike">
                <a:solidFill>
                  <a:srgbClr val="0066cc"/>
                </a:solidFill>
                <a:latin typeface="Arial"/>
              </a:rPr>
              <a:t>.  That is, once the tuple values are set, they cannot be changed. </a:t>
            </a:r>
            <a:endParaRPr b="0" lang="en-IE" sz="3200" spc="-1" strike="noStrike">
              <a:latin typeface="Arial"/>
            </a:endParaRPr>
          </a:p>
        </p:txBody>
      </p:sp>
      <p:graphicFrame>
        <p:nvGraphicFramePr>
          <p:cNvPr id="190" name="Table 3"/>
          <p:cNvGraphicFramePr/>
          <p:nvPr/>
        </p:nvGraphicFramePr>
        <p:xfrm>
          <a:off x="988560" y="5105160"/>
          <a:ext cx="5075280" cy="609840"/>
        </p:xfrm>
        <a:graphic>
          <a:graphicData uri="http://schemas.openxmlformats.org/drawingml/2006/table">
            <a:tbl>
              <a:tblPr/>
              <a:tblGrid>
                <a:gridCol w="5075640"/>
              </a:tblGrid>
              <a:tr h="-221148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print (t1.pop())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use the ( ) characters to indicate to Python that wer are declaring a tuple rather than a list.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However, indexing into a tuple still uses the familiar [ ] operator. </a:t>
            </a:r>
            <a:endParaRPr b="0" lang="en-IE" sz="3200" spc="-1" strike="noStrike">
              <a:latin typeface="Arial"/>
            </a:endParaRPr>
          </a:p>
        </p:txBody>
      </p:sp>
      <p:graphicFrame>
        <p:nvGraphicFramePr>
          <p:cNvPr id="193" name="Table 3"/>
          <p:cNvGraphicFramePr/>
          <p:nvPr/>
        </p:nvGraphicFramePr>
        <p:xfrm>
          <a:off x="794880" y="4137480"/>
          <a:ext cx="8841240" cy="1387440"/>
        </p:xfrm>
        <a:graphic>
          <a:graphicData uri="http://schemas.openxmlformats.org/drawingml/2006/table">
            <a:tbl>
              <a:tblPr/>
              <a:tblGrid>
                <a:gridCol w="8841600"/>
              </a:tblGrid>
              <a:tr h="61020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t2 = (6,7,8,9,10)</a:t>
                      </a:r>
                      <a:endParaRPr b="0" lang="en-IE" sz="1800" spc="-1" strike="noStrike">
                        <a:latin typeface="Arial"/>
                      </a:endParaRPr>
                    </a:p>
                    <a:p>
                      <a:pPr>
                        <a:lnSpc>
                          <a:spcPct val="100000"/>
                        </a:lnSpc>
                      </a:pPr>
                      <a:r>
                        <a:rPr b="0" lang="en-IE" sz="1800" spc="-1" strike="noStrike">
                          <a:latin typeface="Courier New"/>
                        </a:rPr>
                        <a:t>print (t1[0]) # Standard indexing</a:t>
                      </a:r>
                      <a:endParaRPr b="0" lang="en-IE" sz="1800" spc="-1" strike="noStrike">
                        <a:latin typeface="Arial"/>
                      </a:endParaRPr>
                    </a:p>
                    <a:p>
                      <a:pPr>
                        <a:lnSpc>
                          <a:spcPct val="100000"/>
                        </a:lnSpc>
                      </a:pPr>
                      <a:r>
                        <a:rPr b="0" lang="en-IE" sz="1800" spc="-1" strike="noStrike">
                          <a:latin typeface="Courier New"/>
                        </a:rPr>
                        <a:t>print (t1[0:4]) # Standard slicing</a:t>
                      </a:r>
                      <a:endParaRPr b="0" lang="en-IE" sz="1800" spc="-1" strike="noStrike">
                        <a:latin typeface="Arial"/>
                      </a:endParaRPr>
                    </a:p>
                    <a:p>
                      <a:pPr>
                        <a:lnSpc>
                          <a:spcPct val="100000"/>
                        </a:lnSpc>
                      </a:pPr>
                      <a:r>
                        <a:rPr b="0" lang="en-IE" sz="1800" spc="-1" strike="noStrike">
                          <a:latin typeface="Courier New"/>
                        </a:rPr>
                        <a:t>print (t1 + t2) # Same operation as lists and strings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Finally, we have dictionaries, often referred to in other languages as maps.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Dictionaries are a list of key/value pairs.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Storing data in this fashion can be very useful as data lookups become very fast.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96" name="Table 3"/>
          <p:cNvGraphicFramePr/>
          <p:nvPr/>
        </p:nvGraphicFramePr>
        <p:xfrm>
          <a:off x="798120" y="4788360"/>
          <a:ext cx="5075280" cy="138744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d1 = {‘key_1’:’value_1’,</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key_2’:’value_2</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key_n’:’value_n’}</a:t>
                      </a:r>
                      <a:endParaRPr b="0" lang="en-IE" sz="1800" spc="-1" strike="noStrike">
                        <a:latin typeface="Arial"/>
                      </a:endParaRPr>
                    </a:p>
                    <a:p>
                      <a:pPr>
                        <a:lnSpc>
                          <a:spcPct val="100000"/>
                        </a:lnSpc>
                      </a:pP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the key can be a hardcoded string, or another Python variable.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99"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d1[‘key_n’])</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8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next example shows how to use pandas to calculate a moving average for a specific stock, and how to perform various tasks, such as plotting it, computing and plotting the log change (The instantaneous rate of return)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Next, we’ll compute the rolling historical volatility and perform some price analysis using Pandas. </a:t>
            </a:r>
            <a:endParaRPr b="0" lang="en-IE"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0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is a list of the keys for this dictionary.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202"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0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has the </a:t>
            </a:r>
            <a:r>
              <a:rPr b="0" i="1" lang="en-IE" sz="3200" spc="-1" strike="noStrike">
                <a:solidFill>
                  <a:srgbClr val="0066cc"/>
                </a:solidFill>
                <a:latin typeface="Arial"/>
              </a:rPr>
              <a:t>if</a:t>
            </a:r>
            <a:r>
              <a:rPr b="0" lang="en-IE" sz="3200" spc="-1" strike="noStrike">
                <a:solidFill>
                  <a:srgbClr val="0066cc"/>
                </a:solidFill>
                <a:latin typeface="Arial"/>
              </a:rPr>
              <a:t> statement to allow us to make decisions about what to do in our programs.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Python uses indentation to delimit the start and end of an if/else block. </a:t>
            </a:r>
            <a:endParaRPr b="0" lang="en-IE" sz="3200" spc="-1" strike="noStrike">
              <a:latin typeface="Arial"/>
            </a:endParaRPr>
          </a:p>
        </p:txBody>
      </p:sp>
      <p:graphicFrame>
        <p:nvGraphicFramePr>
          <p:cNvPr id="205" name="Table 3"/>
          <p:cNvGraphicFramePr/>
          <p:nvPr/>
        </p:nvGraphicFramePr>
        <p:xfrm>
          <a:off x="723240" y="3040200"/>
          <a:ext cx="5075280" cy="138744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0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the use of one or more elif statements in an if/else block.</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208" name="Table 3"/>
          <p:cNvGraphicFramePr/>
          <p:nvPr/>
        </p:nvGraphicFramePr>
        <p:xfrm>
          <a:off x="723240" y="3040200"/>
          <a:ext cx="5075280" cy="190584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elif x == 6:</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6’) </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 or 6’)</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1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allows us to iterate in our programs with two constructs, the </a:t>
            </a:r>
            <a:r>
              <a:rPr b="0" i="1" lang="en-IE" sz="3200" spc="-1" strike="noStrike">
                <a:solidFill>
                  <a:srgbClr val="0066cc"/>
                </a:solidFill>
                <a:latin typeface="Arial"/>
              </a:rPr>
              <a:t>for</a:t>
            </a:r>
            <a:r>
              <a:rPr b="0" lang="en-IE" sz="3200" spc="-1" strike="noStrike">
                <a:solidFill>
                  <a:srgbClr val="0066cc"/>
                </a:solidFill>
                <a:latin typeface="Arial"/>
              </a:rPr>
              <a:t> loop and the </a:t>
            </a:r>
            <a:r>
              <a:rPr b="0" i="1" lang="en-IE" sz="3200" spc="-1" strike="noStrike">
                <a:solidFill>
                  <a:srgbClr val="0066cc"/>
                </a:solidFill>
                <a:latin typeface="Arial"/>
              </a:rPr>
              <a:t>while</a:t>
            </a:r>
            <a:r>
              <a:rPr b="0" lang="en-IE" sz="3200" spc="-1" strike="noStrike">
                <a:solidFill>
                  <a:srgbClr val="0066cc"/>
                </a:solidFill>
                <a:latin typeface="Arial"/>
              </a:rPr>
              <a:t> loop.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 to 4 (As with lists and slices, we subtract 1 from the last value.  We use the </a:t>
            </a:r>
            <a:r>
              <a:rPr b="0" i="1" lang="en-IE" sz="3200" spc="-1" strike="noStrike">
                <a:solidFill>
                  <a:srgbClr val="0066cc"/>
                </a:solidFill>
                <a:latin typeface="Arial"/>
              </a:rPr>
              <a:t>range() </a:t>
            </a:r>
            <a:r>
              <a:rPr b="0" lang="en-IE" sz="3200" spc="-1" strike="noStrike">
                <a:solidFill>
                  <a:srgbClr val="0066cc"/>
                </a:solidFill>
                <a:latin typeface="Arial"/>
              </a:rPr>
              <a:t>function to generate a list of numbers from 1 to 4. </a:t>
            </a:r>
            <a:endParaRPr b="0" lang="en-IE" sz="3200" spc="-1" strike="noStrike">
              <a:latin typeface="Arial"/>
            </a:endParaRPr>
          </a:p>
        </p:txBody>
      </p:sp>
      <p:graphicFrame>
        <p:nvGraphicFramePr>
          <p:cNvPr id="211" name="Table 3"/>
          <p:cNvGraphicFramePr/>
          <p:nvPr/>
        </p:nvGraphicFramePr>
        <p:xfrm>
          <a:off x="723240" y="3040200"/>
          <a:ext cx="5075280" cy="60984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For i in range(1,5):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1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while loop also allows iteration.  A while loop will continue to iterate as long as the condition specified is True.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10 to 1 </a:t>
            </a:r>
            <a:endParaRPr b="0" lang="en-IE" sz="3200" spc="-1" strike="noStrike">
              <a:latin typeface="Arial"/>
            </a:endParaRPr>
          </a:p>
        </p:txBody>
      </p:sp>
      <p:graphicFrame>
        <p:nvGraphicFramePr>
          <p:cNvPr id="214" name="Table 3"/>
          <p:cNvGraphicFramePr/>
          <p:nvPr/>
        </p:nvGraphicFramePr>
        <p:xfrm>
          <a:off x="705960" y="3646440"/>
          <a:ext cx="5075280" cy="112824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10</a:t>
                      </a:r>
                      <a:endParaRPr b="0" lang="en-IE" sz="1800" spc="-1" strike="noStrike">
                        <a:latin typeface="Arial"/>
                      </a:endParaRPr>
                    </a:p>
                    <a:p>
                      <a:pPr>
                        <a:lnSpc>
                          <a:spcPct val="100000"/>
                        </a:lnSpc>
                      </a:pPr>
                      <a:r>
                        <a:rPr b="0" lang="en-IE" sz="1800" spc="-1" strike="noStrike">
                          <a:latin typeface="Courier New"/>
                        </a:rPr>
                        <a:t>while x &gt; 0:</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x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1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has the concept of functions.  Functions are simply a block of code grouped together.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Functions in Python can be pre-defined, such as the print() or range() function, or can be defined directly in our programs.  </a:t>
            </a:r>
            <a:endParaRPr b="0" lang="en-IE" sz="3200" spc="-1" strike="noStrike">
              <a:latin typeface="Arial"/>
            </a:endParaRPr>
          </a:p>
        </p:txBody>
      </p:sp>
      <p:graphicFrame>
        <p:nvGraphicFramePr>
          <p:cNvPr id="217" name="Table 3"/>
          <p:cNvGraphicFramePr/>
          <p:nvPr/>
        </p:nvGraphicFramePr>
        <p:xfrm>
          <a:off x="756720" y="5230080"/>
          <a:ext cx="5075280" cy="869040"/>
        </p:xfrm>
        <a:graphic>
          <a:graphicData uri="http://schemas.openxmlformats.org/drawingml/2006/table">
            <a:tbl>
              <a:tblPr/>
              <a:tblGrid>
                <a:gridCol w="5075640"/>
              </a:tblGrid>
              <a:tr h="869400">
                <a:tc>
                  <a:txBody>
                    <a:bodyPr lIns="90000" rIns="90000"/>
                    <a:p>
                      <a:pPr>
                        <a:lnSpc>
                          <a:spcPct val="100000"/>
                        </a:lnSpc>
                      </a:pPr>
                      <a:r>
                        <a:rPr b="0" lang="en-IE" sz="1800" spc="-1" strike="noStrike">
                          <a:latin typeface="Courier New"/>
                        </a:rPr>
                        <a:t>def myfunc():</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(‘Hi from myfunc!’)</a:t>
                      </a:r>
                      <a:endParaRPr b="0" lang="en-IE" sz="1800" spc="-1" strike="noStrike">
                        <a:latin typeface="Arial"/>
                      </a:endParaRPr>
                    </a:p>
                    <a:p>
                      <a:pPr>
                        <a:lnSpc>
                          <a:spcPct val="100000"/>
                        </a:lnSpc>
                      </a:pPr>
                      <a:r>
                        <a:rPr b="0" lang="en-IE" sz="1800" spc="-1" strike="noStrike">
                          <a:latin typeface="Courier New"/>
                        </a:rPr>
                        <a:t>myfunc()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1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provides the </a:t>
            </a:r>
            <a:r>
              <a:rPr b="0" i="1" lang="en-IE" sz="3200" spc="-1" strike="noStrike">
                <a:solidFill>
                  <a:srgbClr val="0066cc"/>
                </a:solidFill>
                <a:latin typeface="Arial"/>
              </a:rPr>
              <a:t>def</a:t>
            </a:r>
            <a:r>
              <a:rPr b="0" lang="en-IE" sz="3200" spc="-1" strike="noStrike">
                <a:solidFill>
                  <a:srgbClr val="0066cc"/>
                </a:solidFill>
                <a:latin typeface="Arial"/>
              </a:rPr>
              <a:t> keyword to allow us to define functions.  Note that as with if/else and for/while blocks, functions are defined with indentation.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also pass data into a function by means of </a:t>
            </a:r>
            <a:r>
              <a:rPr b="0" i="1" lang="en-IE" sz="3200" spc="-1" strike="noStrike">
                <a:solidFill>
                  <a:srgbClr val="0066cc"/>
                </a:solidFill>
                <a:latin typeface="Arial"/>
              </a:rPr>
              <a:t>parameters. </a:t>
            </a: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5.</a:t>
            </a:r>
            <a:endParaRPr b="0" lang="en-IE" sz="3200" spc="-1" strike="noStrike">
              <a:latin typeface="Arial"/>
            </a:endParaRPr>
          </a:p>
        </p:txBody>
      </p:sp>
      <p:graphicFrame>
        <p:nvGraphicFramePr>
          <p:cNvPr id="220" name="Table 3"/>
          <p:cNvGraphicFramePr/>
          <p:nvPr/>
        </p:nvGraphicFramePr>
        <p:xfrm>
          <a:off x="784080" y="4561200"/>
          <a:ext cx="5075280" cy="86904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2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us to pass data back from a function by using the </a:t>
            </a:r>
            <a:r>
              <a:rPr b="0" i="1" lang="en-IE" sz="3200" spc="-1" strike="noStrike">
                <a:solidFill>
                  <a:srgbClr val="0066cc"/>
                </a:solidFill>
                <a:latin typeface="Arial"/>
              </a:rPr>
              <a:t>return</a:t>
            </a:r>
            <a:r>
              <a:rPr b="0" lang="en-IE" sz="3200" spc="-1" strike="noStrike">
                <a:solidFill>
                  <a:srgbClr val="0066cc"/>
                </a:solidFill>
                <a:latin typeface="Arial"/>
              </a:rPr>
              <a:t> statement.</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10. </a:t>
            </a:r>
            <a:endParaRPr b="0" lang="en-IE" sz="3200" spc="-1" strike="noStrike">
              <a:latin typeface="Arial"/>
            </a:endParaRPr>
          </a:p>
        </p:txBody>
      </p:sp>
      <p:graphicFrame>
        <p:nvGraphicFramePr>
          <p:cNvPr id="223" name="Table 3"/>
          <p:cNvGraphicFramePr/>
          <p:nvPr/>
        </p:nvGraphicFramePr>
        <p:xfrm>
          <a:off x="736560" y="330984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x+x</a:t>
                      </a:r>
                      <a:endParaRPr b="0" lang="en-IE" sz="1800" spc="-1" strike="noStrike">
                        <a:latin typeface="Arial"/>
                      </a:endParaRPr>
                    </a:p>
                    <a:p>
                      <a:pPr>
                        <a:lnSpc>
                          <a:spcPct val="100000"/>
                        </a:lnSpc>
                      </a:pPr>
                      <a:r>
                        <a:rPr b="0" lang="en-IE" sz="1800" spc="-1" strike="noStrike">
                          <a:latin typeface="Courier New"/>
                        </a:rPr>
                        <a:t>print (myfunc(5))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2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times that, when performing an operation in Python, things can go wrong.</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need some way to check for this and cover ourselves when unexpected things happen.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Python, this is called </a:t>
            </a:r>
            <a:r>
              <a:rPr b="0" i="1" lang="en-IE" sz="3200" spc="-1" strike="noStrike">
                <a:solidFill>
                  <a:srgbClr val="0066cc"/>
                </a:solidFill>
                <a:latin typeface="Arial"/>
              </a:rPr>
              <a:t>exception handling</a:t>
            </a:r>
            <a:r>
              <a:rPr b="0" lang="en-IE" sz="3200" spc="-1" strike="noStrike">
                <a:solidFill>
                  <a:srgbClr val="0066cc"/>
                </a:solidFill>
                <a:latin typeface="Arial"/>
              </a:rPr>
              <a:t>.  </a:t>
            </a:r>
            <a:endParaRPr b="0" lang="en-IE" sz="32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2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Exception handling uses the </a:t>
            </a:r>
            <a:r>
              <a:rPr b="0" i="1" lang="en-IE" sz="3200" spc="-1" strike="noStrike">
                <a:solidFill>
                  <a:srgbClr val="0066cc"/>
                </a:solidFill>
                <a:latin typeface="Arial"/>
              </a:rPr>
              <a:t>try</a:t>
            </a:r>
            <a:r>
              <a:rPr b="0" lang="en-IE" sz="3200" spc="-1" strike="noStrike">
                <a:solidFill>
                  <a:srgbClr val="0066cc"/>
                </a:solidFill>
                <a:latin typeface="Arial"/>
              </a:rPr>
              <a:t> and </a:t>
            </a:r>
            <a:r>
              <a:rPr b="0" i="1" lang="en-IE" sz="3200" spc="-1" strike="noStrike">
                <a:solidFill>
                  <a:srgbClr val="0066cc"/>
                </a:solidFill>
                <a:latin typeface="Arial"/>
              </a:rPr>
              <a:t>except</a:t>
            </a:r>
            <a:r>
              <a:rPr b="0" lang="en-IE" sz="3200" spc="-1" strike="noStrike">
                <a:solidFill>
                  <a:srgbClr val="0066cc"/>
                </a:solidFill>
                <a:latin typeface="Arial"/>
              </a:rPr>
              <a:t> statements.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IE" sz="3200" spc="-1" strike="noStrike">
              <a:latin typeface="Arial"/>
            </a:endParaRPr>
          </a:p>
        </p:txBody>
      </p:sp>
      <p:graphicFrame>
        <p:nvGraphicFramePr>
          <p:cNvPr id="228" name="Table 3"/>
          <p:cNvGraphicFramePr/>
          <p:nvPr/>
        </p:nvGraphicFramePr>
        <p:xfrm>
          <a:off x="779040" y="3012840"/>
          <a:ext cx="9146880" cy="2942640"/>
        </p:xfrm>
        <a:graphic>
          <a:graphicData uri="http://schemas.openxmlformats.org/drawingml/2006/table">
            <a:tbl>
              <a:tblPr/>
              <a:tblGrid>
                <a:gridCol w="9147240"/>
              </a:tblGrid>
              <a:tr h="1954080">
                <a:tc>
                  <a:txBody>
                    <a:bodyPr lIns="90000" rIns="90000"/>
                    <a:p>
                      <a:pPr>
                        <a:lnSpc>
                          <a:spcPct val="100000"/>
                        </a:lnSpc>
                      </a:pPr>
                      <a:r>
                        <a:rPr b="0" lang="en-IE" sz="1800" spc="-1" strike="noStrike">
                          <a:latin typeface="Courier New"/>
                        </a:rPr>
                        <a:t>def div(x,y):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x/y</a:t>
                      </a:r>
                      <a:endParaRPr b="0" lang="en-IE" sz="1800" spc="-1" strike="noStrike">
                        <a:latin typeface="Arial"/>
                      </a:endParaRPr>
                    </a:p>
                    <a:p>
                      <a:pPr>
                        <a:lnSpc>
                          <a:spcPct val="100000"/>
                        </a:lnSpc>
                      </a:pPr>
                      <a:r>
                        <a:rPr b="0" lang="en-IE" sz="1800" spc="-1" strike="noStrike">
                          <a:latin typeface="Courier New"/>
                        </a:rPr>
                        <a:t>print (div(4,2) # Returns and prints 2</a:t>
                      </a:r>
                      <a:endParaRPr b="0" lang="en-IE" sz="1800" spc="-1" strike="noStrike">
                        <a:latin typeface="Arial"/>
                      </a:endParaRPr>
                    </a:p>
                    <a:p>
                      <a:pPr>
                        <a:lnSpc>
                          <a:spcPct val="100000"/>
                        </a:lnSpc>
                      </a:pPr>
                      <a:r>
                        <a:rPr b="0" lang="en-IE" sz="1800" spc="-1" strike="noStrike">
                          <a:latin typeface="Courier New"/>
                        </a:rPr>
                        <a:t>print (div 4,0) # Oops!</a:t>
                      </a:r>
                      <a:endParaRPr b="0" lang="en-IE" sz="1800" spc="-1" strike="noStrike">
                        <a:latin typeface="Arial"/>
                      </a:endParaRPr>
                    </a:p>
                    <a:p>
                      <a:pPr>
                        <a:lnSpc>
                          <a:spcPct val="100000"/>
                        </a:lnSpc>
                      </a:pPr>
                      <a:r>
                        <a:rPr b="0" lang="en-IE" sz="1800" spc="-1" strike="noStrike">
                          <a:latin typeface="Courier New"/>
                        </a:rPr>
                        <a:t># In reality, we won’t get to do the try here because the program still stop after the previous statement, but it’s here for contrast. </a:t>
                      </a:r>
                      <a:endParaRPr b="0" lang="en-IE" sz="1800" spc="-1" strike="noStrike">
                        <a:latin typeface="Arial"/>
                      </a:endParaRPr>
                    </a:p>
                    <a:p>
                      <a:pPr>
                        <a:lnSpc>
                          <a:spcPct val="100000"/>
                        </a:lnSpc>
                      </a:pPr>
                      <a:r>
                        <a:rPr b="0" lang="en-IE" sz="1800" spc="-1" strike="noStrike">
                          <a:latin typeface="Courier New"/>
                        </a:rPr>
                        <a:t>try: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(div(4,0))</a:t>
                      </a:r>
                      <a:endParaRPr b="0" lang="en-IE" sz="1800" spc="-1" strike="noStrike">
                        <a:latin typeface="Arial"/>
                      </a:endParaRPr>
                    </a:p>
                    <a:p>
                      <a:pPr>
                        <a:lnSpc>
                          <a:spcPct val="100000"/>
                        </a:lnSpc>
                      </a:pPr>
                      <a:r>
                        <a:rPr b="0" lang="en-IE" sz="1800" spc="-1" strike="noStrike">
                          <a:latin typeface="Courier New"/>
                        </a:rPr>
                        <a:t>except ZeroDivisionError:</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(Can’t divide by zero!)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9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graphicFrame>
        <p:nvGraphicFramePr>
          <p:cNvPr id="91" name="Table 3"/>
          <p:cNvGraphicFramePr/>
          <p:nvPr/>
        </p:nvGraphicFramePr>
        <p:xfrm>
          <a:off x="100800" y="1435320"/>
          <a:ext cx="9646920" cy="4113000"/>
        </p:xfrm>
        <a:graphic>
          <a:graphicData uri="http://schemas.openxmlformats.org/drawingml/2006/table">
            <a:tbl>
              <a:tblPr/>
              <a:tblGrid>
                <a:gridCol w="9647280"/>
              </a:tblGrid>
              <a:tr h="4113360">
                <a:tc>
                  <a:txBody>
                    <a:bodyPr lIns="90000" rIns="90000"/>
                    <a:p>
                      <a:pPr>
                        <a:lnSpc>
                          <a:spcPct val="100000"/>
                        </a:lnSpc>
                      </a:pPr>
                      <a:r>
                        <a:rPr b="0" lang="en-IE" sz="1800" spc="-1" strike="noStrike">
                          <a:latin typeface="Courier New"/>
                        </a:rPr>
                        <a:t>import numpy as np</a:t>
                      </a:r>
                      <a:endParaRPr b="0" lang="en-IE" sz="1800" spc="-1" strike="noStrike">
                        <a:latin typeface="Arial"/>
                      </a:endParaRPr>
                    </a:p>
                    <a:p>
                      <a:pPr>
                        <a:lnSpc>
                          <a:spcPct val="100000"/>
                        </a:lnSpc>
                      </a:pPr>
                      <a:r>
                        <a:rPr b="0" lang="en-IE" sz="1800" spc="-1" strike="noStrike">
                          <a:latin typeface="Courier New"/>
                        </a:rPr>
                        <a:t>import pandas as pd</a:t>
                      </a:r>
                      <a:endParaRPr b="0" lang="en-IE" sz="1800" spc="-1" strike="noStrike">
                        <a:latin typeface="Arial"/>
                      </a:endParaRPr>
                    </a:p>
                    <a:p>
                      <a:pPr>
                        <a:lnSpc>
                          <a:spcPct val="100000"/>
                        </a:lnSpc>
                      </a:pPr>
                      <a:r>
                        <a:rPr b="0" lang="en-IE" sz="1800" spc="-1" strike="noStrike">
                          <a:latin typeface="Courier New"/>
                        </a:rPr>
                        <a:t>import pandas_datareader as pdr</a:t>
                      </a:r>
                      <a:endParaRPr b="0" lang="en-IE" sz="1800" spc="-1" strike="noStrike">
                        <a:latin typeface="Arial"/>
                      </a:endParaRPr>
                    </a:p>
                    <a:p>
                      <a:pPr>
                        <a:lnSpc>
                          <a:spcPct val="100000"/>
                        </a:lnSpc>
                      </a:pPr>
                      <a:r>
                        <a:rPr b="0" lang="en-IE" sz="1800" spc="-1" strike="noStrike">
                          <a:latin typeface="Courier New"/>
                        </a:rPr>
                        <a:t>import matplotlib.pyplot as plt</a:t>
                      </a:r>
                      <a:endParaRPr b="0" lang="en-IE" sz="1800" spc="-1" strike="noStrike">
                        <a:latin typeface="Arial"/>
                      </a:endParaRPr>
                    </a:p>
                    <a:p>
                      <a:pPr>
                        <a:lnSpc>
                          <a:spcPct val="100000"/>
                        </a:lnSpc>
                      </a:pPr>
                      <a:r>
                        <a:rPr b="0" lang="en-IE" sz="1800" spc="-1" strike="noStrike">
                          <a:latin typeface="Courier New"/>
                        </a:rPr>
                        <a:t>gld = pdr.get_data_yahoo('GLD', '2016-11-08')</a:t>
                      </a:r>
                      <a:endParaRPr b="0" lang="en-IE" sz="1800" spc="-1" strike="noStrike">
                        <a:latin typeface="Arial"/>
                      </a:endParaRPr>
                    </a:p>
                    <a:p>
                      <a:pPr>
                        <a:lnSpc>
                          <a:spcPct val="100000"/>
                        </a:lnSpc>
                      </a:pPr>
                      <a:r>
                        <a:rPr b="0" lang="en-IE" sz="1800" spc="-1" strike="noStrike">
                          <a:latin typeface="Courier New"/>
                        </a:rPr>
                        <a:t>gld_close = pd.DataFrame(gld.Close)</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gld_close['MA_9'] = gld_close.Close.rolling(9).mean().shift()</a:t>
                      </a:r>
                      <a:endParaRPr b="0" lang="en-IE" sz="1800" spc="-1" strike="noStrike">
                        <a:latin typeface="Arial"/>
                      </a:endParaRPr>
                    </a:p>
                    <a:p>
                      <a:pPr>
                        <a:lnSpc>
                          <a:spcPct val="100000"/>
                        </a:lnSpc>
                      </a:pPr>
                      <a:r>
                        <a:rPr b="0" lang="en-IE" sz="1800" spc="-1" strike="noStrike">
                          <a:latin typeface="Courier New"/>
                        </a:rPr>
                        <a:t>gld_close['MA_21'] = gld_close.Close.rolling(21).mean()</a:t>
                      </a:r>
                      <a:endParaRPr b="0" lang="en-IE" sz="1800" spc="-1" strike="noStrike">
                        <a:latin typeface="Arial"/>
                      </a:endParaRPr>
                    </a:p>
                    <a:p>
                      <a:pPr>
                        <a:lnSpc>
                          <a:spcPct val="100000"/>
                        </a:lnSpc>
                      </a:pPr>
                      <a:r>
                        <a:rPr b="0" lang="en-IE" sz="1800" spc="-1" strike="noStrike">
                          <a:latin typeface="Courier New"/>
                        </a:rPr>
                        <a:t>plt.figure(figsize=(15,10))</a:t>
                      </a:r>
                      <a:endParaRPr b="0" lang="en-IE" sz="1800" spc="-1" strike="noStrike">
                        <a:latin typeface="Arial"/>
                      </a:endParaRPr>
                    </a:p>
                    <a:p>
                      <a:pPr>
                        <a:lnSpc>
                          <a:spcPct val="100000"/>
                        </a:lnSpc>
                      </a:pPr>
                      <a:r>
                        <a:rPr b="0" lang="en-IE" sz="1800" spc="-1" strike="noStrike">
                          <a:latin typeface="Courier New"/>
                        </a:rPr>
                        <a:t>plt.grid(True)</a:t>
                      </a:r>
                      <a:endParaRPr b="0" lang="en-IE" sz="1800" spc="-1" strike="noStrike">
                        <a:latin typeface="Arial"/>
                      </a:endParaRPr>
                    </a:p>
                    <a:p>
                      <a:pPr>
                        <a:lnSpc>
                          <a:spcPct val="100000"/>
                        </a:lnSpc>
                      </a:pPr>
                      <a:r>
                        <a:rPr b="0" lang="en-IE" sz="1800" spc="-1" strike="noStrike">
                          <a:latin typeface="Courier New"/>
                        </a:rPr>
                        <a:t>plt.plot(gld_close['Close'],label='GLD')</a:t>
                      </a:r>
                      <a:endParaRPr b="0" lang="en-IE" sz="1800" spc="-1" strike="noStrike">
                        <a:latin typeface="Arial"/>
                      </a:endParaRPr>
                    </a:p>
                    <a:p>
                      <a:pPr>
                        <a:lnSpc>
                          <a:spcPct val="100000"/>
                        </a:lnSpc>
                      </a:pPr>
                      <a:r>
                        <a:rPr b="0" lang="en-IE" sz="1800" spc="-1" strike="noStrike">
                          <a:latin typeface="Courier New"/>
                        </a:rPr>
                        <a:t>plt.plot(gld_close['MA_9'], label='MA 9 day')</a:t>
                      </a:r>
                      <a:endParaRPr b="0" lang="en-IE" sz="1800" spc="-1" strike="noStrike">
                        <a:latin typeface="Arial"/>
                      </a:endParaRPr>
                    </a:p>
                    <a:p>
                      <a:pPr>
                        <a:lnSpc>
                          <a:spcPct val="100000"/>
                        </a:lnSpc>
                      </a:pPr>
                      <a:r>
                        <a:rPr b="0" lang="en-IE" sz="1800" spc="-1" strike="noStrike">
                          <a:latin typeface="Courier New"/>
                        </a:rPr>
                        <a:t>plt.plot(gld_close['MA_21'], label='MA 21 day')</a:t>
                      </a:r>
                      <a:endParaRPr b="0" lang="en-IE" sz="1800" spc="-1" strike="noStrike">
                        <a:latin typeface="Arial"/>
                      </a:endParaRPr>
                    </a:p>
                    <a:p>
                      <a:pPr>
                        <a:lnSpc>
                          <a:spcPct val="100000"/>
                        </a:lnSpc>
                      </a:pPr>
                      <a:r>
                        <a:rPr b="0" lang="en-IE" sz="1800" spc="-1" strike="noStrike">
                          <a:latin typeface="Courier New"/>
                        </a:rPr>
                        <a:t>plt.legend(loc=2)</a:t>
                      </a:r>
                      <a:endParaRPr b="0" lang="en-IE" sz="1800" spc="-1" strike="noStrike">
                        <a:latin typeface="Arial"/>
                      </a:endParaRPr>
                    </a:p>
                    <a:p>
                      <a:pPr>
                        <a:lnSpc>
                          <a:spcPct val="100000"/>
                        </a:lnSpc>
                      </a:pPr>
                      <a:r>
                        <a:rPr b="0" lang="en-IE" sz="1800" spc="-1" strike="noStrike">
                          <a:latin typeface="Courier New"/>
                        </a:rPr>
                        <a:t>plt.show()</a:t>
                      </a:r>
                      <a:endParaRPr b="0" lang="en-IE" sz="1800" spc="-1" strike="noStrike">
                        <a:latin typeface="Arial"/>
                      </a:endParaRPr>
                    </a:p>
                    <a:p>
                      <a:pPr>
                        <a:lnSpc>
                          <a:spcPct val="100000"/>
                        </a:lnSpc>
                      </a:pPr>
                      <a:r>
                        <a:rPr b="0" lang="en-IE" sz="1800" spc="-1" strike="noStrike">
                          <a:latin typeface="Courier New"/>
                        </a:rPr>
                        <a:t>gld_close["change"] = np.log(gld_close["Close"] / gld_close["Close"].shift())</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3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Since division by zero is undefined Python will raise an exception when we attempt to do so.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the second part of the code, we wrap our call to our div function in a </a:t>
            </a:r>
            <a:r>
              <a:rPr b="0" i="1" lang="en-IE" sz="3200" spc="-1" strike="noStrike">
                <a:solidFill>
                  <a:srgbClr val="0066cc"/>
                </a:solidFill>
                <a:latin typeface="Arial"/>
              </a:rPr>
              <a:t>try/except</a:t>
            </a:r>
            <a:r>
              <a:rPr b="0" lang="en-IE" sz="3200" spc="-1" strike="noStrike">
                <a:solidFill>
                  <a:srgbClr val="0066cc"/>
                </a:solidFill>
                <a:latin typeface="Arial"/>
              </a:rPr>
              <a:t> block.  This means that we will try and perform the div function, but if we get an error, we’ll run the code in the except block rather than simply crashing.  </a:t>
            </a:r>
            <a:endParaRPr b="0" lang="en-IE" sz="32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3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us to use third party libraries that are not part of the core distribution via the </a:t>
            </a:r>
            <a:r>
              <a:rPr b="0" i="1" lang="en-IE" sz="3200" spc="-1" strike="noStrike">
                <a:solidFill>
                  <a:srgbClr val="0066cc"/>
                </a:solidFill>
                <a:latin typeface="Arial"/>
              </a:rPr>
              <a:t>import</a:t>
            </a:r>
            <a:r>
              <a:rPr b="0" lang="en-IE" sz="3200" spc="-1" strike="noStrike">
                <a:solidFill>
                  <a:srgbClr val="0066cc"/>
                </a:solidFill>
                <a:latin typeface="Arial"/>
              </a:rPr>
              <a:t> statement.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the value of pi to a specific number of significant digits.  </a:t>
            </a:r>
            <a:endParaRPr b="0" lang="en-IE" sz="3200" spc="-1" strike="noStrike">
              <a:latin typeface="Arial"/>
            </a:endParaRPr>
          </a:p>
        </p:txBody>
      </p:sp>
      <p:graphicFrame>
        <p:nvGraphicFramePr>
          <p:cNvPr id="233" name="Table 3"/>
          <p:cNvGraphicFramePr/>
          <p:nvPr/>
        </p:nvGraphicFramePr>
        <p:xfrm>
          <a:off x="1235160" y="357876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import math</a:t>
                      </a:r>
                      <a:endParaRPr b="0" lang="en-IE" sz="1800" spc="-1" strike="noStrike">
                        <a:latin typeface="Arial"/>
                      </a:endParaRPr>
                    </a:p>
                    <a:p>
                      <a:pPr>
                        <a:lnSpc>
                          <a:spcPct val="100000"/>
                        </a:lnSpc>
                      </a:pPr>
                      <a:r>
                        <a:rPr b="0" lang="en-IE" sz="1800" spc="-1" strike="noStrike">
                          <a:latin typeface="Courier New"/>
                        </a:rPr>
                        <a:t>print (math.pi)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3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this course we will use the following libraries</a:t>
            </a:r>
            <a:endParaRPr b="0" lang="en-IE" sz="32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Quandl (For acquiring and analyzing financial data)</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Numpy (Primarily for manipulating vectors and matrices)</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Pandas (For general data science)</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MatPlotLib and Seaborn (for data visualization)  </a:t>
            </a:r>
            <a:endParaRPr b="0" lang="en-IE" sz="2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graphicFrame>
        <p:nvGraphicFramePr>
          <p:cNvPr id="94" name="Table 3"/>
          <p:cNvGraphicFramePr/>
          <p:nvPr/>
        </p:nvGraphicFramePr>
        <p:xfrm>
          <a:off x="100800" y="1435320"/>
          <a:ext cx="9646920" cy="4113000"/>
        </p:xfrm>
        <a:graphic>
          <a:graphicData uri="http://schemas.openxmlformats.org/drawingml/2006/table">
            <a:tbl>
              <a:tblPr/>
              <a:tblGrid>
                <a:gridCol w="9647280"/>
              </a:tblGrid>
              <a:tr h="4113360">
                <a:tc>
                  <a:txBody>
                    <a:bodyPr lIns="90000" rIns="90000"/>
                    <a:p>
                      <a:pPr>
                        <a:lnSpc>
                          <a:spcPct val="100000"/>
                        </a:lnSpc>
                      </a:pPr>
                      <a:r>
                        <a:rPr b="0" lang="en-IE" sz="1800" spc="-1" strike="noStrike">
                          <a:latin typeface="Courier New"/>
                        </a:rPr>
                        <a:t>gld_close['Volatility'] = gld_close.change.rolling(21).std().shift()</a:t>
                      </a:r>
                      <a:endParaRPr b="0" lang="en-IE" sz="1800" spc="-1" strike="noStrike">
                        <a:latin typeface="Arial"/>
                      </a:endParaRPr>
                    </a:p>
                    <a:p>
                      <a:pPr>
                        <a:lnSpc>
                          <a:spcPct val="100000"/>
                        </a:lnSpc>
                      </a:pPr>
                      <a:r>
                        <a:rPr b="0" lang="en-IE" sz="1800" spc="-1" strike="noStrike">
                          <a:latin typeface="Courier New"/>
                        </a:rPr>
                        <a:t>gld_close['Volatility'].plot()</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#offset expected change 1-day</a:t>
                      </a:r>
                      <a:endParaRPr b="0" lang="en-IE" sz="1800" spc="-1" strike="noStrike">
                        <a:latin typeface="Arial"/>
                      </a:endParaRPr>
                    </a:p>
                    <a:p>
                      <a:pPr>
                        <a:lnSpc>
                          <a:spcPct val="100000"/>
                        </a:lnSpc>
                      </a:pPr>
                      <a:r>
                        <a:rPr b="0" lang="en-IE" sz="1800" spc="-1" strike="noStrike">
                          <a:latin typeface="Courier New"/>
                        </a:rPr>
                        <a:t>gld_close['exp_chng'] = gld_close['Volatility'] * gld_close['Close'].shift()</a:t>
                      </a:r>
                      <a:endParaRPr b="0" lang="en-IE" sz="1800" spc="-1" strike="noStrike">
                        <a:latin typeface="Arial"/>
                      </a:endParaRPr>
                    </a:p>
                    <a:p>
                      <a:pPr>
                        <a:lnSpc>
                          <a:spcPct val="100000"/>
                        </a:lnSpc>
                      </a:pPr>
                      <a:r>
                        <a:rPr b="0" lang="en-IE" sz="1800" spc="-1" strike="noStrike">
                          <a:latin typeface="Courier New"/>
                        </a:rPr>
                        <a:t>gld_close['actual_chng'] = gld_close['Close'] – gld_close['Close'].shift()</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 </a:t>
                      </a:r>
                      <a:endParaRPr b="0" lang="en-IE" sz="1800" spc="-1" strike="noStrike">
                        <a:latin typeface="Arial"/>
                      </a:endParaRPr>
                    </a:p>
                    <a:p>
                      <a:pPr>
                        <a:lnSpc>
                          <a:spcPct val="100000"/>
                        </a:lnSpc>
                      </a:pPr>
                      <a:r>
                        <a:rPr b="0" lang="en-IE" sz="1800" spc="-1" strike="noStrike">
                          <a:latin typeface="Courier New"/>
                        </a:rPr>
                        <a:t>gld_close = pd.DataFrame(gld_close.iloc[22:])</a:t>
                      </a:r>
                      <a:endParaRPr b="0" lang="en-IE" sz="1800" spc="-1" strike="noStrike">
                        <a:latin typeface="Arial"/>
                      </a:endParaRPr>
                    </a:p>
                    <a:p>
                      <a:pPr>
                        <a:lnSpc>
                          <a:spcPct val="100000"/>
                        </a:lnSpc>
                      </a:pPr>
                      <a:r>
                        <a:rPr b="0" lang="en-IE" sz="1800" spc="-1" strike="noStrike">
                          <a:latin typeface="Courier New"/>
                        </a:rPr>
                        <a:t>gld_close['Magnitude'] = gld_close['actual_chng'] / gld_close['exp_chng'] </a:t>
                      </a:r>
                      <a:endParaRPr b="0" lang="en-IE" sz="1800" spc="-1" strike="noStrike">
                        <a:latin typeface="Arial"/>
                      </a:endParaRPr>
                    </a:p>
                    <a:p>
                      <a:pPr>
                        <a:lnSpc>
                          <a:spcPct val="100000"/>
                        </a:lnSpc>
                      </a:pPr>
                      <a:r>
                        <a:rPr b="0" lang="en-IE" sz="1800" spc="-1" strike="noStrike">
                          <a:latin typeface="Courier New"/>
                        </a:rPr>
                        <a:t>gld_close['abs_magni'] = np.abs(gld_close['Magnitude'])</a:t>
                      </a:r>
                      <a:endParaRPr b="0" lang="en-IE" sz="1800" spc="-1" strike="noStrike">
                        <a:latin typeface="Arial"/>
                      </a:endParaRPr>
                    </a:p>
                    <a:p>
                      <a:pPr>
                        <a:lnSpc>
                          <a:spcPct val="100000"/>
                        </a:lnSpc>
                      </a:pPr>
                      <a:r>
                        <a:rPr b="0" lang="en-IE" sz="1800" spc="-1" strike="noStrike">
                          <a:latin typeface="Courier New"/>
                        </a:rPr>
                        <a:t>plt.scatter(gld_close['actual_chng'], gld_close['abs_magni'])</a:t>
                      </a:r>
                      <a:endParaRPr b="0" lang="en-IE" sz="1800" spc="-1" strike="noStrike">
                        <a:latin typeface="Arial"/>
                      </a:endParaRPr>
                    </a:p>
                    <a:p>
                      <a:pPr>
                        <a:lnSpc>
                          <a:spcPct val="100000"/>
                        </a:lnSpc>
                      </a:pPr>
                      <a:r>
                        <a:rPr b="0" lang="en-IE" sz="1800" spc="-1" strike="noStrike">
                          <a:latin typeface="Courier New"/>
                        </a:rPr>
                        <a:t>plt.show()</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9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the previous example, we pull information about the price of gold with a start date of 08-11-2016 (The latest national US election)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extract only the closing price as that is all we are interested in.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Next, we add two columns of data to the new dataframe. One is the nine day rolling average, the other is the 21 day rolling average. </a:t>
            </a:r>
            <a:endParaRPr b="0" lang="en-IE"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Implenting Trading Strategies</a:t>
            </a:r>
            <a:endParaRPr b="0" lang="en-IE" sz="4400" spc="-1" strike="noStrike">
              <a:latin typeface="Arial"/>
            </a:endParaRPr>
          </a:p>
        </p:txBody>
      </p:sp>
      <p:sp>
        <p:nvSpPr>
          <p:cNvPr id="9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parameter Center=True shifts (lags) the moving average.</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shift() method shifts the observation window by a default value of one.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Next, we calculate the instantaneous rate of return by taking the log of the current closing price and divide it by the previous day’s price and then graphing it. </a:t>
            </a:r>
            <a:endParaRPr b="0" lang="en-IE"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4394</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2018-05-27T16:28:29Z</dcterms:created>
  <dc:creator/>
  <dc:description/>
  <dc:language>en-IE</dc:language>
  <cp:lastModifiedBy/>
  <dcterms:modified xsi:type="dcterms:W3CDTF">2018-06-04T19:26:14Z</dcterms:modified>
  <cp:revision>98</cp:revision>
  <dc:subject/>
  <dc:title>Blue Curve</dc:title>
</cp:coreProperties>
</file>