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1.jpeg" ContentType="image/jpe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8.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2.xml" ContentType="application/vnd.openxmlformats-officedocument.presentationml.slide+xml"/>
  <Override PartName="/ppt/slides/slide45.xml" ContentType="application/vnd.openxmlformats-officedocument.presentationml.slide+xml"/>
  <Override PartName="/ppt/slides/slide20.xml" ContentType="application/vnd.openxmlformats-officedocument.presentationml.slide+xml"/>
  <Override PartName="/ppt/slides/slide46.xml" ContentType="application/vnd.openxmlformats-officedocument.presentationml.slide+xml"/>
  <Override PartName="/ppt/slides/slide21.xml" ContentType="application/vnd.openxmlformats-officedocument.presentationml.slide+xml"/>
  <Override PartName="/ppt/slides/slide47.xml" ContentType="application/vnd.openxmlformats-officedocument.presentationml.slide+xml"/>
  <Override PartName="/ppt/slides/slide22.xml" ContentType="application/vnd.openxmlformats-officedocument.presentationml.slide+xml"/>
  <Override PartName="/ppt/slides/slide48.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36.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3.xml" ContentType="application/vnd.openxmlformats-officedocument.presentationml.slide+xml"/>
  <Override PartName="/ppt/slides/_rels/slide48.xml.rels" ContentType="application/vnd.openxmlformats-package.relationships+xml"/>
  <Override PartName="/ppt/slides/_rels/slide44.xml.rels" ContentType="application/vnd.openxmlformats-package.relationships+xml"/>
  <Override PartName="/ppt/slides/_rels/slide43.xml.rels" ContentType="application/vnd.openxmlformats-package.relationships+xml"/>
  <Override PartName="/ppt/slides/_rels/slide42.xml.rels" ContentType="application/vnd.openxmlformats-package.relationships+xml"/>
  <Override PartName="/ppt/slides/_rels/slide41.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34.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3.xml.rels" ContentType="application/vnd.openxmlformats-package.relationships+xml"/>
  <Override PartName="/ppt/slides/_rels/slide3.xml.rels" ContentType="application/vnd.openxmlformats-package.relationships+xml"/>
  <Override PartName="/ppt/slides/_rels/slide45.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xml.rels" ContentType="application/vnd.openxmlformats-package.relationships+xml"/>
  <Override PartName="/ppt/slides/_rels/slide36.xml.rels" ContentType="application/vnd.openxmlformats-package.relationships+xml"/>
  <Override PartName="/ppt/slides/_rels/slide6.xml.rels" ContentType="application/vnd.openxmlformats-package.relationships+xml"/>
  <Override PartName="/ppt/slides/_rels/slide17.xml.rels" ContentType="application/vnd.openxmlformats-package.relationships+xml"/>
  <Override PartName="/ppt/slides/_rels/slide46.xml.rels" ContentType="application/vnd.openxmlformats-package.relationships+xml"/>
  <Override PartName="/ppt/slides/_rels/slide18.xml.rels" ContentType="application/vnd.openxmlformats-package.relationships+xml"/>
  <Override PartName="/ppt/slides/_rels/slide47.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25.xml.rels" ContentType="application/vnd.openxmlformats-package.relationships+xml"/>
  <Override PartName="/ppt/slides/_rels/slide31.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32.xml.rels" ContentType="application/vnd.openxmlformats-package.relationships+xml"/>
  <Override PartName="/ppt/slides/_rels/slide28.xml.rels" ContentType="application/vnd.openxmlformats-package.relationships+xml"/>
  <Override PartName="/ppt/slides/_rels/slide10.xml.rels" ContentType="application/vnd.openxmlformats-package.relationships+xml"/>
  <Override PartName="/ppt/slides/_rels/slide29.xml.rels" ContentType="application/vnd.openxmlformats-package.relationships+xml"/>
  <Override PartName="/ppt/slides/slide17.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301320"/>
            <a:ext cx="9071280" cy="637200"/>
          </a:xfrm>
          <a:prstGeom prst="rect">
            <a:avLst/>
          </a:prstGeom>
        </p:spPr>
        <p:txBody>
          <a:bodyPr lIns="0" rIns="0" tIns="0" bIns="0" anchor="ctr"/>
          <a:p>
            <a:pPr algn="ctr"/>
            <a:endParaRPr b="0" lang="en-IE" sz="4400" spc="-1" strike="noStrike">
              <a:latin typeface="Arial"/>
            </a:endParaRPr>
          </a:p>
        </p:txBody>
      </p:sp>
      <p:sp>
        <p:nvSpPr>
          <p:cNvPr id="25" name="PlaceHolder 2"/>
          <p:cNvSpPr>
            <a:spLocks noGrp="1"/>
          </p:cNvSpPr>
          <p:nvPr>
            <p:ph type="body"/>
          </p:nvPr>
        </p:nvSpPr>
        <p:spPr>
          <a:xfrm>
            <a:off x="504000" y="1769040"/>
            <a:ext cx="9071280" cy="2090880"/>
          </a:xfrm>
          <a:prstGeom prst="rect">
            <a:avLst/>
          </a:prstGeom>
        </p:spPr>
        <p:txBody>
          <a:bodyPr lIns="0" rIns="0" tIns="0" bIns="0">
            <a:normAutofit/>
          </a:bodyPr>
          <a:p>
            <a:endParaRPr b="0" lang="en-IE" sz="3200" spc="-1" strike="noStrike">
              <a:latin typeface="Arial"/>
            </a:endParaRPr>
          </a:p>
        </p:txBody>
      </p:sp>
      <p:sp>
        <p:nvSpPr>
          <p:cNvPr id="26" name="PlaceHolder 3"/>
          <p:cNvSpPr>
            <a:spLocks noGrp="1"/>
          </p:cNvSpPr>
          <p:nvPr>
            <p:ph type="body"/>
          </p:nvPr>
        </p:nvSpPr>
        <p:spPr>
          <a:xfrm>
            <a:off x="504000" y="4059000"/>
            <a:ext cx="9071280" cy="2090880"/>
          </a:xfrm>
          <a:prstGeom prst="rect">
            <a:avLst/>
          </a:prstGeom>
        </p:spPr>
        <p:txBody>
          <a:bodyPr lIns="0" rIns="0" tIns="0" bIns="0">
            <a:normAutofit/>
          </a:bodyPr>
          <a:p>
            <a:endParaRPr b="0" lang="en-IE"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1280" cy="637200"/>
          </a:xfrm>
          <a:prstGeom prst="rect">
            <a:avLst/>
          </a:prstGeom>
        </p:spPr>
        <p:txBody>
          <a:bodyPr lIns="0" rIns="0" tIns="0" bIns="0" anchor="ctr"/>
          <a:p>
            <a:pPr algn="ctr"/>
            <a:endParaRPr b="0" lang="en-IE" sz="4400" spc="-1" strike="noStrike">
              <a:latin typeface="Arial"/>
            </a:endParaRPr>
          </a:p>
        </p:txBody>
      </p:sp>
      <p:sp>
        <p:nvSpPr>
          <p:cNvPr id="28" name="PlaceHolder 2"/>
          <p:cNvSpPr>
            <a:spLocks noGrp="1"/>
          </p:cNvSpPr>
          <p:nvPr>
            <p:ph type="body"/>
          </p:nvPr>
        </p:nvSpPr>
        <p:spPr>
          <a:xfrm>
            <a:off x="504000" y="1769040"/>
            <a:ext cx="4426560" cy="2090880"/>
          </a:xfrm>
          <a:prstGeom prst="rect">
            <a:avLst/>
          </a:prstGeom>
        </p:spPr>
        <p:txBody>
          <a:bodyPr lIns="0" rIns="0" tIns="0" bIns="0">
            <a:normAutofit/>
          </a:bodyPr>
          <a:p>
            <a:endParaRPr b="0" lang="en-IE" sz="3200" spc="-1" strike="noStrike">
              <a:latin typeface="Arial"/>
            </a:endParaRPr>
          </a:p>
        </p:txBody>
      </p:sp>
      <p:sp>
        <p:nvSpPr>
          <p:cNvPr id="29" name="PlaceHolder 3"/>
          <p:cNvSpPr>
            <a:spLocks noGrp="1"/>
          </p:cNvSpPr>
          <p:nvPr>
            <p:ph type="body"/>
          </p:nvPr>
        </p:nvSpPr>
        <p:spPr>
          <a:xfrm>
            <a:off x="5152320" y="1769040"/>
            <a:ext cx="4426560" cy="2090880"/>
          </a:xfrm>
          <a:prstGeom prst="rect">
            <a:avLst/>
          </a:prstGeom>
        </p:spPr>
        <p:txBody>
          <a:bodyPr lIns="0" rIns="0" tIns="0" bIns="0">
            <a:normAutofit/>
          </a:bodyPr>
          <a:p>
            <a:endParaRPr b="0" lang="en-IE" sz="3200" spc="-1" strike="noStrike">
              <a:latin typeface="Arial"/>
            </a:endParaRPr>
          </a:p>
        </p:txBody>
      </p:sp>
      <p:sp>
        <p:nvSpPr>
          <p:cNvPr id="30" name="PlaceHolder 4"/>
          <p:cNvSpPr>
            <a:spLocks noGrp="1"/>
          </p:cNvSpPr>
          <p:nvPr>
            <p:ph type="body"/>
          </p:nvPr>
        </p:nvSpPr>
        <p:spPr>
          <a:xfrm>
            <a:off x="504000" y="4059000"/>
            <a:ext cx="4426560" cy="2090880"/>
          </a:xfrm>
          <a:prstGeom prst="rect">
            <a:avLst/>
          </a:prstGeom>
        </p:spPr>
        <p:txBody>
          <a:bodyPr lIns="0" rIns="0" tIns="0" bIns="0">
            <a:normAutofit/>
          </a:bodyPr>
          <a:p>
            <a:endParaRPr b="0" lang="en-IE" sz="3200" spc="-1" strike="noStrike">
              <a:latin typeface="Arial"/>
            </a:endParaRPr>
          </a:p>
        </p:txBody>
      </p:sp>
      <p:sp>
        <p:nvSpPr>
          <p:cNvPr id="31" name="PlaceHolder 5"/>
          <p:cNvSpPr>
            <a:spLocks noGrp="1"/>
          </p:cNvSpPr>
          <p:nvPr>
            <p:ph type="body"/>
          </p:nvPr>
        </p:nvSpPr>
        <p:spPr>
          <a:xfrm>
            <a:off x="5152320" y="4059000"/>
            <a:ext cx="4426560" cy="2090880"/>
          </a:xfrm>
          <a:prstGeom prst="rect">
            <a:avLst/>
          </a:prstGeom>
        </p:spPr>
        <p:txBody>
          <a:bodyPr lIns="0" rIns="0" tIns="0" bIns="0">
            <a:normAutofit/>
          </a:bodyPr>
          <a:p>
            <a:endParaRPr b="0" lang="en-IE"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301320"/>
            <a:ext cx="9071280" cy="637200"/>
          </a:xfrm>
          <a:prstGeom prst="rect">
            <a:avLst/>
          </a:prstGeom>
        </p:spPr>
        <p:txBody>
          <a:bodyPr lIns="0" rIns="0" tIns="0" bIns="0" anchor="ctr"/>
          <a:p>
            <a:pPr algn="ctr"/>
            <a:endParaRPr b="0" lang="en-IE" sz="4400" spc="-1" strike="noStrike">
              <a:latin typeface="Arial"/>
            </a:endParaRPr>
          </a:p>
        </p:txBody>
      </p:sp>
      <p:sp>
        <p:nvSpPr>
          <p:cNvPr id="33" name="PlaceHolder 2"/>
          <p:cNvSpPr>
            <a:spLocks noGrp="1"/>
          </p:cNvSpPr>
          <p:nvPr>
            <p:ph type="body"/>
          </p:nvPr>
        </p:nvSpPr>
        <p:spPr>
          <a:xfrm>
            <a:off x="504000" y="1769040"/>
            <a:ext cx="2920680" cy="2090880"/>
          </a:xfrm>
          <a:prstGeom prst="rect">
            <a:avLst/>
          </a:prstGeom>
        </p:spPr>
        <p:txBody>
          <a:bodyPr lIns="0" rIns="0" tIns="0" bIns="0">
            <a:normAutofit/>
          </a:bodyPr>
          <a:p>
            <a:endParaRPr b="0" lang="en-IE" sz="3200" spc="-1" strike="noStrike">
              <a:latin typeface="Arial"/>
            </a:endParaRPr>
          </a:p>
        </p:txBody>
      </p:sp>
      <p:sp>
        <p:nvSpPr>
          <p:cNvPr id="34" name="PlaceHolder 3"/>
          <p:cNvSpPr>
            <a:spLocks noGrp="1"/>
          </p:cNvSpPr>
          <p:nvPr>
            <p:ph type="body"/>
          </p:nvPr>
        </p:nvSpPr>
        <p:spPr>
          <a:xfrm>
            <a:off x="3571200" y="1769040"/>
            <a:ext cx="2920680" cy="2090880"/>
          </a:xfrm>
          <a:prstGeom prst="rect">
            <a:avLst/>
          </a:prstGeom>
        </p:spPr>
        <p:txBody>
          <a:bodyPr lIns="0" rIns="0" tIns="0" bIns="0">
            <a:normAutofit/>
          </a:bodyPr>
          <a:p>
            <a:endParaRPr b="0" lang="en-IE" sz="3200" spc="-1" strike="noStrike">
              <a:latin typeface="Arial"/>
            </a:endParaRPr>
          </a:p>
        </p:txBody>
      </p:sp>
      <p:sp>
        <p:nvSpPr>
          <p:cNvPr id="35" name="PlaceHolder 4"/>
          <p:cNvSpPr>
            <a:spLocks noGrp="1"/>
          </p:cNvSpPr>
          <p:nvPr>
            <p:ph type="body"/>
          </p:nvPr>
        </p:nvSpPr>
        <p:spPr>
          <a:xfrm>
            <a:off x="6638040" y="1769040"/>
            <a:ext cx="2920680" cy="2090880"/>
          </a:xfrm>
          <a:prstGeom prst="rect">
            <a:avLst/>
          </a:prstGeom>
        </p:spPr>
        <p:txBody>
          <a:bodyPr lIns="0" rIns="0" tIns="0" bIns="0">
            <a:normAutofit/>
          </a:bodyPr>
          <a:p>
            <a:endParaRPr b="0" lang="en-IE" sz="3200" spc="-1" strike="noStrike">
              <a:latin typeface="Arial"/>
            </a:endParaRPr>
          </a:p>
        </p:txBody>
      </p:sp>
      <p:sp>
        <p:nvSpPr>
          <p:cNvPr id="36" name="PlaceHolder 5"/>
          <p:cNvSpPr>
            <a:spLocks noGrp="1"/>
          </p:cNvSpPr>
          <p:nvPr>
            <p:ph type="body"/>
          </p:nvPr>
        </p:nvSpPr>
        <p:spPr>
          <a:xfrm>
            <a:off x="504000" y="4059000"/>
            <a:ext cx="2920680" cy="2090880"/>
          </a:xfrm>
          <a:prstGeom prst="rect">
            <a:avLst/>
          </a:prstGeom>
        </p:spPr>
        <p:txBody>
          <a:bodyPr lIns="0" rIns="0" tIns="0" bIns="0">
            <a:normAutofit/>
          </a:bodyPr>
          <a:p>
            <a:endParaRPr b="0" lang="en-IE" sz="3200" spc="-1" strike="noStrike">
              <a:latin typeface="Arial"/>
            </a:endParaRPr>
          </a:p>
        </p:txBody>
      </p:sp>
      <p:sp>
        <p:nvSpPr>
          <p:cNvPr id="37" name="PlaceHolder 6"/>
          <p:cNvSpPr>
            <a:spLocks noGrp="1"/>
          </p:cNvSpPr>
          <p:nvPr>
            <p:ph type="body"/>
          </p:nvPr>
        </p:nvSpPr>
        <p:spPr>
          <a:xfrm>
            <a:off x="3571200" y="4059000"/>
            <a:ext cx="2920680" cy="2090880"/>
          </a:xfrm>
          <a:prstGeom prst="rect">
            <a:avLst/>
          </a:prstGeom>
        </p:spPr>
        <p:txBody>
          <a:bodyPr lIns="0" rIns="0" tIns="0" bIns="0">
            <a:normAutofit/>
          </a:bodyPr>
          <a:p>
            <a:endParaRPr b="0" lang="en-IE" sz="3200" spc="-1" strike="noStrike">
              <a:latin typeface="Arial"/>
            </a:endParaRPr>
          </a:p>
        </p:txBody>
      </p:sp>
      <p:sp>
        <p:nvSpPr>
          <p:cNvPr id="38" name="PlaceHolder 7"/>
          <p:cNvSpPr>
            <a:spLocks noGrp="1"/>
          </p:cNvSpPr>
          <p:nvPr>
            <p:ph type="body"/>
          </p:nvPr>
        </p:nvSpPr>
        <p:spPr>
          <a:xfrm>
            <a:off x="6638040" y="4059000"/>
            <a:ext cx="2920680" cy="2090880"/>
          </a:xfrm>
          <a:prstGeom prst="rect">
            <a:avLst/>
          </a:prstGeom>
        </p:spPr>
        <p:txBody>
          <a:bodyPr lIns="0" rIns="0" tIns="0" bIns="0">
            <a:normAutofit/>
          </a:bodyPr>
          <a:p>
            <a:endParaRPr b="0" lang="en-IE"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301320"/>
            <a:ext cx="9071280" cy="637200"/>
          </a:xfrm>
          <a:prstGeom prst="rect">
            <a:avLst/>
          </a:prstGeom>
        </p:spPr>
        <p:txBody>
          <a:bodyPr lIns="0" rIns="0" tIns="0" bIns="0" anchor="ctr"/>
          <a:p>
            <a:pPr algn="ctr"/>
            <a:endParaRPr b="0" lang="en-IE" sz="4400" spc="-1" strike="noStrike">
              <a:latin typeface="Arial"/>
            </a:endParaRPr>
          </a:p>
        </p:txBody>
      </p:sp>
      <p:sp>
        <p:nvSpPr>
          <p:cNvPr id="44" name="PlaceHolder 2"/>
          <p:cNvSpPr>
            <a:spLocks noGrp="1"/>
          </p:cNvSpPr>
          <p:nvPr>
            <p:ph type="subTitle"/>
          </p:nvPr>
        </p:nvSpPr>
        <p:spPr>
          <a:xfrm>
            <a:off x="504000" y="1769040"/>
            <a:ext cx="9071280" cy="4384080"/>
          </a:xfrm>
          <a:prstGeom prst="rect">
            <a:avLst/>
          </a:prstGeom>
        </p:spPr>
        <p:txBody>
          <a:bodyPr lIns="0" rIns="0" tIns="0" bIns="0" anchor="ctr"/>
          <a:p>
            <a:pPr algn="ctr"/>
            <a:endParaRPr b="0" lang="en-IE"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1280" cy="637200"/>
          </a:xfrm>
          <a:prstGeom prst="rect">
            <a:avLst/>
          </a:prstGeom>
        </p:spPr>
        <p:txBody>
          <a:bodyPr lIns="0" rIns="0" tIns="0" bIns="0" anchor="ctr"/>
          <a:p>
            <a:pPr algn="ctr"/>
            <a:endParaRPr b="0" lang="en-IE" sz="4400" spc="-1" strike="noStrike">
              <a:latin typeface="Arial"/>
            </a:endParaRPr>
          </a:p>
        </p:txBody>
      </p:sp>
      <p:sp>
        <p:nvSpPr>
          <p:cNvPr id="46" name="PlaceHolder 2"/>
          <p:cNvSpPr>
            <a:spLocks noGrp="1"/>
          </p:cNvSpPr>
          <p:nvPr>
            <p:ph type="body"/>
          </p:nvPr>
        </p:nvSpPr>
        <p:spPr>
          <a:xfrm>
            <a:off x="504000" y="1769040"/>
            <a:ext cx="9071280" cy="4384080"/>
          </a:xfrm>
          <a:prstGeom prst="rect">
            <a:avLst/>
          </a:prstGeom>
        </p:spPr>
        <p:txBody>
          <a:bodyPr lIns="0" rIns="0" tIns="0" bIns="0">
            <a:normAutofit/>
          </a:bodyPr>
          <a:p>
            <a:endParaRPr b="0" lang="en-IE"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1280" cy="637200"/>
          </a:xfrm>
          <a:prstGeom prst="rect">
            <a:avLst/>
          </a:prstGeom>
        </p:spPr>
        <p:txBody>
          <a:bodyPr lIns="0" rIns="0" tIns="0" bIns="0" anchor="ctr"/>
          <a:p>
            <a:pPr algn="ctr"/>
            <a:endParaRPr b="0" lang="en-IE" sz="4400" spc="-1" strike="noStrike">
              <a:latin typeface="Arial"/>
            </a:endParaRPr>
          </a:p>
        </p:txBody>
      </p:sp>
      <p:sp>
        <p:nvSpPr>
          <p:cNvPr id="48" name="PlaceHolder 2"/>
          <p:cNvSpPr>
            <a:spLocks noGrp="1"/>
          </p:cNvSpPr>
          <p:nvPr>
            <p:ph type="body"/>
          </p:nvPr>
        </p:nvSpPr>
        <p:spPr>
          <a:xfrm>
            <a:off x="504000" y="1769040"/>
            <a:ext cx="4426560" cy="4384080"/>
          </a:xfrm>
          <a:prstGeom prst="rect">
            <a:avLst/>
          </a:prstGeom>
        </p:spPr>
        <p:txBody>
          <a:bodyPr lIns="0" rIns="0" tIns="0" bIns="0">
            <a:normAutofit/>
          </a:bodyPr>
          <a:p>
            <a:endParaRPr b="0" lang="en-IE" sz="3200" spc="-1" strike="noStrike">
              <a:latin typeface="Arial"/>
            </a:endParaRPr>
          </a:p>
        </p:txBody>
      </p:sp>
      <p:sp>
        <p:nvSpPr>
          <p:cNvPr id="49" name="PlaceHolder 3"/>
          <p:cNvSpPr>
            <a:spLocks noGrp="1"/>
          </p:cNvSpPr>
          <p:nvPr>
            <p:ph type="body"/>
          </p:nvPr>
        </p:nvSpPr>
        <p:spPr>
          <a:xfrm>
            <a:off x="5152320" y="1769040"/>
            <a:ext cx="4426560" cy="4384080"/>
          </a:xfrm>
          <a:prstGeom prst="rect">
            <a:avLst/>
          </a:prstGeom>
        </p:spPr>
        <p:txBody>
          <a:bodyPr lIns="0" rIns="0" tIns="0" bIns="0">
            <a:normAutofit/>
          </a:bodyPr>
          <a:p>
            <a:endParaRPr b="0" lang="en-IE"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301320"/>
            <a:ext cx="9071280" cy="637200"/>
          </a:xfrm>
          <a:prstGeom prst="rect">
            <a:avLst/>
          </a:prstGeom>
        </p:spPr>
        <p:txBody>
          <a:bodyPr lIns="0" rIns="0" tIns="0" bIns="0" anchor="ctr"/>
          <a:p>
            <a:pPr algn="ctr"/>
            <a:endParaRPr b="0" lang="en-IE"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504000" y="301320"/>
            <a:ext cx="9071280" cy="2954880"/>
          </a:xfrm>
          <a:prstGeom prst="rect">
            <a:avLst/>
          </a:prstGeom>
        </p:spPr>
        <p:txBody>
          <a:bodyPr lIns="0" rIns="0" tIns="0" bIns="0" anchor="ctr"/>
          <a:p>
            <a:pPr algn="ctr"/>
            <a:endParaRPr b="0" lang="en-IE"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301320"/>
            <a:ext cx="9071280" cy="637200"/>
          </a:xfrm>
          <a:prstGeom prst="rect">
            <a:avLst/>
          </a:prstGeom>
        </p:spPr>
        <p:txBody>
          <a:bodyPr lIns="0" rIns="0" tIns="0" bIns="0" anchor="ctr"/>
          <a:p>
            <a:pPr algn="ctr"/>
            <a:endParaRPr b="0" lang="en-IE" sz="4400" spc="-1" strike="noStrike">
              <a:latin typeface="Arial"/>
            </a:endParaRPr>
          </a:p>
        </p:txBody>
      </p:sp>
      <p:sp>
        <p:nvSpPr>
          <p:cNvPr id="53" name="PlaceHolder 2"/>
          <p:cNvSpPr>
            <a:spLocks noGrp="1"/>
          </p:cNvSpPr>
          <p:nvPr>
            <p:ph type="body"/>
          </p:nvPr>
        </p:nvSpPr>
        <p:spPr>
          <a:xfrm>
            <a:off x="504000" y="1769040"/>
            <a:ext cx="4426560" cy="2090880"/>
          </a:xfrm>
          <a:prstGeom prst="rect">
            <a:avLst/>
          </a:prstGeom>
        </p:spPr>
        <p:txBody>
          <a:bodyPr lIns="0" rIns="0" tIns="0" bIns="0">
            <a:normAutofit/>
          </a:bodyPr>
          <a:p>
            <a:endParaRPr b="0" lang="en-IE" sz="3200" spc="-1" strike="noStrike">
              <a:latin typeface="Arial"/>
            </a:endParaRPr>
          </a:p>
        </p:txBody>
      </p:sp>
      <p:sp>
        <p:nvSpPr>
          <p:cNvPr id="54" name="PlaceHolder 3"/>
          <p:cNvSpPr>
            <a:spLocks noGrp="1"/>
          </p:cNvSpPr>
          <p:nvPr>
            <p:ph type="body"/>
          </p:nvPr>
        </p:nvSpPr>
        <p:spPr>
          <a:xfrm>
            <a:off x="5152320" y="1769040"/>
            <a:ext cx="4426560" cy="4384080"/>
          </a:xfrm>
          <a:prstGeom prst="rect">
            <a:avLst/>
          </a:prstGeom>
        </p:spPr>
        <p:txBody>
          <a:bodyPr lIns="0" rIns="0" tIns="0" bIns="0">
            <a:normAutofit/>
          </a:bodyPr>
          <a:p>
            <a:endParaRPr b="0" lang="en-IE" sz="3200" spc="-1" strike="noStrike">
              <a:latin typeface="Arial"/>
            </a:endParaRPr>
          </a:p>
        </p:txBody>
      </p:sp>
      <p:sp>
        <p:nvSpPr>
          <p:cNvPr id="55" name="PlaceHolder 4"/>
          <p:cNvSpPr>
            <a:spLocks noGrp="1"/>
          </p:cNvSpPr>
          <p:nvPr>
            <p:ph type="body"/>
          </p:nvPr>
        </p:nvSpPr>
        <p:spPr>
          <a:xfrm>
            <a:off x="504000" y="4059000"/>
            <a:ext cx="4426560" cy="2090880"/>
          </a:xfrm>
          <a:prstGeom prst="rect">
            <a:avLst/>
          </a:prstGeom>
        </p:spPr>
        <p:txBody>
          <a:bodyPr lIns="0" rIns="0" tIns="0" bIns="0">
            <a:normAutofit/>
          </a:bodyPr>
          <a:p>
            <a:endParaRPr b="0" lang="en-IE"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301320"/>
            <a:ext cx="9071280" cy="637200"/>
          </a:xfrm>
          <a:prstGeom prst="rect">
            <a:avLst/>
          </a:prstGeom>
        </p:spPr>
        <p:txBody>
          <a:bodyPr lIns="0" rIns="0" tIns="0" bIns="0" anchor="ctr"/>
          <a:p>
            <a:pPr algn="ctr"/>
            <a:endParaRPr b="0" lang="en-IE" sz="4400" spc="-1" strike="noStrike">
              <a:latin typeface="Arial"/>
            </a:endParaRPr>
          </a:p>
        </p:txBody>
      </p:sp>
      <p:sp>
        <p:nvSpPr>
          <p:cNvPr id="4" name="PlaceHolder 2"/>
          <p:cNvSpPr>
            <a:spLocks noGrp="1"/>
          </p:cNvSpPr>
          <p:nvPr>
            <p:ph type="subTitle"/>
          </p:nvPr>
        </p:nvSpPr>
        <p:spPr>
          <a:xfrm>
            <a:off x="504000" y="1769040"/>
            <a:ext cx="9071280" cy="4384080"/>
          </a:xfrm>
          <a:prstGeom prst="rect">
            <a:avLst/>
          </a:prstGeom>
        </p:spPr>
        <p:txBody>
          <a:bodyPr lIns="0" rIns="0" tIns="0" bIns="0" anchor="ctr"/>
          <a:p>
            <a:pPr algn="ctr"/>
            <a:endParaRPr b="0" lang="en-IE"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301320"/>
            <a:ext cx="9071280" cy="637200"/>
          </a:xfrm>
          <a:prstGeom prst="rect">
            <a:avLst/>
          </a:prstGeom>
        </p:spPr>
        <p:txBody>
          <a:bodyPr lIns="0" rIns="0" tIns="0" bIns="0" anchor="ctr"/>
          <a:p>
            <a:pPr algn="ctr"/>
            <a:endParaRPr b="0" lang="en-IE" sz="4400" spc="-1" strike="noStrike">
              <a:latin typeface="Arial"/>
            </a:endParaRPr>
          </a:p>
        </p:txBody>
      </p:sp>
      <p:sp>
        <p:nvSpPr>
          <p:cNvPr id="57" name="PlaceHolder 2"/>
          <p:cNvSpPr>
            <a:spLocks noGrp="1"/>
          </p:cNvSpPr>
          <p:nvPr>
            <p:ph type="body"/>
          </p:nvPr>
        </p:nvSpPr>
        <p:spPr>
          <a:xfrm>
            <a:off x="504000" y="1769040"/>
            <a:ext cx="4426560" cy="4384080"/>
          </a:xfrm>
          <a:prstGeom prst="rect">
            <a:avLst/>
          </a:prstGeom>
        </p:spPr>
        <p:txBody>
          <a:bodyPr lIns="0" rIns="0" tIns="0" bIns="0">
            <a:normAutofit/>
          </a:bodyPr>
          <a:p>
            <a:endParaRPr b="0" lang="en-IE" sz="3200" spc="-1" strike="noStrike">
              <a:latin typeface="Arial"/>
            </a:endParaRPr>
          </a:p>
        </p:txBody>
      </p:sp>
      <p:sp>
        <p:nvSpPr>
          <p:cNvPr id="58" name="PlaceHolder 3"/>
          <p:cNvSpPr>
            <a:spLocks noGrp="1"/>
          </p:cNvSpPr>
          <p:nvPr>
            <p:ph type="body"/>
          </p:nvPr>
        </p:nvSpPr>
        <p:spPr>
          <a:xfrm>
            <a:off x="5152320" y="1769040"/>
            <a:ext cx="4426560" cy="2090880"/>
          </a:xfrm>
          <a:prstGeom prst="rect">
            <a:avLst/>
          </a:prstGeom>
        </p:spPr>
        <p:txBody>
          <a:bodyPr lIns="0" rIns="0" tIns="0" bIns="0">
            <a:normAutofit/>
          </a:bodyPr>
          <a:p>
            <a:endParaRPr b="0" lang="en-IE" sz="3200" spc="-1" strike="noStrike">
              <a:latin typeface="Arial"/>
            </a:endParaRPr>
          </a:p>
        </p:txBody>
      </p:sp>
      <p:sp>
        <p:nvSpPr>
          <p:cNvPr id="59" name="PlaceHolder 4"/>
          <p:cNvSpPr>
            <a:spLocks noGrp="1"/>
          </p:cNvSpPr>
          <p:nvPr>
            <p:ph type="body"/>
          </p:nvPr>
        </p:nvSpPr>
        <p:spPr>
          <a:xfrm>
            <a:off x="5152320" y="4059000"/>
            <a:ext cx="4426560" cy="2090880"/>
          </a:xfrm>
          <a:prstGeom prst="rect">
            <a:avLst/>
          </a:prstGeom>
        </p:spPr>
        <p:txBody>
          <a:bodyPr lIns="0" rIns="0" tIns="0" bIns="0">
            <a:normAutofit/>
          </a:bodyPr>
          <a:p>
            <a:endParaRPr b="0" lang="en-IE"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04000" y="301320"/>
            <a:ext cx="9071280" cy="637200"/>
          </a:xfrm>
          <a:prstGeom prst="rect">
            <a:avLst/>
          </a:prstGeom>
        </p:spPr>
        <p:txBody>
          <a:bodyPr lIns="0" rIns="0" tIns="0" bIns="0" anchor="ctr"/>
          <a:p>
            <a:pPr algn="ctr"/>
            <a:endParaRPr b="0" lang="en-IE" sz="4400" spc="-1" strike="noStrike">
              <a:latin typeface="Arial"/>
            </a:endParaRPr>
          </a:p>
        </p:txBody>
      </p:sp>
      <p:sp>
        <p:nvSpPr>
          <p:cNvPr id="61" name="PlaceHolder 2"/>
          <p:cNvSpPr>
            <a:spLocks noGrp="1"/>
          </p:cNvSpPr>
          <p:nvPr>
            <p:ph type="body"/>
          </p:nvPr>
        </p:nvSpPr>
        <p:spPr>
          <a:xfrm>
            <a:off x="504000" y="1769040"/>
            <a:ext cx="4426560" cy="2090880"/>
          </a:xfrm>
          <a:prstGeom prst="rect">
            <a:avLst/>
          </a:prstGeom>
        </p:spPr>
        <p:txBody>
          <a:bodyPr lIns="0" rIns="0" tIns="0" bIns="0">
            <a:normAutofit/>
          </a:bodyPr>
          <a:p>
            <a:endParaRPr b="0" lang="en-IE" sz="3200" spc="-1" strike="noStrike">
              <a:latin typeface="Arial"/>
            </a:endParaRPr>
          </a:p>
        </p:txBody>
      </p:sp>
      <p:sp>
        <p:nvSpPr>
          <p:cNvPr id="62" name="PlaceHolder 3"/>
          <p:cNvSpPr>
            <a:spLocks noGrp="1"/>
          </p:cNvSpPr>
          <p:nvPr>
            <p:ph type="body"/>
          </p:nvPr>
        </p:nvSpPr>
        <p:spPr>
          <a:xfrm>
            <a:off x="5152320" y="1769040"/>
            <a:ext cx="4426560" cy="2090880"/>
          </a:xfrm>
          <a:prstGeom prst="rect">
            <a:avLst/>
          </a:prstGeom>
        </p:spPr>
        <p:txBody>
          <a:bodyPr lIns="0" rIns="0" tIns="0" bIns="0">
            <a:normAutofit/>
          </a:bodyPr>
          <a:p>
            <a:endParaRPr b="0" lang="en-IE" sz="3200" spc="-1" strike="noStrike">
              <a:latin typeface="Arial"/>
            </a:endParaRPr>
          </a:p>
        </p:txBody>
      </p:sp>
      <p:sp>
        <p:nvSpPr>
          <p:cNvPr id="63" name="PlaceHolder 4"/>
          <p:cNvSpPr>
            <a:spLocks noGrp="1"/>
          </p:cNvSpPr>
          <p:nvPr>
            <p:ph type="body"/>
          </p:nvPr>
        </p:nvSpPr>
        <p:spPr>
          <a:xfrm>
            <a:off x="504000" y="4059000"/>
            <a:ext cx="9071280" cy="2090880"/>
          </a:xfrm>
          <a:prstGeom prst="rect">
            <a:avLst/>
          </a:prstGeom>
        </p:spPr>
        <p:txBody>
          <a:bodyPr lIns="0" rIns="0" tIns="0" bIns="0">
            <a:normAutofit/>
          </a:bodyPr>
          <a:p>
            <a:endParaRPr b="0" lang="en-IE"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301320"/>
            <a:ext cx="9071280" cy="637200"/>
          </a:xfrm>
          <a:prstGeom prst="rect">
            <a:avLst/>
          </a:prstGeom>
        </p:spPr>
        <p:txBody>
          <a:bodyPr lIns="0" rIns="0" tIns="0" bIns="0" anchor="ctr"/>
          <a:p>
            <a:pPr algn="ctr"/>
            <a:endParaRPr b="0" lang="en-IE" sz="4400" spc="-1" strike="noStrike">
              <a:latin typeface="Arial"/>
            </a:endParaRPr>
          </a:p>
        </p:txBody>
      </p:sp>
      <p:sp>
        <p:nvSpPr>
          <p:cNvPr id="65" name="PlaceHolder 2"/>
          <p:cNvSpPr>
            <a:spLocks noGrp="1"/>
          </p:cNvSpPr>
          <p:nvPr>
            <p:ph type="body"/>
          </p:nvPr>
        </p:nvSpPr>
        <p:spPr>
          <a:xfrm>
            <a:off x="504000" y="1769040"/>
            <a:ext cx="9071280" cy="2090880"/>
          </a:xfrm>
          <a:prstGeom prst="rect">
            <a:avLst/>
          </a:prstGeom>
        </p:spPr>
        <p:txBody>
          <a:bodyPr lIns="0" rIns="0" tIns="0" bIns="0">
            <a:normAutofit/>
          </a:bodyPr>
          <a:p>
            <a:endParaRPr b="0" lang="en-IE" sz="3200" spc="-1" strike="noStrike">
              <a:latin typeface="Arial"/>
            </a:endParaRPr>
          </a:p>
        </p:txBody>
      </p:sp>
      <p:sp>
        <p:nvSpPr>
          <p:cNvPr id="66" name="PlaceHolder 3"/>
          <p:cNvSpPr>
            <a:spLocks noGrp="1"/>
          </p:cNvSpPr>
          <p:nvPr>
            <p:ph type="body"/>
          </p:nvPr>
        </p:nvSpPr>
        <p:spPr>
          <a:xfrm>
            <a:off x="504000" y="4059000"/>
            <a:ext cx="9071280" cy="2090880"/>
          </a:xfrm>
          <a:prstGeom prst="rect">
            <a:avLst/>
          </a:prstGeom>
        </p:spPr>
        <p:txBody>
          <a:bodyPr lIns="0" rIns="0" tIns="0" bIns="0">
            <a:normAutofit/>
          </a:bodyPr>
          <a:p>
            <a:endParaRPr b="0" lang="en-IE"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1280" cy="637200"/>
          </a:xfrm>
          <a:prstGeom prst="rect">
            <a:avLst/>
          </a:prstGeom>
        </p:spPr>
        <p:txBody>
          <a:bodyPr lIns="0" rIns="0" tIns="0" bIns="0" anchor="ctr"/>
          <a:p>
            <a:pPr algn="ctr"/>
            <a:endParaRPr b="0" lang="en-IE" sz="4400" spc="-1" strike="noStrike">
              <a:latin typeface="Arial"/>
            </a:endParaRPr>
          </a:p>
        </p:txBody>
      </p:sp>
      <p:sp>
        <p:nvSpPr>
          <p:cNvPr id="68" name="PlaceHolder 2"/>
          <p:cNvSpPr>
            <a:spLocks noGrp="1"/>
          </p:cNvSpPr>
          <p:nvPr>
            <p:ph type="body"/>
          </p:nvPr>
        </p:nvSpPr>
        <p:spPr>
          <a:xfrm>
            <a:off x="504000" y="1769040"/>
            <a:ext cx="4426560" cy="2090880"/>
          </a:xfrm>
          <a:prstGeom prst="rect">
            <a:avLst/>
          </a:prstGeom>
        </p:spPr>
        <p:txBody>
          <a:bodyPr lIns="0" rIns="0" tIns="0" bIns="0">
            <a:normAutofit/>
          </a:bodyPr>
          <a:p>
            <a:endParaRPr b="0" lang="en-IE" sz="3200" spc="-1" strike="noStrike">
              <a:latin typeface="Arial"/>
            </a:endParaRPr>
          </a:p>
        </p:txBody>
      </p:sp>
      <p:sp>
        <p:nvSpPr>
          <p:cNvPr id="69" name="PlaceHolder 3"/>
          <p:cNvSpPr>
            <a:spLocks noGrp="1"/>
          </p:cNvSpPr>
          <p:nvPr>
            <p:ph type="body"/>
          </p:nvPr>
        </p:nvSpPr>
        <p:spPr>
          <a:xfrm>
            <a:off x="5152320" y="1769040"/>
            <a:ext cx="4426560" cy="2090880"/>
          </a:xfrm>
          <a:prstGeom prst="rect">
            <a:avLst/>
          </a:prstGeom>
        </p:spPr>
        <p:txBody>
          <a:bodyPr lIns="0" rIns="0" tIns="0" bIns="0">
            <a:normAutofit/>
          </a:bodyPr>
          <a:p>
            <a:endParaRPr b="0" lang="en-IE" sz="3200" spc="-1" strike="noStrike">
              <a:latin typeface="Arial"/>
            </a:endParaRPr>
          </a:p>
        </p:txBody>
      </p:sp>
      <p:sp>
        <p:nvSpPr>
          <p:cNvPr id="70" name="PlaceHolder 4"/>
          <p:cNvSpPr>
            <a:spLocks noGrp="1"/>
          </p:cNvSpPr>
          <p:nvPr>
            <p:ph type="body"/>
          </p:nvPr>
        </p:nvSpPr>
        <p:spPr>
          <a:xfrm>
            <a:off x="504000" y="4059000"/>
            <a:ext cx="4426560" cy="2090880"/>
          </a:xfrm>
          <a:prstGeom prst="rect">
            <a:avLst/>
          </a:prstGeom>
        </p:spPr>
        <p:txBody>
          <a:bodyPr lIns="0" rIns="0" tIns="0" bIns="0">
            <a:normAutofit/>
          </a:bodyPr>
          <a:p>
            <a:endParaRPr b="0" lang="en-IE" sz="3200" spc="-1" strike="noStrike">
              <a:latin typeface="Arial"/>
            </a:endParaRPr>
          </a:p>
        </p:txBody>
      </p:sp>
      <p:sp>
        <p:nvSpPr>
          <p:cNvPr id="71" name="PlaceHolder 5"/>
          <p:cNvSpPr>
            <a:spLocks noGrp="1"/>
          </p:cNvSpPr>
          <p:nvPr>
            <p:ph type="body"/>
          </p:nvPr>
        </p:nvSpPr>
        <p:spPr>
          <a:xfrm>
            <a:off x="5152320" y="4059000"/>
            <a:ext cx="4426560" cy="2090880"/>
          </a:xfrm>
          <a:prstGeom prst="rect">
            <a:avLst/>
          </a:prstGeom>
        </p:spPr>
        <p:txBody>
          <a:bodyPr lIns="0" rIns="0" tIns="0" bIns="0">
            <a:normAutofit/>
          </a:bodyPr>
          <a:p>
            <a:endParaRPr b="0" lang="en-IE"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301320"/>
            <a:ext cx="9071280" cy="637200"/>
          </a:xfrm>
          <a:prstGeom prst="rect">
            <a:avLst/>
          </a:prstGeom>
        </p:spPr>
        <p:txBody>
          <a:bodyPr lIns="0" rIns="0" tIns="0" bIns="0" anchor="ctr"/>
          <a:p>
            <a:pPr algn="ctr"/>
            <a:endParaRPr b="0" lang="en-IE" sz="4400" spc="-1" strike="noStrike">
              <a:latin typeface="Arial"/>
            </a:endParaRPr>
          </a:p>
        </p:txBody>
      </p:sp>
      <p:sp>
        <p:nvSpPr>
          <p:cNvPr id="73" name="PlaceHolder 2"/>
          <p:cNvSpPr>
            <a:spLocks noGrp="1"/>
          </p:cNvSpPr>
          <p:nvPr>
            <p:ph type="body"/>
          </p:nvPr>
        </p:nvSpPr>
        <p:spPr>
          <a:xfrm>
            <a:off x="504000" y="1769040"/>
            <a:ext cx="2920680" cy="2090880"/>
          </a:xfrm>
          <a:prstGeom prst="rect">
            <a:avLst/>
          </a:prstGeom>
        </p:spPr>
        <p:txBody>
          <a:bodyPr lIns="0" rIns="0" tIns="0" bIns="0">
            <a:normAutofit/>
          </a:bodyPr>
          <a:p>
            <a:endParaRPr b="0" lang="en-IE" sz="3200" spc="-1" strike="noStrike">
              <a:latin typeface="Arial"/>
            </a:endParaRPr>
          </a:p>
        </p:txBody>
      </p:sp>
      <p:sp>
        <p:nvSpPr>
          <p:cNvPr id="74" name="PlaceHolder 3"/>
          <p:cNvSpPr>
            <a:spLocks noGrp="1"/>
          </p:cNvSpPr>
          <p:nvPr>
            <p:ph type="body"/>
          </p:nvPr>
        </p:nvSpPr>
        <p:spPr>
          <a:xfrm>
            <a:off x="3571200" y="1769040"/>
            <a:ext cx="2920680" cy="2090880"/>
          </a:xfrm>
          <a:prstGeom prst="rect">
            <a:avLst/>
          </a:prstGeom>
        </p:spPr>
        <p:txBody>
          <a:bodyPr lIns="0" rIns="0" tIns="0" bIns="0">
            <a:normAutofit/>
          </a:bodyPr>
          <a:p>
            <a:endParaRPr b="0" lang="en-IE" sz="3200" spc="-1" strike="noStrike">
              <a:latin typeface="Arial"/>
            </a:endParaRPr>
          </a:p>
        </p:txBody>
      </p:sp>
      <p:sp>
        <p:nvSpPr>
          <p:cNvPr id="75" name="PlaceHolder 4"/>
          <p:cNvSpPr>
            <a:spLocks noGrp="1"/>
          </p:cNvSpPr>
          <p:nvPr>
            <p:ph type="body"/>
          </p:nvPr>
        </p:nvSpPr>
        <p:spPr>
          <a:xfrm>
            <a:off x="6638040" y="1769040"/>
            <a:ext cx="2920680" cy="2090880"/>
          </a:xfrm>
          <a:prstGeom prst="rect">
            <a:avLst/>
          </a:prstGeom>
        </p:spPr>
        <p:txBody>
          <a:bodyPr lIns="0" rIns="0" tIns="0" bIns="0">
            <a:normAutofit/>
          </a:bodyPr>
          <a:p>
            <a:endParaRPr b="0" lang="en-IE" sz="3200" spc="-1" strike="noStrike">
              <a:latin typeface="Arial"/>
            </a:endParaRPr>
          </a:p>
        </p:txBody>
      </p:sp>
      <p:sp>
        <p:nvSpPr>
          <p:cNvPr id="76" name="PlaceHolder 5"/>
          <p:cNvSpPr>
            <a:spLocks noGrp="1"/>
          </p:cNvSpPr>
          <p:nvPr>
            <p:ph type="body"/>
          </p:nvPr>
        </p:nvSpPr>
        <p:spPr>
          <a:xfrm>
            <a:off x="504000" y="4059000"/>
            <a:ext cx="2920680" cy="2090880"/>
          </a:xfrm>
          <a:prstGeom prst="rect">
            <a:avLst/>
          </a:prstGeom>
        </p:spPr>
        <p:txBody>
          <a:bodyPr lIns="0" rIns="0" tIns="0" bIns="0">
            <a:normAutofit/>
          </a:bodyPr>
          <a:p>
            <a:endParaRPr b="0" lang="en-IE" sz="3200" spc="-1" strike="noStrike">
              <a:latin typeface="Arial"/>
            </a:endParaRPr>
          </a:p>
        </p:txBody>
      </p:sp>
      <p:sp>
        <p:nvSpPr>
          <p:cNvPr id="77" name="PlaceHolder 6"/>
          <p:cNvSpPr>
            <a:spLocks noGrp="1"/>
          </p:cNvSpPr>
          <p:nvPr>
            <p:ph type="body"/>
          </p:nvPr>
        </p:nvSpPr>
        <p:spPr>
          <a:xfrm>
            <a:off x="3571200" y="4059000"/>
            <a:ext cx="2920680" cy="2090880"/>
          </a:xfrm>
          <a:prstGeom prst="rect">
            <a:avLst/>
          </a:prstGeom>
        </p:spPr>
        <p:txBody>
          <a:bodyPr lIns="0" rIns="0" tIns="0" bIns="0">
            <a:normAutofit/>
          </a:bodyPr>
          <a:p>
            <a:endParaRPr b="0" lang="en-IE" sz="3200" spc="-1" strike="noStrike">
              <a:latin typeface="Arial"/>
            </a:endParaRPr>
          </a:p>
        </p:txBody>
      </p:sp>
      <p:sp>
        <p:nvSpPr>
          <p:cNvPr id="78" name="PlaceHolder 7"/>
          <p:cNvSpPr>
            <a:spLocks noGrp="1"/>
          </p:cNvSpPr>
          <p:nvPr>
            <p:ph type="body"/>
          </p:nvPr>
        </p:nvSpPr>
        <p:spPr>
          <a:xfrm>
            <a:off x="6638040" y="4059000"/>
            <a:ext cx="2920680" cy="2090880"/>
          </a:xfrm>
          <a:prstGeom prst="rect">
            <a:avLst/>
          </a:prstGeom>
        </p:spPr>
        <p:txBody>
          <a:bodyPr lIns="0" rIns="0" tIns="0" bIns="0">
            <a:normAutofit/>
          </a:bodyPr>
          <a:p>
            <a:endParaRPr b="0" lang="en-IE"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280" cy="637200"/>
          </a:xfrm>
          <a:prstGeom prst="rect">
            <a:avLst/>
          </a:prstGeom>
        </p:spPr>
        <p:txBody>
          <a:bodyPr lIns="0" rIns="0" tIns="0" bIns="0" anchor="ctr"/>
          <a:p>
            <a:pPr algn="ctr"/>
            <a:endParaRPr b="0" lang="en-IE" sz="4400" spc="-1" strike="noStrike">
              <a:latin typeface="Arial"/>
            </a:endParaRPr>
          </a:p>
        </p:txBody>
      </p:sp>
      <p:sp>
        <p:nvSpPr>
          <p:cNvPr id="6" name="PlaceHolder 2"/>
          <p:cNvSpPr>
            <a:spLocks noGrp="1"/>
          </p:cNvSpPr>
          <p:nvPr>
            <p:ph type="body"/>
          </p:nvPr>
        </p:nvSpPr>
        <p:spPr>
          <a:xfrm>
            <a:off x="504000" y="1769040"/>
            <a:ext cx="9071280" cy="4384080"/>
          </a:xfrm>
          <a:prstGeom prst="rect">
            <a:avLst/>
          </a:prstGeom>
        </p:spPr>
        <p:txBody>
          <a:bodyPr lIns="0" rIns="0" tIns="0" bIns="0">
            <a:normAutofit/>
          </a:bodyPr>
          <a:p>
            <a:endParaRPr b="0" lang="en-IE"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280" cy="637200"/>
          </a:xfrm>
          <a:prstGeom prst="rect">
            <a:avLst/>
          </a:prstGeom>
        </p:spPr>
        <p:txBody>
          <a:bodyPr lIns="0" rIns="0" tIns="0" bIns="0" anchor="ctr"/>
          <a:p>
            <a:pPr algn="ctr"/>
            <a:endParaRPr b="0" lang="en-IE" sz="4400" spc="-1" strike="noStrike">
              <a:latin typeface="Arial"/>
            </a:endParaRPr>
          </a:p>
        </p:txBody>
      </p:sp>
      <p:sp>
        <p:nvSpPr>
          <p:cNvPr id="8" name="PlaceHolder 2"/>
          <p:cNvSpPr>
            <a:spLocks noGrp="1"/>
          </p:cNvSpPr>
          <p:nvPr>
            <p:ph type="body"/>
          </p:nvPr>
        </p:nvSpPr>
        <p:spPr>
          <a:xfrm>
            <a:off x="504000" y="1769040"/>
            <a:ext cx="4426560" cy="4384080"/>
          </a:xfrm>
          <a:prstGeom prst="rect">
            <a:avLst/>
          </a:prstGeom>
        </p:spPr>
        <p:txBody>
          <a:bodyPr lIns="0" rIns="0" tIns="0" bIns="0">
            <a:normAutofit/>
          </a:bodyPr>
          <a:p>
            <a:endParaRPr b="0" lang="en-IE" sz="3200" spc="-1" strike="noStrike">
              <a:latin typeface="Arial"/>
            </a:endParaRPr>
          </a:p>
        </p:txBody>
      </p:sp>
      <p:sp>
        <p:nvSpPr>
          <p:cNvPr id="9" name="PlaceHolder 3"/>
          <p:cNvSpPr>
            <a:spLocks noGrp="1"/>
          </p:cNvSpPr>
          <p:nvPr>
            <p:ph type="body"/>
          </p:nvPr>
        </p:nvSpPr>
        <p:spPr>
          <a:xfrm>
            <a:off x="5152320" y="1769040"/>
            <a:ext cx="4426560" cy="4384080"/>
          </a:xfrm>
          <a:prstGeom prst="rect">
            <a:avLst/>
          </a:prstGeom>
        </p:spPr>
        <p:txBody>
          <a:bodyPr lIns="0" rIns="0" tIns="0" bIns="0">
            <a:normAutofit/>
          </a:bodyPr>
          <a:p>
            <a:endParaRPr b="0" lang="en-IE"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01320"/>
            <a:ext cx="9071280" cy="637200"/>
          </a:xfrm>
          <a:prstGeom prst="rect">
            <a:avLst/>
          </a:prstGeom>
        </p:spPr>
        <p:txBody>
          <a:bodyPr lIns="0" rIns="0" tIns="0" bIns="0" anchor="ctr"/>
          <a:p>
            <a:pPr algn="ctr"/>
            <a:endParaRPr b="0" lang="en-IE"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301320"/>
            <a:ext cx="9071280" cy="2954880"/>
          </a:xfrm>
          <a:prstGeom prst="rect">
            <a:avLst/>
          </a:prstGeom>
        </p:spPr>
        <p:txBody>
          <a:bodyPr lIns="0" rIns="0" tIns="0" bIns="0" anchor="ctr"/>
          <a:p>
            <a:pPr algn="ctr"/>
            <a:endParaRPr b="0" lang="en-IE"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280" cy="637200"/>
          </a:xfrm>
          <a:prstGeom prst="rect">
            <a:avLst/>
          </a:prstGeom>
        </p:spPr>
        <p:txBody>
          <a:bodyPr lIns="0" rIns="0" tIns="0" bIns="0" anchor="ctr"/>
          <a:p>
            <a:pPr algn="ctr"/>
            <a:endParaRPr b="0" lang="en-IE" sz="4400" spc="-1" strike="noStrike">
              <a:latin typeface="Arial"/>
            </a:endParaRPr>
          </a:p>
        </p:txBody>
      </p:sp>
      <p:sp>
        <p:nvSpPr>
          <p:cNvPr id="13" name="PlaceHolder 2"/>
          <p:cNvSpPr>
            <a:spLocks noGrp="1"/>
          </p:cNvSpPr>
          <p:nvPr>
            <p:ph type="body"/>
          </p:nvPr>
        </p:nvSpPr>
        <p:spPr>
          <a:xfrm>
            <a:off x="504000" y="1769040"/>
            <a:ext cx="4426560" cy="2090880"/>
          </a:xfrm>
          <a:prstGeom prst="rect">
            <a:avLst/>
          </a:prstGeom>
        </p:spPr>
        <p:txBody>
          <a:bodyPr lIns="0" rIns="0" tIns="0" bIns="0">
            <a:normAutofit/>
          </a:bodyPr>
          <a:p>
            <a:endParaRPr b="0" lang="en-IE" sz="3200" spc="-1" strike="noStrike">
              <a:latin typeface="Arial"/>
            </a:endParaRPr>
          </a:p>
        </p:txBody>
      </p:sp>
      <p:sp>
        <p:nvSpPr>
          <p:cNvPr id="14" name="PlaceHolder 3"/>
          <p:cNvSpPr>
            <a:spLocks noGrp="1"/>
          </p:cNvSpPr>
          <p:nvPr>
            <p:ph type="body"/>
          </p:nvPr>
        </p:nvSpPr>
        <p:spPr>
          <a:xfrm>
            <a:off x="5152320" y="1769040"/>
            <a:ext cx="4426560" cy="4384080"/>
          </a:xfrm>
          <a:prstGeom prst="rect">
            <a:avLst/>
          </a:prstGeom>
        </p:spPr>
        <p:txBody>
          <a:bodyPr lIns="0" rIns="0" tIns="0" bIns="0">
            <a:normAutofit/>
          </a:bodyPr>
          <a:p>
            <a:endParaRPr b="0" lang="en-IE" sz="3200" spc="-1" strike="noStrike">
              <a:latin typeface="Arial"/>
            </a:endParaRPr>
          </a:p>
        </p:txBody>
      </p:sp>
      <p:sp>
        <p:nvSpPr>
          <p:cNvPr id="15" name="PlaceHolder 4"/>
          <p:cNvSpPr>
            <a:spLocks noGrp="1"/>
          </p:cNvSpPr>
          <p:nvPr>
            <p:ph type="body"/>
          </p:nvPr>
        </p:nvSpPr>
        <p:spPr>
          <a:xfrm>
            <a:off x="504000" y="4059000"/>
            <a:ext cx="4426560" cy="2090880"/>
          </a:xfrm>
          <a:prstGeom prst="rect">
            <a:avLst/>
          </a:prstGeom>
        </p:spPr>
        <p:txBody>
          <a:bodyPr lIns="0" rIns="0" tIns="0" bIns="0">
            <a:normAutofit/>
          </a:bodyPr>
          <a:p>
            <a:endParaRPr b="0" lang="en-IE"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301320"/>
            <a:ext cx="9071280" cy="637200"/>
          </a:xfrm>
          <a:prstGeom prst="rect">
            <a:avLst/>
          </a:prstGeom>
        </p:spPr>
        <p:txBody>
          <a:bodyPr lIns="0" rIns="0" tIns="0" bIns="0" anchor="ctr"/>
          <a:p>
            <a:pPr algn="ctr"/>
            <a:endParaRPr b="0" lang="en-IE" sz="4400" spc="-1" strike="noStrike">
              <a:latin typeface="Arial"/>
            </a:endParaRPr>
          </a:p>
        </p:txBody>
      </p:sp>
      <p:sp>
        <p:nvSpPr>
          <p:cNvPr id="17" name="PlaceHolder 2"/>
          <p:cNvSpPr>
            <a:spLocks noGrp="1"/>
          </p:cNvSpPr>
          <p:nvPr>
            <p:ph type="body"/>
          </p:nvPr>
        </p:nvSpPr>
        <p:spPr>
          <a:xfrm>
            <a:off x="504000" y="1769040"/>
            <a:ext cx="4426560" cy="4384080"/>
          </a:xfrm>
          <a:prstGeom prst="rect">
            <a:avLst/>
          </a:prstGeom>
        </p:spPr>
        <p:txBody>
          <a:bodyPr lIns="0" rIns="0" tIns="0" bIns="0">
            <a:normAutofit/>
          </a:bodyPr>
          <a:p>
            <a:endParaRPr b="0" lang="en-IE" sz="3200" spc="-1" strike="noStrike">
              <a:latin typeface="Arial"/>
            </a:endParaRPr>
          </a:p>
        </p:txBody>
      </p:sp>
      <p:sp>
        <p:nvSpPr>
          <p:cNvPr id="18" name="PlaceHolder 3"/>
          <p:cNvSpPr>
            <a:spLocks noGrp="1"/>
          </p:cNvSpPr>
          <p:nvPr>
            <p:ph type="body"/>
          </p:nvPr>
        </p:nvSpPr>
        <p:spPr>
          <a:xfrm>
            <a:off x="5152320" y="1769040"/>
            <a:ext cx="4426560" cy="2090880"/>
          </a:xfrm>
          <a:prstGeom prst="rect">
            <a:avLst/>
          </a:prstGeom>
        </p:spPr>
        <p:txBody>
          <a:bodyPr lIns="0" rIns="0" tIns="0" bIns="0">
            <a:normAutofit/>
          </a:bodyPr>
          <a:p>
            <a:endParaRPr b="0" lang="en-IE" sz="3200" spc="-1" strike="noStrike">
              <a:latin typeface="Arial"/>
            </a:endParaRPr>
          </a:p>
        </p:txBody>
      </p:sp>
      <p:sp>
        <p:nvSpPr>
          <p:cNvPr id="19" name="PlaceHolder 4"/>
          <p:cNvSpPr>
            <a:spLocks noGrp="1"/>
          </p:cNvSpPr>
          <p:nvPr>
            <p:ph type="body"/>
          </p:nvPr>
        </p:nvSpPr>
        <p:spPr>
          <a:xfrm>
            <a:off x="5152320" y="4059000"/>
            <a:ext cx="4426560" cy="2090880"/>
          </a:xfrm>
          <a:prstGeom prst="rect">
            <a:avLst/>
          </a:prstGeom>
        </p:spPr>
        <p:txBody>
          <a:bodyPr lIns="0" rIns="0" tIns="0" bIns="0">
            <a:normAutofit/>
          </a:bodyPr>
          <a:p>
            <a:endParaRPr b="0" lang="en-IE"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301320"/>
            <a:ext cx="9071280" cy="637200"/>
          </a:xfrm>
          <a:prstGeom prst="rect">
            <a:avLst/>
          </a:prstGeom>
        </p:spPr>
        <p:txBody>
          <a:bodyPr lIns="0" rIns="0" tIns="0" bIns="0" anchor="ctr"/>
          <a:p>
            <a:pPr algn="ctr"/>
            <a:endParaRPr b="0" lang="en-IE" sz="4400" spc="-1" strike="noStrike">
              <a:latin typeface="Arial"/>
            </a:endParaRPr>
          </a:p>
        </p:txBody>
      </p:sp>
      <p:sp>
        <p:nvSpPr>
          <p:cNvPr id="21" name="PlaceHolder 2"/>
          <p:cNvSpPr>
            <a:spLocks noGrp="1"/>
          </p:cNvSpPr>
          <p:nvPr>
            <p:ph type="body"/>
          </p:nvPr>
        </p:nvSpPr>
        <p:spPr>
          <a:xfrm>
            <a:off x="504000" y="1769040"/>
            <a:ext cx="4426560" cy="2090880"/>
          </a:xfrm>
          <a:prstGeom prst="rect">
            <a:avLst/>
          </a:prstGeom>
        </p:spPr>
        <p:txBody>
          <a:bodyPr lIns="0" rIns="0" tIns="0" bIns="0">
            <a:normAutofit/>
          </a:bodyPr>
          <a:p>
            <a:endParaRPr b="0" lang="en-IE" sz="3200" spc="-1" strike="noStrike">
              <a:latin typeface="Arial"/>
            </a:endParaRPr>
          </a:p>
        </p:txBody>
      </p:sp>
      <p:sp>
        <p:nvSpPr>
          <p:cNvPr id="22" name="PlaceHolder 3"/>
          <p:cNvSpPr>
            <a:spLocks noGrp="1"/>
          </p:cNvSpPr>
          <p:nvPr>
            <p:ph type="body"/>
          </p:nvPr>
        </p:nvSpPr>
        <p:spPr>
          <a:xfrm>
            <a:off x="5152320" y="1769040"/>
            <a:ext cx="4426560" cy="2090880"/>
          </a:xfrm>
          <a:prstGeom prst="rect">
            <a:avLst/>
          </a:prstGeom>
        </p:spPr>
        <p:txBody>
          <a:bodyPr lIns="0" rIns="0" tIns="0" bIns="0">
            <a:normAutofit/>
          </a:bodyPr>
          <a:p>
            <a:endParaRPr b="0" lang="en-IE" sz="3200" spc="-1" strike="noStrike">
              <a:latin typeface="Arial"/>
            </a:endParaRPr>
          </a:p>
        </p:txBody>
      </p:sp>
      <p:sp>
        <p:nvSpPr>
          <p:cNvPr id="23" name="PlaceHolder 4"/>
          <p:cNvSpPr>
            <a:spLocks noGrp="1"/>
          </p:cNvSpPr>
          <p:nvPr>
            <p:ph type="body"/>
          </p:nvPr>
        </p:nvSpPr>
        <p:spPr>
          <a:xfrm>
            <a:off x="504000" y="4059000"/>
            <a:ext cx="9071280" cy="2090880"/>
          </a:xfrm>
          <a:prstGeom prst="rect">
            <a:avLst/>
          </a:prstGeom>
        </p:spPr>
        <p:txBody>
          <a:bodyPr lIns="0" rIns="0" tIns="0" bIns="0">
            <a:normAutofit/>
          </a:bodyPr>
          <a:p>
            <a:endParaRPr b="0" lang="en-IE"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0" y="5806440"/>
            <a:ext cx="10079280" cy="1753920"/>
          </a:xfrm>
          <a:prstGeom prst="rect">
            <a:avLst/>
          </a:prstGeom>
          <a:ln>
            <a:noFill/>
          </a:ln>
        </p:spPr>
      </p:pic>
      <p:sp>
        <p:nvSpPr>
          <p:cNvPr id="1" name="PlaceHolder 1"/>
          <p:cNvSpPr>
            <a:spLocks noGrp="1"/>
          </p:cNvSpPr>
          <p:nvPr>
            <p:ph type="title"/>
          </p:nvPr>
        </p:nvSpPr>
        <p:spPr>
          <a:xfrm>
            <a:off x="504000" y="301320"/>
            <a:ext cx="9071280" cy="637200"/>
          </a:xfrm>
          <a:prstGeom prst="rect">
            <a:avLst/>
          </a:prstGeom>
        </p:spPr>
        <p:txBody>
          <a:bodyPr lIns="0" rIns="0" tIns="0" bIns="0" anchor="ctr"/>
          <a:p>
            <a:r>
              <a:rPr b="0" lang="en-IE" sz="1800" spc="-1" strike="noStrike">
                <a:latin typeface="Arial"/>
              </a:rPr>
              <a:t>Click to edit the title text format</a:t>
            </a:r>
            <a:endParaRPr b="0" lang="en-IE" sz="1800" spc="-1" strike="noStrike">
              <a:latin typeface="Arial"/>
            </a:endParaRPr>
          </a:p>
        </p:txBody>
      </p:sp>
      <p:sp>
        <p:nvSpPr>
          <p:cNvPr id="2"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E" sz="3200" spc="-1" strike="noStrike">
                <a:latin typeface="Arial"/>
              </a:rPr>
              <a:t>Click to edit the outline text format</a:t>
            </a:r>
            <a:endParaRPr b="0" lang="en-IE" sz="3200" spc="-1" strike="noStrike">
              <a:latin typeface="Arial"/>
            </a:endParaRPr>
          </a:p>
          <a:p>
            <a:pPr lvl="1" marL="864000" indent="-324000">
              <a:spcBef>
                <a:spcPts val="1134"/>
              </a:spcBef>
              <a:buClr>
                <a:srgbClr val="000000"/>
              </a:buClr>
              <a:buSzPct val="75000"/>
              <a:buFont typeface="Symbol" charset="2"/>
              <a:buChar char=""/>
            </a:pPr>
            <a:r>
              <a:rPr b="0" lang="en-IE" sz="2800" spc="-1" strike="noStrike">
                <a:latin typeface="Arial"/>
              </a:rPr>
              <a:t>Second Outline Level</a:t>
            </a:r>
            <a:endParaRPr b="0" lang="en-IE" sz="2800" spc="-1" strike="noStrike">
              <a:latin typeface="Arial"/>
            </a:endParaRPr>
          </a:p>
          <a:p>
            <a:pPr lvl="2" marL="1296000" indent="-288000">
              <a:spcBef>
                <a:spcPts val="850"/>
              </a:spcBef>
              <a:buClr>
                <a:srgbClr val="000000"/>
              </a:buClr>
              <a:buSzPct val="45000"/>
              <a:buFont typeface="Wingdings" charset="2"/>
              <a:buChar char=""/>
            </a:pPr>
            <a:r>
              <a:rPr b="0" lang="en-IE" sz="2400" spc="-1" strike="noStrike">
                <a:latin typeface="Arial"/>
              </a:rPr>
              <a:t>Third Outline Level</a:t>
            </a:r>
            <a:endParaRPr b="0" lang="en-IE" sz="2400" spc="-1" strike="noStrike">
              <a:latin typeface="Arial"/>
            </a:endParaRPr>
          </a:p>
          <a:p>
            <a:pPr lvl="3" marL="1728000" indent="-216000">
              <a:spcBef>
                <a:spcPts val="567"/>
              </a:spcBef>
              <a:buClr>
                <a:srgbClr val="000000"/>
              </a:buClr>
              <a:buSzPct val="75000"/>
              <a:buFont typeface="Symbol" charset="2"/>
              <a:buChar char=""/>
            </a:pPr>
            <a:r>
              <a:rPr b="0" lang="en-IE" sz="2000" spc="-1" strike="noStrike">
                <a:latin typeface="Arial"/>
              </a:rPr>
              <a:t>Fourth Outline Level</a:t>
            </a:r>
            <a:endParaRPr b="0" lang="en-IE" sz="2000" spc="-1" strike="noStrike">
              <a:latin typeface="Arial"/>
            </a:endParaRPr>
          </a:p>
          <a:p>
            <a:pPr lvl="4" marL="2160000" indent="-216000">
              <a:spcBef>
                <a:spcPts val="283"/>
              </a:spcBef>
              <a:buClr>
                <a:srgbClr val="000000"/>
              </a:buClr>
              <a:buSzPct val="45000"/>
              <a:buFont typeface="Wingdings" charset="2"/>
              <a:buChar char=""/>
            </a:pPr>
            <a:r>
              <a:rPr b="0" lang="en-IE" sz="2000" spc="-1" strike="noStrike">
                <a:latin typeface="Arial"/>
              </a:rPr>
              <a:t>Fifth Outline Level</a:t>
            </a:r>
            <a:endParaRPr b="0" lang="en-IE" sz="2000" spc="-1" strike="noStrike">
              <a:latin typeface="Arial"/>
            </a:endParaRPr>
          </a:p>
          <a:p>
            <a:pPr lvl="5" marL="2592000" indent="-216000">
              <a:spcBef>
                <a:spcPts val="283"/>
              </a:spcBef>
              <a:buClr>
                <a:srgbClr val="000000"/>
              </a:buClr>
              <a:buSzPct val="45000"/>
              <a:buFont typeface="Wingdings" charset="2"/>
              <a:buChar char=""/>
            </a:pPr>
            <a:r>
              <a:rPr b="0" lang="en-IE" sz="2000" spc="-1" strike="noStrike">
                <a:latin typeface="Arial"/>
              </a:rPr>
              <a:t>Sixth Outline Level</a:t>
            </a:r>
            <a:endParaRPr b="0" lang="en-IE" sz="2000" spc="-1" strike="noStrike">
              <a:latin typeface="Arial"/>
            </a:endParaRPr>
          </a:p>
          <a:p>
            <a:pPr lvl="6" marL="3024000" indent="-216000">
              <a:spcBef>
                <a:spcPts val="283"/>
              </a:spcBef>
              <a:buClr>
                <a:srgbClr val="000000"/>
              </a:buClr>
              <a:buSzPct val="45000"/>
              <a:buFont typeface="Wingdings" charset="2"/>
              <a:buChar char=""/>
            </a:pPr>
            <a:r>
              <a:rPr b="0" lang="en-IE" sz="2000" spc="-1" strike="noStrike">
                <a:latin typeface="Arial"/>
              </a:rPr>
              <a:t>Seventh Outline Level</a:t>
            </a:r>
            <a:endParaRPr b="0" lang="en-IE"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CustomShape 1"/>
          <p:cNvSpPr/>
          <p:nvPr/>
        </p:nvSpPr>
        <p:spPr>
          <a:xfrm>
            <a:off x="0" y="0"/>
            <a:ext cx="10076400" cy="94140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40" name="CustomShape 2"/>
          <p:cNvSpPr/>
          <p:nvPr/>
        </p:nvSpPr>
        <p:spPr>
          <a:xfrm>
            <a:off x="0" y="6620400"/>
            <a:ext cx="10076400" cy="94140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41" name="PlaceHolder 3"/>
          <p:cNvSpPr>
            <a:spLocks noGrp="1"/>
          </p:cNvSpPr>
          <p:nvPr>
            <p:ph type="title"/>
          </p:nvPr>
        </p:nvSpPr>
        <p:spPr>
          <a:xfrm>
            <a:off x="504000" y="301320"/>
            <a:ext cx="9071280" cy="637200"/>
          </a:xfrm>
          <a:prstGeom prst="rect">
            <a:avLst/>
          </a:prstGeom>
        </p:spPr>
        <p:txBody>
          <a:bodyPr lIns="0" rIns="0" tIns="0" bIns="0" anchor="ctr"/>
          <a:p>
            <a:r>
              <a:rPr b="0" lang="en-IE" sz="1800" spc="-1" strike="noStrike">
                <a:latin typeface="Arial"/>
              </a:rPr>
              <a:t>Click to edit the title text format</a:t>
            </a:r>
            <a:endParaRPr b="0" lang="en-IE" sz="1800" spc="-1" strike="noStrike">
              <a:latin typeface="Arial"/>
            </a:endParaRPr>
          </a:p>
        </p:txBody>
      </p:sp>
      <p:sp>
        <p:nvSpPr>
          <p:cNvPr id="42" name="PlaceHolder 4"/>
          <p:cNvSpPr>
            <a:spLocks noGrp="1"/>
          </p:cNvSpPr>
          <p:nvPr>
            <p:ph type="body"/>
          </p:nvPr>
        </p:nvSpPr>
        <p:spPr>
          <a:xfrm>
            <a:off x="504000" y="1769040"/>
            <a:ext cx="9071280" cy="4384080"/>
          </a:xfrm>
          <a:prstGeom prst="rect">
            <a:avLst/>
          </a:prstGeom>
        </p:spPr>
        <p:txBody>
          <a:bodyPr lIns="0" rIns="0" tIns="0" bIns="0"/>
          <a:p>
            <a:pPr marL="432000" indent="-324000">
              <a:spcBef>
                <a:spcPts val="1417"/>
              </a:spcBef>
              <a:buClr>
                <a:srgbClr val="000000"/>
              </a:buClr>
              <a:buSzPct val="45000"/>
              <a:buFont typeface="Wingdings" charset="2"/>
              <a:buChar char=""/>
            </a:pPr>
            <a:r>
              <a:rPr b="0" lang="en-IE" sz="1800" spc="-1" strike="noStrike">
                <a:latin typeface="Arial"/>
              </a:rPr>
              <a:t>Click to edit the outline text format</a:t>
            </a:r>
            <a:endParaRPr b="0" lang="en-IE" sz="1800" spc="-1" strike="noStrike">
              <a:latin typeface="Arial"/>
            </a:endParaRPr>
          </a:p>
          <a:p>
            <a:pPr lvl="1" marL="864000" indent="-324000">
              <a:spcBef>
                <a:spcPts val="1134"/>
              </a:spcBef>
              <a:buClr>
                <a:srgbClr val="000000"/>
              </a:buClr>
              <a:buSzPct val="75000"/>
              <a:buFont typeface="Symbol" charset="2"/>
              <a:buChar char=""/>
            </a:pPr>
            <a:r>
              <a:rPr b="0" lang="en-IE" sz="1800" spc="-1" strike="noStrike">
                <a:latin typeface="Arial"/>
              </a:rPr>
              <a:t>Second Outline Level</a:t>
            </a:r>
            <a:endParaRPr b="0" lang="en-IE" sz="1800" spc="-1" strike="noStrike">
              <a:latin typeface="Arial"/>
            </a:endParaRPr>
          </a:p>
          <a:p>
            <a:pPr lvl="2" marL="1296000" indent="-288000">
              <a:spcBef>
                <a:spcPts val="850"/>
              </a:spcBef>
              <a:buClr>
                <a:srgbClr val="000000"/>
              </a:buClr>
              <a:buSzPct val="45000"/>
              <a:buFont typeface="Wingdings" charset="2"/>
              <a:buChar char=""/>
            </a:pPr>
            <a:r>
              <a:rPr b="0" lang="en-IE" sz="1800" spc="-1" strike="noStrike">
                <a:latin typeface="Arial"/>
              </a:rPr>
              <a:t>Third Outline Level</a:t>
            </a:r>
            <a:endParaRPr b="0" lang="en-IE" sz="1800" spc="-1" strike="noStrike">
              <a:latin typeface="Arial"/>
            </a:endParaRPr>
          </a:p>
          <a:p>
            <a:pPr lvl="3" marL="1728000" indent="-216000">
              <a:spcBef>
                <a:spcPts val="567"/>
              </a:spcBef>
              <a:buClr>
                <a:srgbClr val="000000"/>
              </a:buClr>
              <a:buSzPct val="75000"/>
              <a:buFont typeface="Symbol" charset="2"/>
              <a:buChar char=""/>
            </a:pPr>
            <a:r>
              <a:rPr b="0" lang="en-IE" sz="1800" spc="-1" strike="noStrike">
                <a:latin typeface="Arial"/>
              </a:rPr>
              <a:t>Fourth Outline Level</a:t>
            </a:r>
            <a:endParaRPr b="0" lang="en-IE" sz="1800" spc="-1" strike="noStrike">
              <a:latin typeface="Arial"/>
            </a:endParaRPr>
          </a:p>
          <a:p>
            <a:pPr lvl="4" marL="2160000" indent="-216000">
              <a:spcBef>
                <a:spcPts val="283"/>
              </a:spcBef>
              <a:buClr>
                <a:srgbClr val="000000"/>
              </a:buClr>
              <a:buSzPct val="45000"/>
              <a:buFont typeface="Wingdings" charset="2"/>
              <a:buChar char=""/>
            </a:pPr>
            <a:r>
              <a:rPr b="0" lang="en-IE" sz="1800" spc="-1" strike="noStrike">
                <a:latin typeface="Arial"/>
              </a:rPr>
              <a:t>Fifth Outline Level</a:t>
            </a:r>
            <a:endParaRPr b="0" lang="en-IE" sz="1800" spc="-1" strike="noStrike">
              <a:latin typeface="Arial"/>
            </a:endParaRPr>
          </a:p>
          <a:p>
            <a:pPr lvl="5" marL="2592000" indent="-216000">
              <a:spcBef>
                <a:spcPts val="283"/>
              </a:spcBef>
              <a:buClr>
                <a:srgbClr val="000000"/>
              </a:buClr>
              <a:buSzPct val="45000"/>
              <a:buFont typeface="Wingdings" charset="2"/>
              <a:buChar char=""/>
            </a:pPr>
            <a:r>
              <a:rPr b="0" lang="en-IE" sz="1800" spc="-1" strike="noStrike">
                <a:latin typeface="Arial"/>
              </a:rPr>
              <a:t>Sixth Outline Level</a:t>
            </a:r>
            <a:endParaRPr b="0" lang="en-IE" sz="1800" spc="-1" strike="noStrike">
              <a:latin typeface="Arial"/>
            </a:endParaRPr>
          </a:p>
          <a:p>
            <a:pPr lvl="6" marL="3024000" indent="-216000">
              <a:spcBef>
                <a:spcPts val="283"/>
              </a:spcBef>
              <a:buClr>
                <a:srgbClr val="000000"/>
              </a:buClr>
              <a:buSzPct val="45000"/>
              <a:buFont typeface="Wingdings" charset="2"/>
              <a:buChar char=""/>
            </a:pPr>
            <a:r>
              <a:rPr b="0" lang="en-IE" sz="1800" spc="-1" strike="noStrike">
                <a:latin typeface="Arial"/>
              </a:rPr>
              <a:t>Seventh Outline Level</a:t>
            </a:r>
            <a:endParaRPr b="0" lang="en-IE"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0" y="2341080"/>
            <a:ext cx="9071280" cy="12618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006699"/>
                </a:solidFill>
                <a:latin typeface="Arial"/>
              </a:rPr>
              <a:t>Introduction to Data Science</a:t>
            </a:r>
            <a:endParaRPr b="0" lang="en-IE" sz="44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Transforming data</a:t>
            </a:r>
            <a:endParaRPr b="0" lang="en-IE" sz="4400" spc="-1" strike="noStrike">
              <a:latin typeface="Arial"/>
            </a:endParaRPr>
          </a:p>
        </p:txBody>
      </p:sp>
      <p:sp>
        <p:nvSpPr>
          <p:cNvPr id="97"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a:lnSpc>
                <a:spcPct val="100000"/>
              </a:lnSpc>
              <a:spcBef>
                <a:spcPts val="1417"/>
              </a:spcBef>
            </a:pPr>
            <a:endParaRPr b="0" lang="en-IE" sz="18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There are many instances where the raw data will need to be </a:t>
            </a:r>
            <a:r>
              <a:rPr b="0" i="1" lang="en-IE" sz="3200" spc="-1" strike="noStrike">
                <a:solidFill>
                  <a:srgbClr val="0066cc"/>
                </a:solidFill>
                <a:latin typeface="Arial"/>
              </a:rPr>
              <a:t>transformed</a:t>
            </a:r>
            <a:r>
              <a:rPr b="0" lang="en-IE" sz="3200" spc="-1" strike="noStrike">
                <a:solidFill>
                  <a:srgbClr val="0066cc"/>
                </a:solidFill>
                <a:latin typeface="Arial"/>
              </a:rPr>
              <a:t> in some manner.  For example, if we are working with Pounds Sterling (GBP, but the currency data acquired is in US Dollars (USD), then a currency conversion will need to be performed on the data.  </a:t>
            </a:r>
            <a:endParaRPr b="0" lang="en-IE" sz="3200" spc="-1" strike="noStrike">
              <a:latin typeface="Arial"/>
            </a:endParaRPr>
          </a:p>
          <a:p>
            <a:pPr>
              <a:lnSpc>
                <a:spcPct val="100000"/>
              </a:lnSpc>
              <a:spcBef>
                <a:spcPts val="1417"/>
              </a:spcBef>
            </a:pPr>
            <a:endParaRPr b="0" lang="en-IE" sz="32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Transforming data</a:t>
            </a:r>
            <a:endParaRPr b="0" lang="en-IE" sz="4400" spc="-1" strike="noStrike">
              <a:latin typeface="Arial"/>
            </a:endParaRPr>
          </a:p>
        </p:txBody>
      </p:sp>
      <p:sp>
        <p:nvSpPr>
          <p:cNvPr id="99"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a:lnSpc>
                <a:spcPct val="100000"/>
              </a:lnSpc>
              <a:spcBef>
                <a:spcPts val="1417"/>
              </a:spcBef>
            </a:pPr>
            <a:endParaRPr b="0" lang="en-IE" sz="18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There are times that data will need to be </a:t>
            </a:r>
            <a:r>
              <a:rPr b="0" i="1" lang="en-IE" sz="3200" spc="-1" strike="noStrike">
                <a:solidFill>
                  <a:srgbClr val="0066cc"/>
                </a:solidFill>
                <a:latin typeface="Arial"/>
              </a:rPr>
              <a:t>normalized</a:t>
            </a:r>
            <a:r>
              <a:rPr b="0" lang="en-IE" sz="3200" spc="-1" strike="noStrike">
                <a:solidFill>
                  <a:srgbClr val="0066cc"/>
                </a:solidFill>
                <a:latin typeface="Arial"/>
              </a:rPr>
              <a:t>.  That is, data values may need to be reorganized in various ways so that one data field does not have an outsized effect on the algorithms used.  </a:t>
            </a:r>
            <a:endParaRPr b="0" lang="en-IE" sz="3200" spc="-1" strike="noStrike">
              <a:latin typeface="Arial"/>
            </a:endParaRPr>
          </a:p>
        </p:txBody>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Exploratory analysis. </a:t>
            </a:r>
            <a:endParaRPr b="0" lang="en-IE" sz="4400" spc="-1" strike="noStrike">
              <a:latin typeface="Arial"/>
            </a:endParaRPr>
          </a:p>
        </p:txBody>
      </p:sp>
      <p:sp>
        <p:nvSpPr>
          <p:cNvPr id="101"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a:lnSpc>
                <a:spcPct val="100000"/>
              </a:lnSpc>
              <a:spcBef>
                <a:spcPts val="1417"/>
              </a:spcBef>
            </a:pPr>
            <a:endParaRPr b="0" lang="en-IE" sz="18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Often, raw data will contain fields that are extraneous or unnecessary for the project that is being undertaken. </a:t>
            </a: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The DS must choose the relevant subset of data necessary.  This is where exploratory analysis becomes useful. </a:t>
            </a: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Picking fields with proper correlations becomes important. </a:t>
            </a:r>
            <a:endParaRPr b="0" lang="en-IE" sz="3200" spc="-1" strike="noStrike">
              <a:latin typeface="Arial"/>
            </a:endParaRPr>
          </a:p>
          <a:p>
            <a:pPr>
              <a:lnSpc>
                <a:spcPct val="100000"/>
              </a:lnSpc>
              <a:spcBef>
                <a:spcPts val="1417"/>
              </a:spcBef>
            </a:pPr>
            <a:endParaRPr b="0" lang="en-IE" sz="32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Exploratory analysis. </a:t>
            </a:r>
            <a:endParaRPr b="0" lang="en-IE" sz="4400" spc="-1" strike="noStrike">
              <a:latin typeface="Arial"/>
            </a:endParaRPr>
          </a:p>
        </p:txBody>
      </p:sp>
      <p:sp>
        <p:nvSpPr>
          <p:cNvPr id="103"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a:lnSpc>
                <a:spcPct val="100000"/>
              </a:lnSpc>
              <a:spcBef>
                <a:spcPts val="1417"/>
              </a:spcBef>
            </a:pPr>
            <a:endParaRPr b="0" lang="en-IE" sz="18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Visualization tools, such as heatmaps, become very useful in picking relevant data fields from the mix. </a:t>
            </a: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Note, often, you will not have any </a:t>
            </a:r>
            <a:r>
              <a:rPr b="0" i="1" lang="en-IE" sz="3200" spc="-1" strike="noStrike">
                <a:solidFill>
                  <a:srgbClr val="0066cc"/>
                </a:solidFill>
                <a:latin typeface="Arial"/>
              </a:rPr>
              <a:t>meta-data</a:t>
            </a:r>
            <a:r>
              <a:rPr b="0" lang="en-IE" sz="3200" spc="-1" strike="noStrike">
                <a:solidFill>
                  <a:srgbClr val="0066cc"/>
                </a:solidFill>
                <a:latin typeface="Arial"/>
              </a:rPr>
              <a:t> about the fields due to regulatory concerns, this means that you must rely on these visual tools to pick the proper features for your analysis. </a:t>
            </a: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What is Data Science?</a:t>
            </a:r>
            <a:endParaRPr b="0" lang="en-IE" sz="4400" spc="-1" strike="noStrike">
              <a:latin typeface="Arial"/>
            </a:endParaRPr>
          </a:p>
        </p:txBody>
      </p:sp>
      <p:sp>
        <p:nvSpPr>
          <p:cNvPr id="105"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Among the primary tools we will be using is the Python programming language.  </a:t>
            </a: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We will be using version 3.&lt;Replace this with the correct version&gt; for our labs. </a:t>
            </a: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As well, will be employing a number of libraries and API’s to make it easy to create programs and systems that will allow us to easily extract and analyze data. </a:t>
            </a:r>
            <a:endParaRPr b="0" lang="en-IE" sz="32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What is Data Science?</a:t>
            </a:r>
            <a:endParaRPr b="0" lang="en-IE" sz="4400" spc="-1" strike="noStrike">
              <a:latin typeface="Arial"/>
            </a:endParaRPr>
          </a:p>
        </p:txBody>
      </p:sp>
      <p:sp>
        <p:nvSpPr>
          <p:cNvPr id="107"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Among the primary tools we will be using is the Python programming language.  </a:t>
            </a: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We will be using version 3.&lt;Replace this with the correct version&gt; for our labs. </a:t>
            </a: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As well, will be employing a number of libraries and API’s to make it easy to create programs and systems that will allow us to easily extract and analyze data. </a:t>
            </a:r>
            <a:endParaRPr b="0" lang="en-IE" sz="32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Introduction to Python</a:t>
            </a:r>
            <a:endParaRPr b="0" lang="en-IE" sz="4400" spc="-1" strike="noStrike">
              <a:latin typeface="Arial"/>
            </a:endParaRPr>
          </a:p>
        </p:txBody>
      </p:sp>
      <p:sp>
        <p:nvSpPr>
          <p:cNvPr id="109"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Python uses the concept of a REPL.  REPL is an acronym for Read – Eval – Print – Loop. </a:t>
            </a: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A REPL is simply an interactive shell that allows us to type in simple Python programs and run them directly. </a:t>
            </a: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Python ships with a REPL application already available as part of the distribution.  Other, more powerful and modern REPL’s, such as iPython are also available.</a:t>
            </a:r>
            <a:endParaRPr b="0" lang="en-IE" sz="32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Introduction to Python</a:t>
            </a:r>
            <a:endParaRPr b="0" lang="en-IE" sz="4400" spc="-1" strike="noStrike">
              <a:latin typeface="Arial"/>
            </a:endParaRPr>
          </a:p>
        </p:txBody>
      </p:sp>
      <p:sp>
        <p:nvSpPr>
          <p:cNvPr id="111"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Python stores all  values into a variable. For example:</a:t>
            </a: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will print out the value of 1</a:t>
            </a: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Go ahead and try this in the REPL.</a:t>
            </a:r>
            <a:endParaRPr b="0" lang="en-IE" sz="3200" spc="-1" strike="noStrike">
              <a:latin typeface="Arial"/>
            </a:endParaRPr>
          </a:p>
        </p:txBody>
      </p:sp>
      <p:graphicFrame>
        <p:nvGraphicFramePr>
          <p:cNvPr id="112" name="Table 3"/>
          <p:cNvGraphicFramePr/>
          <p:nvPr/>
        </p:nvGraphicFramePr>
        <p:xfrm>
          <a:off x="918360" y="2909520"/>
          <a:ext cx="5075280" cy="719280"/>
        </p:xfrm>
        <a:graphic>
          <a:graphicData uri="http://schemas.openxmlformats.org/drawingml/2006/table">
            <a:tbl>
              <a:tblPr/>
              <a:tblGrid>
                <a:gridCol w="5075640"/>
              </a:tblGrid>
              <a:tr h="719640">
                <a:tc>
                  <a:txBody>
                    <a:bodyPr lIns="90000" rIns="90000"/>
                    <a:p>
                      <a:pPr>
                        <a:lnSpc>
                          <a:spcPct val="100000"/>
                        </a:lnSpc>
                      </a:pPr>
                      <a:r>
                        <a:rPr b="0" lang="en-IE" sz="1800" spc="-1" strike="noStrike">
                          <a:latin typeface="Courier New"/>
                        </a:rPr>
                        <a:t>x = 1</a:t>
                      </a:r>
                      <a:endParaRPr b="0" lang="en-IE" sz="1800" spc="-1" strike="noStrike">
                        <a:latin typeface="Arial"/>
                      </a:endParaRPr>
                    </a:p>
                    <a:p>
                      <a:pPr>
                        <a:lnSpc>
                          <a:spcPct val="100000"/>
                        </a:lnSpc>
                      </a:pPr>
                      <a:r>
                        <a:rPr b="0" lang="en-IE" sz="1800" spc="-1" strike="noStrike">
                          <a:latin typeface="Courier New"/>
                        </a:rPr>
                        <a:t>print (x)</a:t>
                      </a:r>
                      <a:endParaRPr b="0" lang="en-I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
        <p:nvSpPr>
          <p:cNvPr id="113" name="CustomShape 4"/>
          <p:cNvSpPr/>
          <p:nvPr/>
        </p:nvSpPr>
        <p:spPr>
          <a:xfrm>
            <a:off x="3427920" y="1018080"/>
            <a:ext cx="344880" cy="305280"/>
          </a:xfrm>
          <a:prstGeom prst="rect">
            <a:avLst/>
          </a:prstGeom>
          <a:noFill/>
          <a:ln>
            <a:noFill/>
          </a:ln>
        </p:spPr>
        <p:style>
          <a:lnRef idx="0"/>
          <a:fillRef idx="0"/>
          <a:effectRef idx="0"/>
          <a:fontRef idx="minor"/>
        </p:style>
        <p:txBody>
          <a:bodyPr lIns="90000" rIns="90000" tIns="45000" bIns="45000"/>
          <a:p>
            <a:pPr>
              <a:lnSpc>
                <a:spcPct val="100000"/>
              </a:lnSpc>
            </a:pPr>
            <a:r>
              <a:rPr b="0" lang="en-IE" sz="1800" spc="-1" strike="noStrike">
                <a:latin typeface="Arial"/>
              </a:rPr>
              <a:t>is</a:t>
            </a:r>
            <a:endParaRPr b="0" lang="en-IE" sz="18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Introduction to Python</a:t>
            </a:r>
            <a:endParaRPr b="0" lang="en-IE" sz="4400" spc="-1" strike="noStrike">
              <a:latin typeface="Arial"/>
            </a:endParaRPr>
          </a:p>
        </p:txBody>
      </p:sp>
      <p:sp>
        <p:nvSpPr>
          <p:cNvPr id="115"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Variables (also known as </a:t>
            </a:r>
            <a:r>
              <a:rPr b="0" i="1" lang="en-IE" sz="3200" spc="-1" strike="noStrike">
                <a:solidFill>
                  <a:srgbClr val="0066cc"/>
                </a:solidFill>
                <a:latin typeface="Arial"/>
              </a:rPr>
              <a:t>objects)</a:t>
            </a:r>
            <a:r>
              <a:rPr b="0" lang="en-IE" sz="3200" spc="-1" strike="noStrike">
                <a:solidFill>
                  <a:srgbClr val="0066cc"/>
                </a:solidFill>
                <a:latin typeface="Arial"/>
              </a:rPr>
              <a:t> can store different types of data. </a:t>
            </a: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For example:</a:t>
            </a: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Note that this program will print out the values</a:t>
            </a: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Courier New"/>
              </a:rPr>
              <a:t> </a:t>
            </a:r>
            <a:r>
              <a:rPr b="0" lang="en-IE" sz="3200" spc="-1" strike="noStrike">
                <a:solidFill>
                  <a:srgbClr val="0066cc"/>
                </a:solidFill>
                <a:latin typeface="Courier New"/>
              </a:rPr>
              <a:t>1 Hello</a:t>
            </a: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 </a:t>
            </a:r>
            <a:r>
              <a:rPr b="0" lang="en-IE" sz="3200" spc="-1" strike="noStrike">
                <a:solidFill>
                  <a:srgbClr val="0066cc"/>
                </a:solidFill>
                <a:latin typeface="Arial"/>
              </a:rPr>
              <a:t>on your output console. </a:t>
            </a:r>
            <a:endParaRPr b="0" lang="en-IE" sz="3200" spc="-1" strike="noStrike">
              <a:latin typeface="Arial"/>
            </a:endParaRPr>
          </a:p>
        </p:txBody>
      </p:sp>
      <p:graphicFrame>
        <p:nvGraphicFramePr>
          <p:cNvPr id="116" name="Table 3"/>
          <p:cNvGraphicFramePr/>
          <p:nvPr/>
        </p:nvGraphicFramePr>
        <p:xfrm>
          <a:off x="2525760" y="3432240"/>
          <a:ext cx="5075280" cy="719280"/>
        </p:xfrm>
        <a:graphic>
          <a:graphicData uri="http://schemas.openxmlformats.org/drawingml/2006/table">
            <a:tbl>
              <a:tblPr/>
              <a:tblGrid>
                <a:gridCol w="5075640"/>
              </a:tblGrid>
              <a:tr h="719640">
                <a:tc>
                  <a:txBody>
                    <a:bodyPr lIns="90000" rIns="90000"/>
                    <a:p>
                      <a:pPr>
                        <a:lnSpc>
                          <a:spcPct val="100000"/>
                        </a:lnSpc>
                      </a:pPr>
                      <a:r>
                        <a:rPr b="0" lang="en-IE" sz="1800" spc="-1" strike="noStrike">
                          <a:latin typeface="Courier New"/>
                        </a:rPr>
                        <a:t>a = 1</a:t>
                      </a:r>
                      <a:endParaRPr b="0" lang="en-IE" sz="1800" spc="-1" strike="noStrike">
                        <a:latin typeface="Arial"/>
                      </a:endParaRPr>
                    </a:p>
                    <a:p>
                      <a:pPr>
                        <a:lnSpc>
                          <a:spcPct val="100000"/>
                        </a:lnSpc>
                      </a:pPr>
                      <a:r>
                        <a:rPr b="0" lang="en-IE" sz="1800" spc="-1" strike="noStrike">
                          <a:latin typeface="Courier New"/>
                        </a:rPr>
                        <a:t>b = ‘Hello’</a:t>
                      </a:r>
                      <a:endParaRPr b="0" lang="en-IE" sz="1800" spc="-1" strike="noStrike">
                        <a:latin typeface="Arial"/>
                      </a:endParaRPr>
                    </a:p>
                    <a:p>
                      <a:pPr>
                        <a:lnSpc>
                          <a:spcPct val="100000"/>
                        </a:lnSpc>
                      </a:pPr>
                      <a:r>
                        <a:rPr b="0" lang="en-IE" sz="1800" spc="-1" strike="noStrike">
                          <a:latin typeface="Courier New"/>
                        </a:rPr>
                        <a:t>print (a,b)</a:t>
                      </a:r>
                      <a:endParaRPr b="0" lang="en-I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Introduction to Python</a:t>
            </a:r>
            <a:endParaRPr b="0" lang="en-IE" sz="4400" spc="-1" strike="noStrike">
              <a:latin typeface="Arial"/>
            </a:endParaRPr>
          </a:p>
        </p:txBody>
      </p:sp>
      <p:sp>
        <p:nvSpPr>
          <p:cNvPr id="118"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Python variables can hold different types of data.  For example:</a:t>
            </a: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Note that variable names in Python are </a:t>
            </a:r>
            <a:r>
              <a:rPr b="0" i="1" lang="en-IE" sz="3200" spc="-1" strike="noStrike">
                <a:solidFill>
                  <a:srgbClr val="0066cc"/>
                </a:solidFill>
                <a:latin typeface="Arial"/>
              </a:rPr>
              <a:t>case sensitive!</a:t>
            </a:r>
            <a:endParaRPr b="0" lang="en-IE" sz="3200" spc="-1" strike="noStrike">
              <a:latin typeface="Arial"/>
            </a:endParaRPr>
          </a:p>
        </p:txBody>
      </p:sp>
      <p:graphicFrame>
        <p:nvGraphicFramePr>
          <p:cNvPr id="119" name="Table 3"/>
          <p:cNvGraphicFramePr/>
          <p:nvPr/>
        </p:nvGraphicFramePr>
        <p:xfrm>
          <a:off x="986400" y="2873520"/>
          <a:ext cx="5075280" cy="719280"/>
        </p:xfrm>
        <a:graphic>
          <a:graphicData uri="http://schemas.openxmlformats.org/drawingml/2006/table">
            <a:tbl>
              <a:tblPr/>
              <a:tblGrid>
                <a:gridCol w="5075640"/>
              </a:tblGrid>
              <a:tr h="719640">
                <a:tc>
                  <a:txBody>
                    <a:bodyPr lIns="90000" rIns="90000"/>
                    <a:p>
                      <a:pPr>
                        <a:lnSpc>
                          <a:spcPct val="100000"/>
                        </a:lnSpc>
                      </a:pPr>
                      <a:r>
                        <a:rPr b="0" lang="en-IE" sz="1800" spc="-1" strike="noStrike">
                          <a:latin typeface="Arial"/>
                        </a:rPr>
                        <a:t>a = 1 # Integer</a:t>
                      </a:r>
                      <a:endParaRPr b="0" lang="en-IE" sz="1800" spc="-1" strike="noStrike">
                        <a:latin typeface="Arial"/>
                      </a:endParaRPr>
                    </a:p>
                    <a:p>
                      <a:pPr>
                        <a:lnSpc>
                          <a:spcPct val="100000"/>
                        </a:lnSpc>
                      </a:pPr>
                      <a:r>
                        <a:rPr b="0" lang="en-IE" sz="1800" spc="-1" strike="noStrike">
                          <a:latin typeface="Arial"/>
                        </a:rPr>
                        <a:t>b = 2.0 # Double Precision</a:t>
                      </a:r>
                      <a:endParaRPr b="0" lang="en-IE" sz="1800" spc="-1" strike="noStrike">
                        <a:latin typeface="Arial"/>
                      </a:endParaRPr>
                    </a:p>
                    <a:p>
                      <a:pPr>
                        <a:lnSpc>
                          <a:spcPct val="100000"/>
                        </a:lnSpc>
                      </a:pPr>
                      <a:r>
                        <a:rPr b="0" lang="en-IE" sz="1800" spc="-1" strike="noStrike">
                          <a:latin typeface="Arial"/>
                        </a:rPr>
                        <a:t>c = 4e2 # Scientific Notation</a:t>
                      </a:r>
                      <a:endParaRPr b="0" lang="en-IE" sz="1800" spc="-1" strike="noStrike">
                        <a:latin typeface="Arial"/>
                      </a:endParaRPr>
                    </a:p>
                    <a:p>
                      <a:pPr>
                        <a:lnSpc>
                          <a:spcPct val="100000"/>
                        </a:lnSpc>
                      </a:pPr>
                      <a:r>
                        <a:rPr b="0" lang="en-IE" sz="1800" spc="-1" strike="noStrike">
                          <a:latin typeface="Arial"/>
                        </a:rPr>
                        <a:t>d = 4j # Complex</a:t>
                      </a:r>
                      <a:endParaRPr b="0" lang="en-IE" sz="1800" spc="-1" strike="noStrike">
                        <a:latin typeface="Arial"/>
                      </a:endParaRPr>
                    </a:p>
                    <a:p>
                      <a:pPr>
                        <a:lnSpc>
                          <a:spcPct val="100000"/>
                        </a:lnSpc>
                      </a:pPr>
                      <a:r>
                        <a:rPr b="0" lang="en-IE" sz="1800" spc="-1" strike="noStrike">
                          <a:latin typeface="Arial"/>
                        </a:rPr>
                        <a:t>e = ‘Hello World’ # String</a:t>
                      </a:r>
                      <a:endParaRPr b="0" lang="en-I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What is Data Science?</a:t>
            </a:r>
            <a:endParaRPr b="0" lang="en-IE" sz="4400" spc="-1" strike="noStrike">
              <a:latin typeface="Arial"/>
            </a:endParaRPr>
          </a:p>
        </p:txBody>
      </p:sp>
      <p:sp>
        <p:nvSpPr>
          <p:cNvPr id="81"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Wikipedia defines data science as: “an interdisciplinary field of scientific methods, processes, algorithms and systems to extract knowledge or insights from data in various forms, either structured or unstructured.”</a:t>
            </a:r>
            <a:endParaRPr b="0" lang="en-IE" sz="3200" spc="-1" strike="noStrike">
              <a:latin typeface="Arial"/>
            </a:endParaRPr>
          </a:p>
          <a:p>
            <a:pPr>
              <a:lnSpc>
                <a:spcPct val="100000"/>
              </a:lnSpc>
              <a:spcBef>
                <a:spcPts val="1417"/>
              </a:spcBef>
            </a:pP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Data exists everywhere.  Companies like Citibank are drowning in it.  </a:t>
            </a: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 </a:t>
            </a:r>
            <a:endParaRPr b="0" lang="en-IE" sz="32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Introduction to Python</a:t>
            </a:r>
            <a:endParaRPr b="0" lang="en-IE" sz="4400" spc="-1" strike="noStrike">
              <a:latin typeface="Arial"/>
            </a:endParaRPr>
          </a:p>
        </p:txBody>
      </p:sp>
      <p:sp>
        <p:nvSpPr>
          <p:cNvPr id="121"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We can do arithmetic and other operations on variables as well. </a:t>
            </a: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p:txBody>
      </p:sp>
      <p:graphicFrame>
        <p:nvGraphicFramePr>
          <p:cNvPr id="122" name="Table 3"/>
          <p:cNvGraphicFramePr/>
          <p:nvPr/>
        </p:nvGraphicFramePr>
        <p:xfrm>
          <a:off x="2547000" y="3449880"/>
          <a:ext cx="5075280" cy="719280"/>
        </p:xfrm>
        <a:graphic>
          <a:graphicData uri="http://schemas.openxmlformats.org/drawingml/2006/table">
            <a:tbl>
              <a:tblPr/>
              <a:tblGrid>
                <a:gridCol w="5075640"/>
              </a:tblGrid>
              <a:tr h="719640">
                <a:tc>
                  <a:txBody>
                    <a:bodyPr lIns="90000" rIns="90000"/>
                    <a:p>
                      <a:pPr>
                        <a:lnSpc>
                          <a:spcPct val="100000"/>
                        </a:lnSpc>
                      </a:pPr>
                      <a:r>
                        <a:rPr b="0" lang="en-IE" sz="1800" spc="-1" strike="noStrike">
                          <a:latin typeface="Courier New"/>
                        </a:rPr>
                        <a:t>a = 1 + 1 # Addition</a:t>
                      </a:r>
                      <a:endParaRPr b="0" lang="en-IE" sz="1800" spc="-1" strike="noStrike">
                        <a:latin typeface="Arial"/>
                      </a:endParaRPr>
                    </a:p>
                    <a:p>
                      <a:pPr>
                        <a:lnSpc>
                          <a:spcPct val="100000"/>
                        </a:lnSpc>
                      </a:pPr>
                      <a:r>
                        <a:rPr b="0" lang="en-IE" sz="1800" spc="-1" strike="noStrike">
                          <a:latin typeface="Courier New"/>
                        </a:rPr>
                        <a:t>b = a + 2 # Note we can add variables as well</a:t>
                      </a:r>
                      <a:endParaRPr b="0" lang="en-IE" sz="1800" spc="-1" strike="noStrike">
                        <a:latin typeface="Arial"/>
                      </a:endParaRPr>
                    </a:p>
                    <a:p>
                      <a:pPr>
                        <a:lnSpc>
                          <a:spcPct val="100000"/>
                        </a:lnSpc>
                      </a:pPr>
                      <a:r>
                        <a:rPr b="0" lang="en-IE" sz="1800" spc="-1" strike="noStrike">
                          <a:latin typeface="Courier New"/>
                        </a:rPr>
                        <a:t>c = a - 1 # Subtraction</a:t>
                      </a:r>
                      <a:endParaRPr b="0" lang="en-IE" sz="1800" spc="-1" strike="noStrike">
                        <a:latin typeface="Arial"/>
                      </a:endParaRPr>
                    </a:p>
                    <a:p>
                      <a:pPr>
                        <a:lnSpc>
                          <a:spcPct val="100000"/>
                        </a:lnSpc>
                      </a:pPr>
                      <a:r>
                        <a:rPr b="0" lang="en-IE" sz="1800" spc="-1" strike="noStrike">
                          <a:latin typeface="Courier New"/>
                        </a:rPr>
                        <a:t>d = b * 2 # Multiplication</a:t>
                      </a:r>
                      <a:endParaRPr b="0" lang="en-IE" sz="1800" spc="-1" strike="noStrike">
                        <a:latin typeface="Arial"/>
                      </a:endParaRPr>
                    </a:p>
                    <a:p>
                      <a:pPr>
                        <a:lnSpc>
                          <a:spcPct val="100000"/>
                        </a:lnSpc>
                      </a:pPr>
                      <a:r>
                        <a:rPr b="0" lang="en-IE" sz="1800" spc="-1" strike="noStrike">
                          <a:latin typeface="Courier New"/>
                        </a:rPr>
                        <a:t>e = b / 2 # Division</a:t>
                      </a:r>
                      <a:endParaRPr b="0" lang="en-IE" sz="1800" spc="-1" strike="noStrike">
                        <a:latin typeface="Arial"/>
                      </a:endParaRPr>
                    </a:p>
                    <a:p>
                      <a:pPr>
                        <a:lnSpc>
                          <a:spcPct val="100000"/>
                        </a:lnSpc>
                      </a:pPr>
                      <a:r>
                        <a:rPr b="0" lang="en-IE" sz="1800" spc="-1" strike="noStrike">
                          <a:latin typeface="Courier New"/>
                        </a:rPr>
                        <a:t>f = b // 2 # Floor (Integer) division (for 3.x only)</a:t>
                      </a:r>
                      <a:endParaRPr b="0" lang="en-IE" sz="1800" spc="-1" strike="noStrike">
                        <a:latin typeface="Arial"/>
                      </a:endParaRPr>
                    </a:p>
                    <a:p>
                      <a:pPr>
                        <a:lnSpc>
                          <a:spcPct val="100000"/>
                        </a:lnSpc>
                      </a:pPr>
                      <a:r>
                        <a:rPr b="0" lang="en-IE" sz="1800" spc="-1" strike="noStrike">
                          <a:latin typeface="Courier New"/>
                        </a:rPr>
                        <a:t>g = a ** 2 # exponentiation</a:t>
                      </a:r>
                      <a:endParaRPr b="0" lang="en-IE" sz="1800" spc="-1" strike="noStrike">
                        <a:latin typeface="Arial"/>
                      </a:endParaRPr>
                    </a:p>
                    <a:p>
                      <a:pPr>
                        <a:lnSpc>
                          <a:spcPct val="100000"/>
                        </a:lnSpc>
                      </a:pPr>
                      <a:r>
                        <a:rPr b="0" lang="en-IE" sz="1800" spc="-1" strike="noStrike">
                          <a:latin typeface="Courier New"/>
                        </a:rPr>
                        <a:t>a += 1 # Equivalent to a = a  + 1</a:t>
                      </a:r>
                      <a:endParaRPr b="0" lang="en-I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Introduction to Python</a:t>
            </a:r>
            <a:endParaRPr b="0" lang="en-IE" sz="4400" spc="-1" strike="noStrike">
              <a:latin typeface="Arial"/>
            </a:endParaRPr>
          </a:p>
        </p:txBody>
      </p:sp>
      <p:sp>
        <p:nvSpPr>
          <p:cNvPr id="124"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We can do arithmetic and other operations on variables as well. </a:t>
            </a: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Note that here, the addition operator concatenates strings rather than doing arithmetic addition. </a:t>
            </a:r>
            <a:endParaRPr b="0" lang="en-IE" sz="3200" spc="-1" strike="noStrike">
              <a:latin typeface="Arial"/>
            </a:endParaRPr>
          </a:p>
          <a:p>
            <a:pPr>
              <a:lnSpc>
                <a:spcPct val="100000"/>
              </a:lnSpc>
              <a:spcBef>
                <a:spcPts val="1417"/>
              </a:spcBef>
            </a:pPr>
            <a:endParaRPr b="0" lang="en-IE" sz="3200" spc="-1" strike="noStrike">
              <a:latin typeface="Arial"/>
            </a:endParaRPr>
          </a:p>
        </p:txBody>
      </p:sp>
      <p:graphicFrame>
        <p:nvGraphicFramePr>
          <p:cNvPr id="125" name="Table 3"/>
          <p:cNvGraphicFramePr/>
          <p:nvPr/>
        </p:nvGraphicFramePr>
        <p:xfrm>
          <a:off x="1098360" y="2793240"/>
          <a:ext cx="5075280" cy="719280"/>
        </p:xfrm>
        <a:graphic>
          <a:graphicData uri="http://schemas.openxmlformats.org/drawingml/2006/table">
            <a:tbl>
              <a:tblPr/>
              <a:tblGrid>
                <a:gridCol w="5075640"/>
              </a:tblGrid>
              <a:tr h="719640">
                <a:tc>
                  <a:txBody>
                    <a:bodyPr lIns="90000" rIns="90000"/>
                    <a:p>
                      <a:pPr>
                        <a:lnSpc>
                          <a:spcPct val="100000"/>
                        </a:lnSpc>
                      </a:pPr>
                      <a:r>
                        <a:rPr b="0" lang="en-IE" sz="1800" spc="-1" strike="noStrike">
                          <a:latin typeface="Courier New"/>
                        </a:rPr>
                        <a:t>s1 = ‘hello’</a:t>
                      </a:r>
                      <a:endParaRPr b="0" lang="en-IE" sz="1800" spc="-1" strike="noStrike">
                        <a:latin typeface="Arial"/>
                      </a:endParaRPr>
                    </a:p>
                    <a:p>
                      <a:pPr>
                        <a:lnSpc>
                          <a:spcPct val="100000"/>
                        </a:lnSpc>
                      </a:pPr>
                      <a:r>
                        <a:rPr b="0" lang="en-IE" sz="1800" spc="-1" strike="noStrike">
                          <a:latin typeface="Courier New"/>
                        </a:rPr>
                        <a:t>s2 = ‘world’</a:t>
                      </a:r>
                      <a:endParaRPr b="0" lang="en-IE" sz="1800" spc="-1" strike="noStrike">
                        <a:latin typeface="Arial"/>
                      </a:endParaRPr>
                    </a:p>
                    <a:p>
                      <a:pPr>
                        <a:lnSpc>
                          <a:spcPct val="100000"/>
                        </a:lnSpc>
                      </a:pPr>
                      <a:r>
                        <a:rPr b="0" lang="en-IE" sz="1800" spc="-1" strike="noStrike">
                          <a:latin typeface="Courier New"/>
                        </a:rPr>
                        <a:t>s3 = s1 + ‘ ‘ + s2</a:t>
                      </a:r>
                      <a:endParaRPr b="0" lang="en-IE" sz="1800" spc="-1" strike="noStrike">
                        <a:latin typeface="Arial"/>
                      </a:endParaRPr>
                    </a:p>
                    <a:p>
                      <a:pPr>
                        <a:lnSpc>
                          <a:spcPct val="100000"/>
                        </a:lnSpc>
                      </a:pPr>
                      <a:r>
                        <a:rPr b="0" lang="en-IE" sz="1800" spc="-1" strike="noStrike">
                          <a:latin typeface="Courier New"/>
                        </a:rPr>
                        <a:t>print (s3)</a:t>
                      </a:r>
                      <a:endParaRPr b="0" lang="en-I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Introduction to Python</a:t>
            </a:r>
            <a:endParaRPr b="0" lang="en-IE" sz="4400" spc="-1" strike="noStrike">
              <a:latin typeface="Arial"/>
            </a:endParaRPr>
          </a:p>
        </p:txBody>
      </p:sp>
      <p:sp>
        <p:nvSpPr>
          <p:cNvPr id="127"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We can do arithmetic and other operations on variables as well. </a:t>
            </a: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Note that here, the addition operator concatenates strings rather than doing arithmetic addition. </a:t>
            </a:r>
            <a:endParaRPr b="0" lang="en-IE" sz="3200" spc="-1" strike="noStrike">
              <a:latin typeface="Arial"/>
            </a:endParaRPr>
          </a:p>
          <a:p>
            <a:pPr>
              <a:lnSpc>
                <a:spcPct val="100000"/>
              </a:lnSpc>
              <a:spcBef>
                <a:spcPts val="1417"/>
              </a:spcBef>
            </a:pPr>
            <a:endParaRPr b="0" lang="en-IE" sz="3200" spc="-1" strike="noStrike">
              <a:latin typeface="Arial"/>
            </a:endParaRPr>
          </a:p>
        </p:txBody>
      </p:sp>
      <p:graphicFrame>
        <p:nvGraphicFramePr>
          <p:cNvPr id="128" name="Table 3"/>
          <p:cNvGraphicFramePr/>
          <p:nvPr/>
        </p:nvGraphicFramePr>
        <p:xfrm>
          <a:off x="1098360" y="2793240"/>
          <a:ext cx="5075280" cy="719280"/>
        </p:xfrm>
        <a:graphic>
          <a:graphicData uri="http://schemas.openxmlformats.org/drawingml/2006/table">
            <a:tbl>
              <a:tblPr/>
              <a:tblGrid>
                <a:gridCol w="5075640"/>
              </a:tblGrid>
              <a:tr h="719640">
                <a:tc>
                  <a:txBody>
                    <a:bodyPr lIns="90000" rIns="90000"/>
                    <a:p>
                      <a:pPr>
                        <a:lnSpc>
                          <a:spcPct val="100000"/>
                        </a:lnSpc>
                      </a:pPr>
                      <a:r>
                        <a:rPr b="0" lang="en-IE" sz="1800" spc="-1" strike="noStrike">
                          <a:latin typeface="Courier New"/>
                        </a:rPr>
                        <a:t>s1 = ‘hello’ * 3</a:t>
                      </a:r>
                      <a:endParaRPr b="0" lang="en-IE" sz="1800" spc="-1" strike="noStrike">
                        <a:latin typeface="Arial"/>
                      </a:endParaRPr>
                    </a:p>
                    <a:p>
                      <a:pPr>
                        <a:lnSpc>
                          <a:spcPct val="100000"/>
                        </a:lnSpc>
                      </a:pPr>
                      <a:r>
                        <a:rPr b="0" lang="en-IE" sz="1800" spc="-1" strike="noStrike">
                          <a:latin typeface="Courier New"/>
                        </a:rPr>
                        <a:t>print (s1)</a:t>
                      </a:r>
                      <a:endParaRPr b="0" lang="en-I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Introduction to Python</a:t>
            </a:r>
            <a:endParaRPr b="0" lang="en-IE" sz="4400" spc="-1" strike="noStrike">
              <a:latin typeface="Arial"/>
            </a:endParaRPr>
          </a:p>
        </p:txBody>
      </p:sp>
      <p:sp>
        <p:nvSpPr>
          <p:cNvPr id="130"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We can do interesting things with string data as well!</a:t>
            </a: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The [ ] notation represents a </a:t>
            </a:r>
            <a:r>
              <a:rPr b="0" i="1" lang="en-IE" sz="3200" spc="-1" strike="noStrike">
                <a:solidFill>
                  <a:srgbClr val="0066cc"/>
                </a:solidFill>
                <a:latin typeface="Arial"/>
              </a:rPr>
              <a:t>slice</a:t>
            </a:r>
            <a:r>
              <a:rPr b="0" lang="en-IE" sz="3200" spc="-1" strike="noStrike">
                <a:solidFill>
                  <a:srgbClr val="0066cc"/>
                </a:solidFill>
                <a:latin typeface="Arial"/>
              </a:rPr>
              <a:t> of the string.  In this case the slice represents the start of the string to the fourth position in the string.  (End position - 1)</a:t>
            </a:r>
            <a:endParaRPr b="0" lang="en-IE" sz="3200" spc="-1" strike="noStrike">
              <a:latin typeface="Arial"/>
            </a:endParaRPr>
          </a:p>
        </p:txBody>
      </p:sp>
      <p:graphicFrame>
        <p:nvGraphicFramePr>
          <p:cNvPr id="131" name="Table 3"/>
          <p:cNvGraphicFramePr/>
          <p:nvPr/>
        </p:nvGraphicFramePr>
        <p:xfrm>
          <a:off x="1098360" y="2793240"/>
          <a:ext cx="5075280" cy="719280"/>
        </p:xfrm>
        <a:graphic>
          <a:graphicData uri="http://schemas.openxmlformats.org/drawingml/2006/table">
            <a:tbl>
              <a:tblPr/>
              <a:tblGrid>
                <a:gridCol w="5075640"/>
              </a:tblGrid>
              <a:tr h="719640">
                <a:tc>
                  <a:txBody>
                    <a:bodyPr lIns="90000" rIns="90000"/>
                    <a:p>
                      <a:pPr>
                        <a:lnSpc>
                          <a:spcPct val="100000"/>
                        </a:lnSpc>
                      </a:pPr>
                      <a:r>
                        <a:rPr b="0" lang="en-IE" sz="1800" spc="-1" strike="noStrike">
                          <a:latin typeface="Courier New"/>
                        </a:rPr>
                        <a:t>s1 = ‘hello world’</a:t>
                      </a:r>
                      <a:endParaRPr b="0" lang="en-IE" sz="1800" spc="-1" strike="noStrike">
                        <a:latin typeface="Arial"/>
                      </a:endParaRPr>
                    </a:p>
                    <a:p>
                      <a:pPr>
                        <a:lnSpc>
                          <a:spcPct val="100000"/>
                        </a:lnSpc>
                      </a:pPr>
                      <a:r>
                        <a:rPr b="0" lang="en-IE" sz="1800" spc="-1" strike="noStrike">
                          <a:latin typeface="Courier New"/>
                        </a:rPr>
                        <a:t>print (s1[0:5])</a:t>
                      </a:r>
                      <a:endParaRPr b="0" lang="en-I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Introduction to Python</a:t>
            </a:r>
            <a:endParaRPr b="0" lang="en-IE" sz="4400" spc="-1" strike="noStrike">
              <a:latin typeface="Arial"/>
            </a:endParaRPr>
          </a:p>
        </p:txBody>
      </p:sp>
      <p:sp>
        <p:nvSpPr>
          <p:cNvPr id="133"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Strings also have </a:t>
            </a:r>
            <a:r>
              <a:rPr b="0" i="1" lang="en-IE" sz="3200" spc="-1" strike="noStrike">
                <a:solidFill>
                  <a:srgbClr val="0066cc"/>
                </a:solidFill>
                <a:latin typeface="Arial"/>
              </a:rPr>
              <a:t>methods</a:t>
            </a:r>
            <a:r>
              <a:rPr b="0" lang="en-IE" sz="3200" spc="-1" strike="noStrike">
                <a:solidFill>
                  <a:srgbClr val="0066cc"/>
                </a:solidFill>
                <a:latin typeface="Arial"/>
              </a:rPr>
              <a:t> associated with them. </a:t>
            </a: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Methods are really just another name for a </a:t>
            </a:r>
            <a:r>
              <a:rPr b="0" i="1" lang="en-IE" sz="3200" spc="-1" strike="noStrike">
                <a:solidFill>
                  <a:srgbClr val="0066cc"/>
                </a:solidFill>
                <a:latin typeface="Arial"/>
              </a:rPr>
              <a:t>function</a:t>
            </a:r>
            <a:r>
              <a:rPr b="0" lang="en-IE" sz="3200" spc="-1" strike="noStrike">
                <a:solidFill>
                  <a:srgbClr val="0066cc"/>
                </a:solidFill>
                <a:latin typeface="Arial"/>
              </a:rPr>
              <a:t>.  </a:t>
            </a: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The . operator in Python calls the </a:t>
            </a:r>
            <a:r>
              <a:rPr b="0" i="1" lang="en-IE" sz="3200" spc="-1" strike="noStrike">
                <a:solidFill>
                  <a:srgbClr val="0066cc"/>
                </a:solidFill>
                <a:latin typeface="Arial"/>
              </a:rPr>
              <a:t>upper()</a:t>
            </a:r>
            <a:r>
              <a:rPr b="0" lang="en-IE" sz="3200" spc="-1" strike="noStrike">
                <a:solidFill>
                  <a:srgbClr val="0066cc"/>
                </a:solidFill>
                <a:latin typeface="Arial"/>
              </a:rPr>
              <a:t> method using the value in the variable.  The output here is: ‘HELLO WORLD’</a:t>
            </a:r>
            <a:endParaRPr b="0" lang="en-IE" sz="3200" spc="-1" strike="noStrike">
              <a:latin typeface="Arial"/>
            </a:endParaRPr>
          </a:p>
        </p:txBody>
      </p:sp>
      <p:graphicFrame>
        <p:nvGraphicFramePr>
          <p:cNvPr id="134" name="Table 3"/>
          <p:cNvGraphicFramePr/>
          <p:nvPr/>
        </p:nvGraphicFramePr>
        <p:xfrm rot="10800000">
          <a:off x="-4248360" y="3131640"/>
          <a:ext cx="5075280" cy="665640"/>
        </p:xfrm>
        <a:graphic>
          <a:graphicData uri="http://schemas.openxmlformats.org/drawingml/2006/table">
            <a:tbl>
              <a:tblPr/>
              <a:tblGrid>
                <a:gridCol w="5075640"/>
              </a:tblGrid>
              <a:tr h="665640">
                <a:tc>
                  <a:txBody>
                    <a:bodyPr lIns="90000" rIns="90000"/>
                    <a:p>
                      <a:pPr>
                        <a:lnSpc>
                          <a:spcPct val="100000"/>
                        </a:lnSpc>
                      </a:pPr>
                      <a:r>
                        <a:rPr b="0" lang="en-IE" sz="1800" spc="-1" strike="noStrike">
                          <a:latin typeface="Courier New"/>
                        </a:rPr>
                        <a:t>s1 = ‘hello world’</a:t>
                      </a:r>
                      <a:endParaRPr b="0" lang="en-IE" sz="1800" spc="-1" strike="noStrike">
                        <a:latin typeface="Arial"/>
                      </a:endParaRPr>
                    </a:p>
                    <a:p>
                      <a:pPr>
                        <a:lnSpc>
                          <a:spcPct val="100000"/>
                        </a:lnSpc>
                      </a:pPr>
                      <a:r>
                        <a:rPr b="0" lang="en-IE" sz="1800" spc="-1" strike="noStrike">
                          <a:latin typeface="Courier New"/>
                        </a:rPr>
                        <a:t>print (s1.upper())</a:t>
                      </a:r>
                      <a:endParaRPr b="0" lang="en-I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Introduction to Python</a:t>
            </a:r>
            <a:endParaRPr b="0" lang="en-IE" sz="4400" spc="-1" strike="noStrike">
              <a:latin typeface="Arial"/>
            </a:endParaRPr>
          </a:p>
        </p:txBody>
      </p:sp>
      <p:sp>
        <p:nvSpPr>
          <p:cNvPr id="136"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We can also represent data in the form of a </a:t>
            </a:r>
            <a:r>
              <a:rPr b="0" i="1" lang="en-IE" sz="3200" spc="-1" strike="noStrike">
                <a:solidFill>
                  <a:srgbClr val="0066cc"/>
                </a:solidFill>
                <a:latin typeface="Arial"/>
              </a:rPr>
              <a:t>list.</a:t>
            </a: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A list is just a bunch of data in a row, separated by commas. </a:t>
            </a: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Here, the output is the concatenated list containing the values from l1 and l2. </a:t>
            </a:r>
            <a:endParaRPr b="0" lang="en-IE" sz="3200" spc="-1" strike="noStrike">
              <a:latin typeface="Arial"/>
            </a:endParaRPr>
          </a:p>
        </p:txBody>
      </p:sp>
      <p:graphicFrame>
        <p:nvGraphicFramePr>
          <p:cNvPr id="137" name="Table 3"/>
          <p:cNvGraphicFramePr/>
          <p:nvPr/>
        </p:nvGraphicFramePr>
        <p:xfrm>
          <a:off x="708480" y="3342240"/>
          <a:ext cx="5075280" cy="612000"/>
        </p:xfrm>
        <a:graphic>
          <a:graphicData uri="http://schemas.openxmlformats.org/drawingml/2006/table">
            <a:tbl>
              <a:tblPr/>
              <a:tblGrid>
                <a:gridCol w="5075640"/>
              </a:tblGrid>
              <a:tr h="612360">
                <a:tc>
                  <a:txBody>
                    <a:bodyPr lIns="90000" rIns="90000"/>
                    <a:p>
                      <a:pPr>
                        <a:lnSpc>
                          <a:spcPct val="100000"/>
                        </a:lnSpc>
                      </a:pPr>
                      <a:r>
                        <a:rPr b="0" lang="en-IE" sz="1800" spc="-1" strike="noStrike">
                          <a:latin typeface="Courier New"/>
                        </a:rPr>
                        <a:t>l1 = [1,2,3,4,5]</a:t>
                      </a:r>
                      <a:endParaRPr b="0" lang="en-IE" sz="1800" spc="-1" strike="noStrike">
                        <a:latin typeface="Arial"/>
                      </a:endParaRPr>
                    </a:p>
                    <a:p>
                      <a:pPr>
                        <a:lnSpc>
                          <a:spcPct val="100000"/>
                        </a:lnSpc>
                      </a:pPr>
                      <a:r>
                        <a:rPr b="0" lang="en-IE" sz="1800" spc="-1" strike="noStrike">
                          <a:latin typeface="Courier New"/>
                        </a:rPr>
                        <a:t>l2 = [‘a’,’b’,’c’,’d’,’e’]</a:t>
                      </a:r>
                      <a:endParaRPr b="0" lang="en-IE" sz="1800" spc="-1" strike="noStrike">
                        <a:latin typeface="Arial"/>
                      </a:endParaRPr>
                    </a:p>
                    <a:p>
                      <a:pPr>
                        <a:lnSpc>
                          <a:spcPct val="100000"/>
                        </a:lnSpc>
                      </a:pPr>
                      <a:r>
                        <a:rPr b="0" lang="en-IE" sz="1800" spc="-1" strike="noStrike">
                          <a:latin typeface="Courier New"/>
                        </a:rPr>
                        <a:t>l3 = l1 + l2</a:t>
                      </a:r>
                      <a:endParaRPr b="0" lang="en-IE" sz="1800" spc="-1" strike="noStrike">
                        <a:latin typeface="Arial"/>
                      </a:endParaRPr>
                    </a:p>
                    <a:p>
                      <a:pPr>
                        <a:lnSpc>
                          <a:spcPct val="100000"/>
                        </a:lnSpc>
                      </a:pPr>
                      <a:r>
                        <a:rPr b="0" lang="en-IE" sz="1800" spc="-1" strike="noStrike">
                          <a:latin typeface="Courier New"/>
                        </a:rPr>
                        <a:t>print (l3)</a:t>
                      </a:r>
                      <a:endParaRPr b="0" lang="en-I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Introduction to Python</a:t>
            </a:r>
            <a:endParaRPr b="0" lang="en-IE" sz="4400" spc="-1" strike="noStrike">
              <a:latin typeface="Arial"/>
            </a:endParaRPr>
          </a:p>
        </p:txBody>
      </p:sp>
      <p:sp>
        <p:nvSpPr>
          <p:cNvPr id="139"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As we saw with strings, we can use the [ ] notation to access individual elements or slices of a list. </a:t>
            </a: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As with strings, the second number in the slice is the last position – 1.  </a:t>
            </a:r>
            <a:endParaRPr b="0" lang="en-IE" sz="3200" spc="-1" strike="noStrike">
              <a:latin typeface="Arial"/>
            </a:endParaRPr>
          </a:p>
        </p:txBody>
      </p:sp>
      <p:graphicFrame>
        <p:nvGraphicFramePr>
          <p:cNvPr id="140" name="Table 3"/>
          <p:cNvGraphicFramePr/>
          <p:nvPr/>
        </p:nvGraphicFramePr>
        <p:xfrm>
          <a:off x="708480" y="3342240"/>
          <a:ext cx="5075280" cy="612000"/>
        </p:xfrm>
        <a:graphic>
          <a:graphicData uri="http://schemas.openxmlformats.org/drawingml/2006/table">
            <a:tbl>
              <a:tblPr/>
              <a:tblGrid>
                <a:gridCol w="5075640"/>
              </a:tblGrid>
              <a:tr h="612360">
                <a:tc>
                  <a:txBody>
                    <a:bodyPr lIns="90000" rIns="90000"/>
                    <a:p>
                      <a:pPr>
                        <a:lnSpc>
                          <a:spcPct val="100000"/>
                        </a:lnSpc>
                      </a:pPr>
                      <a:r>
                        <a:rPr b="0" lang="en-IE" sz="1800" spc="-1" strike="noStrike">
                          <a:latin typeface="Courier New"/>
                        </a:rPr>
                        <a:t>l1 = [1,2,3,4,5]</a:t>
                      </a:r>
                      <a:endParaRPr b="0" lang="en-IE" sz="1800" spc="-1" strike="noStrike">
                        <a:latin typeface="Arial"/>
                      </a:endParaRPr>
                    </a:p>
                    <a:p>
                      <a:pPr>
                        <a:lnSpc>
                          <a:spcPct val="100000"/>
                        </a:lnSpc>
                      </a:pPr>
                      <a:r>
                        <a:rPr b="0" lang="en-IE" sz="1800" spc="-1" strike="noStrike">
                          <a:latin typeface="Courier New"/>
                        </a:rPr>
                        <a:t>print (l1[0])</a:t>
                      </a:r>
                      <a:endParaRPr b="0" lang="en-IE" sz="1800" spc="-1" strike="noStrike">
                        <a:latin typeface="Arial"/>
                      </a:endParaRPr>
                    </a:p>
                    <a:p>
                      <a:pPr>
                        <a:lnSpc>
                          <a:spcPct val="100000"/>
                        </a:lnSpc>
                      </a:pPr>
                      <a:r>
                        <a:rPr b="0" lang="en-IE" sz="1800" spc="-1" strike="noStrike">
                          <a:latin typeface="Courier New"/>
                        </a:rPr>
                        <a:t>print (l1[0:3])</a:t>
                      </a:r>
                      <a:endParaRPr b="0" lang="en-I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Introduction to Python</a:t>
            </a:r>
            <a:endParaRPr b="0" lang="en-IE" sz="4400" spc="-1" strike="noStrike">
              <a:latin typeface="Arial"/>
            </a:endParaRPr>
          </a:p>
        </p:txBody>
      </p:sp>
      <p:sp>
        <p:nvSpPr>
          <p:cNvPr id="142"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Like strings, lists also have methods associated with them, accessible via the ‘.’ operator. </a:t>
            </a: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The </a:t>
            </a:r>
            <a:r>
              <a:rPr b="0" i="1" lang="en-IE" sz="3200" spc="-1" strike="noStrike">
                <a:solidFill>
                  <a:srgbClr val="0066cc"/>
                </a:solidFill>
                <a:latin typeface="Arial"/>
              </a:rPr>
              <a:t>pop()</a:t>
            </a:r>
            <a:r>
              <a:rPr b="0" lang="en-IE" sz="3200" spc="-1" strike="noStrike">
                <a:solidFill>
                  <a:srgbClr val="0066cc"/>
                </a:solidFill>
                <a:latin typeface="Arial"/>
              </a:rPr>
              <a:t> method returns the last element in the list and removes it from the list. </a:t>
            </a:r>
            <a:endParaRPr b="0" lang="en-IE" sz="3200" spc="-1" strike="noStrike">
              <a:latin typeface="Arial"/>
            </a:endParaRPr>
          </a:p>
        </p:txBody>
      </p:sp>
      <p:graphicFrame>
        <p:nvGraphicFramePr>
          <p:cNvPr id="143" name="Table 3"/>
          <p:cNvGraphicFramePr/>
          <p:nvPr/>
        </p:nvGraphicFramePr>
        <p:xfrm>
          <a:off x="708480" y="3342240"/>
          <a:ext cx="5075280" cy="612000"/>
        </p:xfrm>
        <a:graphic>
          <a:graphicData uri="http://schemas.openxmlformats.org/drawingml/2006/table">
            <a:tbl>
              <a:tblPr/>
              <a:tblGrid>
                <a:gridCol w="5075640"/>
              </a:tblGrid>
              <a:tr h="612360">
                <a:tc>
                  <a:txBody>
                    <a:bodyPr lIns="90000" rIns="90000"/>
                    <a:p>
                      <a:pPr>
                        <a:lnSpc>
                          <a:spcPct val="100000"/>
                        </a:lnSpc>
                      </a:pPr>
                      <a:r>
                        <a:rPr b="0" lang="en-IE" sz="1800" spc="-1" strike="noStrike">
                          <a:latin typeface="Courier New"/>
                        </a:rPr>
                        <a:t>L1 = [1,2,3,4,5]</a:t>
                      </a:r>
                      <a:endParaRPr b="0" lang="en-IE" sz="1800" spc="-1" strike="noStrike">
                        <a:latin typeface="Arial"/>
                      </a:endParaRPr>
                    </a:p>
                    <a:p>
                      <a:pPr>
                        <a:lnSpc>
                          <a:spcPct val="100000"/>
                        </a:lnSpc>
                      </a:pPr>
                      <a:r>
                        <a:rPr b="0" lang="en-IE" sz="1800" spc="-1" strike="noStrike">
                          <a:latin typeface="Courier New"/>
                        </a:rPr>
                        <a:t>print (l1.pop())</a:t>
                      </a:r>
                      <a:endParaRPr b="0" lang="en-I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Introduction to Python</a:t>
            </a:r>
            <a:endParaRPr b="0" lang="en-IE" sz="4400" spc="-1" strike="noStrike">
              <a:latin typeface="Arial"/>
            </a:endParaRPr>
          </a:p>
        </p:txBody>
      </p:sp>
      <p:sp>
        <p:nvSpPr>
          <p:cNvPr id="145"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A common use for lists to to allow Python programs to accept </a:t>
            </a:r>
            <a:r>
              <a:rPr b="0" i="1" lang="en-IE" sz="3200" spc="-1" strike="noStrike">
                <a:solidFill>
                  <a:srgbClr val="0066cc"/>
                </a:solidFill>
                <a:latin typeface="Arial"/>
              </a:rPr>
              <a:t>command line arguments</a:t>
            </a:r>
            <a:r>
              <a:rPr b="0" lang="en-IE" sz="3200" spc="-1" strike="noStrike">
                <a:solidFill>
                  <a:srgbClr val="0066cc"/>
                </a:solidFill>
                <a:latin typeface="Arial"/>
              </a:rPr>
              <a:t>. </a:t>
            </a: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Command line arguments are values that are passed to the program when you run it. </a:t>
            </a: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For example, if you have a program that reads data from a file, you can pass the name of that file to the program via the command line rather than as a hard coded value. </a:t>
            </a:r>
            <a:endParaRPr b="0" lang="en-IE" sz="3200" spc="-1" strike="noStrike">
              <a:latin typeface="Arial"/>
            </a:endParaRPr>
          </a:p>
        </p:txBody>
      </p:sp>
      <p:graphicFrame>
        <p:nvGraphicFramePr>
          <p:cNvPr id="146" name="Table 3"/>
          <p:cNvGraphicFramePr/>
          <p:nvPr/>
        </p:nvGraphicFramePr>
        <p:xfrm>
          <a:off x="772560" y="7787880"/>
          <a:ext cx="5075280" cy="612000"/>
        </p:xfrm>
        <a:graphic>
          <a:graphicData uri="http://schemas.openxmlformats.org/drawingml/2006/table">
            <a:tbl>
              <a:tblPr/>
              <a:tblGrid>
                <a:gridCol w="5075640"/>
              </a:tblGrid>
              <a:tr h="612360">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Introduction to Python</a:t>
            </a:r>
            <a:endParaRPr b="0" lang="en-IE" sz="4400" spc="-1" strike="noStrike">
              <a:latin typeface="Arial"/>
            </a:endParaRPr>
          </a:p>
        </p:txBody>
      </p:sp>
      <p:sp>
        <p:nvSpPr>
          <p:cNvPr id="148"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To accept command line arguments, we must import a module called the </a:t>
            </a:r>
            <a:r>
              <a:rPr b="0" i="1" lang="en-IE" sz="3200" spc="-1" strike="noStrike">
                <a:solidFill>
                  <a:srgbClr val="0066cc"/>
                </a:solidFill>
                <a:latin typeface="Arial"/>
              </a:rPr>
              <a:t>sys </a:t>
            </a:r>
            <a:r>
              <a:rPr b="0" lang="en-IE" sz="3200" spc="-1" strike="noStrike">
                <a:solidFill>
                  <a:srgbClr val="0066cc"/>
                </a:solidFill>
                <a:latin typeface="Arial"/>
              </a:rPr>
              <a:t>module.</a:t>
            </a: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One of the attributes of this module is the </a:t>
            </a:r>
            <a:r>
              <a:rPr b="0" i="1" lang="en-IE" sz="3200" spc="-1" strike="noStrike">
                <a:solidFill>
                  <a:srgbClr val="0066cc"/>
                </a:solidFill>
                <a:latin typeface="Arial"/>
              </a:rPr>
              <a:t>argv</a:t>
            </a:r>
            <a:r>
              <a:rPr b="0" lang="en-IE" sz="3200" spc="-1" strike="noStrike">
                <a:solidFill>
                  <a:srgbClr val="0066cc"/>
                </a:solidFill>
                <a:latin typeface="Arial"/>
              </a:rPr>
              <a:t> list. This list will contain any values that we pass in when starting the program. </a:t>
            </a:r>
            <a:endParaRPr b="0" lang="en-IE" sz="3200" spc="-1" strike="noStrike">
              <a:latin typeface="Arial"/>
            </a:endParaRPr>
          </a:p>
        </p:txBody>
      </p:sp>
      <p:graphicFrame>
        <p:nvGraphicFramePr>
          <p:cNvPr id="149" name="Table 3"/>
          <p:cNvGraphicFramePr/>
          <p:nvPr/>
        </p:nvGraphicFramePr>
        <p:xfrm>
          <a:off x="772560" y="7787880"/>
          <a:ext cx="5075280" cy="612000"/>
        </p:xfrm>
        <a:graphic>
          <a:graphicData uri="http://schemas.openxmlformats.org/drawingml/2006/table">
            <a:tbl>
              <a:tblPr/>
              <a:tblGrid>
                <a:gridCol w="5075640"/>
              </a:tblGrid>
              <a:tr h="612360">
                <a:tc>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What is Data Science?</a:t>
            </a:r>
            <a:endParaRPr b="0" lang="en-IE" sz="4400" spc="-1" strike="noStrike">
              <a:latin typeface="Arial"/>
            </a:endParaRPr>
          </a:p>
        </p:txBody>
      </p:sp>
      <p:sp>
        <p:nvSpPr>
          <p:cNvPr id="83"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Data by itself is useless.  We need to be able to gain insights from the data to drive our business. </a:t>
            </a: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Data Science, then, allows us to be able to acquire and analyze data, and extract meaning from it. </a:t>
            </a: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Citi has an entire environment called </a:t>
            </a:r>
            <a:r>
              <a:rPr b="0" i="1" lang="en-IE" sz="3200" spc="-1" strike="noStrike">
                <a:solidFill>
                  <a:srgbClr val="0066cc"/>
                </a:solidFill>
                <a:latin typeface="Arial"/>
              </a:rPr>
              <a:t>Dataflame</a:t>
            </a:r>
            <a:r>
              <a:rPr b="0" lang="en-IE" sz="3200" spc="-1" strike="noStrike">
                <a:solidFill>
                  <a:srgbClr val="0066cc"/>
                </a:solidFill>
                <a:latin typeface="Arial"/>
              </a:rPr>
              <a:t> that is available for Data Scientists and Business Analysts.</a:t>
            </a:r>
            <a:endParaRPr b="0" lang="en-IE" sz="32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Introduction to Python</a:t>
            </a:r>
            <a:endParaRPr b="0" lang="en-IE" sz="4400" spc="-1" strike="noStrike">
              <a:latin typeface="Arial"/>
            </a:endParaRPr>
          </a:p>
        </p:txBody>
      </p:sp>
      <p:sp>
        <p:nvSpPr>
          <p:cNvPr id="151" name="CustomShape 2"/>
          <p:cNvSpPr/>
          <p:nvPr/>
        </p:nvSpPr>
        <p:spPr>
          <a:xfrm>
            <a:off x="504000" y="1769040"/>
            <a:ext cx="9071280" cy="4384080"/>
          </a:xfrm>
          <a:prstGeom prst="rect">
            <a:avLst/>
          </a:prstGeom>
          <a:noFill/>
          <a:ln>
            <a:noFill/>
          </a:ln>
        </p:spPr>
        <p:style>
          <a:lnRef idx="0"/>
          <a:fillRef idx="0"/>
          <a:effectRef idx="0"/>
          <a:fontRef idx="minor"/>
        </p:style>
      </p:sp>
      <p:graphicFrame>
        <p:nvGraphicFramePr>
          <p:cNvPr id="152" name="Table 3"/>
          <p:cNvGraphicFramePr/>
          <p:nvPr/>
        </p:nvGraphicFramePr>
        <p:xfrm>
          <a:off x="667440" y="1802520"/>
          <a:ext cx="6172560" cy="2373480"/>
        </p:xfrm>
        <a:graphic>
          <a:graphicData uri="http://schemas.openxmlformats.org/drawingml/2006/table">
            <a:tbl>
              <a:tblPr/>
              <a:tblGrid>
                <a:gridCol w="6172560"/>
              </a:tblGrid>
              <a:tr h="2373480">
                <a:tc>
                  <a:txBody>
                    <a:bodyPr lIns="90000" rIns="90000"/>
                    <a:p>
                      <a:r>
                        <a:rPr b="0" lang="en-IE" sz="1800" spc="-1" strike="noStrike">
                          <a:latin typeface="Courier New"/>
                        </a:rPr>
                        <a:t>import sys</a:t>
                      </a:r>
                      <a:endParaRPr b="0" lang="en-IE" sz="1800" spc="-1" strike="noStrike">
                        <a:latin typeface="Courier New"/>
                      </a:endParaRPr>
                    </a:p>
                    <a:p>
                      <a:endParaRPr b="0" lang="en-IE" sz="1800" spc="-1" strike="noStrike">
                        <a:latin typeface="Courier New"/>
                      </a:endParaRPr>
                    </a:p>
                    <a:p>
                      <a:r>
                        <a:rPr b="0" lang="en-IE" sz="1800" spc="-1" strike="noStrike">
                          <a:latin typeface="Courier New"/>
                        </a:rPr>
                        <a:t>#Obtain the filename via the command line</a:t>
                      </a:r>
                      <a:endParaRPr b="0" lang="en-IE" sz="1800" spc="-1" strike="noStrike">
                        <a:latin typeface="Courier New"/>
                      </a:endParaRPr>
                    </a:p>
                    <a:p>
                      <a:r>
                        <a:rPr b="0" lang="en-IE" sz="1800" spc="-1" strike="noStrike">
                          <a:latin typeface="Courier New"/>
                        </a:rPr>
                        <a:t>filename = sys.argv[1]</a:t>
                      </a:r>
                      <a:endParaRPr b="0" lang="en-IE" sz="1800" spc="-1" strike="noStrike">
                        <a:latin typeface="Courier New"/>
                      </a:endParaRPr>
                    </a:p>
                    <a:p>
                      <a:r>
                        <a:rPr b="0" lang="en-IE" sz="1800" spc="-1" strike="noStrike">
                          <a:latin typeface="Courier New"/>
                        </a:rPr>
                        <a:t>f = open (filename,’r’)</a:t>
                      </a:r>
                      <a:endParaRPr b="0" lang="en-IE" sz="1800" spc="-1" strike="noStrike">
                        <a:latin typeface="Courier New"/>
                      </a:endParaRPr>
                    </a:p>
                    <a:p>
                      <a:r>
                        <a:rPr b="0" lang="en-IE" sz="1800" spc="-1" strike="noStrike">
                          <a:latin typeface="Courier New"/>
                        </a:rPr>
                        <a:t>for line in f:</a:t>
                      </a:r>
                      <a:endParaRPr b="0" lang="en-IE" sz="1800" spc="-1" strike="noStrike">
                        <a:latin typeface="Courier New"/>
                      </a:endParaRPr>
                    </a:p>
                    <a:p>
                      <a:r>
                        <a:rPr b="0" lang="en-IE" sz="1800" spc="-1" strike="noStrike">
                          <a:latin typeface="Courier New"/>
                        </a:rPr>
                        <a:t>    </a:t>
                      </a:r>
                      <a:r>
                        <a:rPr b="0" lang="en-IE" sz="1800" spc="-1" strike="noStrike">
                          <a:latin typeface="Courier New"/>
                        </a:rPr>
                        <a:t>print (line.strip()) </a:t>
                      </a:r>
                      <a:endParaRPr b="0" lang="en-IE" sz="1800" spc="-1" strike="noStrike">
                        <a:latin typeface="Courier New"/>
                      </a:endParaRPr>
                    </a:p>
                    <a:p>
                      <a:r>
                        <a:rPr b="0" lang="en-IE" sz="1800" spc="-1" strike="noStrike">
                          <a:latin typeface="Courier New"/>
                        </a:rPr>
                        <a:t>f.close()</a:t>
                      </a:r>
                      <a:endParaRPr b="0" lang="en-IE" sz="1800" spc="-1" strike="noStrike">
                        <a:latin typeface="Courier New"/>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Introduction to Python</a:t>
            </a:r>
            <a:endParaRPr b="0" lang="en-IE" sz="4400" spc="-1" strike="noStrike">
              <a:latin typeface="Arial"/>
            </a:endParaRPr>
          </a:p>
        </p:txBody>
      </p:sp>
      <p:sp>
        <p:nvSpPr>
          <p:cNvPr id="154"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To run our previously defined program, we can simply type in ‘python myprog.py my_data_file.txt’</a:t>
            </a: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The value ‘my_data_file.txt’ is passed to the argv list and we can then extract it via list indexing. </a:t>
            </a: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Note that argv[0] is always the name of the program, in this case ‘myprog.py’</a:t>
            </a:r>
            <a:endParaRPr b="0" lang="en-IE" sz="3200" spc="-1" strike="noStrike">
              <a:latin typeface="Arial"/>
            </a:endParaRPr>
          </a:p>
        </p:txBody>
      </p:sp>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Introduction to Python</a:t>
            </a:r>
            <a:endParaRPr b="0" lang="en-IE" sz="4400" spc="-1" strike="noStrike">
              <a:latin typeface="Arial"/>
            </a:endParaRPr>
          </a:p>
        </p:txBody>
      </p:sp>
      <p:sp>
        <p:nvSpPr>
          <p:cNvPr id="156"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The next data structure we will examine in Python is the </a:t>
            </a:r>
            <a:r>
              <a:rPr b="0" i="1" lang="en-IE" sz="3200" spc="-1" strike="noStrike">
                <a:solidFill>
                  <a:srgbClr val="0066cc"/>
                </a:solidFill>
                <a:latin typeface="Arial"/>
              </a:rPr>
              <a:t>tuple</a:t>
            </a:r>
            <a:r>
              <a:rPr b="0" lang="en-IE" sz="3200" spc="-1" strike="noStrike">
                <a:solidFill>
                  <a:srgbClr val="0066cc"/>
                </a:solidFill>
                <a:latin typeface="Arial"/>
              </a:rPr>
              <a:t>.  </a:t>
            </a: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Tuples are very similar to lists, with one major exception.  Tuples are </a:t>
            </a:r>
            <a:r>
              <a:rPr b="0" i="1" lang="en-IE" sz="3200" spc="-1" strike="noStrike">
                <a:solidFill>
                  <a:srgbClr val="0066cc"/>
                </a:solidFill>
                <a:latin typeface="Arial"/>
              </a:rPr>
              <a:t>immutable</a:t>
            </a:r>
            <a:r>
              <a:rPr b="0" lang="en-IE" sz="3200" spc="-1" strike="noStrike">
                <a:solidFill>
                  <a:srgbClr val="0066cc"/>
                </a:solidFill>
                <a:latin typeface="Arial"/>
              </a:rPr>
              <a:t>.  That is, once the tuple values are set, they cannot be changed. </a:t>
            </a:r>
            <a:endParaRPr b="0" lang="en-IE" sz="3200" spc="-1" strike="noStrike">
              <a:latin typeface="Arial"/>
            </a:endParaRPr>
          </a:p>
        </p:txBody>
      </p:sp>
      <p:graphicFrame>
        <p:nvGraphicFramePr>
          <p:cNvPr id="157" name="Table 3"/>
          <p:cNvGraphicFramePr/>
          <p:nvPr/>
        </p:nvGraphicFramePr>
        <p:xfrm>
          <a:off x="988560" y="5105160"/>
          <a:ext cx="5075280" cy="612000"/>
        </p:xfrm>
        <a:graphic>
          <a:graphicData uri="http://schemas.openxmlformats.org/drawingml/2006/table">
            <a:tbl>
              <a:tblPr/>
              <a:tblGrid>
                <a:gridCol w="5075640"/>
              </a:tblGrid>
              <a:tr h="-2211480">
                <a:tc>
                  <a:txBody>
                    <a:bodyPr lIns="90000" rIns="90000"/>
                    <a:p>
                      <a:pPr>
                        <a:lnSpc>
                          <a:spcPct val="100000"/>
                        </a:lnSpc>
                      </a:pPr>
                      <a:r>
                        <a:rPr b="0" lang="en-IE" sz="1800" spc="-1" strike="noStrike">
                          <a:latin typeface="Courier New"/>
                        </a:rPr>
                        <a:t>t1 = (1,2,3,4,5)</a:t>
                      </a:r>
                      <a:endParaRPr b="0" lang="en-IE" sz="1800" spc="-1" strike="noStrike">
                        <a:latin typeface="Arial"/>
                      </a:endParaRPr>
                    </a:p>
                    <a:p>
                      <a:pPr>
                        <a:lnSpc>
                          <a:spcPct val="100000"/>
                        </a:lnSpc>
                      </a:pPr>
                      <a:r>
                        <a:rPr b="0" lang="en-IE" sz="1800" spc="-1" strike="noStrike">
                          <a:latin typeface="Courier New"/>
                        </a:rPr>
                        <a:t>print (t1.pop())</a:t>
                      </a:r>
                      <a:endParaRPr b="0" lang="en-I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Introduction to Python</a:t>
            </a:r>
            <a:endParaRPr b="0" lang="en-IE" sz="4400" spc="-1" strike="noStrike">
              <a:latin typeface="Arial"/>
            </a:endParaRPr>
          </a:p>
        </p:txBody>
      </p:sp>
      <p:sp>
        <p:nvSpPr>
          <p:cNvPr id="159"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We use the ( ) characters to indicate to Python that wer are declaring a tuple rather than a list. </a:t>
            </a: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However, indexing into a tuple still uses the familiar [ ] operator. </a:t>
            </a:r>
            <a:endParaRPr b="0" lang="en-IE" sz="3200" spc="-1" strike="noStrike">
              <a:latin typeface="Arial"/>
            </a:endParaRPr>
          </a:p>
        </p:txBody>
      </p:sp>
      <p:graphicFrame>
        <p:nvGraphicFramePr>
          <p:cNvPr id="160" name="Table 3"/>
          <p:cNvGraphicFramePr/>
          <p:nvPr/>
        </p:nvGraphicFramePr>
        <p:xfrm>
          <a:off x="794880" y="4137480"/>
          <a:ext cx="5075280" cy="612000"/>
        </p:xfrm>
        <a:graphic>
          <a:graphicData uri="http://schemas.openxmlformats.org/drawingml/2006/table">
            <a:tbl>
              <a:tblPr/>
              <a:tblGrid>
                <a:gridCol w="8841600"/>
              </a:tblGrid>
              <a:tr h="610200">
                <a:tc>
                  <a:txBody>
                    <a:bodyPr lIns="90000" rIns="90000"/>
                    <a:p>
                      <a:pPr>
                        <a:lnSpc>
                          <a:spcPct val="100000"/>
                        </a:lnSpc>
                      </a:pPr>
                      <a:r>
                        <a:rPr b="0" lang="en-IE" sz="1800" spc="-1" strike="noStrike">
                          <a:latin typeface="Courier New"/>
                        </a:rPr>
                        <a:t>t1 = (1,2,3,4,5)</a:t>
                      </a:r>
                      <a:endParaRPr b="0" lang="en-IE" sz="1800" spc="-1" strike="noStrike">
                        <a:latin typeface="Arial"/>
                      </a:endParaRPr>
                    </a:p>
                    <a:p>
                      <a:pPr>
                        <a:lnSpc>
                          <a:spcPct val="100000"/>
                        </a:lnSpc>
                      </a:pPr>
                      <a:r>
                        <a:rPr b="0" lang="en-IE" sz="1800" spc="-1" strike="noStrike">
                          <a:latin typeface="Courier New"/>
                        </a:rPr>
                        <a:t>t2 = (6,7,8,9,10)</a:t>
                      </a:r>
                      <a:endParaRPr b="0" lang="en-IE" sz="1800" spc="-1" strike="noStrike">
                        <a:latin typeface="Arial"/>
                      </a:endParaRPr>
                    </a:p>
                    <a:p>
                      <a:pPr>
                        <a:lnSpc>
                          <a:spcPct val="100000"/>
                        </a:lnSpc>
                      </a:pPr>
                      <a:r>
                        <a:rPr b="0" lang="en-IE" sz="1800" spc="-1" strike="noStrike">
                          <a:latin typeface="Courier New"/>
                        </a:rPr>
                        <a:t>print (t1[0]) # Standard indexing</a:t>
                      </a:r>
                      <a:endParaRPr b="0" lang="en-IE" sz="1800" spc="-1" strike="noStrike">
                        <a:latin typeface="Arial"/>
                      </a:endParaRPr>
                    </a:p>
                    <a:p>
                      <a:pPr>
                        <a:lnSpc>
                          <a:spcPct val="100000"/>
                        </a:lnSpc>
                      </a:pPr>
                      <a:r>
                        <a:rPr b="0" lang="en-IE" sz="1800" spc="-1" strike="noStrike">
                          <a:latin typeface="Courier New"/>
                        </a:rPr>
                        <a:t>print (t1[0:4]) # Standard slicing</a:t>
                      </a:r>
                      <a:endParaRPr b="0" lang="en-IE" sz="1800" spc="-1" strike="noStrike">
                        <a:latin typeface="Arial"/>
                      </a:endParaRPr>
                    </a:p>
                    <a:p>
                      <a:pPr>
                        <a:lnSpc>
                          <a:spcPct val="100000"/>
                        </a:lnSpc>
                      </a:pPr>
                      <a:r>
                        <a:rPr b="0" lang="en-IE" sz="1800" spc="-1" strike="noStrike">
                          <a:latin typeface="Courier New"/>
                        </a:rPr>
                        <a:t>print (t1 + t2) # Same operation as lists and strings</a:t>
                      </a:r>
                      <a:endParaRPr b="0" lang="en-I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Introduction to Python</a:t>
            </a:r>
            <a:endParaRPr b="0" lang="en-IE" sz="4400" spc="-1" strike="noStrike">
              <a:latin typeface="Arial"/>
            </a:endParaRPr>
          </a:p>
        </p:txBody>
      </p:sp>
      <p:sp>
        <p:nvSpPr>
          <p:cNvPr id="162"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Finally, we have dictionaries, often referred to in other languages as maps. </a:t>
            </a: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Dictionaries are a list of key/value pairs. </a:t>
            </a: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 </a:t>
            </a:r>
            <a:r>
              <a:rPr b="0" lang="en-IE" sz="3200" spc="-1" strike="noStrike">
                <a:solidFill>
                  <a:srgbClr val="0066cc"/>
                </a:solidFill>
                <a:latin typeface="Arial"/>
              </a:rPr>
              <a:t>Storing data in this fashion can be very useful as data lookups become very fast. </a:t>
            </a: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p:txBody>
      </p:sp>
      <p:graphicFrame>
        <p:nvGraphicFramePr>
          <p:cNvPr id="163" name="Table 3"/>
          <p:cNvGraphicFramePr/>
          <p:nvPr/>
        </p:nvGraphicFramePr>
        <p:xfrm>
          <a:off x="798120" y="4788360"/>
          <a:ext cx="5075280" cy="612000"/>
        </p:xfrm>
        <a:graphic>
          <a:graphicData uri="http://schemas.openxmlformats.org/drawingml/2006/table">
            <a:tbl>
              <a:tblPr/>
              <a:tblGrid>
                <a:gridCol w="5075640"/>
              </a:tblGrid>
              <a:tr h="612360">
                <a:tc>
                  <a:txBody>
                    <a:bodyPr lIns="90000" rIns="90000"/>
                    <a:p>
                      <a:pPr>
                        <a:lnSpc>
                          <a:spcPct val="100000"/>
                        </a:lnSpc>
                      </a:pPr>
                      <a:r>
                        <a:rPr b="0" lang="en-IE" sz="1800" spc="-1" strike="noStrike">
                          <a:latin typeface="Courier New"/>
                        </a:rPr>
                        <a:t>d1 = {‘key_1’:’value_1’,</a:t>
                      </a:r>
                      <a:endParaRPr b="0" lang="en-IE" sz="1800" spc="-1" strike="noStrike">
                        <a:latin typeface="Arial"/>
                      </a:endParaRPr>
                    </a:p>
                    <a:p>
                      <a:pPr>
                        <a:lnSpc>
                          <a:spcPct val="100000"/>
                        </a:lnSpc>
                      </a:pPr>
                      <a:r>
                        <a:rPr b="0" lang="en-IE" sz="1800" spc="-1" strike="noStrike">
                          <a:latin typeface="Courier New"/>
                        </a:rPr>
                        <a:t>      ’</a:t>
                      </a:r>
                      <a:r>
                        <a:rPr b="0" lang="en-IE" sz="1800" spc="-1" strike="noStrike">
                          <a:latin typeface="Courier New"/>
                        </a:rPr>
                        <a:t>key_2’:’value_2</a:t>
                      </a:r>
                      <a:endParaRPr b="0" lang="en-IE" sz="1800" spc="-1" strike="noStrike">
                        <a:latin typeface="Arial"/>
                      </a:endParaRPr>
                    </a:p>
                    <a:p>
                      <a:pPr>
                        <a:lnSpc>
                          <a:spcPct val="100000"/>
                        </a:lnSpc>
                      </a:pPr>
                      <a:r>
                        <a:rPr b="0" lang="en-IE" sz="1800" spc="-1" strike="noStrike">
                          <a:latin typeface="Courier New"/>
                        </a:rPr>
                        <a:t>        </a:t>
                      </a:r>
                      <a:r>
                        <a:rPr b="0" lang="en-IE" sz="1800" spc="-1" strike="noStrike">
                          <a:latin typeface="Courier New"/>
                        </a:rPr>
                        <a:t>...</a:t>
                      </a:r>
                      <a:endParaRPr b="0" lang="en-IE" sz="1800" spc="-1" strike="noStrike">
                        <a:latin typeface="Arial"/>
                      </a:endParaRPr>
                    </a:p>
                    <a:p>
                      <a:pPr>
                        <a:lnSpc>
                          <a:spcPct val="100000"/>
                        </a:lnSpc>
                      </a:pPr>
                      <a:r>
                        <a:rPr b="0" lang="en-IE" sz="1800" spc="-1" strike="noStrike">
                          <a:latin typeface="Courier New"/>
                        </a:rPr>
                        <a:t>      ‘</a:t>
                      </a:r>
                      <a:r>
                        <a:rPr b="0" lang="en-IE" sz="1800" spc="-1" strike="noStrike">
                          <a:latin typeface="Courier New"/>
                        </a:rPr>
                        <a:t>key_n’:’value_n’}</a:t>
                      </a:r>
                      <a:endParaRPr b="0" lang="en-IE" sz="1800" spc="-1" strike="noStrike">
                        <a:latin typeface="Arial"/>
                      </a:endParaRPr>
                    </a:p>
                    <a:p>
                      <a:pPr>
                        <a:lnSpc>
                          <a:spcPct val="100000"/>
                        </a:lnSpc>
                      </a:pPr>
                      <a:endParaRPr b="0" lang="en-I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Introduction to Python</a:t>
            </a:r>
            <a:endParaRPr b="0" lang="en-IE" sz="4400" spc="-1" strike="noStrike">
              <a:latin typeface="Arial"/>
            </a:endParaRPr>
          </a:p>
        </p:txBody>
      </p:sp>
      <p:sp>
        <p:nvSpPr>
          <p:cNvPr id="165"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We can use the familiar [ ] operator to retrieve data from a dictionary.  Only instead of using an integer number as with a list, we use the key. </a:t>
            </a: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Note that the key can be a hardcoded string, or another Python variable. </a:t>
            </a: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p:txBody>
      </p:sp>
      <p:graphicFrame>
        <p:nvGraphicFramePr>
          <p:cNvPr id="166" name="Table 3"/>
          <p:cNvGraphicFramePr/>
          <p:nvPr/>
        </p:nvGraphicFramePr>
        <p:xfrm>
          <a:off x="723240" y="3256200"/>
          <a:ext cx="5075280" cy="457200"/>
        </p:xfrm>
        <a:graphic>
          <a:graphicData uri="http://schemas.openxmlformats.org/drawingml/2006/table">
            <a:tbl>
              <a:tblPr/>
              <a:tblGrid>
                <a:gridCol w="5075640"/>
              </a:tblGrid>
              <a:tr h="457560">
                <a:tc>
                  <a:txBody>
                    <a:bodyPr lIns="90000" rIns="90000"/>
                    <a:p>
                      <a:pPr>
                        <a:lnSpc>
                          <a:spcPct val="100000"/>
                        </a:lnSpc>
                      </a:pPr>
                      <a:r>
                        <a:rPr b="0" lang="en-IE" sz="1800" spc="-1" strike="noStrike">
                          <a:latin typeface="Courier New"/>
                        </a:rPr>
                        <a:t>print d1[‘key_n’])</a:t>
                      </a:r>
                      <a:endParaRPr b="0" lang="en-I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Introduction to Python</a:t>
            </a:r>
            <a:endParaRPr b="0" lang="en-IE" sz="4400" spc="-1" strike="noStrike">
              <a:latin typeface="Arial"/>
            </a:endParaRPr>
          </a:p>
        </p:txBody>
      </p:sp>
      <p:sp>
        <p:nvSpPr>
          <p:cNvPr id="168"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We can use the familiar [ ] operator to retrieve data from a dictionary.  Only instead of using an integer number as with a list, we use the key. </a:t>
            </a: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The output of this is a list of the keys for this dictionary. </a:t>
            </a:r>
            <a:endParaRPr b="0" lang="en-IE" sz="3200" spc="-1" strike="noStrike">
              <a:latin typeface="Arial"/>
            </a:endParaRPr>
          </a:p>
          <a:p>
            <a:pPr>
              <a:lnSpc>
                <a:spcPct val="100000"/>
              </a:lnSpc>
              <a:spcBef>
                <a:spcPts val="1417"/>
              </a:spcBef>
            </a:pPr>
            <a:endParaRPr b="0" lang="en-IE" sz="3200" spc="-1" strike="noStrike">
              <a:latin typeface="Arial"/>
            </a:endParaRPr>
          </a:p>
        </p:txBody>
      </p:sp>
      <p:graphicFrame>
        <p:nvGraphicFramePr>
          <p:cNvPr id="169" name="Table 3"/>
          <p:cNvGraphicFramePr/>
          <p:nvPr/>
        </p:nvGraphicFramePr>
        <p:xfrm>
          <a:off x="723240" y="3256200"/>
          <a:ext cx="5075280" cy="457200"/>
        </p:xfrm>
        <a:graphic>
          <a:graphicData uri="http://schemas.openxmlformats.org/drawingml/2006/table">
            <a:tbl>
              <a:tblPr/>
              <a:tblGrid>
                <a:gridCol w="5075640"/>
              </a:tblGrid>
              <a:tr h="457560">
                <a:tc>
                  <a:txBody>
                    <a:bodyPr lIns="90000" rIns="90000"/>
                    <a:p>
                      <a:pPr>
                        <a:lnSpc>
                          <a:spcPct val="100000"/>
                        </a:lnSpc>
                      </a:pPr>
                      <a:r>
                        <a:rPr b="0" lang="en-IE" sz="1800" spc="-1" strike="noStrike">
                          <a:latin typeface="Courier New"/>
                        </a:rPr>
                        <a:t>print (d1.keys())</a:t>
                      </a:r>
                      <a:endParaRPr b="0" lang="en-I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71" dur="indefinite" restart="never" nodeType="tmRoot">
          <p:childTnLst>
            <p:seq>
              <p:cTn id="72" dur="indefinite"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Introduction to Python</a:t>
            </a:r>
            <a:endParaRPr b="0" lang="en-IE" sz="4400" spc="-1" strike="noStrike">
              <a:latin typeface="Arial"/>
            </a:endParaRPr>
          </a:p>
        </p:txBody>
      </p:sp>
      <p:sp>
        <p:nvSpPr>
          <p:cNvPr id="171"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Python has the </a:t>
            </a:r>
            <a:r>
              <a:rPr b="0" i="1" lang="en-IE" sz="3200" spc="-1" strike="noStrike">
                <a:solidFill>
                  <a:srgbClr val="0066cc"/>
                </a:solidFill>
                <a:latin typeface="Arial"/>
              </a:rPr>
              <a:t>if</a:t>
            </a:r>
            <a:r>
              <a:rPr b="0" lang="en-IE" sz="3200" spc="-1" strike="noStrike">
                <a:solidFill>
                  <a:srgbClr val="0066cc"/>
                </a:solidFill>
                <a:latin typeface="Arial"/>
              </a:rPr>
              <a:t> statement to allow us to make decisions about what to do in our programs.  </a:t>
            </a: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Note that Python uses indentation to delimit the start and end of an if/else block. </a:t>
            </a:r>
            <a:endParaRPr b="0" lang="en-IE" sz="3200" spc="-1" strike="noStrike">
              <a:latin typeface="Arial"/>
            </a:endParaRPr>
          </a:p>
        </p:txBody>
      </p:sp>
      <p:graphicFrame>
        <p:nvGraphicFramePr>
          <p:cNvPr id="172" name="Table 3"/>
          <p:cNvGraphicFramePr/>
          <p:nvPr/>
        </p:nvGraphicFramePr>
        <p:xfrm>
          <a:off x="723240" y="3040200"/>
          <a:ext cx="5075280" cy="457200"/>
        </p:xfrm>
        <a:graphic>
          <a:graphicData uri="http://schemas.openxmlformats.org/drawingml/2006/table">
            <a:tbl>
              <a:tblPr/>
              <a:tblGrid>
                <a:gridCol w="5075640"/>
              </a:tblGrid>
              <a:tr h="457560">
                <a:tc>
                  <a:txBody>
                    <a:bodyPr lIns="90000" rIns="90000"/>
                    <a:p>
                      <a:pPr>
                        <a:lnSpc>
                          <a:spcPct val="100000"/>
                        </a:lnSpc>
                      </a:pPr>
                      <a:r>
                        <a:rPr b="0" lang="en-IE" sz="1800" spc="-1" strike="noStrike">
                          <a:latin typeface="Courier New"/>
                        </a:rPr>
                        <a:t>x = 5</a:t>
                      </a:r>
                      <a:endParaRPr b="0" lang="en-IE" sz="1800" spc="-1" strike="noStrike">
                        <a:latin typeface="Arial"/>
                      </a:endParaRPr>
                    </a:p>
                    <a:p>
                      <a:pPr>
                        <a:lnSpc>
                          <a:spcPct val="100000"/>
                        </a:lnSpc>
                      </a:pPr>
                      <a:r>
                        <a:rPr b="0" lang="en-IE" sz="1800" spc="-1" strike="noStrike">
                          <a:latin typeface="Courier New"/>
                        </a:rPr>
                        <a:t>if x == 5:</a:t>
                      </a:r>
                      <a:endParaRPr b="0" lang="en-IE" sz="1800" spc="-1" strike="noStrike">
                        <a:latin typeface="Arial"/>
                      </a:endParaRPr>
                    </a:p>
                    <a:p>
                      <a:pPr>
                        <a:lnSpc>
                          <a:spcPct val="100000"/>
                        </a:lnSpc>
                      </a:pPr>
                      <a:r>
                        <a:rPr b="0" lang="en-IE" sz="1800" spc="-1" strike="noStrike">
                          <a:latin typeface="Courier New"/>
                        </a:rPr>
                        <a:t>   </a:t>
                      </a:r>
                      <a:r>
                        <a:rPr b="0" lang="en-IE" sz="1800" spc="-1" strike="noStrike">
                          <a:latin typeface="Courier New"/>
                        </a:rPr>
                        <a:t>print (‘x is 5’)</a:t>
                      </a:r>
                      <a:endParaRPr b="0" lang="en-IE" sz="1800" spc="-1" strike="noStrike">
                        <a:latin typeface="Arial"/>
                      </a:endParaRPr>
                    </a:p>
                    <a:p>
                      <a:pPr>
                        <a:lnSpc>
                          <a:spcPct val="100000"/>
                        </a:lnSpc>
                      </a:pPr>
                      <a:r>
                        <a:rPr b="0" lang="en-IE" sz="1800" spc="-1" strike="noStrike">
                          <a:latin typeface="Courier New"/>
                        </a:rPr>
                        <a:t>else:</a:t>
                      </a:r>
                      <a:endParaRPr b="0" lang="en-IE" sz="1800" spc="-1" strike="noStrike">
                        <a:latin typeface="Arial"/>
                      </a:endParaRPr>
                    </a:p>
                    <a:p>
                      <a:pPr>
                        <a:lnSpc>
                          <a:spcPct val="100000"/>
                        </a:lnSpc>
                      </a:pPr>
                      <a:r>
                        <a:rPr b="0" lang="en-IE" sz="1800" spc="-1" strike="noStrike">
                          <a:latin typeface="Courier New"/>
                        </a:rPr>
                        <a:t>   </a:t>
                      </a:r>
                      <a:r>
                        <a:rPr b="0" lang="en-IE" sz="1800" spc="-1" strike="noStrike">
                          <a:latin typeface="Courier New"/>
                        </a:rPr>
                        <a:t>print (‘x is not 5’)</a:t>
                      </a:r>
                      <a:endParaRPr b="0" lang="en-I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73" dur="indefinite" restart="never" nodeType="tmRoot">
          <p:childTnLst>
            <p:seq>
              <p:cTn id="74" dur="indefinite"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Introduction to Python</a:t>
            </a:r>
            <a:endParaRPr b="0" lang="en-IE" sz="4400" spc="-1" strike="noStrike">
              <a:latin typeface="Arial"/>
            </a:endParaRPr>
          </a:p>
        </p:txBody>
      </p:sp>
      <p:sp>
        <p:nvSpPr>
          <p:cNvPr id="174"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Python also allows the use of one or more elif statements in an if/else block.</a:t>
            </a: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p:txBody>
      </p:sp>
      <p:graphicFrame>
        <p:nvGraphicFramePr>
          <p:cNvPr id="175" name="Table 3"/>
          <p:cNvGraphicFramePr/>
          <p:nvPr/>
        </p:nvGraphicFramePr>
        <p:xfrm>
          <a:off x="723240" y="3040200"/>
          <a:ext cx="5075280" cy="457200"/>
        </p:xfrm>
        <a:graphic>
          <a:graphicData uri="http://schemas.openxmlformats.org/drawingml/2006/table">
            <a:tbl>
              <a:tblPr/>
              <a:tblGrid>
                <a:gridCol w="5075640"/>
              </a:tblGrid>
              <a:tr h="457560">
                <a:tc>
                  <a:txBody>
                    <a:bodyPr lIns="90000" rIns="90000"/>
                    <a:p>
                      <a:pPr>
                        <a:lnSpc>
                          <a:spcPct val="100000"/>
                        </a:lnSpc>
                      </a:pPr>
                      <a:r>
                        <a:rPr b="0" lang="en-IE" sz="1800" spc="-1" strike="noStrike">
                          <a:latin typeface="Courier New"/>
                        </a:rPr>
                        <a:t>x = 5</a:t>
                      </a:r>
                      <a:endParaRPr b="0" lang="en-IE" sz="1800" spc="-1" strike="noStrike">
                        <a:latin typeface="Arial"/>
                      </a:endParaRPr>
                    </a:p>
                    <a:p>
                      <a:pPr>
                        <a:lnSpc>
                          <a:spcPct val="100000"/>
                        </a:lnSpc>
                      </a:pPr>
                      <a:r>
                        <a:rPr b="0" lang="en-IE" sz="1800" spc="-1" strike="noStrike">
                          <a:latin typeface="Courier New"/>
                        </a:rPr>
                        <a:t>if x == 5:</a:t>
                      </a:r>
                      <a:endParaRPr b="0" lang="en-IE" sz="1800" spc="-1" strike="noStrike">
                        <a:latin typeface="Arial"/>
                      </a:endParaRPr>
                    </a:p>
                    <a:p>
                      <a:pPr>
                        <a:lnSpc>
                          <a:spcPct val="100000"/>
                        </a:lnSpc>
                      </a:pPr>
                      <a:r>
                        <a:rPr b="0" lang="en-IE" sz="1800" spc="-1" strike="noStrike">
                          <a:latin typeface="Courier New"/>
                        </a:rPr>
                        <a:t>   </a:t>
                      </a:r>
                      <a:r>
                        <a:rPr b="0" lang="en-IE" sz="1800" spc="-1" strike="noStrike">
                          <a:latin typeface="Courier New"/>
                        </a:rPr>
                        <a:t>print (‘x is 5’)</a:t>
                      </a:r>
                      <a:endParaRPr b="0" lang="en-IE" sz="1800" spc="-1" strike="noStrike">
                        <a:latin typeface="Arial"/>
                      </a:endParaRPr>
                    </a:p>
                    <a:p>
                      <a:pPr>
                        <a:lnSpc>
                          <a:spcPct val="100000"/>
                        </a:lnSpc>
                      </a:pPr>
                      <a:r>
                        <a:rPr b="0" lang="en-IE" sz="1800" spc="-1" strike="noStrike">
                          <a:latin typeface="Courier New"/>
                        </a:rPr>
                        <a:t>elif x == 6:</a:t>
                      </a:r>
                      <a:endParaRPr b="0" lang="en-IE" sz="1800" spc="-1" strike="noStrike">
                        <a:latin typeface="Arial"/>
                      </a:endParaRPr>
                    </a:p>
                    <a:p>
                      <a:pPr>
                        <a:lnSpc>
                          <a:spcPct val="100000"/>
                        </a:lnSpc>
                      </a:pPr>
                      <a:r>
                        <a:rPr b="0" lang="en-IE" sz="1800" spc="-1" strike="noStrike">
                          <a:latin typeface="Courier New"/>
                        </a:rPr>
                        <a:t>   </a:t>
                      </a:r>
                      <a:r>
                        <a:rPr b="0" lang="en-IE" sz="1800" spc="-1" strike="noStrike">
                          <a:latin typeface="Courier New"/>
                        </a:rPr>
                        <a:t>Print (‘x is 6’) </a:t>
                      </a:r>
                      <a:endParaRPr b="0" lang="en-IE" sz="1800" spc="-1" strike="noStrike">
                        <a:latin typeface="Arial"/>
                      </a:endParaRPr>
                    </a:p>
                    <a:p>
                      <a:pPr>
                        <a:lnSpc>
                          <a:spcPct val="100000"/>
                        </a:lnSpc>
                      </a:pPr>
                      <a:r>
                        <a:rPr b="0" lang="en-IE" sz="1800" spc="-1" strike="noStrike">
                          <a:latin typeface="Courier New"/>
                        </a:rPr>
                        <a:t>else:</a:t>
                      </a:r>
                      <a:endParaRPr b="0" lang="en-IE" sz="1800" spc="-1" strike="noStrike">
                        <a:latin typeface="Arial"/>
                      </a:endParaRPr>
                    </a:p>
                    <a:p>
                      <a:pPr>
                        <a:lnSpc>
                          <a:spcPct val="100000"/>
                        </a:lnSpc>
                      </a:pPr>
                      <a:r>
                        <a:rPr b="0" lang="en-IE" sz="1800" spc="-1" strike="noStrike">
                          <a:latin typeface="Courier New"/>
                        </a:rPr>
                        <a:t>   </a:t>
                      </a:r>
                      <a:r>
                        <a:rPr b="0" lang="en-IE" sz="1800" spc="-1" strike="noStrike">
                          <a:latin typeface="Courier New"/>
                        </a:rPr>
                        <a:t>print (‘x is not 5 or 6’)</a:t>
                      </a:r>
                      <a:endParaRPr b="0" lang="en-I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75" dur="indefinite" restart="never" nodeType="tmRoot">
          <p:childTnLst>
            <p:seq>
              <p:cTn id="76" dur="indefinite"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Introduction to Python</a:t>
            </a:r>
            <a:endParaRPr b="0" lang="en-IE" sz="4400" spc="-1" strike="noStrike">
              <a:latin typeface="Arial"/>
            </a:endParaRPr>
          </a:p>
        </p:txBody>
      </p:sp>
      <p:sp>
        <p:nvSpPr>
          <p:cNvPr id="177"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Python allows us to iterate in our programs with two constructs, the </a:t>
            </a:r>
            <a:r>
              <a:rPr b="0" i="1" lang="en-IE" sz="3200" spc="-1" strike="noStrike">
                <a:solidFill>
                  <a:srgbClr val="0066cc"/>
                </a:solidFill>
                <a:latin typeface="Arial"/>
              </a:rPr>
              <a:t>for</a:t>
            </a:r>
            <a:r>
              <a:rPr b="0" lang="en-IE" sz="3200" spc="-1" strike="noStrike">
                <a:solidFill>
                  <a:srgbClr val="0066cc"/>
                </a:solidFill>
                <a:latin typeface="Arial"/>
              </a:rPr>
              <a:t> loop and the </a:t>
            </a:r>
            <a:r>
              <a:rPr b="0" i="1" lang="en-IE" sz="3200" spc="-1" strike="noStrike">
                <a:solidFill>
                  <a:srgbClr val="0066cc"/>
                </a:solidFill>
                <a:latin typeface="Arial"/>
              </a:rPr>
              <a:t>while</a:t>
            </a:r>
            <a:r>
              <a:rPr b="0" lang="en-IE" sz="3200" spc="-1" strike="noStrike">
                <a:solidFill>
                  <a:srgbClr val="0066cc"/>
                </a:solidFill>
                <a:latin typeface="Arial"/>
              </a:rPr>
              <a:t> loop. </a:t>
            </a: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Here we print out values from 1 to 4 (As with lists and slices, we subtract 1 from the last value.  We use the </a:t>
            </a:r>
            <a:r>
              <a:rPr b="0" i="1" lang="en-IE" sz="3200" spc="-1" strike="noStrike">
                <a:solidFill>
                  <a:srgbClr val="0066cc"/>
                </a:solidFill>
                <a:latin typeface="Arial"/>
              </a:rPr>
              <a:t>range() </a:t>
            </a:r>
            <a:r>
              <a:rPr b="0" lang="en-IE" sz="3200" spc="-1" strike="noStrike">
                <a:solidFill>
                  <a:srgbClr val="0066cc"/>
                </a:solidFill>
                <a:latin typeface="Arial"/>
              </a:rPr>
              <a:t>function to generate a list of numbers from 1 to 4. </a:t>
            </a:r>
            <a:endParaRPr b="0" lang="en-IE" sz="3200" spc="-1" strike="noStrike">
              <a:latin typeface="Arial"/>
            </a:endParaRPr>
          </a:p>
        </p:txBody>
      </p:sp>
      <p:graphicFrame>
        <p:nvGraphicFramePr>
          <p:cNvPr id="178" name="Table 3"/>
          <p:cNvGraphicFramePr/>
          <p:nvPr/>
        </p:nvGraphicFramePr>
        <p:xfrm>
          <a:off x="723240" y="3040200"/>
          <a:ext cx="5075280" cy="457200"/>
        </p:xfrm>
        <a:graphic>
          <a:graphicData uri="http://schemas.openxmlformats.org/drawingml/2006/table">
            <a:tbl>
              <a:tblPr/>
              <a:tblGrid>
                <a:gridCol w="5075640"/>
              </a:tblGrid>
              <a:tr h="457560">
                <a:tc>
                  <a:txBody>
                    <a:bodyPr lIns="90000" rIns="90000"/>
                    <a:p>
                      <a:pPr>
                        <a:lnSpc>
                          <a:spcPct val="100000"/>
                        </a:lnSpc>
                      </a:pPr>
                      <a:r>
                        <a:rPr b="0" lang="en-IE" sz="1800" spc="-1" strike="noStrike">
                          <a:latin typeface="Courier New"/>
                        </a:rPr>
                        <a:t>For i in range(1,5):</a:t>
                      </a:r>
                      <a:endParaRPr b="0" lang="en-IE" sz="1800" spc="-1" strike="noStrike">
                        <a:latin typeface="Arial"/>
                      </a:endParaRPr>
                    </a:p>
                    <a:p>
                      <a:pPr>
                        <a:lnSpc>
                          <a:spcPct val="100000"/>
                        </a:lnSpc>
                      </a:pPr>
                      <a:r>
                        <a:rPr b="0" lang="en-IE" sz="1800" spc="-1" strike="noStrike">
                          <a:latin typeface="Courier New"/>
                        </a:rPr>
                        <a:t>    </a:t>
                      </a:r>
                      <a:r>
                        <a:rPr b="0" lang="en-IE" sz="1800" spc="-1" strike="noStrike">
                          <a:latin typeface="Courier New"/>
                        </a:rPr>
                        <a:t>print (i)</a:t>
                      </a:r>
                      <a:endParaRPr b="0" lang="en-I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77" dur="indefinite" restart="never" nodeType="tmRoot">
          <p:childTnLst>
            <p:seq>
              <p:cTn id="78"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What do Data Scientists do?</a:t>
            </a:r>
            <a:endParaRPr b="0" lang="en-IE" sz="4400" spc="-1" strike="noStrike">
              <a:latin typeface="Arial"/>
            </a:endParaRPr>
          </a:p>
        </p:txBody>
      </p:sp>
      <p:sp>
        <p:nvSpPr>
          <p:cNvPr id="85"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A better name for a Data Scientists might be </a:t>
            </a:r>
            <a:r>
              <a:rPr b="0" i="1" lang="en-IE" sz="3200" spc="-1" strike="noStrike">
                <a:solidFill>
                  <a:srgbClr val="0066cc"/>
                </a:solidFill>
                <a:latin typeface="Arial"/>
              </a:rPr>
              <a:t>Data Janitor</a:t>
            </a:r>
            <a:r>
              <a:rPr b="0" lang="en-IE" sz="3200" spc="-1" strike="noStrike">
                <a:solidFill>
                  <a:srgbClr val="0066cc"/>
                </a:solidFill>
                <a:latin typeface="Arial"/>
              </a:rPr>
              <a:t>.  </a:t>
            </a: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A Data Scientist (DS) generally performs the following tasks. </a:t>
            </a:r>
            <a:endParaRPr b="0" lang="en-IE" sz="3200" spc="-1" strike="noStrike">
              <a:latin typeface="Arial"/>
            </a:endParaRPr>
          </a:p>
          <a:p>
            <a:pPr lvl="1" marL="864000" indent="-323640">
              <a:lnSpc>
                <a:spcPct val="100000"/>
              </a:lnSpc>
              <a:spcBef>
                <a:spcPts val="1134"/>
              </a:spcBef>
              <a:buClr>
                <a:srgbClr val="000000"/>
              </a:buClr>
              <a:buSzPct val="75000"/>
              <a:buFont typeface="Symbol"/>
              <a:buChar char=""/>
            </a:pPr>
            <a:r>
              <a:rPr b="0" lang="en-IE" sz="2800" spc="-1" strike="noStrike">
                <a:solidFill>
                  <a:srgbClr val="0066cc"/>
                </a:solidFill>
                <a:latin typeface="Arial"/>
              </a:rPr>
              <a:t>Acquisition of data</a:t>
            </a:r>
            <a:endParaRPr b="0" lang="en-IE" sz="2800" spc="-1" strike="noStrike">
              <a:latin typeface="Arial"/>
            </a:endParaRPr>
          </a:p>
          <a:p>
            <a:pPr lvl="1" marL="864000" indent="-323640">
              <a:lnSpc>
                <a:spcPct val="100000"/>
              </a:lnSpc>
              <a:spcBef>
                <a:spcPts val="1134"/>
              </a:spcBef>
              <a:buClr>
                <a:srgbClr val="000000"/>
              </a:buClr>
              <a:buSzPct val="75000"/>
              <a:buFont typeface="Symbol"/>
              <a:buChar char=""/>
            </a:pPr>
            <a:r>
              <a:rPr b="0" lang="en-IE" sz="2800" spc="-1" strike="noStrike">
                <a:solidFill>
                  <a:srgbClr val="0066cc"/>
                </a:solidFill>
                <a:latin typeface="Arial"/>
              </a:rPr>
              <a:t>Cleansing of data</a:t>
            </a:r>
            <a:endParaRPr b="0" lang="en-IE" sz="2800" spc="-1" strike="noStrike">
              <a:latin typeface="Arial"/>
            </a:endParaRPr>
          </a:p>
          <a:p>
            <a:pPr lvl="1" marL="864000" indent="-323640">
              <a:lnSpc>
                <a:spcPct val="100000"/>
              </a:lnSpc>
              <a:spcBef>
                <a:spcPts val="1134"/>
              </a:spcBef>
              <a:buClr>
                <a:srgbClr val="000000"/>
              </a:buClr>
              <a:buSzPct val="75000"/>
              <a:buFont typeface="Symbol"/>
              <a:buChar char=""/>
            </a:pPr>
            <a:r>
              <a:rPr b="0" lang="en-IE" sz="2800" spc="-1" strike="noStrike">
                <a:solidFill>
                  <a:srgbClr val="0066cc"/>
                </a:solidFill>
                <a:latin typeface="Arial"/>
              </a:rPr>
              <a:t>Data transformation (if necessary)</a:t>
            </a:r>
            <a:endParaRPr b="0" lang="en-IE" sz="2800" spc="-1" strike="noStrike">
              <a:latin typeface="Arial"/>
            </a:endParaRPr>
          </a:p>
          <a:p>
            <a:pPr lvl="1" marL="864000" indent="-323640">
              <a:lnSpc>
                <a:spcPct val="100000"/>
              </a:lnSpc>
              <a:spcBef>
                <a:spcPts val="1134"/>
              </a:spcBef>
              <a:buClr>
                <a:srgbClr val="000000"/>
              </a:buClr>
              <a:buSzPct val="75000"/>
              <a:buFont typeface="Symbol"/>
              <a:buChar char=""/>
            </a:pPr>
            <a:r>
              <a:rPr b="0" lang="en-IE" sz="2800" spc="-1" strike="noStrike">
                <a:solidFill>
                  <a:srgbClr val="0066cc"/>
                </a:solidFill>
                <a:latin typeface="Arial"/>
              </a:rPr>
              <a:t>Exploratory analysis and visualization.</a:t>
            </a:r>
            <a:endParaRPr b="0" lang="en-IE" sz="2800" spc="-1" strike="noStrike">
              <a:latin typeface="Arial"/>
            </a:endParaRPr>
          </a:p>
          <a:p>
            <a:pPr lvl="1" marL="864000" indent="-323640">
              <a:lnSpc>
                <a:spcPct val="100000"/>
              </a:lnSpc>
              <a:spcBef>
                <a:spcPts val="1134"/>
              </a:spcBef>
              <a:buClr>
                <a:srgbClr val="000000"/>
              </a:buClr>
              <a:buSzPct val="75000"/>
              <a:buFont typeface="Symbol"/>
              <a:buChar char=""/>
            </a:pPr>
            <a:r>
              <a:rPr b="0" lang="en-IE" sz="2800" spc="-1" strike="noStrike">
                <a:solidFill>
                  <a:srgbClr val="0066cc"/>
                </a:solidFill>
                <a:latin typeface="Arial"/>
              </a:rPr>
              <a:t>Feeding data into appropriate algorithms. </a:t>
            </a:r>
            <a:endParaRPr b="0" lang="en-IE" sz="28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Introduction to Python</a:t>
            </a:r>
            <a:endParaRPr b="0" lang="en-IE" sz="4400" spc="-1" strike="noStrike">
              <a:latin typeface="Arial"/>
            </a:endParaRPr>
          </a:p>
        </p:txBody>
      </p:sp>
      <p:sp>
        <p:nvSpPr>
          <p:cNvPr id="180"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The while loop also allows iteration.  A while loop will continue to iterate as long as the condition specified is True.  </a:t>
            </a: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Here we print out values from 10 to 1 </a:t>
            </a:r>
            <a:endParaRPr b="0" lang="en-IE" sz="3200" spc="-1" strike="noStrike">
              <a:latin typeface="Arial"/>
            </a:endParaRPr>
          </a:p>
        </p:txBody>
      </p:sp>
      <p:graphicFrame>
        <p:nvGraphicFramePr>
          <p:cNvPr id="181" name="Table 3"/>
          <p:cNvGraphicFramePr/>
          <p:nvPr/>
        </p:nvGraphicFramePr>
        <p:xfrm>
          <a:off x="705960" y="3646440"/>
          <a:ext cx="5075280" cy="457200"/>
        </p:xfrm>
        <a:graphic>
          <a:graphicData uri="http://schemas.openxmlformats.org/drawingml/2006/table">
            <a:tbl>
              <a:tblPr/>
              <a:tblGrid>
                <a:gridCol w="5075640"/>
              </a:tblGrid>
              <a:tr h="457560">
                <a:tc>
                  <a:txBody>
                    <a:bodyPr lIns="90000" rIns="90000"/>
                    <a:p>
                      <a:pPr>
                        <a:lnSpc>
                          <a:spcPct val="100000"/>
                        </a:lnSpc>
                      </a:pPr>
                      <a:r>
                        <a:rPr b="0" lang="en-IE" sz="1800" spc="-1" strike="noStrike">
                          <a:latin typeface="Courier New"/>
                        </a:rPr>
                        <a:t>x = 10</a:t>
                      </a:r>
                      <a:endParaRPr b="0" lang="en-IE" sz="1800" spc="-1" strike="noStrike">
                        <a:latin typeface="Arial"/>
                      </a:endParaRPr>
                    </a:p>
                    <a:p>
                      <a:pPr>
                        <a:lnSpc>
                          <a:spcPct val="100000"/>
                        </a:lnSpc>
                      </a:pPr>
                      <a:r>
                        <a:rPr b="0" lang="en-IE" sz="1800" spc="-1" strike="noStrike">
                          <a:latin typeface="Courier New"/>
                        </a:rPr>
                        <a:t>while x &gt; 0:</a:t>
                      </a:r>
                      <a:endParaRPr b="0" lang="en-IE" sz="1800" spc="-1" strike="noStrike">
                        <a:latin typeface="Arial"/>
                      </a:endParaRPr>
                    </a:p>
                    <a:p>
                      <a:pPr>
                        <a:lnSpc>
                          <a:spcPct val="100000"/>
                        </a:lnSpc>
                      </a:pPr>
                      <a:r>
                        <a:rPr b="0" lang="en-IE" sz="1800" spc="-1" strike="noStrike">
                          <a:latin typeface="Courier New"/>
                        </a:rPr>
                        <a:t>    </a:t>
                      </a:r>
                      <a:r>
                        <a:rPr b="0" lang="en-IE" sz="1800" spc="-1" strike="noStrike">
                          <a:latin typeface="Courier New"/>
                        </a:rPr>
                        <a:t>print (x)</a:t>
                      </a:r>
                      <a:endParaRPr b="0" lang="en-IE" sz="1800" spc="-1" strike="noStrike">
                        <a:latin typeface="Arial"/>
                      </a:endParaRPr>
                    </a:p>
                    <a:p>
                      <a:pPr>
                        <a:lnSpc>
                          <a:spcPct val="100000"/>
                        </a:lnSpc>
                      </a:pPr>
                      <a:r>
                        <a:rPr b="0" lang="en-IE" sz="1800" spc="-1" strike="noStrike">
                          <a:latin typeface="Courier New"/>
                        </a:rPr>
                        <a:t>    </a:t>
                      </a:r>
                      <a:r>
                        <a:rPr b="0" lang="en-IE" sz="1800" spc="-1" strike="noStrike">
                          <a:latin typeface="Courier New"/>
                        </a:rPr>
                        <a:t>x -= 1</a:t>
                      </a:r>
                      <a:endParaRPr b="0" lang="en-I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79" dur="indefinite" restart="never" nodeType="tmRoot">
          <p:childTnLst>
            <p:seq>
              <p:cTn id="80" dur="indefinite"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Introduction to Python</a:t>
            </a:r>
            <a:endParaRPr b="0" lang="en-IE" sz="4400" spc="-1" strike="noStrike">
              <a:latin typeface="Arial"/>
            </a:endParaRPr>
          </a:p>
        </p:txBody>
      </p:sp>
      <p:sp>
        <p:nvSpPr>
          <p:cNvPr id="183"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Python also has the concept of functions.  Functions are simply a block of code grouped together. </a:t>
            </a: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Functions in Python can be pre-defined, such as the print() or range() function, or can be defined directly in our programs.  </a:t>
            </a:r>
            <a:endParaRPr b="0" lang="en-IE" sz="3200" spc="-1" strike="noStrike">
              <a:latin typeface="Arial"/>
            </a:endParaRPr>
          </a:p>
        </p:txBody>
      </p:sp>
      <p:graphicFrame>
        <p:nvGraphicFramePr>
          <p:cNvPr id="184" name="Table 3"/>
          <p:cNvGraphicFramePr/>
          <p:nvPr/>
        </p:nvGraphicFramePr>
        <p:xfrm>
          <a:off x="756720" y="5230080"/>
          <a:ext cx="5075280" cy="719280"/>
        </p:xfrm>
        <a:graphic>
          <a:graphicData uri="http://schemas.openxmlformats.org/drawingml/2006/table">
            <a:tbl>
              <a:tblPr/>
              <a:tblGrid>
                <a:gridCol w="5075640"/>
              </a:tblGrid>
              <a:tr h="869400">
                <a:tc>
                  <a:txBody>
                    <a:bodyPr lIns="90000" rIns="90000"/>
                    <a:p>
                      <a:pPr>
                        <a:lnSpc>
                          <a:spcPct val="100000"/>
                        </a:lnSpc>
                      </a:pPr>
                      <a:r>
                        <a:rPr b="0" lang="en-IE" sz="1800" spc="-1" strike="noStrike">
                          <a:latin typeface="Courier New"/>
                        </a:rPr>
                        <a:t>def myfunc():</a:t>
                      </a:r>
                      <a:endParaRPr b="0" lang="en-IE" sz="1800" spc="-1" strike="noStrike">
                        <a:latin typeface="Arial"/>
                      </a:endParaRPr>
                    </a:p>
                    <a:p>
                      <a:pPr>
                        <a:lnSpc>
                          <a:spcPct val="100000"/>
                        </a:lnSpc>
                      </a:pPr>
                      <a:r>
                        <a:rPr b="0" lang="en-IE" sz="1800" spc="-1" strike="noStrike">
                          <a:latin typeface="Courier New"/>
                        </a:rPr>
                        <a:t>    </a:t>
                      </a:r>
                      <a:r>
                        <a:rPr b="0" lang="en-IE" sz="1800" spc="-1" strike="noStrike">
                          <a:latin typeface="Courier New"/>
                        </a:rPr>
                        <a:t>print (‘Hi from myfunc!’)</a:t>
                      </a:r>
                      <a:endParaRPr b="0" lang="en-IE" sz="1800" spc="-1" strike="noStrike">
                        <a:latin typeface="Arial"/>
                      </a:endParaRPr>
                    </a:p>
                    <a:p>
                      <a:pPr>
                        <a:lnSpc>
                          <a:spcPct val="100000"/>
                        </a:lnSpc>
                      </a:pPr>
                      <a:r>
                        <a:rPr b="0" lang="en-IE" sz="1800" spc="-1" strike="noStrike">
                          <a:latin typeface="Courier New"/>
                        </a:rPr>
                        <a:t>myfunc() </a:t>
                      </a:r>
                      <a:endParaRPr b="0" lang="en-I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81" dur="indefinite" restart="never" nodeType="tmRoot">
          <p:childTnLst>
            <p:seq>
              <p:cTn id="82" dur="indefinite"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Introduction to Python</a:t>
            </a:r>
            <a:endParaRPr b="0" lang="en-IE" sz="4400" spc="-1" strike="noStrike">
              <a:latin typeface="Arial"/>
            </a:endParaRPr>
          </a:p>
        </p:txBody>
      </p:sp>
      <p:sp>
        <p:nvSpPr>
          <p:cNvPr id="186"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Python provides the </a:t>
            </a:r>
            <a:r>
              <a:rPr b="0" i="1" lang="en-IE" sz="3200" spc="-1" strike="noStrike">
                <a:solidFill>
                  <a:srgbClr val="0066cc"/>
                </a:solidFill>
                <a:latin typeface="Arial"/>
              </a:rPr>
              <a:t>def</a:t>
            </a:r>
            <a:r>
              <a:rPr b="0" lang="en-IE" sz="3200" spc="-1" strike="noStrike">
                <a:solidFill>
                  <a:srgbClr val="0066cc"/>
                </a:solidFill>
                <a:latin typeface="Arial"/>
              </a:rPr>
              <a:t> keyword to allow us to define functions.  Note that as with if/else and for/while blocks, functions are defined with indentation. </a:t>
            </a: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We can also pass data into a function by means of </a:t>
            </a:r>
            <a:r>
              <a:rPr b="0" i="1" lang="en-IE" sz="3200" spc="-1" strike="noStrike">
                <a:solidFill>
                  <a:srgbClr val="0066cc"/>
                </a:solidFill>
                <a:latin typeface="Arial"/>
              </a:rPr>
              <a:t>parameters. </a:t>
            </a:r>
            <a:endParaRPr b="0" lang="en-IE" sz="3200" spc="-1" strike="noStrike">
              <a:latin typeface="Arial"/>
            </a:endParaRPr>
          </a:p>
          <a:p>
            <a:pPr>
              <a:lnSpc>
                <a:spcPct val="100000"/>
              </a:lnSpc>
              <a:spcBef>
                <a:spcPts val="1417"/>
              </a:spcBef>
            </a:pP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  </a:t>
            </a: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The output of this program is 5.</a:t>
            </a:r>
            <a:endParaRPr b="0" lang="en-IE" sz="3200" spc="-1" strike="noStrike">
              <a:latin typeface="Arial"/>
            </a:endParaRPr>
          </a:p>
        </p:txBody>
      </p:sp>
      <p:graphicFrame>
        <p:nvGraphicFramePr>
          <p:cNvPr id="187" name="Table 3"/>
          <p:cNvGraphicFramePr/>
          <p:nvPr/>
        </p:nvGraphicFramePr>
        <p:xfrm>
          <a:off x="784080" y="4561200"/>
          <a:ext cx="5075280" cy="719280"/>
        </p:xfrm>
        <a:graphic>
          <a:graphicData uri="http://schemas.openxmlformats.org/drawingml/2006/table">
            <a:tbl>
              <a:tblPr/>
              <a:tblGrid>
                <a:gridCol w="5075640"/>
              </a:tblGrid>
              <a:tr h="719640">
                <a:tc>
                  <a:txBody>
                    <a:bodyPr lIns="90000" rIns="90000"/>
                    <a:p>
                      <a:pPr>
                        <a:lnSpc>
                          <a:spcPct val="100000"/>
                        </a:lnSpc>
                      </a:pPr>
                      <a:r>
                        <a:rPr b="0" lang="en-IE" sz="1800" spc="-1" strike="noStrike">
                          <a:latin typeface="Courier New"/>
                        </a:rPr>
                        <a:t>def myfunc(x):</a:t>
                      </a:r>
                      <a:endParaRPr b="0" lang="en-IE" sz="1800" spc="-1" strike="noStrike">
                        <a:latin typeface="Arial"/>
                      </a:endParaRPr>
                    </a:p>
                    <a:p>
                      <a:pPr>
                        <a:lnSpc>
                          <a:spcPct val="100000"/>
                        </a:lnSpc>
                      </a:pPr>
                      <a:r>
                        <a:rPr b="0" lang="en-IE" sz="1800" spc="-1" strike="noStrike">
                          <a:latin typeface="Courier New"/>
                        </a:rPr>
                        <a:t>    </a:t>
                      </a:r>
                      <a:r>
                        <a:rPr b="0" lang="en-IE" sz="1800" spc="-1" strike="noStrike">
                          <a:latin typeface="Courier New"/>
                        </a:rPr>
                        <a:t>print (x)</a:t>
                      </a:r>
                      <a:endParaRPr b="0" lang="en-IE" sz="1800" spc="-1" strike="noStrike">
                        <a:latin typeface="Arial"/>
                      </a:endParaRPr>
                    </a:p>
                    <a:p>
                      <a:pPr>
                        <a:lnSpc>
                          <a:spcPct val="100000"/>
                        </a:lnSpc>
                      </a:pPr>
                      <a:r>
                        <a:rPr b="0" lang="en-IE" sz="1800" spc="-1" strike="noStrike">
                          <a:latin typeface="Courier New"/>
                        </a:rPr>
                        <a:t>myfunc(5)</a:t>
                      </a:r>
                      <a:endParaRPr b="0" lang="en-I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83" dur="indefinite" restart="never" nodeType="tmRoot">
          <p:childTnLst>
            <p:seq>
              <p:cTn id="84" dur="indefinite"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Introduction to Python</a:t>
            </a:r>
            <a:endParaRPr b="0" lang="en-IE" sz="4400" spc="-1" strike="noStrike">
              <a:latin typeface="Arial"/>
            </a:endParaRPr>
          </a:p>
        </p:txBody>
      </p:sp>
      <p:sp>
        <p:nvSpPr>
          <p:cNvPr id="189"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Python also allows us to pass data back from a function by using the </a:t>
            </a:r>
            <a:r>
              <a:rPr b="0" i="1" lang="en-IE" sz="3200" spc="-1" strike="noStrike">
                <a:solidFill>
                  <a:srgbClr val="0066cc"/>
                </a:solidFill>
                <a:latin typeface="Arial"/>
              </a:rPr>
              <a:t>return</a:t>
            </a:r>
            <a:r>
              <a:rPr b="0" lang="en-IE" sz="3200" spc="-1" strike="noStrike">
                <a:solidFill>
                  <a:srgbClr val="0066cc"/>
                </a:solidFill>
                <a:latin typeface="Arial"/>
              </a:rPr>
              <a:t> statement.</a:t>
            </a: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The output of this program is 10. </a:t>
            </a:r>
            <a:endParaRPr b="0" lang="en-IE" sz="3200" spc="-1" strike="noStrike">
              <a:latin typeface="Arial"/>
            </a:endParaRPr>
          </a:p>
        </p:txBody>
      </p:sp>
      <p:graphicFrame>
        <p:nvGraphicFramePr>
          <p:cNvPr id="190" name="Table 3"/>
          <p:cNvGraphicFramePr/>
          <p:nvPr/>
        </p:nvGraphicFramePr>
        <p:xfrm>
          <a:off x="736560" y="3309840"/>
          <a:ext cx="5075280" cy="871200"/>
        </p:xfrm>
        <a:graphic>
          <a:graphicData uri="http://schemas.openxmlformats.org/drawingml/2006/table">
            <a:tbl>
              <a:tblPr/>
              <a:tblGrid>
                <a:gridCol w="5075640"/>
              </a:tblGrid>
              <a:tr h="871560">
                <a:tc>
                  <a:txBody>
                    <a:bodyPr lIns="90000" rIns="90000"/>
                    <a:p>
                      <a:pPr>
                        <a:lnSpc>
                          <a:spcPct val="100000"/>
                        </a:lnSpc>
                      </a:pPr>
                      <a:r>
                        <a:rPr b="0" lang="en-IE" sz="1800" spc="-1" strike="noStrike">
                          <a:latin typeface="Courier New"/>
                        </a:rPr>
                        <a:t>def myfunc(x):</a:t>
                      </a:r>
                      <a:endParaRPr b="0" lang="en-IE" sz="1800" spc="-1" strike="noStrike">
                        <a:latin typeface="Arial"/>
                      </a:endParaRPr>
                    </a:p>
                    <a:p>
                      <a:pPr>
                        <a:lnSpc>
                          <a:spcPct val="100000"/>
                        </a:lnSpc>
                      </a:pPr>
                      <a:r>
                        <a:rPr b="0" lang="en-IE" sz="1800" spc="-1" strike="noStrike">
                          <a:latin typeface="Courier New"/>
                        </a:rPr>
                        <a:t>    </a:t>
                      </a:r>
                      <a:r>
                        <a:rPr b="0" lang="en-IE" sz="1800" spc="-1" strike="noStrike">
                          <a:latin typeface="Courier New"/>
                        </a:rPr>
                        <a:t>return x+x</a:t>
                      </a:r>
                      <a:endParaRPr b="0" lang="en-IE" sz="1800" spc="-1" strike="noStrike">
                        <a:latin typeface="Arial"/>
                      </a:endParaRPr>
                    </a:p>
                    <a:p>
                      <a:pPr>
                        <a:lnSpc>
                          <a:spcPct val="100000"/>
                        </a:lnSpc>
                      </a:pPr>
                      <a:r>
                        <a:rPr b="0" lang="en-IE" sz="1800" spc="-1" strike="noStrike">
                          <a:latin typeface="Courier New"/>
                        </a:rPr>
                        <a:t>print (myfunc(5))</a:t>
                      </a:r>
                      <a:endParaRPr b="0" lang="en-I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85" dur="indefinite" restart="never" nodeType="tmRoot">
          <p:childTnLst>
            <p:seq>
              <p:cTn id="86" dur="indefinite"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Introduction to Python</a:t>
            </a:r>
            <a:endParaRPr b="0" lang="en-IE" sz="4400" spc="-1" strike="noStrike">
              <a:latin typeface="Arial"/>
            </a:endParaRPr>
          </a:p>
        </p:txBody>
      </p:sp>
      <p:sp>
        <p:nvSpPr>
          <p:cNvPr id="192"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There are times that, when performing an operation in Python, things can go wrong.</a:t>
            </a: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We need some way to check for this and cover ourselves when unexpected things happen.  </a:t>
            </a: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In Python, this is called </a:t>
            </a:r>
            <a:r>
              <a:rPr b="0" i="1" lang="en-IE" sz="3200" spc="-1" strike="noStrike">
                <a:solidFill>
                  <a:srgbClr val="0066cc"/>
                </a:solidFill>
                <a:latin typeface="Arial"/>
              </a:rPr>
              <a:t>exception handling</a:t>
            </a:r>
            <a:r>
              <a:rPr b="0" lang="en-IE" sz="3200" spc="-1" strike="noStrike">
                <a:solidFill>
                  <a:srgbClr val="0066cc"/>
                </a:solidFill>
                <a:latin typeface="Arial"/>
              </a:rPr>
              <a:t>. </a:t>
            </a:r>
            <a:r>
              <a:rPr b="0" lang="en-IE" sz="3200" spc="-1" strike="noStrike">
                <a:solidFill>
                  <a:srgbClr val="0066cc"/>
                </a:solidFill>
                <a:latin typeface="Arial"/>
              </a:rPr>
              <a:t> </a:t>
            </a:r>
            <a:endParaRPr b="0" lang="en-IE" sz="3200" spc="-1" strike="noStrike">
              <a:latin typeface="Arial"/>
            </a:endParaRPr>
          </a:p>
        </p:txBody>
      </p:sp>
    </p:spTree>
  </p:cSld>
  <p:timing>
    <p:tnLst>
      <p:par>
        <p:cTn id="87" dur="indefinite" restart="never" nodeType="tmRoot">
          <p:childTnLst>
            <p:seq>
              <p:cTn id="88" dur="indefinite"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Introduction to Python</a:t>
            </a:r>
            <a:endParaRPr b="0" lang="en-IE" sz="4400" spc="-1" strike="noStrike">
              <a:latin typeface="Arial"/>
            </a:endParaRPr>
          </a:p>
        </p:txBody>
      </p:sp>
      <p:sp>
        <p:nvSpPr>
          <p:cNvPr id="194"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Exception handling uses the </a:t>
            </a:r>
            <a:r>
              <a:rPr b="0" i="1" lang="en-IE" sz="3200" spc="-1" strike="noStrike">
                <a:solidFill>
                  <a:srgbClr val="0066cc"/>
                </a:solidFill>
                <a:latin typeface="Arial"/>
              </a:rPr>
              <a:t>try</a:t>
            </a:r>
            <a:r>
              <a:rPr b="0" lang="en-IE" sz="3200" spc="-1" strike="noStrike">
                <a:solidFill>
                  <a:srgbClr val="0066cc"/>
                </a:solidFill>
                <a:latin typeface="Arial"/>
              </a:rPr>
              <a:t> and </a:t>
            </a:r>
            <a:r>
              <a:rPr b="0" i="1" lang="en-IE" sz="3200" spc="-1" strike="noStrike">
                <a:solidFill>
                  <a:srgbClr val="0066cc"/>
                </a:solidFill>
                <a:latin typeface="Arial"/>
              </a:rPr>
              <a:t>except</a:t>
            </a:r>
            <a:r>
              <a:rPr b="0" lang="en-IE" sz="3200" spc="-1" strike="noStrike">
                <a:solidFill>
                  <a:srgbClr val="0066cc"/>
                </a:solidFill>
                <a:latin typeface="Arial"/>
              </a:rPr>
              <a:t> statements. For example:</a:t>
            </a: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endParaRPr b="0" lang="en-IE" sz="3200" spc="-1" strike="noStrike">
              <a:latin typeface="Arial"/>
            </a:endParaRPr>
          </a:p>
        </p:txBody>
      </p:sp>
      <p:graphicFrame>
        <p:nvGraphicFramePr>
          <p:cNvPr id="195" name="Table 3"/>
          <p:cNvGraphicFramePr/>
          <p:nvPr/>
        </p:nvGraphicFramePr>
        <p:xfrm>
          <a:off x="779040" y="3012840"/>
          <a:ext cx="5075280" cy="871200"/>
        </p:xfrm>
        <a:graphic>
          <a:graphicData uri="http://schemas.openxmlformats.org/drawingml/2006/table">
            <a:tbl>
              <a:tblPr/>
              <a:tblGrid>
                <a:gridCol w="9147240"/>
              </a:tblGrid>
              <a:tr h="1954080">
                <a:tc>
                  <a:txBody>
                    <a:bodyPr lIns="90000" rIns="90000"/>
                    <a:p>
                      <a:pPr>
                        <a:lnSpc>
                          <a:spcPct val="100000"/>
                        </a:lnSpc>
                      </a:pPr>
                      <a:r>
                        <a:rPr b="0" lang="en-IE" sz="1800" spc="-1" strike="noStrike">
                          <a:latin typeface="Courier New"/>
                        </a:rPr>
                        <a:t>def div(x,y):</a:t>
                      </a:r>
                      <a:endParaRPr b="0" lang="en-IE" sz="1800" spc="-1" strike="noStrike">
                        <a:latin typeface="Arial"/>
                      </a:endParaRPr>
                    </a:p>
                    <a:p>
                      <a:pPr>
                        <a:lnSpc>
                          <a:spcPct val="100000"/>
                        </a:lnSpc>
                      </a:pPr>
                      <a:r>
                        <a:rPr b="0" lang="en-IE" sz="1800" spc="-1" strike="noStrike">
                          <a:latin typeface="Courier New"/>
                        </a:rPr>
                        <a:t>    </a:t>
                      </a:r>
                      <a:r>
                        <a:rPr b="0" lang="en-IE" sz="1800" spc="-1" strike="noStrike">
                          <a:latin typeface="Courier New"/>
                        </a:rPr>
                        <a:t>return x/y</a:t>
                      </a:r>
                      <a:endParaRPr b="0" lang="en-IE" sz="1800" spc="-1" strike="noStrike">
                        <a:latin typeface="Arial"/>
                      </a:endParaRPr>
                    </a:p>
                    <a:p>
                      <a:pPr>
                        <a:lnSpc>
                          <a:spcPct val="100000"/>
                        </a:lnSpc>
                      </a:pPr>
                      <a:r>
                        <a:rPr b="0" lang="en-IE" sz="1800" spc="-1" strike="noStrike">
                          <a:latin typeface="Courier New"/>
                        </a:rPr>
                        <a:t>print (div(4,2) # Returns and prints 2</a:t>
                      </a:r>
                      <a:endParaRPr b="0" lang="en-IE" sz="1800" spc="-1" strike="noStrike">
                        <a:latin typeface="Arial"/>
                      </a:endParaRPr>
                    </a:p>
                    <a:p>
                      <a:pPr>
                        <a:lnSpc>
                          <a:spcPct val="100000"/>
                        </a:lnSpc>
                      </a:pPr>
                      <a:r>
                        <a:rPr b="0" lang="en-IE" sz="1800" spc="-1" strike="noStrike">
                          <a:latin typeface="Courier New"/>
                        </a:rPr>
                        <a:t>print (div 4,0) # Oops!</a:t>
                      </a:r>
                      <a:endParaRPr b="0" lang="en-IE" sz="1800" spc="-1" strike="noStrike">
                        <a:latin typeface="Arial"/>
                      </a:endParaRPr>
                    </a:p>
                    <a:p>
                      <a:pPr>
                        <a:lnSpc>
                          <a:spcPct val="100000"/>
                        </a:lnSpc>
                      </a:pPr>
                      <a:r>
                        <a:rPr b="0" lang="en-IE" sz="1800" spc="-1" strike="noStrike">
                          <a:latin typeface="Courier New"/>
                        </a:rPr>
                        <a:t># In reality, we won’t get to do the try here because the program still stop after the previous statement, but it’s here for contrast. </a:t>
                      </a:r>
                      <a:endParaRPr b="0" lang="en-IE" sz="1800" spc="-1" strike="noStrike">
                        <a:latin typeface="Arial"/>
                      </a:endParaRPr>
                    </a:p>
                    <a:p>
                      <a:pPr>
                        <a:lnSpc>
                          <a:spcPct val="100000"/>
                        </a:lnSpc>
                      </a:pPr>
                      <a:r>
                        <a:rPr b="0" lang="en-IE" sz="1800" spc="-1" strike="noStrike">
                          <a:latin typeface="Courier New"/>
                        </a:rPr>
                        <a:t>try:</a:t>
                      </a:r>
                      <a:endParaRPr b="0" lang="en-IE" sz="1800" spc="-1" strike="noStrike">
                        <a:latin typeface="Arial"/>
                      </a:endParaRPr>
                    </a:p>
                    <a:p>
                      <a:pPr>
                        <a:lnSpc>
                          <a:spcPct val="100000"/>
                        </a:lnSpc>
                      </a:pPr>
                      <a:r>
                        <a:rPr b="0" lang="en-IE" sz="1800" spc="-1" strike="noStrike">
                          <a:latin typeface="Courier New"/>
                        </a:rPr>
                        <a:t>    </a:t>
                      </a:r>
                      <a:r>
                        <a:rPr b="0" lang="en-IE" sz="1800" spc="-1" strike="noStrike">
                          <a:latin typeface="Courier New"/>
                        </a:rPr>
                        <a:t>print (div(4,0))</a:t>
                      </a:r>
                      <a:endParaRPr b="0" lang="en-IE" sz="1800" spc="-1" strike="noStrike">
                        <a:latin typeface="Arial"/>
                      </a:endParaRPr>
                    </a:p>
                    <a:p>
                      <a:pPr>
                        <a:lnSpc>
                          <a:spcPct val="100000"/>
                        </a:lnSpc>
                      </a:pPr>
                      <a:r>
                        <a:rPr b="0" lang="en-IE" sz="1800" spc="-1" strike="noStrike">
                          <a:latin typeface="Courier New"/>
                        </a:rPr>
                        <a:t>except ZeroDivisionError:</a:t>
                      </a:r>
                      <a:endParaRPr b="0" lang="en-IE" sz="1800" spc="-1" strike="noStrike">
                        <a:latin typeface="Arial"/>
                      </a:endParaRPr>
                    </a:p>
                    <a:p>
                      <a:pPr>
                        <a:lnSpc>
                          <a:spcPct val="100000"/>
                        </a:lnSpc>
                      </a:pPr>
                      <a:r>
                        <a:rPr b="0" lang="en-IE" sz="1800" spc="-1" strike="noStrike">
                          <a:latin typeface="Courier New"/>
                        </a:rPr>
                        <a:t>   </a:t>
                      </a:r>
                      <a:r>
                        <a:rPr b="0" lang="en-IE" sz="1800" spc="-1" strike="noStrike">
                          <a:latin typeface="Courier New"/>
                        </a:rPr>
                        <a:t>print (Can’t divide by zero!) </a:t>
                      </a:r>
                      <a:endParaRPr b="0" lang="en-I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89" dur="indefinite" restart="never" nodeType="tmRoot">
          <p:childTnLst>
            <p:seq>
              <p:cTn id="90" dur="indefinite"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Introduction to Python</a:t>
            </a:r>
            <a:endParaRPr b="0" lang="en-IE" sz="4400" spc="-1" strike="noStrike">
              <a:latin typeface="Arial"/>
            </a:endParaRPr>
          </a:p>
        </p:txBody>
      </p:sp>
      <p:sp>
        <p:nvSpPr>
          <p:cNvPr id="197"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Since division by zero is undefined Python will </a:t>
            </a:r>
            <a:r>
              <a:rPr b="0" lang="en-IE" sz="3200" spc="-1" strike="noStrike">
                <a:solidFill>
                  <a:srgbClr val="0066cc"/>
                </a:solidFill>
                <a:latin typeface="Arial"/>
              </a:rPr>
              <a:t>raise an exception</a:t>
            </a:r>
            <a:r>
              <a:rPr b="0" lang="en-IE" sz="3200" spc="-1" strike="noStrike">
                <a:solidFill>
                  <a:srgbClr val="0066cc"/>
                </a:solidFill>
                <a:latin typeface="Arial"/>
              </a:rPr>
              <a:t> when we attempt to do so. </a:t>
            </a: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In the second part of the code, we wrap our call to our div function in a </a:t>
            </a:r>
            <a:r>
              <a:rPr b="0" i="1" lang="en-IE" sz="3200" spc="-1" strike="noStrike">
                <a:solidFill>
                  <a:srgbClr val="0066cc"/>
                </a:solidFill>
                <a:latin typeface="Arial"/>
              </a:rPr>
              <a:t>try/except</a:t>
            </a:r>
            <a:r>
              <a:rPr b="0" lang="en-IE" sz="3200" spc="-1" strike="noStrike">
                <a:solidFill>
                  <a:srgbClr val="0066cc"/>
                </a:solidFill>
                <a:latin typeface="Arial"/>
              </a:rPr>
              <a:t> block.  This means that we will try and perform the div function, but if we get an error, we’ll run the code in the except block rather than simply crashing. </a:t>
            </a:r>
            <a:r>
              <a:rPr b="0" lang="en-IE" sz="3200" spc="-1" strike="noStrike">
                <a:solidFill>
                  <a:srgbClr val="0066cc"/>
                </a:solidFill>
                <a:latin typeface="Arial"/>
              </a:rPr>
              <a:t> </a:t>
            </a:r>
            <a:endParaRPr b="0" lang="en-IE" sz="3200" spc="-1" strike="noStrike">
              <a:latin typeface="Arial"/>
            </a:endParaRPr>
          </a:p>
        </p:txBody>
      </p:sp>
    </p:spTree>
  </p:cSld>
  <p:timing>
    <p:tnLst>
      <p:par>
        <p:cTn id="91" dur="indefinite" restart="never" nodeType="tmRoot">
          <p:childTnLst>
            <p:seq>
              <p:cTn id="92" dur="indefinite"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Introduction to Python</a:t>
            </a:r>
            <a:endParaRPr b="0" lang="en-IE" sz="4400" spc="-1" strike="noStrike">
              <a:latin typeface="Arial"/>
            </a:endParaRPr>
          </a:p>
        </p:txBody>
      </p:sp>
      <p:sp>
        <p:nvSpPr>
          <p:cNvPr id="199"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Python also allows us to use third party libraries that are not part of the core distribution via the </a:t>
            </a:r>
            <a:r>
              <a:rPr b="0" i="1" lang="en-IE" sz="3200" spc="-1" strike="noStrike">
                <a:solidFill>
                  <a:srgbClr val="0066cc"/>
                </a:solidFill>
                <a:latin typeface="Arial"/>
              </a:rPr>
              <a:t>import</a:t>
            </a:r>
            <a:r>
              <a:rPr b="0" lang="en-IE" sz="3200" spc="-1" strike="noStrike">
                <a:solidFill>
                  <a:srgbClr val="0066cc"/>
                </a:solidFill>
                <a:latin typeface="Arial"/>
              </a:rPr>
              <a:t> statement. </a:t>
            </a: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a:p>
            <a:pPr>
              <a:lnSpc>
                <a:spcPct val="100000"/>
              </a:lnSpc>
              <a:spcBef>
                <a:spcPts val="1417"/>
              </a:spcBef>
            </a:pP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The output of this program is the value of pi to a specific number of significant digits.  </a:t>
            </a:r>
            <a:endParaRPr b="0" lang="en-IE" sz="3200" spc="-1" strike="noStrike">
              <a:latin typeface="Arial"/>
            </a:endParaRPr>
          </a:p>
        </p:txBody>
      </p:sp>
      <p:graphicFrame>
        <p:nvGraphicFramePr>
          <p:cNvPr id="200" name="Table 3"/>
          <p:cNvGraphicFramePr/>
          <p:nvPr/>
        </p:nvGraphicFramePr>
        <p:xfrm>
          <a:off x="1235160" y="3578760"/>
          <a:ext cx="5075280" cy="871200"/>
        </p:xfrm>
        <a:graphic>
          <a:graphicData uri="http://schemas.openxmlformats.org/drawingml/2006/table">
            <a:tbl>
              <a:tblPr/>
              <a:tblGrid>
                <a:gridCol w="5075640"/>
              </a:tblGrid>
              <a:tr h="871560">
                <a:tc>
                  <a:txBody>
                    <a:bodyPr lIns="90000" rIns="90000"/>
                    <a:p>
                      <a:pPr>
                        <a:lnSpc>
                          <a:spcPct val="100000"/>
                        </a:lnSpc>
                      </a:pPr>
                      <a:r>
                        <a:rPr b="0" lang="en-IE" sz="1800" spc="-1" strike="noStrike">
                          <a:latin typeface="Courier New"/>
                        </a:rPr>
                        <a:t>import math</a:t>
                      </a:r>
                      <a:endParaRPr b="0" lang="en-IE" sz="1800" spc="-1" strike="noStrike">
                        <a:latin typeface="Arial"/>
                      </a:endParaRPr>
                    </a:p>
                    <a:p>
                      <a:pPr>
                        <a:lnSpc>
                          <a:spcPct val="100000"/>
                        </a:lnSpc>
                      </a:pPr>
                      <a:r>
                        <a:rPr b="0" lang="en-IE" sz="1800" spc="-1" strike="noStrike">
                          <a:latin typeface="Courier New"/>
                        </a:rPr>
                        <a:t>print (math.pi)</a:t>
                      </a:r>
                      <a:endParaRPr b="0" lang="en-IE" sz="18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bl>
          </a:graphicData>
        </a:graphic>
      </p:graphicFrame>
    </p:spTree>
  </p:cSld>
  <p:timing>
    <p:tnLst>
      <p:par>
        <p:cTn id="93" dur="indefinite" restart="never" nodeType="tmRoot">
          <p:childTnLst>
            <p:seq>
              <p:cTn id="94" dur="indefinite"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Introduction to Python</a:t>
            </a:r>
            <a:endParaRPr b="0" lang="en-IE" sz="4400" spc="-1" strike="noStrike">
              <a:latin typeface="Arial"/>
            </a:endParaRPr>
          </a:p>
        </p:txBody>
      </p:sp>
      <p:sp>
        <p:nvSpPr>
          <p:cNvPr id="202"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In this course we will use the following libraries</a:t>
            </a:r>
            <a:endParaRPr b="0" lang="en-IE" sz="3200" spc="-1" strike="noStrike">
              <a:latin typeface="Arial"/>
            </a:endParaRPr>
          </a:p>
          <a:p>
            <a:pPr lvl="1" marL="864000" indent="-323640">
              <a:lnSpc>
                <a:spcPct val="100000"/>
              </a:lnSpc>
              <a:spcBef>
                <a:spcPts val="1134"/>
              </a:spcBef>
              <a:buClr>
                <a:srgbClr val="000000"/>
              </a:buClr>
              <a:buSzPct val="75000"/>
              <a:buFont typeface="Symbol"/>
              <a:buChar char=""/>
            </a:pPr>
            <a:r>
              <a:rPr b="0" lang="en-IE" sz="2800" spc="-1" strike="noStrike">
                <a:solidFill>
                  <a:srgbClr val="0066cc"/>
                </a:solidFill>
                <a:latin typeface="Arial"/>
              </a:rPr>
              <a:t>Quandl (For acquiring and analyzing financial data)</a:t>
            </a:r>
            <a:endParaRPr b="0" lang="en-IE" sz="2800" spc="-1" strike="noStrike">
              <a:latin typeface="Arial"/>
            </a:endParaRPr>
          </a:p>
          <a:p>
            <a:pPr lvl="1" marL="864000" indent="-323640">
              <a:lnSpc>
                <a:spcPct val="100000"/>
              </a:lnSpc>
              <a:spcBef>
                <a:spcPts val="1134"/>
              </a:spcBef>
              <a:buClr>
                <a:srgbClr val="000000"/>
              </a:buClr>
              <a:buSzPct val="75000"/>
              <a:buFont typeface="Symbol"/>
              <a:buChar char=""/>
            </a:pPr>
            <a:r>
              <a:rPr b="0" lang="en-IE" sz="2800" spc="-1" strike="noStrike">
                <a:solidFill>
                  <a:srgbClr val="0066cc"/>
                </a:solidFill>
                <a:latin typeface="Arial"/>
              </a:rPr>
              <a:t>Numpy (Primarily for manipulating vectors and matrices)</a:t>
            </a:r>
            <a:endParaRPr b="0" lang="en-IE" sz="2800" spc="-1" strike="noStrike">
              <a:latin typeface="Arial"/>
            </a:endParaRPr>
          </a:p>
          <a:p>
            <a:pPr lvl="1" marL="864000" indent="-323640">
              <a:lnSpc>
                <a:spcPct val="100000"/>
              </a:lnSpc>
              <a:spcBef>
                <a:spcPts val="1134"/>
              </a:spcBef>
              <a:buClr>
                <a:srgbClr val="000000"/>
              </a:buClr>
              <a:buSzPct val="75000"/>
              <a:buFont typeface="Symbol"/>
              <a:buChar char=""/>
            </a:pPr>
            <a:r>
              <a:rPr b="0" lang="en-IE" sz="2800" spc="-1" strike="noStrike">
                <a:solidFill>
                  <a:srgbClr val="0066cc"/>
                </a:solidFill>
                <a:latin typeface="Arial"/>
              </a:rPr>
              <a:t>Pandas (For general data science)</a:t>
            </a:r>
            <a:endParaRPr b="0" lang="en-IE" sz="2800" spc="-1" strike="noStrike">
              <a:latin typeface="Arial"/>
            </a:endParaRPr>
          </a:p>
          <a:p>
            <a:pPr lvl="1" marL="864000" indent="-323640">
              <a:lnSpc>
                <a:spcPct val="100000"/>
              </a:lnSpc>
              <a:spcBef>
                <a:spcPts val="1134"/>
              </a:spcBef>
              <a:buClr>
                <a:srgbClr val="000000"/>
              </a:buClr>
              <a:buSzPct val="75000"/>
              <a:buFont typeface="Symbol"/>
              <a:buChar char=""/>
            </a:pPr>
            <a:r>
              <a:rPr b="0" lang="en-IE" sz="2800" spc="-1" strike="noStrike">
                <a:solidFill>
                  <a:srgbClr val="0066cc"/>
                </a:solidFill>
                <a:latin typeface="Arial"/>
              </a:rPr>
              <a:t>MatPlotLib and Seaborn (for data visualization)  </a:t>
            </a:r>
            <a:endParaRPr b="0" lang="en-IE" sz="2800" spc="-1" strike="noStrike">
              <a:latin typeface="Arial"/>
            </a:endParaRPr>
          </a:p>
        </p:txBody>
      </p:sp>
    </p:spTree>
  </p:cSld>
  <p:timing>
    <p:tnLst>
      <p:par>
        <p:cTn id="95" dur="indefinite" restart="never" nodeType="tmRoot">
          <p:childTnLst>
            <p:seq>
              <p:cTn id="96"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What do Data Scientists do?</a:t>
            </a:r>
            <a:endParaRPr b="0" lang="en-IE" sz="4400" spc="-1" strike="noStrike">
              <a:latin typeface="Arial"/>
            </a:endParaRPr>
          </a:p>
        </p:txBody>
      </p:sp>
      <p:sp>
        <p:nvSpPr>
          <p:cNvPr id="87"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a:lnSpc>
                <a:spcPct val="100000"/>
              </a:lnSpc>
              <a:spcBef>
                <a:spcPts val="1417"/>
              </a:spcBef>
            </a:pPr>
            <a:endParaRPr b="0" lang="en-IE" sz="18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A Data Scientist (DS) generally performs the following tasks. </a:t>
            </a:r>
            <a:endParaRPr b="0" lang="en-IE" sz="3200" spc="-1" strike="noStrike">
              <a:latin typeface="Arial"/>
            </a:endParaRPr>
          </a:p>
          <a:p>
            <a:pPr lvl="1" marL="864000" indent="-323640">
              <a:lnSpc>
                <a:spcPct val="100000"/>
              </a:lnSpc>
              <a:spcBef>
                <a:spcPts val="1134"/>
              </a:spcBef>
              <a:buClr>
                <a:srgbClr val="000000"/>
              </a:buClr>
              <a:buSzPct val="75000"/>
              <a:buFont typeface="Symbol"/>
              <a:buChar char=""/>
            </a:pPr>
            <a:r>
              <a:rPr b="0" lang="en-IE" sz="2800" spc="-1" strike="noStrike">
                <a:solidFill>
                  <a:srgbClr val="0066cc"/>
                </a:solidFill>
                <a:latin typeface="Arial"/>
              </a:rPr>
              <a:t>Performing analysis and visualization of output to provide meaningful insights to management. </a:t>
            </a:r>
            <a:endParaRPr b="0" lang="en-IE" sz="2800" spc="-1" strike="noStrike">
              <a:latin typeface="Arial"/>
            </a:endParaRPr>
          </a:p>
          <a:p>
            <a:pPr lvl="1" marL="864000" indent="-323640">
              <a:lnSpc>
                <a:spcPct val="100000"/>
              </a:lnSpc>
              <a:spcBef>
                <a:spcPts val="1134"/>
              </a:spcBef>
              <a:buClr>
                <a:srgbClr val="000000"/>
              </a:buClr>
              <a:buSzPct val="75000"/>
              <a:buFont typeface="Symbol"/>
              <a:buChar char=""/>
            </a:pPr>
            <a:r>
              <a:rPr b="0" lang="en-IE" sz="2800" spc="-1" strike="noStrike">
                <a:solidFill>
                  <a:srgbClr val="0066cc"/>
                </a:solidFill>
                <a:latin typeface="Arial"/>
              </a:rPr>
              <a:t>Track and record all steps for any regulatory requirements. </a:t>
            </a:r>
            <a:endParaRPr b="0" lang="en-IE" sz="28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Acquiring Data</a:t>
            </a:r>
            <a:endParaRPr b="0" lang="en-IE" sz="4400" spc="-1" strike="noStrike">
              <a:latin typeface="Arial"/>
            </a:endParaRPr>
          </a:p>
        </p:txBody>
      </p:sp>
      <p:sp>
        <p:nvSpPr>
          <p:cNvPr id="89"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a:lnSpc>
                <a:spcPct val="100000"/>
              </a:lnSpc>
              <a:spcBef>
                <a:spcPts val="1417"/>
              </a:spcBef>
            </a:pPr>
            <a:endParaRPr b="0" lang="en-IE" sz="18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Data can be obtained from many different sources. </a:t>
            </a:r>
            <a:endParaRPr b="0" lang="en-IE" sz="3200" spc="-1" strike="noStrike">
              <a:latin typeface="Arial"/>
            </a:endParaRPr>
          </a:p>
          <a:p>
            <a:pPr lvl="1" marL="864000" indent="-323640">
              <a:lnSpc>
                <a:spcPct val="100000"/>
              </a:lnSpc>
              <a:spcBef>
                <a:spcPts val="1134"/>
              </a:spcBef>
              <a:buClr>
                <a:srgbClr val="000000"/>
              </a:buClr>
              <a:buSzPct val="75000"/>
              <a:buFont typeface="Symbol"/>
              <a:buChar char=""/>
            </a:pPr>
            <a:r>
              <a:rPr b="0" lang="en-IE" sz="2800" spc="-1" strike="noStrike">
                <a:solidFill>
                  <a:srgbClr val="0066cc"/>
                </a:solidFill>
                <a:latin typeface="Arial"/>
              </a:rPr>
              <a:t>The World Wide Web</a:t>
            </a:r>
            <a:endParaRPr b="0" lang="en-IE" sz="2800" spc="-1" strike="noStrike">
              <a:latin typeface="Arial"/>
            </a:endParaRPr>
          </a:p>
          <a:p>
            <a:pPr lvl="1" marL="864000" indent="-323640">
              <a:lnSpc>
                <a:spcPct val="100000"/>
              </a:lnSpc>
              <a:spcBef>
                <a:spcPts val="1134"/>
              </a:spcBef>
              <a:buClr>
                <a:srgbClr val="000000"/>
              </a:buClr>
              <a:buSzPct val="75000"/>
              <a:buFont typeface="Symbol"/>
              <a:buChar char=""/>
            </a:pPr>
            <a:r>
              <a:rPr b="0" lang="en-IE" sz="2800" spc="-1" strike="noStrike">
                <a:solidFill>
                  <a:srgbClr val="0066cc"/>
                </a:solidFill>
                <a:latin typeface="Arial"/>
              </a:rPr>
              <a:t>Internal or external relational databases</a:t>
            </a:r>
            <a:endParaRPr b="0" lang="en-IE" sz="2800" spc="-1" strike="noStrike">
              <a:latin typeface="Arial"/>
            </a:endParaRPr>
          </a:p>
          <a:p>
            <a:pPr lvl="1" marL="864000" indent="-323640">
              <a:lnSpc>
                <a:spcPct val="100000"/>
              </a:lnSpc>
              <a:spcBef>
                <a:spcPts val="1134"/>
              </a:spcBef>
              <a:buClr>
                <a:srgbClr val="000000"/>
              </a:buClr>
              <a:buSzPct val="75000"/>
              <a:buFont typeface="Symbol"/>
              <a:buChar char=""/>
            </a:pPr>
            <a:r>
              <a:rPr b="0" lang="en-IE" sz="2800" spc="-1" strike="noStrike">
                <a:solidFill>
                  <a:srgbClr val="0066cc"/>
                </a:solidFill>
                <a:latin typeface="Arial"/>
              </a:rPr>
              <a:t>Excel spreadsheets</a:t>
            </a:r>
            <a:endParaRPr b="0" lang="en-IE" sz="2800" spc="-1" strike="noStrike">
              <a:latin typeface="Arial"/>
            </a:endParaRPr>
          </a:p>
          <a:p>
            <a:pPr lvl="1" marL="864000" indent="-323640">
              <a:lnSpc>
                <a:spcPct val="100000"/>
              </a:lnSpc>
              <a:spcBef>
                <a:spcPts val="1134"/>
              </a:spcBef>
              <a:buClr>
                <a:srgbClr val="000000"/>
              </a:buClr>
              <a:buSzPct val="75000"/>
              <a:buFont typeface="Symbol"/>
              <a:buChar char=""/>
            </a:pPr>
            <a:r>
              <a:rPr b="0" lang="en-IE" sz="2800" spc="-1" strike="noStrike">
                <a:solidFill>
                  <a:srgbClr val="0066cc"/>
                </a:solidFill>
                <a:latin typeface="Arial"/>
              </a:rPr>
              <a:t>Text based documents such as Comma Separated Value (CSV) data. </a:t>
            </a:r>
            <a:endParaRPr b="0" lang="en-IE" sz="2800" spc="-1" strike="noStrike">
              <a:latin typeface="Arial"/>
            </a:endParaRPr>
          </a:p>
          <a:p>
            <a:pPr lvl="1" marL="864000" indent="-323640">
              <a:lnSpc>
                <a:spcPct val="100000"/>
              </a:lnSpc>
              <a:spcBef>
                <a:spcPts val="1134"/>
              </a:spcBef>
              <a:buClr>
                <a:srgbClr val="000000"/>
              </a:buClr>
              <a:buSzPct val="75000"/>
              <a:buFont typeface="Symbol"/>
              <a:buChar char=""/>
            </a:pPr>
            <a:r>
              <a:rPr b="0" lang="en-IE" sz="2800" spc="-1" strike="noStrike">
                <a:solidFill>
                  <a:srgbClr val="0066cc"/>
                </a:solidFill>
                <a:latin typeface="Arial"/>
              </a:rPr>
              <a:t>Many other sources available. </a:t>
            </a:r>
            <a:endParaRPr b="0" lang="en-IE" sz="2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Acquiring Data</a:t>
            </a:r>
            <a:endParaRPr b="0" lang="en-IE" sz="4400" spc="-1" strike="noStrike">
              <a:latin typeface="Arial"/>
            </a:endParaRPr>
          </a:p>
        </p:txBody>
      </p:sp>
      <p:sp>
        <p:nvSpPr>
          <p:cNvPr id="91"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a:lnSpc>
                <a:spcPct val="100000"/>
              </a:lnSpc>
              <a:spcBef>
                <a:spcPts val="1417"/>
              </a:spcBef>
            </a:pPr>
            <a:endParaRPr b="0" lang="en-IE" sz="18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A good DS should know or be easily able to locate relevant data for the project that he or she is working. </a:t>
            </a: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Additionally knowledge of file formats, such as CSV, XML, JSON and others is helpful. </a:t>
            </a: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The DS should be able to know how to load the data from the remote location to the local data repository for the project. </a:t>
            </a:r>
            <a:endParaRPr b="0" lang="en-IE" sz="32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Acquiring Data</a:t>
            </a:r>
            <a:endParaRPr b="0" lang="en-IE" sz="4400" spc="-1" strike="noStrike">
              <a:latin typeface="Arial"/>
            </a:endParaRPr>
          </a:p>
        </p:txBody>
      </p:sp>
      <p:sp>
        <p:nvSpPr>
          <p:cNvPr id="93"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a:lnSpc>
                <a:spcPct val="100000"/>
              </a:lnSpc>
              <a:spcBef>
                <a:spcPts val="1417"/>
              </a:spcBef>
            </a:pPr>
            <a:endParaRPr b="0" lang="en-IE" sz="18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Often times, data sets will be extraordinarily large (Big Data). Thus understanding tools like Apache’s Hadoop and Spark and data extraction algorithms like Map Reduce may be necessary for project success. </a:t>
            </a:r>
            <a:endParaRPr b="0" lang="en-IE" sz="3200" spc="-1" strike="noStrike">
              <a:latin typeface="Arial"/>
            </a:endParaRPr>
          </a:p>
          <a:p>
            <a:pPr>
              <a:lnSpc>
                <a:spcPct val="100000"/>
              </a:lnSpc>
              <a:spcBef>
                <a:spcPts val="1417"/>
              </a:spcBef>
            </a:pPr>
            <a:endParaRPr b="0" lang="en-IE" sz="32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504000" y="301320"/>
            <a:ext cx="9071280" cy="637200"/>
          </a:xfrm>
          <a:prstGeom prst="rect">
            <a:avLst/>
          </a:prstGeom>
          <a:noFill/>
          <a:ln>
            <a:noFill/>
          </a:ln>
        </p:spPr>
        <p:style>
          <a:lnRef idx="0"/>
          <a:fillRef idx="0"/>
          <a:effectRef idx="0"/>
          <a:fontRef idx="minor"/>
        </p:style>
        <p:txBody>
          <a:bodyPr lIns="0" rIns="0" tIns="0" bIns="0" anchor="ctr"/>
          <a:p>
            <a:pPr algn="ctr">
              <a:lnSpc>
                <a:spcPct val="100000"/>
              </a:lnSpc>
            </a:pPr>
            <a:r>
              <a:rPr b="0" lang="en-IE" sz="4400" spc="-1" strike="noStrike">
                <a:solidFill>
                  <a:srgbClr val="ffffff"/>
                </a:solidFill>
                <a:latin typeface="Arial"/>
              </a:rPr>
              <a:t>Cleaning data</a:t>
            </a:r>
            <a:endParaRPr b="0" lang="en-IE" sz="4400" spc="-1" strike="noStrike">
              <a:latin typeface="Arial"/>
            </a:endParaRPr>
          </a:p>
        </p:txBody>
      </p:sp>
      <p:sp>
        <p:nvSpPr>
          <p:cNvPr id="95" name="CustomShape 2"/>
          <p:cNvSpPr/>
          <p:nvPr/>
        </p:nvSpPr>
        <p:spPr>
          <a:xfrm>
            <a:off x="504000" y="1769040"/>
            <a:ext cx="9071280" cy="4384080"/>
          </a:xfrm>
          <a:prstGeom prst="rect">
            <a:avLst/>
          </a:prstGeom>
          <a:noFill/>
          <a:ln>
            <a:noFill/>
          </a:ln>
        </p:spPr>
        <p:style>
          <a:lnRef idx="0"/>
          <a:fillRef idx="0"/>
          <a:effectRef idx="0"/>
          <a:fontRef idx="minor"/>
        </p:style>
        <p:txBody>
          <a:bodyPr lIns="0" rIns="0" tIns="0" bIns="0"/>
          <a:p>
            <a:pPr>
              <a:lnSpc>
                <a:spcPct val="100000"/>
              </a:lnSpc>
              <a:spcBef>
                <a:spcPts val="1417"/>
              </a:spcBef>
            </a:pPr>
            <a:endParaRPr b="0" lang="en-IE" sz="18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Often times acquired data is </a:t>
            </a:r>
            <a:r>
              <a:rPr b="0" i="1" lang="en-IE" sz="3200" spc="-1" strike="noStrike">
                <a:solidFill>
                  <a:srgbClr val="0066cc"/>
                </a:solidFill>
                <a:latin typeface="Arial"/>
              </a:rPr>
              <a:t>“dirty”</a:t>
            </a:r>
            <a:r>
              <a:rPr b="0" lang="en-IE" sz="3200" spc="-1" strike="noStrike">
                <a:solidFill>
                  <a:srgbClr val="0066cc"/>
                </a:solidFill>
                <a:latin typeface="Arial"/>
              </a:rPr>
              <a:t>.  </a:t>
            </a: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Data may contain duplicate lines. </a:t>
            </a: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Fields may have missing or incomplete data. </a:t>
            </a: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Data may be corrupted or out of date. </a:t>
            </a:r>
            <a:endParaRPr b="0" lang="en-IE" sz="3200" spc="-1" strike="noStrike">
              <a:latin typeface="Arial"/>
            </a:endParaRPr>
          </a:p>
          <a:p>
            <a:pPr marL="432000" indent="-323640">
              <a:lnSpc>
                <a:spcPct val="100000"/>
              </a:lnSpc>
              <a:spcBef>
                <a:spcPts val="1417"/>
              </a:spcBef>
              <a:buClr>
                <a:srgbClr val="000000"/>
              </a:buClr>
              <a:buSzPct val="45000"/>
              <a:buFont typeface="Wingdings" charset="2"/>
              <a:buChar char=""/>
            </a:pPr>
            <a:r>
              <a:rPr b="0" lang="en-IE" sz="3200" spc="-1" strike="noStrike">
                <a:solidFill>
                  <a:srgbClr val="0066cc"/>
                </a:solidFill>
                <a:latin typeface="Arial"/>
              </a:rPr>
              <a:t>This is one of the most critical, yet most tedious and tine consuming tasks that the DS must perform (Garbage in = Garbage out). </a:t>
            </a:r>
            <a:endParaRPr b="0" lang="en-IE" sz="3200" spc="-1" strike="noStrike">
              <a:latin typeface="Arial"/>
            </a:endParaRPr>
          </a:p>
          <a:p>
            <a:pPr>
              <a:lnSpc>
                <a:spcPct val="100000"/>
              </a:lnSpc>
              <a:spcBef>
                <a:spcPts val="1417"/>
              </a:spcBef>
            </a:pPr>
            <a:endParaRPr b="0" lang="en-IE" sz="32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2072</TotalTime>
  <Application>LibreOffice/6.0.3.2$Linux_X86_64 LibreOffice_project/00m0$Build-2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2018-05-27T16:28:29Z</dcterms:created>
  <dc:creator/>
  <dc:description/>
  <dc:language>en-IE</dc:language>
  <cp:lastModifiedBy/>
  <dcterms:modified xsi:type="dcterms:W3CDTF">2018-06-01T01:59:30Z</dcterms:modified>
  <cp:revision>75</cp:revision>
  <dc:subject/>
  <dc:title>Blue Curve</dc:title>
</cp:coreProperties>
</file>