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p>
            <a:endParaRPr b="0" lang="en-IE"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p>
            <a:endParaRPr b="0" lang="en-IE"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p>
            <a:endParaRPr b="0" lang="en-IE"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p>
            <a:endParaRPr b="0" lang="en-IE"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p>
            <a:endParaRPr b="0" lang="en-IE"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p>
            <a:endParaRPr b="0" lang="en-IE"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p>
            <a:endParaRPr b="0" lang="en-IE"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p>
            <a:endParaRPr b="0" lang="en-IE"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IE"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p>
            <a:endParaRPr b="0" lang="en-IE"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p>
            <a:endParaRPr b="0" lang="en-IE"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p>
            <a:pPr algn="ctr"/>
            <a:r>
              <a:rPr b="0" lang="en-IE" sz="4400" spc="-1" strike="noStrike">
                <a:solidFill>
                  <a:srgbClr val="006699"/>
                </a:solidFill>
                <a:latin typeface="Arial"/>
              </a:rPr>
              <a:t>Click to edit the title text format</a:t>
            </a:r>
            <a:endParaRPr b="0" lang="en-IE"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p>
            <a:r>
              <a:rPr b="0" lang="en-IE" sz="1400" spc="-1" strike="noStrike">
                <a:latin typeface="Times New Roman"/>
              </a:rPr>
              <a:t>&lt;date/time&gt;</a:t>
            </a:r>
            <a:endParaRPr b="0" lang="en-IE" sz="1400" spc="-1" strike="noStrike">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p>
            <a:pPr algn="ctr"/>
            <a:r>
              <a:rPr b="0" lang="en-IE" sz="1400" spc="-1" strike="noStrike">
                <a:latin typeface="Times New Roman"/>
              </a:rPr>
              <a:t>&lt;footer&gt;</a:t>
            </a:r>
            <a:endParaRPr b="0" lang="en-IE" sz="1400" spc="-1" strike="noStrike">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p>
            <a:pPr algn="r"/>
            <a:fld id="{8CEE36EE-CE65-4293-8350-4929699747AB}"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p>
            <a:pPr algn="ctr"/>
            <a:r>
              <a:rPr b="0" lang="en-IE" sz="4400" spc="-1" strike="noStrike">
                <a:solidFill>
                  <a:srgbClr val="ffffff"/>
                </a:solidFill>
                <a:latin typeface="Arial"/>
              </a:rPr>
              <a:t>Click to edit the title text format</a:t>
            </a:r>
            <a:endParaRPr b="0" lang="en-IE"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Click to edit the outline text format</a:t>
            </a:r>
            <a:endParaRPr b="0" lang="en-IE"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Second Outline Level</a:t>
            </a:r>
            <a:endParaRPr b="0" lang="en-IE"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IE" sz="2400" spc="-1" strike="noStrike">
                <a:solidFill>
                  <a:srgbClr val="0066cc"/>
                </a:solidFill>
                <a:latin typeface="Arial"/>
              </a:rPr>
              <a:t>Third Outline Level</a:t>
            </a:r>
            <a:endParaRPr b="0" lang="en-IE"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IE" sz="2000" spc="-1" strike="noStrike">
                <a:solidFill>
                  <a:srgbClr val="0066cc"/>
                </a:solidFill>
                <a:latin typeface="Arial"/>
              </a:rPr>
              <a:t>Fourth Outline Level</a:t>
            </a:r>
            <a:endParaRPr b="0" lang="en-IE"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IE" sz="2000" spc="-1" strike="noStrike">
                <a:solidFill>
                  <a:srgbClr val="0066cc"/>
                </a:solidFill>
                <a:latin typeface="Arial"/>
              </a:rPr>
              <a:t>Fifth Outline Level</a:t>
            </a:r>
            <a:endParaRPr b="0" lang="en-IE"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IE" sz="2000" spc="-1" strike="noStrike">
                <a:solidFill>
                  <a:srgbClr val="0066cc"/>
                </a:solidFill>
                <a:latin typeface="Arial"/>
              </a:rPr>
              <a:t>Sixth Outline Level</a:t>
            </a:r>
            <a:endParaRPr b="0" lang="en-IE"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IE" sz="2000" spc="-1" strike="noStrike">
                <a:solidFill>
                  <a:srgbClr val="0066cc"/>
                </a:solidFill>
                <a:latin typeface="Arial"/>
              </a:rPr>
              <a:t>Seventh Outline Level</a:t>
            </a:r>
            <a:endParaRPr b="0" lang="en-IE"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p>
            <a:pPr algn="ctr"/>
            <a:r>
              <a:rPr b="0" lang="en-IE" sz="1400" spc="-1" strike="noStrike">
                <a:latin typeface="Times New Roman"/>
              </a:rPr>
              <a:t> </a:t>
            </a:r>
            <a:endParaRPr b="0" lang="en-IE" sz="1400" spc="-1" strike="noStrike">
              <a:latin typeface="Times New Roman"/>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p>
            <a:pPr algn="r"/>
            <a:fld id="{E326E37B-D0F7-42CD-A7FB-E57052A190F0}"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0" y="2341080"/>
            <a:ext cx="9071640" cy="1262160"/>
          </a:xfrm>
          <a:prstGeom prst="rect">
            <a:avLst/>
          </a:prstGeom>
          <a:noFill/>
          <a:ln>
            <a:noFill/>
          </a:ln>
        </p:spPr>
        <p:txBody>
          <a:bodyPr lIns="0" rIns="0" tIns="0" bIns="0" anchor="ctr"/>
          <a:p>
            <a:pPr algn="ctr"/>
            <a:r>
              <a:rPr b="0" lang="en-IE" sz="4400" spc="-1" strike="noStrike">
                <a:solidFill>
                  <a:srgbClr val="006699"/>
                </a:solidFill>
                <a:latin typeface="Arial"/>
              </a:rPr>
              <a:t>Introduction to Data Science</a:t>
            </a:r>
            <a:endParaRPr b="0" lang="en-IE" sz="4400" spc="-1" strike="noStrike">
              <a:solidFill>
                <a:srgbClr val="006699"/>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Transforming data</a:t>
            </a:r>
            <a:endParaRPr b="0" lang="en-IE" sz="4400" spc="-1" strike="noStrike">
              <a:solidFill>
                <a:srgbClr val="ffffff"/>
              </a:solidFill>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There are many instances where the raw data </a:t>
            </a:r>
            <a:r>
              <a:rPr b="0" lang="en-IE" sz="3200" spc="-1" strike="noStrike">
                <a:solidFill>
                  <a:srgbClr val="0066cc"/>
                </a:solidFill>
                <a:latin typeface="Arial"/>
              </a:rPr>
              <a:t>will need to be </a:t>
            </a:r>
            <a:r>
              <a:rPr b="0" i="1" lang="en-IE" sz="3200" spc="-1" strike="noStrike">
                <a:solidFill>
                  <a:srgbClr val="0066cc"/>
                </a:solidFill>
                <a:latin typeface="Arial"/>
              </a:rPr>
              <a:t>transformed</a:t>
            </a:r>
            <a:r>
              <a:rPr b="0" lang="en-IE" sz="3200" spc="-1" strike="noStrike">
                <a:solidFill>
                  <a:srgbClr val="0066cc"/>
                </a:solidFill>
                <a:latin typeface="Arial"/>
              </a:rPr>
              <a:t> in some manner.  </a:t>
            </a:r>
            <a:r>
              <a:rPr b="0" lang="en-IE" sz="3200" spc="-1" strike="noStrike">
                <a:solidFill>
                  <a:srgbClr val="0066cc"/>
                </a:solidFill>
                <a:latin typeface="Arial"/>
              </a:rPr>
              <a:t>For example, if we are working with Pounds </a:t>
            </a:r>
            <a:r>
              <a:rPr b="0" lang="en-IE" sz="3200" spc="-1" strike="noStrike">
                <a:solidFill>
                  <a:srgbClr val="0066cc"/>
                </a:solidFill>
                <a:latin typeface="Arial"/>
              </a:rPr>
              <a:t>Sterling (GBP, but the currency data acquired </a:t>
            </a:r>
            <a:r>
              <a:rPr b="0" lang="en-IE" sz="3200" spc="-1" strike="noStrike">
                <a:solidFill>
                  <a:srgbClr val="0066cc"/>
                </a:solidFill>
                <a:latin typeface="Arial"/>
              </a:rPr>
              <a:t>is in US Dollars (USD), then a currency </a:t>
            </a:r>
            <a:r>
              <a:rPr b="0" lang="en-IE" sz="3200" spc="-1" strike="noStrike">
                <a:solidFill>
                  <a:srgbClr val="0066cc"/>
                </a:solidFill>
                <a:latin typeface="Arial"/>
              </a:rPr>
              <a:t>conversion will need to be performed on the </a:t>
            </a:r>
            <a:r>
              <a:rPr b="0" lang="en-IE" sz="3200" spc="-1" strike="noStrike">
                <a:solidFill>
                  <a:srgbClr val="0066cc"/>
                </a:solidFill>
                <a:latin typeface="Arial"/>
              </a:rPr>
              <a:t>data.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Transforming data</a:t>
            </a:r>
            <a:endParaRPr b="0" lang="en-IE" sz="4400" spc="-1" strike="noStrike">
              <a:solidFill>
                <a:srgbClr val="ffffff"/>
              </a:solidFill>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There are times that data will need to be </a:t>
            </a:r>
            <a:r>
              <a:rPr b="0" i="1" lang="en-IE" sz="3200" spc="-1" strike="noStrike">
                <a:solidFill>
                  <a:srgbClr val="0066cc"/>
                </a:solidFill>
                <a:latin typeface="Arial"/>
              </a:rPr>
              <a:t>normalized</a:t>
            </a:r>
            <a:r>
              <a:rPr b="0" lang="en-IE" sz="3200" spc="-1" strike="noStrike">
                <a:solidFill>
                  <a:srgbClr val="0066cc"/>
                </a:solidFill>
                <a:latin typeface="Arial"/>
              </a:rPr>
              <a:t>.  That is, data values may need to </a:t>
            </a:r>
            <a:r>
              <a:rPr b="0" lang="en-IE" sz="3200" spc="-1" strike="noStrike">
                <a:solidFill>
                  <a:srgbClr val="0066cc"/>
                </a:solidFill>
                <a:latin typeface="Arial"/>
              </a:rPr>
              <a:t>be reorganized in various ways so that one </a:t>
            </a:r>
            <a:r>
              <a:rPr b="0" lang="en-IE" sz="3200" spc="-1" strike="noStrike">
                <a:solidFill>
                  <a:srgbClr val="0066cc"/>
                </a:solidFill>
                <a:latin typeface="Arial"/>
              </a:rPr>
              <a:t>data field does not have an outsized effect on </a:t>
            </a:r>
            <a:r>
              <a:rPr b="0" lang="en-IE" sz="3200" spc="-1" strike="noStrike">
                <a:solidFill>
                  <a:srgbClr val="0066cc"/>
                </a:solidFill>
                <a:latin typeface="Arial"/>
              </a:rPr>
              <a:t>the algorithms used.  </a:t>
            </a:r>
            <a:endParaRPr b="0" lang="en-IE" sz="3200" spc="-1" strike="noStrike">
              <a:solidFill>
                <a:srgbClr val="0066cc"/>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Exploratory analysis. </a:t>
            </a:r>
            <a:endParaRPr b="0" lang="en-IE" sz="4400" spc="-1" strike="noStrike">
              <a:solidFill>
                <a:srgbClr val="ffffff"/>
              </a:solidFill>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Often, raw data will contain fields that are extraneous or unnecessary for the project that is being undertaken.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DS must choose the relevant subset of data necessary.  This is where exploratory analysis becomes useful.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Picking fields with proper correlations becomes important.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Exploratory analysis. </a:t>
            </a:r>
            <a:endParaRPr b="0" lang="en-IE" sz="4400" spc="-1" strike="noStrike">
              <a:solidFill>
                <a:srgbClr val="ffffff"/>
              </a:solidFill>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Visualization tools, such as heatmaps, become very useful in picking relevant data fields from the mix.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often, you will not have any </a:t>
            </a:r>
            <a:r>
              <a:rPr b="0" i="1" lang="en-IE" sz="3200" spc="-1" strike="noStrike">
                <a:solidFill>
                  <a:srgbClr val="0066cc"/>
                </a:solidFill>
                <a:latin typeface="Arial"/>
              </a:rPr>
              <a:t>meta-data</a:t>
            </a:r>
            <a:r>
              <a:rPr b="0" lang="en-IE" sz="3200" spc="-1" strike="noStrike">
                <a:solidFill>
                  <a:srgbClr val="0066cc"/>
                </a:solidFill>
                <a:latin typeface="Arial"/>
              </a:rPr>
              <a:t> about the fields due to regulatory concerns, this means that you must rely on these visual tools to pick the proper features for your analysis.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is Data Science?</a:t>
            </a:r>
            <a:endParaRPr b="0" lang="en-IE" sz="4400" spc="-1" strike="noStrike">
              <a:solidFill>
                <a:srgbClr val="ffffff"/>
              </a:solidFill>
              <a:latin typeface="Arial"/>
            </a:endParaRPr>
          </a:p>
        </p:txBody>
      </p:sp>
      <p:sp>
        <p:nvSpPr>
          <p:cNvPr id="11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Among the primary tools we will be using is the </a:t>
            </a:r>
            <a:r>
              <a:rPr b="0" lang="en-IE" sz="3200" spc="-1" strike="noStrike">
                <a:solidFill>
                  <a:srgbClr val="0066cc"/>
                </a:solidFill>
                <a:latin typeface="Arial"/>
              </a:rPr>
              <a:t>Python programming language.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will be using version 3.&lt;Replace this with </a:t>
            </a:r>
            <a:r>
              <a:rPr b="0" lang="en-IE" sz="3200" spc="-1" strike="noStrike">
                <a:solidFill>
                  <a:srgbClr val="0066cc"/>
                </a:solidFill>
                <a:latin typeface="Arial"/>
              </a:rPr>
              <a:t>the correct version&gt; for our labs.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As well, will be employing a number of libraries </a:t>
            </a:r>
            <a:r>
              <a:rPr b="0" lang="en-IE" sz="3200" spc="-1" strike="noStrike">
                <a:solidFill>
                  <a:srgbClr val="0066cc"/>
                </a:solidFill>
                <a:latin typeface="Arial"/>
              </a:rPr>
              <a:t>and API’s to make it easy to create programs </a:t>
            </a:r>
            <a:r>
              <a:rPr b="0" lang="en-IE" sz="3200" spc="-1" strike="noStrike">
                <a:solidFill>
                  <a:srgbClr val="0066cc"/>
                </a:solidFill>
                <a:latin typeface="Arial"/>
              </a:rPr>
              <a:t>and systems that will allow us to easily extract </a:t>
            </a:r>
            <a:r>
              <a:rPr b="0" lang="en-IE" sz="3200" spc="-1" strike="noStrike">
                <a:solidFill>
                  <a:srgbClr val="0066cc"/>
                </a:solidFill>
                <a:latin typeface="Arial"/>
              </a:rPr>
              <a:t>and analyze data. </a:t>
            </a:r>
            <a:endParaRPr b="0" lang="en-IE" sz="3200" spc="-1" strike="noStrike">
              <a:solidFill>
                <a:srgbClr val="0066cc"/>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is Data Science?</a:t>
            </a:r>
            <a:endParaRPr b="0" lang="en-IE" sz="4400" spc="-1" strike="noStrike">
              <a:solidFill>
                <a:srgbClr val="ffffff"/>
              </a:solidFill>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Among the primary tools we will be using is the </a:t>
            </a:r>
            <a:r>
              <a:rPr b="0" lang="en-IE" sz="3200" spc="-1" strike="noStrike">
                <a:solidFill>
                  <a:srgbClr val="0066cc"/>
                </a:solidFill>
                <a:latin typeface="Arial"/>
              </a:rPr>
              <a:t>Python programming language.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will be using version 3.&lt;Replace this with </a:t>
            </a:r>
            <a:r>
              <a:rPr b="0" lang="en-IE" sz="3200" spc="-1" strike="noStrike">
                <a:solidFill>
                  <a:srgbClr val="0066cc"/>
                </a:solidFill>
                <a:latin typeface="Arial"/>
              </a:rPr>
              <a:t>the correct version&gt; for our labs.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As well, will be employing a number of libraries </a:t>
            </a:r>
            <a:r>
              <a:rPr b="0" lang="en-IE" sz="3200" spc="-1" strike="noStrike">
                <a:solidFill>
                  <a:srgbClr val="0066cc"/>
                </a:solidFill>
                <a:latin typeface="Arial"/>
              </a:rPr>
              <a:t>and API’s to make it easy to create programs </a:t>
            </a:r>
            <a:r>
              <a:rPr b="0" lang="en-IE" sz="3200" spc="-1" strike="noStrike">
                <a:solidFill>
                  <a:srgbClr val="0066cc"/>
                </a:solidFill>
                <a:latin typeface="Arial"/>
              </a:rPr>
              <a:t>and systems that will allow us to easily extract </a:t>
            </a:r>
            <a:r>
              <a:rPr b="0" lang="en-IE" sz="3200" spc="-1" strike="noStrike">
                <a:solidFill>
                  <a:srgbClr val="0066cc"/>
                </a:solidFill>
                <a:latin typeface="Arial"/>
              </a:rPr>
              <a:t>and analyze data. </a:t>
            </a:r>
            <a:endParaRPr b="0" lang="en-IE" sz="3200" spc="-1" strike="noStrike">
              <a:solidFill>
                <a:srgbClr val="0066cc"/>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1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uses the concept of a REPL.  REPL is an acronym for Read – Eval – Print – Loop.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REPL is simply an interactive shell that allows us to type in simple Python programs and run them directly.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ships with a REPL application already available as part of the distribution.  Other, more powerful and modern REPL’s, such as iPython are also available.</a:t>
            </a:r>
            <a:endParaRPr b="0" lang="en-IE" sz="3200" spc="-1" strike="noStrike">
              <a:solidFill>
                <a:srgbClr val="0066cc"/>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1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stores all  values into a variable. For </a:t>
            </a:r>
            <a:r>
              <a:rPr b="0" lang="en-IE" sz="3200" spc="-1" strike="noStrike">
                <a:solidFill>
                  <a:srgbClr val="0066cc"/>
                </a:solidFill>
                <a:latin typeface="Arial"/>
              </a:rPr>
              <a:t>example:</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will print out the value of 1</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Go ahead and try this in the REPL.</a:t>
            </a:r>
            <a:endParaRPr b="0" lang="en-IE" sz="3200" spc="-1" strike="noStrike">
              <a:solidFill>
                <a:srgbClr val="0066cc"/>
              </a:solidFill>
              <a:latin typeface="Arial"/>
            </a:endParaRPr>
          </a:p>
        </p:txBody>
      </p:sp>
      <p:graphicFrame>
        <p:nvGraphicFramePr>
          <p:cNvPr id="118" name="Table 3"/>
          <p:cNvGraphicFramePr/>
          <p:nvPr/>
        </p:nvGraphicFramePr>
        <p:xfrm>
          <a:off x="918360" y="290952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x = 1</a:t>
                      </a:r>
                      <a:endParaRPr b="0" lang="en-IE" sz="1800" spc="-1" strike="noStrike">
                        <a:latin typeface="Courier New"/>
                      </a:endParaRPr>
                    </a:p>
                    <a:p>
                      <a:r>
                        <a:rPr b="0" lang="en-IE" sz="1800" spc="-1" strike="noStrike">
                          <a:latin typeface="Courier New"/>
                        </a:rPr>
                        <a:t>print (x)</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119" name="TextShape 4"/>
          <p:cNvSpPr txBox="1"/>
          <p:nvPr/>
        </p:nvSpPr>
        <p:spPr>
          <a:xfrm>
            <a:off x="3427920" y="1018080"/>
            <a:ext cx="345240" cy="305640"/>
          </a:xfrm>
          <a:prstGeom prst="rect">
            <a:avLst/>
          </a:prstGeom>
          <a:noFill/>
          <a:ln>
            <a:noFill/>
          </a:ln>
        </p:spPr>
        <p:txBody>
          <a:bodyPr lIns="90000" rIns="90000" tIns="45000" bIns="45000"/>
          <a:p>
            <a:r>
              <a:rPr b="0" lang="en-IE" sz="1800" spc="-1" strike="noStrike">
                <a:latin typeface="Arial"/>
              </a:rPr>
              <a:t>is</a:t>
            </a:r>
            <a:endParaRPr b="0" lang="en-IE"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2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Variables (also known as </a:t>
            </a:r>
            <a:r>
              <a:rPr b="0" i="1" lang="en-IE" sz="3200" spc="-1" strike="noStrike">
                <a:solidFill>
                  <a:srgbClr val="0066cc"/>
                </a:solidFill>
                <a:latin typeface="Arial"/>
              </a:rPr>
              <a:t>objects)</a:t>
            </a:r>
            <a:r>
              <a:rPr b="0" lang="en-IE" sz="3200" spc="-1" strike="noStrike">
                <a:solidFill>
                  <a:srgbClr val="0066cc"/>
                </a:solidFill>
                <a:latin typeface="Arial"/>
              </a:rPr>
              <a:t> can store </a:t>
            </a:r>
            <a:r>
              <a:rPr b="0" lang="en-IE" sz="3200" spc="-1" strike="noStrike">
                <a:solidFill>
                  <a:srgbClr val="0066cc"/>
                </a:solidFill>
                <a:latin typeface="Arial"/>
              </a:rPr>
              <a:t>different types of data.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For example:</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this program will print out the values</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Courier New"/>
              </a:rPr>
              <a:t> </a:t>
            </a:r>
            <a:r>
              <a:rPr b="0" lang="en-IE" sz="3200" spc="-1" strike="noStrike">
                <a:solidFill>
                  <a:srgbClr val="0066cc"/>
                </a:solidFill>
                <a:latin typeface="Courier New"/>
              </a:rPr>
              <a:t>1 Hello</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on your output console. </a:t>
            </a:r>
            <a:endParaRPr b="0" lang="en-IE" sz="3200" spc="-1" strike="noStrike">
              <a:solidFill>
                <a:srgbClr val="0066cc"/>
              </a:solidFill>
              <a:latin typeface="Arial"/>
            </a:endParaRPr>
          </a:p>
        </p:txBody>
      </p:sp>
      <p:graphicFrame>
        <p:nvGraphicFramePr>
          <p:cNvPr id="122" name="Table 3"/>
          <p:cNvGraphicFramePr/>
          <p:nvPr/>
        </p:nvGraphicFramePr>
        <p:xfrm>
          <a:off x="2525760" y="343224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a = 1</a:t>
                      </a:r>
                      <a:endParaRPr b="0" lang="en-IE" sz="1800" spc="-1" strike="noStrike">
                        <a:latin typeface="Courier New"/>
                      </a:endParaRPr>
                    </a:p>
                    <a:p>
                      <a:r>
                        <a:rPr b="0" lang="en-IE" sz="1800" spc="-1" strike="noStrike">
                          <a:latin typeface="Courier New"/>
                        </a:rPr>
                        <a:t>b = ‘Hello’</a:t>
                      </a:r>
                      <a:endParaRPr b="0" lang="en-IE" sz="1800" spc="-1" strike="noStrike">
                        <a:latin typeface="Courier New"/>
                      </a:endParaRPr>
                    </a:p>
                    <a:p>
                      <a:r>
                        <a:rPr b="0" lang="en-IE" sz="1800" spc="-1" strike="noStrike">
                          <a:latin typeface="Courier New"/>
                        </a:rPr>
                        <a:t>print (a,b)</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24"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variables can hold different types of data.  For example:</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variable names in Python are </a:t>
            </a:r>
            <a:r>
              <a:rPr b="0" i="1" lang="en-IE" sz="3200" spc="-1" strike="noStrike">
                <a:solidFill>
                  <a:srgbClr val="0066cc"/>
                </a:solidFill>
                <a:latin typeface="Arial"/>
              </a:rPr>
              <a:t>case sensitive!</a:t>
            </a:r>
            <a:endParaRPr b="0" lang="en-IE" sz="3200" spc="-1" strike="noStrike">
              <a:solidFill>
                <a:srgbClr val="0066cc"/>
              </a:solidFill>
              <a:latin typeface="Arial"/>
            </a:endParaRPr>
          </a:p>
        </p:txBody>
      </p:sp>
      <p:graphicFrame>
        <p:nvGraphicFramePr>
          <p:cNvPr id="125" name="Table 3"/>
          <p:cNvGraphicFramePr/>
          <p:nvPr/>
        </p:nvGraphicFramePr>
        <p:xfrm>
          <a:off x="986400" y="287352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Arial"/>
                        </a:rPr>
                        <a:t>a = 1 # Integer</a:t>
                      </a:r>
                      <a:endParaRPr b="0" lang="en-IE" sz="1800" spc="-1" strike="noStrike">
                        <a:latin typeface="Arial"/>
                      </a:endParaRPr>
                    </a:p>
                    <a:p>
                      <a:r>
                        <a:rPr b="0" lang="en-IE" sz="1800" spc="-1" strike="noStrike">
                          <a:latin typeface="Arial"/>
                        </a:rPr>
                        <a:t>b = 2.0 # Double Precision</a:t>
                      </a:r>
                      <a:endParaRPr b="0" lang="en-IE" sz="1800" spc="-1" strike="noStrike">
                        <a:latin typeface="Arial"/>
                      </a:endParaRPr>
                    </a:p>
                    <a:p>
                      <a:r>
                        <a:rPr b="0" lang="en-IE" sz="1800" spc="-1" strike="noStrike">
                          <a:latin typeface="Arial"/>
                        </a:rPr>
                        <a:t>c = 4e2 # Scientific Notation</a:t>
                      </a:r>
                      <a:endParaRPr b="0" lang="en-IE" sz="1800" spc="-1" strike="noStrike">
                        <a:latin typeface="Arial"/>
                      </a:endParaRPr>
                    </a:p>
                    <a:p>
                      <a:r>
                        <a:rPr b="0" lang="en-IE" sz="1800" spc="-1" strike="noStrike">
                          <a:latin typeface="Arial"/>
                        </a:rPr>
                        <a:t>d = 4j # Complex</a:t>
                      </a:r>
                      <a:endParaRPr b="0" lang="en-IE" sz="1800" spc="-1" strike="noStrike">
                        <a:latin typeface="Arial"/>
                      </a:endParaRPr>
                    </a:p>
                    <a:p>
                      <a:r>
                        <a:rPr b="0" lang="en-IE" sz="1800" spc="-1" strike="noStrike">
                          <a:latin typeface="Arial"/>
                        </a:rPr>
                        <a:t>e = ‘Hello World’ # String</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is Data Science?</a:t>
            </a:r>
            <a:endParaRPr b="0" lang="en-IE" sz="4400" spc="-1" strike="noStrike">
              <a:solidFill>
                <a:srgbClr val="ffffff"/>
              </a:solidFill>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Wikipedia defines data science as: “an interdisciplinary field of scientific methods, processes, algorithms and systems to extract knowledge or insights from data in various forms, either structured or unstructured.”</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exists everywhere.  Companies like Citibank are drowning in it.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solidFill>
                <a:srgbClr val="0066cc"/>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2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a:t>
            </a:r>
            <a:r>
              <a:rPr b="0" lang="en-IE" sz="3200" spc="-1" strike="noStrike">
                <a:solidFill>
                  <a:srgbClr val="0066cc"/>
                </a:solidFill>
                <a:latin typeface="Arial"/>
              </a:rPr>
              <a:t>variables as well.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28" name="Table 3"/>
          <p:cNvGraphicFramePr/>
          <p:nvPr/>
        </p:nvGraphicFramePr>
        <p:xfrm>
          <a:off x="2547000" y="344988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a = 1 + 1 # Addition</a:t>
                      </a:r>
                      <a:endParaRPr b="0" lang="en-IE" sz="1800" spc="-1" strike="noStrike">
                        <a:latin typeface="Courier New"/>
                      </a:endParaRPr>
                    </a:p>
                    <a:p>
                      <a:r>
                        <a:rPr b="0" lang="en-IE" sz="1800" spc="-1" strike="noStrike">
                          <a:latin typeface="Courier New"/>
                        </a:rPr>
                        <a:t>b = a + 2 # Note we can add variables as well</a:t>
                      </a:r>
                      <a:endParaRPr b="0" lang="en-IE" sz="1800" spc="-1" strike="noStrike">
                        <a:latin typeface="Courier New"/>
                      </a:endParaRPr>
                    </a:p>
                    <a:p>
                      <a:r>
                        <a:rPr b="0" lang="en-IE" sz="1800" spc="-1" strike="noStrike">
                          <a:latin typeface="Courier New"/>
                        </a:rPr>
                        <a:t>c = a - 1 # Subtraction</a:t>
                      </a:r>
                      <a:endParaRPr b="0" lang="en-IE" sz="1800" spc="-1" strike="noStrike">
                        <a:latin typeface="Courier New"/>
                      </a:endParaRPr>
                    </a:p>
                    <a:p>
                      <a:r>
                        <a:rPr b="0" lang="en-IE" sz="1800" spc="-1" strike="noStrike">
                          <a:latin typeface="Courier New"/>
                        </a:rPr>
                        <a:t>d = b * 2 # Multiplication</a:t>
                      </a:r>
                      <a:endParaRPr b="0" lang="en-IE" sz="1800" spc="-1" strike="noStrike">
                        <a:latin typeface="Courier New"/>
                      </a:endParaRPr>
                    </a:p>
                    <a:p>
                      <a:r>
                        <a:rPr b="0" lang="en-IE" sz="1800" spc="-1" strike="noStrike">
                          <a:latin typeface="Courier New"/>
                        </a:rPr>
                        <a:t>e = b / 2 # Division</a:t>
                      </a:r>
                      <a:endParaRPr b="0" lang="en-IE" sz="1800" spc="-1" strike="noStrike">
                        <a:latin typeface="Courier New"/>
                      </a:endParaRPr>
                    </a:p>
                    <a:p>
                      <a:r>
                        <a:rPr b="0" lang="en-IE" sz="1800" spc="-1" strike="noStrike">
                          <a:latin typeface="Courier New"/>
                        </a:rPr>
                        <a:t>f = b // 2 # Floor (Integer) division (for 3.x only)</a:t>
                      </a:r>
                      <a:endParaRPr b="0" lang="en-IE" sz="1800" spc="-1" strike="noStrike">
                        <a:latin typeface="Courier New"/>
                      </a:endParaRPr>
                    </a:p>
                    <a:p>
                      <a:r>
                        <a:rPr b="0" lang="en-IE" sz="1800" spc="-1" strike="noStrike">
                          <a:latin typeface="Courier New"/>
                        </a:rPr>
                        <a:t>g = a ** 2 # exponentiation</a:t>
                      </a:r>
                      <a:endParaRPr b="0" lang="en-IE" sz="1800" spc="-1" strike="noStrike">
                        <a:latin typeface="Courier New"/>
                      </a:endParaRPr>
                    </a:p>
                    <a:p>
                      <a:r>
                        <a:rPr b="0" lang="en-IE" sz="1800" spc="-1" strike="noStrike">
                          <a:latin typeface="Courier New"/>
                        </a:rPr>
                        <a:t>a += 1 # Equivalent to a = a  + 1</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30"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a:t>
            </a:r>
            <a:r>
              <a:rPr b="0" lang="en-IE" sz="3200" spc="-1" strike="noStrike">
                <a:solidFill>
                  <a:srgbClr val="0066cc"/>
                </a:solidFill>
                <a:latin typeface="Arial"/>
              </a:rPr>
              <a:t>variables as well.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here, the addition operator </a:t>
            </a:r>
            <a:r>
              <a:rPr b="0" lang="en-IE" sz="3200" spc="-1" strike="noStrike">
                <a:solidFill>
                  <a:srgbClr val="0066cc"/>
                </a:solidFill>
                <a:latin typeface="Arial"/>
              </a:rPr>
              <a:t>concatenates strings rather than doing </a:t>
            </a:r>
            <a:r>
              <a:rPr b="0" lang="en-IE" sz="3200" spc="-1" strike="noStrike">
                <a:solidFill>
                  <a:srgbClr val="0066cc"/>
                </a:solidFill>
                <a:latin typeface="Arial"/>
              </a:rPr>
              <a:t>arithmetic addition.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31"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s1 = ‘hello’</a:t>
                      </a:r>
                      <a:endParaRPr b="0" lang="en-IE" sz="1800" spc="-1" strike="noStrike">
                        <a:latin typeface="Courier New"/>
                      </a:endParaRPr>
                    </a:p>
                    <a:p>
                      <a:r>
                        <a:rPr b="0" lang="en-IE" sz="1800" spc="-1" strike="noStrike">
                          <a:latin typeface="Courier New"/>
                        </a:rPr>
                        <a:t>s2 = ‘world’</a:t>
                      </a:r>
                      <a:endParaRPr b="0" lang="en-IE" sz="1800" spc="-1" strike="noStrike">
                        <a:latin typeface="Courier New"/>
                      </a:endParaRPr>
                    </a:p>
                    <a:p>
                      <a:r>
                        <a:rPr b="0" lang="en-IE" sz="1800" spc="-1" strike="noStrike">
                          <a:latin typeface="Courier New"/>
                        </a:rPr>
                        <a:t>s3 = s1 + ‘ ‘ + s2</a:t>
                      </a:r>
                      <a:endParaRPr b="0" lang="en-IE" sz="1800" spc="-1" strike="noStrike">
                        <a:latin typeface="Courier New"/>
                      </a:endParaRPr>
                    </a:p>
                    <a:p>
                      <a:r>
                        <a:rPr b="0" lang="en-IE" sz="1800" spc="-1" strike="noStrike">
                          <a:latin typeface="Courier New"/>
                        </a:rPr>
                        <a:t>print (s3)</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33"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here, the addition operator concatenates strings rather than doing arithmetic addition.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34"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s1 = ‘hello’ * 3</a:t>
                      </a:r>
                      <a:endParaRPr b="0" lang="en-IE" sz="1800" spc="-1" strike="noStrike">
                        <a:latin typeface="Courier New"/>
                      </a:endParaRPr>
                    </a:p>
                    <a:p>
                      <a:r>
                        <a:rPr b="0" lang="en-IE" sz="1800" spc="-1" strike="noStrike">
                          <a:latin typeface="Courier New"/>
                        </a:rPr>
                        <a:t>print (s1)</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36"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do interesting things with string data as well!</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 ] notation represents a </a:t>
            </a:r>
            <a:r>
              <a:rPr b="0" i="1" lang="en-IE" sz="3200" spc="-1" strike="noStrike">
                <a:solidFill>
                  <a:srgbClr val="0066cc"/>
                </a:solidFill>
                <a:latin typeface="Arial"/>
              </a:rPr>
              <a:t>slice</a:t>
            </a:r>
            <a:r>
              <a:rPr b="0" lang="en-IE" sz="3200" spc="-1" strike="noStrike">
                <a:solidFill>
                  <a:srgbClr val="0066cc"/>
                </a:solidFill>
                <a:latin typeface="Arial"/>
              </a:rPr>
              <a:t> of the string.  In this case the slice represents the start of the string to the fourth position in the string.  (End position - 1)</a:t>
            </a:r>
            <a:endParaRPr b="0" lang="en-IE" sz="3200" spc="-1" strike="noStrike">
              <a:solidFill>
                <a:srgbClr val="0066cc"/>
              </a:solidFill>
              <a:latin typeface="Arial"/>
            </a:endParaRPr>
          </a:p>
        </p:txBody>
      </p:sp>
      <p:graphicFrame>
        <p:nvGraphicFramePr>
          <p:cNvPr id="137"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s1 = ‘hello world’</a:t>
                      </a:r>
                      <a:endParaRPr b="0" lang="en-IE" sz="1800" spc="-1" strike="noStrike">
                        <a:latin typeface="Courier New"/>
                      </a:endParaRPr>
                    </a:p>
                    <a:p>
                      <a:r>
                        <a:rPr b="0" lang="en-IE" sz="1800" spc="-1" strike="noStrike">
                          <a:latin typeface="Courier New"/>
                        </a:rPr>
                        <a:t>print (s1[0:5])</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3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Strings also have </a:t>
            </a:r>
            <a:r>
              <a:rPr b="0" i="1" lang="en-IE" sz="3200" spc="-1" strike="noStrike">
                <a:solidFill>
                  <a:srgbClr val="0066cc"/>
                </a:solidFill>
                <a:latin typeface="Arial"/>
              </a:rPr>
              <a:t>methods</a:t>
            </a:r>
            <a:r>
              <a:rPr b="0" lang="en-IE" sz="3200" spc="-1" strike="noStrike">
                <a:solidFill>
                  <a:srgbClr val="0066cc"/>
                </a:solidFill>
                <a:latin typeface="Arial"/>
              </a:rPr>
              <a:t> associated with them.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Methods are really just another name for a </a:t>
            </a:r>
            <a:r>
              <a:rPr b="0" i="1" lang="en-IE" sz="3200" spc="-1" strike="noStrike">
                <a:solidFill>
                  <a:srgbClr val="0066cc"/>
                </a:solidFill>
                <a:latin typeface="Arial"/>
              </a:rPr>
              <a:t>function</a:t>
            </a:r>
            <a:r>
              <a:rPr b="0" lang="en-IE" sz="3200" spc="-1" strike="noStrike">
                <a:solidFill>
                  <a:srgbClr val="0066cc"/>
                </a:solidFill>
                <a:latin typeface="Arial"/>
              </a:rPr>
              <a: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 operator in Python calls the </a:t>
            </a:r>
            <a:r>
              <a:rPr b="0" i="1" lang="en-IE" sz="3200" spc="-1" strike="noStrike">
                <a:solidFill>
                  <a:srgbClr val="0066cc"/>
                </a:solidFill>
                <a:latin typeface="Arial"/>
              </a:rPr>
              <a:t>upper()</a:t>
            </a:r>
            <a:r>
              <a:rPr b="0" lang="en-IE" sz="3200" spc="-1" strike="noStrike">
                <a:solidFill>
                  <a:srgbClr val="0066cc"/>
                </a:solidFill>
                <a:latin typeface="Arial"/>
              </a:rPr>
              <a:t> method</a:t>
            </a:r>
            <a:r>
              <a:rPr b="0" lang="en-IE" sz="3200" spc="-1" strike="noStrike">
                <a:solidFill>
                  <a:srgbClr val="0066cc"/>
                </a:solidFill>
                <a:latin typeface="Arial"/>
              </a:rPr>
              <a:t> using the value in the variable.  The output here is: ‘HELLO WORLD’</a:t>
            </a:r>
            <a:endParaRPr b="0" lang="en-IE" sz="3200" spc="-1" strike="noStrike">
              <a:solidFill>
                <a:srgbClr val="0066cc"/>
              </a:solidFill>
              <a:latin typeface="Arial"/>
            </a:endParaRPr>
          </a:p>
        </p:txBody>
      </p:sp>
      <p:graphicFrame>
        <p:nvGraphicFramePr>
          <p:cNvPr id="140" name="Table 3"/>
          <p:cNvGraphicFramePr/>
          <p:nvPr/>
        </p:nvGraphicFramePr>
        <p:xfrm>
          <a:off x="826920" y="3797280"/>
          <a:ext cx="5075280" cy="719280"/>
        </p:xfrm>
        <a:graphic>
          <a:graphicData uri="http://schemas.openxmlformats.org/drawingml/2006/table">
            <a:tbl>
              <a:tblPr/>
              <a:tblGrid>
                <a:gridCol w="5075640"/>
              </a:tblGrid>
              <a:tr h="-666000">
                <a:tc>
                  <a:txBody>
                    <a:bodyPr lIns="90000" rIns="90000" tIns="46800" bIns="46800"/>
                    <a:p>
                      <a:r>
                        <a:rPr b="0" lang="en-IE" sz="1800" spc="-1" strike="noStrike">
                          <a:latin typeface="Courier New"/>
                        </a:rPr>
                        <a:t>s1 = ‘hello world’</a:t>
                      </a:r>
                      <a:endParaRPr b="0" lang="en-IE" sz="1800" spc="-1" strike="noStrike">
                        <a:latin typeface="Courier New"/>
                      </a:endParaRPr>
                    </a:p>
                    <a:p>
                      <a:r>
                        <a:rPr b="0" lang="en-IE" sz="1800" spc="-1" strike="noStrike">
                          <a:latin typeface="Courier New"/>
                        </a:rPr>
                        <a:t>print (s1.upper())</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42"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also represent data in the form of a </a:t>
            </a:r>
            <a:r>
              <a:rPr b="0" i="1" lang="en-IE" sz="3200" spc="-1" strike="noStrike">
                <a:solidFill>
                  <a:srgbClr val="0066cc"/>
                </a:solidFill>
                <a:latin typeface="Arial"/>
              </a:rPr>
              <a:t>list.</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list is just a bunch of data in a row, separated by commas.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Here, the output is the concatenated list containing the values from l1 and l2. </a:t>
            </a:r>
            <a:endParaRPr b="0" lang="en-IE" sz="3200" spc="-1" strike="noStrike">
              <a:solidFill>
                <a:srgbClr val="0066cc"/>
              </a:solidFill>
              <a:latin typeface="Arial"/>
            </a:endParaRPr>
          </a:p>
        </p:txBody>
      </p:sp>
      <p:graphicFrame>
        <p:nvGraphicFramePr>
          <p:cNvPr id="143" name="Table 3"/>
          <p:cNvGraphicFramePr/>
          <p:nvPr/>
        </p:nvGraphicFramePr>
        <p:xfrm>
          <a:off x="708480" y="334224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l1 = [1,2,3,4,5]</a:t>
                      </a:r>
                      <a:endParaRPr b="0" lang="en-IE" sz="1800" spc="-1" strike="noStrike">
                        <a:latin typeface="Courier New"/>
                      </a:endParaRPr>
                    </a:p>
                    <a:p>
                      <a:r>
                        <a:rPr b="0" lang="en-IE" sz="1800" spc="-1" strike="noStrike">
                          <a:latin typeface="Courier New"/>
                        </a:rPr>
                        <a:t>l2 = [‘a’,’b’,’c’,’d’,’e’]</a:t>
                      </a:r>
                      <a:endParaRPr b="0" lang="en-IE" sz="1800" spc="-1" strike="noStrike">
                        <a:latin typeface="Courier New"/>
                      </a:endParaRPr>
                    </a:p>
                    <a:p>
                      <a:r>
                        <a:rPr b="0" lang="en-IE" sz="1800" spc="-1" strike="noStrike">
                          <a:latin typeface="Courier New"/>
                        </a:rPr>
                        <a:t>l3 = l1 + l2</a:t>
                      </a:r>
                      <a:endParaRPr b="0" lang="en-IE" sz="1800" spc="-1" strike="noStrike">
                        <a:latin typeface="Courier New"/>
                      </a:endParaRPr>
                    </a:p>
                    <a:p>
                      <a:r>
                        <a:rPr b="0" lang="en-IE" sz="1800" spc="-1" strike="noStrike">
                          <a:latin typeface="Courier New"/>
                        </a:rPr>
                        <a:t>print (l3)</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4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As we saw with strings, we can use the [ ] notation to access individual elements or slices of a list.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As with strings, the second number in the slice is the last position – 1.  </a:t>
            </a:r>
            <a:endParaRPr b="0" lang="en-IE" sz="3200" spc="-1" strike="noStrike">
              <a:solidFill>
                <a:srgbClr val="0066cc"/>
              </a:solidFill>
              <a:latin typeface="Arial"/>
            </a:endParaRPr>
          </a:p>
        </p:txBody>
      </p:sp>
      <p:graphicFrame>
        <p:nvGraphicFramePr>
          <p:cNvPr id="146" name="Table 3"/>
          <p:cNvGraphicFramePr/>
          <p:nvPr/>
        </p:nvGraphicFramePr>
        <p:xfrm>
          <a:off x="708480" y="334224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l1 = [1,2,3,4,5]</a:t>
                      </a:r>
                      <a:endParaRPr b="0" lang="en-IE" sz="1800" spc="-1" strike="noStrike">
                        <a:latin typeface="Courier New"/>
                      </a:endParaRPr>
                    </a:p>
                    <a:p>
                      <a:r>
                        <a:rPr b="0" lang="en-IE" sz="1800" spc="-1" strike="noStrike">
                          <a:latin typeface="Courier New"/>
                        </a:rPr>
                        <a:t>print (l1[0])</a:t>
                      </a:r>
                      <a:endParaRPr b="0" lang="en-IE" sz="1800" spc="-1" strike="noStrike">
                        <a:latin typeface="Courier New"/>
                      </a:endParaRPr>
                    </a:p>
                    <a:p>
                      <a:r>
                        <a:rPr b="0" lang="en-IE" sz="1800" spc="-1" strike="noStrike">
                          <a:latin typeface="Courier New"/>
                        </a:rPr>
                        <a:t>print (l1[0:3])</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48"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Like strings, lists also have methods associated with them, accessible via the ‘.’ operator.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a:t>
            </a:r>
            <a:r>
              <a:rPr b="0" i="1" lang="en-IE" sz="3200" spc="-1" strike="noStrike">
                <a:solidFill>
                  <a:srgbClr val="0066cc"/>
                </a:solidFill>
                <a:latin typeface="Arial"/>
              </a:rPr>
              <a:t>pop()</a:t>
            </a:r>
            <a:r>
              <a:rPr b="0" lang="en-IE" sz="3200" spc="-1" strike="noStrike">
                <a:solidFill>
                  <a:srgbClr val="0066cc"/>
                </a:solidFill>
                <a:latin typeface="Arial"/>
              </a:rPr>
              <a:t> method returns the last element in the list and removes it from the list. </a:t>
            </a:r>
            <a:endParaRPr b="0" lang="en-IE" sz="3200" spc="-1" strike="noStrike">
              <a:solidFill>
                <a:srgbClr val="0066cc"/>
              </a:solidFill>
              <a:latin typeface="Arial"/>
            </a:endParaRPr>
          </a:p>
        </p:txBody>
      </p:sp>
      <p:graphicFrame>
        <p:nvGraphicFramePr>
          <p:cNvPr id="149" name="Table 3"/>
          <p:cNvGraphicFramePr/>
          <p:nvPr/>
        </p:nvGraphicFramePr>
        <p:xfrm>
          <a:off x="708480" y="334224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L1 = [1,2,3,4,5]</a:t>
                      </a:r>
                      <a:endParaRPr b="0" lang="en-IE" sz="1800" spc="-1" strike="noStrike">
                        <a:latin typeface="Courier New"/>
                      </a:endParaRPr>
                    </a:p>
                    <a:p>
                      <a:r>
                        <a:rPr b="0" lang="en-IE" sz="1800" spc="-1" strike="noStrike">
                          <a:latin typeface="Courier New"/>
                        </a:rPr>
                        <a:t>print (l1.pop())</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5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Like strings, lists also have methods </a:t>
            </a:r>
            <a:r>
              <a:rPr b="0" lang="en-IE" sz="3200" spc="-1" strike="noStrike">
                <a:solidFill>
                  <a:srgbClr val="0066cc"/>
                </a:solidFill>
                <a:latin typeface="Arial"/>
              </a:rPr>
              <a:t>associated with them, accessible via the ‘.’ </a:t>
            </a:r>
            <a:r>
              <a:rPr b="0" lang="en-IE" sz="3200" spc="-1" strike="noStrike">
                <a:solidFill>
                  <a:srgbClr val="0066cc"/>
                </a:solidFill>
                <a:latin typeface="Arial"/>
              </a:rPr>
              <a:t>operator.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a:t>
            </a:r>
            <a:r>
              <a:rPr b="0" i="1" lang="en-IE" sz="3200" spc="-1" strike="noStrike">
                <a:solidFill>
                  <a:srgbClr val="0066cc"/>
                </a:solidFill>
                <a:latin typeface="Arial"/>
              </a:rPr>
              <a:t>pop()</a:t>
            </a:r>
            <a:r>
              <a:rPr b="0" lang="en-IE" sz="3200" spc="-1" strike="noStrike">
                <a:solidFill>
                  <a:srgbClr val="0066cc"/>
                </a:solidFill>
                <a:latin typeface="Arial"/>
              </a:rPr>
              <a:t> method returns the last element in </a:t>
            </a:r>
            <a:r>
              <a:rPr b="0" lang="en-IE" sz="3200" spc="-1" strike="noStrike">
                <a:solidFill>
                  <a:srgbClr val="0066cc"/>
                </a:solidFill>
                <a:latin typeface="Arial"/>
              </a:rPr>
              <a:t>the list and removes it from the list. </a:t>
            </a:r>
            <a:endParaRPr b="0" lang="en-IE" sz="3200" spc="-1" strike="noStrike">
              <a:solidFill>
                <a:srgbClr val="0066cc"/>
              </a:solidFill>
              <a:latin typeface="Arial"/>
            </a:endParaRPr>
          </a:p>
        </p:txBody>
      </p:sp>
      <p:graphicFrame>
        <p:nvGraphicFramePr>
          <p:cNvPr id="152" name="Table 3"/>
          <p:cNvGraphicFramePr/>
          <p:nvPr/>
        </p:nvGraphicFramePr>
        <p:xfrm>
          <a:off x="708480" y="334224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l1 = [1,2,3,4,5]</a:t>
                      </a:r>
                      <a:endParaRPr b="0" lang="en-IE" sz="1800" spc="-1" strike="noStrike">
                        <a:latin typeface="Courier New"/>
                      </a:endParaRPr>
                    </a:p>
                    <a:p>
                      <a:r>
                        <a:rPr b="0" lang="en-IE" sz="1800" spc="-1" strike="noStrike">
                          <a:latin typeface="Courier New"/>
                        </a:rPr>
                        <a:t>print (l1.pop())</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54"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Finally, we have dictionaries, often referred to </a:t>
            </a:r>
            <a:r>
              <a:rPr b="0" lang="en-IE" sz="3200" spc="-1" strike="noStrike">
                <a:solidFill>
                  <a:srgbClr val="0066cc"/>
                </a:solidFill>
                <a:latin typeface="Arial"/>
              </a:rPr>
              <a:t>in other languages as maps.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Dictionaries are a list of key/value pairs.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Storing data in this fashion can be very useful </a:t>
            </a:r>
            <a:r>
              <a:rPr b="0" lang="en-IE" sz="3200" spc="-1" strike="noStrike">
                <a:solidFill>
                  <a:srgbClr val="0066cc"/>
                </a:solidFill>
                <a:latin typeface="Arial"/>
              </a:rPr>
              <a:t>as data lookups become very fast.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55" name="Table 3"/>
          <p:cNvGraphicFramePr/>
          <p:nvPr/>
        </p:nvGraphicFramePr>
        <p:xfrm>
          <a:off x="807840" y="4366080"/>
          <a:ext cx="5075280" cy="719280"/>
        </p:xfrm>
        <a:graphic>
          <a:graphicData uri="http://schemas.openxmlformats.org/drawingml/2006/table">
            <a:tbl>
              <a:tblPr/>
              <a:tblGrid>
                <a:gridCol w="5075640"/>
              </a:tblGrid>
              <a:tr h="612360">
                <a:tc>
                  <a:txBody>
                    <a:bodyPr lIns="90000" rIns="90000" tIns="46800" bIns="46800"/>
                    <a:p>
                      <a:r>
                        <a:rPr b="0" lang="en-IE" sz="1800" spc="-1" strike="noStrike">
                          <a:latin typeface="Courier New"/>
                        </a:rPr>
                        <a:t>d1 = {‘key_1’:’value_1’,</a:t>
                      </a:r>
                      <a:endParaRPr b="0" lang="en-IE" sz="1800" spc="-1" strike="noStrike">
                        <a:latin typeface="Courier New"/>
                      </a:endParaRPr>
                    </a:p>
                    <a:p>
                      <a:r>
                        <a:rPr b="0" lang="en-IE" sz="1800" spc="-1" strike="noStrike">
                          <a:latin typeface="Courier New"/>
                        </a:rPr>
                        <a:t>      ’</a:t>
                      </a:r>
                      <a:r>
                        <a:rPr b="0" lang="en-IE" sz="1800" spc="-1" strike="noStrike">
                          <a:latin typeface="Courier New"/>
                        </a:rPr>
                        <a:t>key_2’:’value_2</a:t>
                      </a:r>
                      <a:endParaRPr b="0" lang="en-IE" sz="1800" spc="-1" strike="noStrike">
                        <a:latin typeface="Courier New"/>
                      </a:endParaRPr>
                    </a:p>
                    <a:p>
                      <a:r>
                        <a:rPr b="0" lang="en-IE" sz="1800" spc="-1" strike="noStrike">
                          <a:latin typeface="Courier New"/>
                        </a:rPr>
                        <a:t>        </a:t>
                      </a:r>
                      <a:r>
                        <a:rPr b="0" lang="en-IE" sz="1800" spc="-1" strike="noStrike">
                          <a:latin typeface="Courier New"/>
                        </a:rPr>
                        <a:t>...</a:t>
                      </a:r>
                      <a:endParaRPr b="0" lang="en-IE" sz="1800" spc="-1" strike="noStrike">
                        <a:latin typeface="Courier New"/>
                      </a:endParaRPr>
                    </a:p>
                    <a:p>
                      <a:r>
                        <a:rPr b="0" lang="en-IE" sz="1800" spc="-1" strike="noStrike">
                          <a:latin typeface="Courier New"/>
                        </a:rPr>
                        <a:t>      ‘</a:t>
                      </a:r>
                      <a:r>
                        <a:rPr b="0" lang="en-IE" sz="1800" spc="-1" strike="noStrike">
                          <a:latin typeface="Courier New"/>
                        </a:rPr>
                        <a:t>key_n’:’value_n’}</a:t>
                      </a:r>
                      <a:endParaRPr b="0" lang="en-IE" sz="1800" spc="-1" strike="noStrike">
                        <a:latin typeface="Courier New"/>
                      </a:endParaRPr>
                    </a:p>
                    <a:p>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is Data Science?</a:t>
            </a:r>
            <a:endParaRPr b="0" lang="en-IE" sz="4400" spc="-1" strike="noStrike">
              <a:solidFill>
                <a:srgbClr val="ffffff"/>
              </a:solidFill>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by itself is useless.  We need to be able to gain insights from the data to drive our business.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Science, then, allows us to be able to acquire and analyze data, and extract meaning from it.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Citi has an entire environment called </a:t>
            </a:r>
            <a:r>
              <a:rPr b="0" i="1" lang="en-IE" sz="3200" spc="-1" strike="noStrike">
                <a:solidFill>
                  <a:srgbClr val="0066cc"/>
                </a:solidFill>
                <a:latin typeface="Arial"/>
              </a:rPr>
              <a:t>Dataflame</a:t>
            </a:r>
            <a:r>
              <a:rPr b="0" lang="en-IE" sz="3200" spc="-1" strike="noStrike">
                <a:solidFill>
                  <a:srgbClr val="0066cc"/>
                </a:solidFill>
                <a:latin typeface="Arial"/>
              </a:rPr>
              <a:t> that is available for Data Scientists and Business Analysts.</a:t>
            </a:r>
            <a:endParaRPr b="0" lang="en-IE" sz="3200" spc="-1" strike="noStrike">
              <a:solidFill>
                <a:srgbClr val="0066cc"/>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5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use the familiar [ ] operator to retrieve </a:t>
            </a:r>
            <a:r>
              <a:rPr b="0" lang="en-IE" sz="3200" spc="-1" strike="noStrike">
                <a:solidFill>
                  <a:srgbClr val="0066cc"/>
                </a:solidFill>
                <a:latin typeface="Arial"/>
              </a:rPr>
              <a:t>data from a dictionary.  Only instead of using </a:t>
            </a:r>
            <a:r>
              <a:rPr b="0" lang="en-IE" sz="3200" spc="-1" strike="noStrike">
                <a:solidFill>
                  <a:srgbClr val="0066cc"/>
                </a:solidFill>
                <a:latin typeface="Arial"/>
              </a:rPr>
              <a:t>an integer number as with a list, we use the </a:t>
            </a:r>
            <a:r>
              <a:rPr b="0" lang="en-IE" sz="3200" spc="-1" strike="noStrike">
                <a:solidFill>
                  <a:srgbClr val="0066cc"/>
                </a:solidFill>
                <a:latin typeface="Arial"/>
              </a:rPr>
              <a:t>key.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the key can be a hardcoded string, or </a:t>
            </a:r>
            <a:r>
              <a:rPr b="0" lang="en-IE" sz="3200" spc="-1" strike="noStrike">
                <a:solidFill>
                  <a:srgbClr val="0066cc"/>
                </a:solidFill>
                <a:latin typeface="Arial"/>
              </a:rPr>
              <a:t>another Python variable.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58" name="Table 3"/>
          <p:cNvGraphicFramePr/>
          <p:nvPr/>
        </p:nvGraphicFramePr>
        <p:xfrm>
          <a:off x="723240" y="3256200"/>
          <a:ext cx="5075280" cy="719280"/>
        </p:xfrm>
        <a:graphic>
          <a:graphicData uri="http://schemas.openxmlformats.org/drawingml/2006/table">
            <a:tbl>
              <a:tblPr/>
              <a:tblGrid>
                <a:gridCol w="5075640"/>
              </a:tblGrid>
              <a:tr h="457560">
                <a:tc>
                  <a:txBody>
                    <a:bodyPr lIns="90000" rIns="90000" tIns="46800" bIns="46800"/>
                    <a:p>
                      <a:r>
                        <a:rPr b="0" lang="en-IE" sz="1800" spc="-1" strike="noStrike">
                          <a:latin typeface="Courier New"/>
                        </a:rPr>
                        <a:t>print d1[‘key_n’])</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60"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use the familiar [ ] operator to retrieve data from a dictionary.  Only instead of using an integer number as with a list, we use the key.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output of this is a list of the keys for this dictionary.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61" name="Table 3"/>
          <p:cNvGraphicFramePr/>
          <p:nvPr/>
        </p:nvGraphicFramePr>
        <p:xfrm>
          <a:off x="723240" y="3256200"/>
          <a:ext cx="5075280" cy="719280"/>
        </p:xfrm>
        <a:graphic>
          <a:graphicData uri="http://schemas.openxmlformats.org/drawingml/2006/table">
            <a:tbl>
              <a:tblPr/>
              <a:tblGrid>
                <a:gridCol w="5075640"/>
              </a:tblGrid>
              <a:tr h="457560">
                <a:tc>
                  <a:txBody>
                    <a:bodyPr lIns="90000" rIns="90000" tIns="46800" bIns="46800"/>
                    <a:p>
                      <a:r>
                        <a:rPr b="0" lang="en-IE" sz="1800" spc="-1" strike="noStrike">
                          <a:latin typeface="Courier New"/>
                        </a:rPr>
                        <a:t>print (d1.keys())</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63"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has the </a:t>
            </a:r>
            <a:r>
              <a:rPr b="0" i="1" lang="en-IE" sz="3200" spc="-1" strike="noStrike">
                <a:solidFill>
                  <a:srgbClr val="0066cc"/>
                </a:solidFill>
                <a:latin typeface="Arial"/>
              </a:rPr>
              <a:t>if</a:t>
            </a:r>
            <a:r>
              <a:rPr b="0" lang="en-IE" sz="3200" spc="-1" strike="noStrike">
                <a:solidFill>
                  <a:srgbClr val="0066cc"/>
                </a:solidFill>
                <a:latin typeface="Arial"/>
              </a:rPr>
              <a:t> statement to allow us to make decisions about what to do in our programs. </a:t>
            </a:r>
            <a:r>
              <a:rPr b="0" lang="en-IE" sz="3200" spc="-1" strike="noStrike">
                <a:solidFill>
                  <a:srgbClr val="0066cc"/>
                </a:solidFill>
                <a:latin typeface="Arial"/>
              </a:rPr>
              <a: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Note that Python uses indentation to delimit the start and end of an if/else block. </a:t>
            </a:r>
            <a:endParaRPr b="0" lang="en-IE" sz="3200" spc="-1" strike="noStrike">
              <a:solidFill>
                <a:srgbClr val="0066cc"/>
              </a:solidFill>
              <a:latin typeface="Arial"/>
            </a:endParaRPr>
          </a:p>
        </p:txBody>
      </p:sp>
      <p:graphicFrame>
        <p:nvGraphicFramePr>
          <p:cNvPr id="164" name="Table 3"/>
          <p:cNvGraphicFramePr/>
          <p:nvPr/>
        </p:nvGraphicFramePr>
        <p:xfrm>
          <a:off x="723240" y="3040200"/>
          <a:ext cx="5075280" cy="719280"/>
        </p:xfrm>
        <a:graphic>
          <a:graphicData uri="http://schemas.openxmlformats.org/drawingml/2006/table">
            <a:tbl>
              <a:tblPr/>
              <a:tblGrid>
                <a:gridCol w="5075640"/>
              </a:tblGrid>
              <a:tr h="457560">
                <a:tc>
                  <a:txBody>
                    <a:bodyPr lIns="90000" rIns="90000" tIns="46800" bIns="46800"/>
                    <a:p>
                      <a:r>
                        <a:rPr b="0" lang="en-IE" sz="1800" spc="-1" strike="noStrike">
                          <a:latin typeface="Courier New"/>
                        </a:rPr>
                        <a:t>x = 5</a:t>
                      </a:r>
                      <a:endParaRPr b="0" lang="en-IE" sz="1800" spc="-1" strike="noStrike">
                        <a:latin typeface="Courier New"/>
                      </a:endParaRPr>
                    </a:p>
                    <a:p>
                      <a:r>
                        <a:rPr b="0" lang="en-IE" sz="1800" spc="-1" strike="noStrike">
                          <a:latin typeface="Courier New"/>
                        </a:rPr>
                        <a:t>if x == 5:</a:t>
                      </a:r>
                      <a:endParaRPr b="0" lang="en-IE" sz="1800" spc="-1" strike="noStrike">
                        <a:latin typeface="Courier New"/>
                      </a:endParaRPr>
                    </a:p>
                    <a:p>
                      <a:r>
                        <a:rPr b="0" lang="en-IE" sz="1800" spc="-1" strike="noStrike">
                          <a:latin typeface="Courier New"/>
                        </a:rPr>
                        <a:t>   </a:t>
                      </a:r>
                      <a:r>
                        <a:rPr b="0" lang="en-IE" sz="1800" spc="-1" strike="noStrike">
                          <a:latin typeface="Courier New"/>
                        </a:rPr>
                        <a:t>print (‘x is 5’)</a:t>
                      </a:r>
                      <a:endParaRPr b="0" lang="en-IE" sz="1800" spc="-1" strike="noStrike">
                        <a:latin typeface="Courier New"/>
                      </a:endParaRPr>
                    </a:p>
                    <a:p>
                      <a:r>
                        <a:rPr b="0" lang="en-IE" sz="1800" spc="-1" strike="noStrike">
                          <a:latin typeface="Courier New"/>
                        </a:rPr>
                        <a:t>else:</a:t>
                      </a:r>
                      <a:endParaRPr b="0" lang="en-IE" sz="1800" spc="-1" strike="noStrike">
                        <a:latin typeface="Courier New"/>
                      </a:endParaRPr>
                    </a:p>
                    <a:p>
                      <a:r>
                        <a:rPr b="0" lang="en-IE" sz="1800" spc="-1" strike="noStrike">
                          <a:latin typeface="Courier New"/>
                        </a:rPr>
                        <a:t>   </a:t>
                      </a:r>
                      <a:r>
                        <a:rPr b="0" lang="en-IE" sz="1800" spc="-1" strike="noStrike">
                          <a:latin typeface="Courier New"/>
                        </a:rPr>
                        <a:t>print (‘x is not 5’)</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66"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also allows the use of one or more elif statements in an if/else block.</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graphicFrame>
        <p:nvGraphicFramePr>
          <p:cNvPr id="167" name="Table 3"/>
          <p:cNvGraphicFramePr/>
          <p:nvPr/>
        </p:nvGraphicFramePr>
        <p:xfrm>
          <a:off x="723240" y="3040200"/>
          <a:ext cx="5075280" cy="719280"/>
        </p:xfrm>
        <a:graphic>
          <a:graphicData uri="http://schemas.openxmlformats.org/drawingml/2006/table">
            <a:tbl>
              <a:tblPr/>
              <a:tblGrid>
                <a:gridCol w="5075640"/>
              </a:tblGrid>
              <a:tr h="457560">
                <a:tc>
                  <a:txBody>
                    <a:bodyPr lIns="90000" rIns="90000" tIns="46800" bIns="46800"/>
                    <a:p>
                      <a:r>
                        <a:rPr b="0" lang="en-IE" sz="1800" spc="-1" strike="noStrike">
                          <a:latin typeface="Courier New"/>
                        </a:rPr>
                        <a:t>x = 5</a:t>
                      </a:r>
                      <a:endParaRPr b="0" lang="en-IE" sz="1800" spc="-1" strike="noStrike">
                        <a:latin typeface="Courier New"/>
                      </a:endParaRPr>
                    </a:p>
                    <a:p>
                      <a:r>
                        <a:rPr b="0" lang="en-IE" sz="1800" spc="-1" strike="noStrike">
                          <a:latin typeface="Courier New"/>
                        </a:rPr>
                        <a:t>if x == 5:</a:t>
                      </a:r>
                      <a:endParaRPr b="0" lang="en-IE" sz="1800" spc="-1" strike="noStrike">
                        <a:latin typeface="Courier New"/>
                      </a:endParaRPr>
                    </a:p>
                    <a:p>
                      <a:r>
                        <a:rPr b="0" lang="en-IE" sz="1800" spc="-1" strike="noStrike">
                          <a:latin typeface="Courier New"/>
                        </a:rPr>
                        <a:t>   </a:t>
                      </a:r>
                      <a:r>
                        <a:rPr b="0" lang="en-IE" sz="1800" spc="-1" strike="noStrike">
                          <a:latin typeface="Courier New"/>
                        </a:rPr>
                        <a:t>print (‘x is 5’)</a:t>
                      </a:r>
                      <a:endParaRPr b="0" lang="en-IE" sz="1800" spc="-1" strike="noStrike">
                        <a:latin typeface="Courier New"/>
                      </a:endParaRPr>
                    </a:p>
                    <a:p>
                      <a:r>
                        <a:rPr b="0" lang="en-IE" sz="1800" spc="-1" strike="noStrike">
                          <a:latin typeface="Courier New"/>
                        </a:rPr>
                        <a:t>elif x == 6:</a:t>
                      </a:r>
                      <a:endParaRPr b="0" lang="en-IE" sz="1800" spc="-1" strike="noStrike">
                        <a:latin typeface="Courier New"/>
                      </a:endParaRPr>
                    </a:p>
                    <a:p>
                      <a:r>
                        <a:rPr b="0" lang="en-IE" sz="1800" spc="-1" strike="noStrike">
                          <a:latin typeface="Courier New"/>
                        </a:rPr>
                        <a:t>   </a:t>
                      </a:r>
                      <a:r>
                        <a:rPr b="0" lang="en-IE" sz="1800" spc="-1" strike="noStrike">
                          <a:latin typeface="Courier New"/>
                        </a:rPr>
                        <a:t>Print (‘x is 6’) </a:t>
                      </a:r>
                      <a:endParaRPr b="0" lang="en-IE" sz="1800" spc="-1" strike="noStrike">
                        <a:latin typeface="Courier New"/>
                      </a:endParaRPr>
                    </a:p>
                    <a:p>
                      <a:r>
                        <a:rPr b="0" lang="en-IE" sz="1800" spc="-1" strike="noStrike">
                          <a:latin typeface="Courier New"/>
                        </a:rPr>
                        <a:t>else:</a:t>
                      </a:r>
                      <a:endParaRPr b="0" lang="en-IE" sz="1800" spc="-1" strike="noStrike">
                        <a:latin typeface="Courier New"/>
                      </a:endParaRPr>
                    </a:p>
                    <a:p>
                      <a:r>
                        <a:rPr b="0" lang="en-IE" sz="1800" spc="-1" strike="noStrike">
                          <a:latin typeface="Courier New"/>
                        </a:rPr>
                        <a:t>   </a:t>
                      </a:r>
                      <a:r>
                        <a:rPr b="0" lang="en-IE" sz="1800" spc="-1" strike="noStrike">
                          <a:latin typeface="Courier New"/>
                        </a:rPr>
                        <a:t>print (‘x is not 5 or 6’)</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6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allows us to iterate in our programs with two constructs, the </a:t>
            </a:r>
            <a:r>
              <a:rPr b="0" i="1" lang="en-IE" sz="3200" spc="-1" strike="noStrike">
                <a:solidFill>
                  <a:srgbClr val="0066cc"/>
                </a:solidFill>
                <a:latin typeface="Arial"/>
              </a:rPr>
              <a:t>for</a:t>
            </a:r>
            <a:r>
              <a:rPr b="0" lang="en-IE" sz="3200" spc="-1" strike="noStrike">
                <a:solidFill>
                  <a:srgbClr val="0066cc"/>
                </a:solidFill>
                <a:latin typeface="Arial"/>
              </a:rPr>
              <a:t> loop and the </a:t>
            </a:r>
            <a:r>
              <a:rPr b="0" i="1" lang="en-IE" sz="3200" spc="-1" strike="noStrike">
                <a:solidFill>
                  <a:srgbClr val="0066cc"/>
                </a:solidFill>
                <a:latin typeface="Arial"/>
              </a:rPr>
              <a:t>while</a:t>
            </a:r>
            <a:r>
              <a:rPr b="0" lang="en-IE" sz="3200" spc="-1" strike="noStrike">
                <a:solidFill>
                  <a:srgbClr val="0066cc"/>
                </a:solidFill>
                <a:latin typeface="Arial"/>
              </a:rPr>
              <a:t> loop.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Here we print out values from 1 to 4 (As with lists and slices, we subtract 1 from the last value.  We use the </a:t>
            </a:r>
            <a:r>
              <a:rPr b="0" i="1" lang="en-IE" sz="3200" spc="-1" strike="noStrike">
                <a:solidFill>
                  <a:srgbClr val="0066cc"/>
                </a:solidFill>
                <a:latin typeface="Arial"/>
              </a:rPr>
              <a:t>range() </a:t>
            </a:r>
            <a:r>
              <a:rPr b="0" lang="en-IE" sz="3200" spc="-1" strike="noStrike">
                <a:solidFill>
                  <a:srgbClr val="0066cc"/>
                </a:solidFill>
                <a:latin typeface="Arial"/>
              </a:rPr>
              <a:t>function to generate a list of numbers from 1 to 4. </a:t>
            </a:r>
            <a:endParaRPr b="0" lang="en-IE" sz="3200" spc="-1" strike="noStrike">
              <a:solidFill>
                <a:srgbClr val="0066cc"/>
              </a:solidFill>
              <a:latin typeface="Arial"/>
            </a:endParaRPr>
          </a:p>
        </p:txBody>
      </p:sp>
      <p:graphicFrame>
        <p:nvGraphicFramePr>
          <p:cNvPr id="170" name="Table 3"/>
          <p:cNvGraphicFramePr/>
          <p:nvPr/>
        </p:nvGraphicFramePr>
        <p:xfrm>
          <a:off x="723240" y="3040200"/>
          <a:ext cx="5075280" cy="612000"/>
        </p:xfrm>
        <a:graphic>
          <a:graphicData uri="http://schemas.openxmlformats.org/drawingml/2006/table">
            <a:tbl>
              <a:tblPr/>
              <a:tblGrid>
                <a:gridCol w="5075640"/>
              </a:tblGrid>
              <a:tr h="457560">
                <a:tc>
                  <a:txBody>
                    <a:bodyPr lIns="90000" rIns="90000" tIns="46800" bIns="46800"/>
                    <a:p>
                      <a:r>
                        <a:rPr b="0" lang="en-IE" sz="1800" spc="-1" strike="noStrike">
                          <a:latin typeface="Courier New"/>
                        </a:rPr>
                        <a:t>For i in range(1,5):</a:t>
                      </a:r>
                      <a:endParaRPr b="0" lang="en-IE" sz="1800" spc="-1" strike="noStrike">
                        <a:latin typeface="Courier New"/>
                      </a:endParaRPr>
                    </a:p>
                    <a:p>
                      <a:r>
                        <a:rPr b="0" lang="en-IE" sz="1800" spc="-1" strike="noStrike">
                          <a:latin typeface="Courier New"/>
                        </a:rPr>
                        <a:t>    </a:t>
                      </a:r>
                      <a:r>
                        <a:rPr b="0" lang="en-IE" sz="1800" spc="-1" strike="noStrike">
                          <a:latin typeface="Courier New"/>
                        </a:rPr>
                        <a:t>print (i)</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72"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while loop also allows iteration.  A while loop will continue to iterate as long as the condition specified is True.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Here we print out values from 10 to 1 </a:t>
            </a:r>
            <a:endParaRPr b="0" lang="en-IE" sz="3200" spc="-1" strike="noStrike">
              <a:solidFill>
                <a:srgbClr val="0066cc"/>
              </a:solidFill>
              <a:latin typeface="Arial"/>
            </a:endParaRPr>
          </a:p>
        </p:txBody>
      </p:sp>
      <p:graphicFrame>
        <p:nvGraphicFramePr>
          <p:cNvPr id="173" name="Table 3"/>
          <p:cNvGraphicFramePr/>
          <p:nvPr/>
        </p:nvGraphicFramePr>
        <p:xfrm>
          <a:off x="723240" y="3040200"/>
          <a:ext cx="5075280" cy="612000"/>
        </p:xfrm>
        <a:graphic>
          <a:graphicData uri="http://schemas.openxmlformats.org/drawingml/2006/table">
            <a:tbl>
              <a:tblPr/>
              <a:tblGrid>
                <a:gridCol w="5075640"/>
              </a:tblGrid>
              <a:tr h="457560">
                <a:tc>
                  <a:txBody>
                    <a:bodyPr lIns="90000" rIns="90000" tIns="46800" bIns="46800"/>
                    <a:p>
                      <a:r>
                        <a:rPr b="0" lang="en-IE" sz="1800" spc="-1" strike="noStrike">
                          <a:latin typeface="Courier New"/>
                        </a:rPr>
                        <a:t>x = 10</a:t>
                      </a:r>
                      <a:endParaRPr b="0" lang="en-IE" sz="1800" spc="-1" strike="noStrike">
                        <a:latin typeface="Courier New"/>
                      </a:endParaRPr>
                    </a:p>
                    <a:p>
                      <a:r>
                        <a:rPr b="0" lang="en-IE" sz="1800" spc="-1" strike="noStrike">
                          <a:latin typeface="Courier New"/>
                        </a:rPr>
                        <a:t>while x &gt; 0:</a:t>
                      </a:r>
                      <a:endParaRPr b="0" lang="en-IE" sz="1800" spc="-1" strike="noStrike">
                        <a:latin typeface="Courier New"/>
                      </a:endParaRPr>
                    </a:p>
                    <a:p>
                      <a:r>
                        <a:rPr b="0" lang="en-IE" sz="1800" spc="-1" strike="noStrike">
                          <a:latin typeface="Courier New"/>
                        </a:rPr>
                        <a:t>    </a:t>
                      </a:r>
                      <a:r>
                        <a:rPr b="0" lang="en-IE" sz="1800" spc="-1" strike="noStrike">
                          <a:latin typeface="Courier New"/>
                        </a:rPr>
                        <a:t>print (x)</a:t>
                      </a:r>
                      <a:endParaRPr b="0" lang="en-IE" sz="1800" spc="-1" strike="noStrike">
                        <a:latin typeface="Courier New"/>
                      </a:endParaRPr>
                    </a:p>
                    <a:p>
                      <a:r>
                        <a:rPr b="0" lang="en-IE" sz="1800" spc="-1" strike="noStrike">
                          <a:latin typeface="Courier New"/>
                        </a:rPr>
                        <a:t>    </a:t>
                      </a:r>
                      <a:r>
                        <a:rPr b="0" lang="en-IE" sz="1800" spc="-1" strike="noStrike">
                          <a:latin typeface="Courier New"/>
                        </a:rPr>
                        <a:t>x -= 1</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7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also has the concept of functions.  </a:t>
            </a:r>
            <a:r>
              <a:rPr b="0" lang="en-IE" sz="3200" spc="-1" strike="noStrike">
                <a:solidFill>
                  <a:srgbClr val="0066cc"/>
                </a:solidFill>
                <a:latin typeface="Arial"/>
              </a:rPr>
              <a:t>Functions are simply a block of code grouped </a:t>
            </a:r>
            <a:r>
              <a:rPr b="0" lang="en-IE" sz="3200" spc="-1" strike="noStrike">
                <a:solidFill>
                  <a:srgbClr val="0066cc"/>
                </a:solidFill>
                <a:latin typeface="Arial"/>
              </a:rPr>
              <a:t>together.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Functions in Python can be pre-defined, such </a:t>
            </a:r>
            <a:r>
              <a:rPr b="0" lang="en-IE" sz="3200" spc="-1" strike="noStrike">
                <a:solidFill>
                  <a:srgbClr val="0066cc"/>
                </a:solidFill>
                <a:latin typeface="Arial"/>
              </a:rPr>
              <a:t>as the print() or range() function, or can be </a:t>
            </a:r>
            <a:r>
              <a:rPr b="0" lang="en-IE" sz="3200" spc="-1" strike="noStrike">
                <a:solidFill>
                  <a:srgbClr val="0066cc"/>
                </a:solidFill>
                <a:latin typeface="Arial"/>
              </a:rPr>
              <a:t>defined directly in our programs.</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 </a:t>
            </a:r>
            <a:endParaRPr b="0" lang="en-IE" sz="3200" spc="-1" strike="noStrike">
              <a:solidFill>
                <a:srgbClr val="0066cc"/>
              </a:solidFill>
              <a:latin typeface="Arial"/>
            </a:endParaRPr>
          </a:p>
        </p:txBody>
      </p:sp>
      <p:graphicFrame>
        <p:nvGraphicFramePr>
          <p:cNvPr id="176" name="Table 3"/>
          <p:cNvGraphicFramePr/>
          <p:nvPr/>
        </p:nvGraphicFramePr>
        <p:xfrm>
          <a:off x="784080" y="456120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def myfunc():</a:t>
                      </a:r>
                      <a:endParaRPr b="0" lang="en-IE" sz="1800" spc="-1" strike="noStrike">
                        <a:latin typeface="Arial"/>
                      </a:endParaRPr>
                    </a:p>
                    <a:p>
                      <a:r>
                        <a:rPr b="0" lang="en-IE" sz="1800" spc="-1" strike="noStrike">
                          <a:latin typeface="Courier New"/>
                        </a:rPr>
                        <a:t>    </a:t>
                      </a:r>
                      <a:r>
                        <a:rPr b="0" lang="en-IE" sz="1800" spc="-1" strike="noStrike">
                          <a:latin typeface="Courier New"/>
                        </a:rPr>
                        <a:t>print (‘Hi from myfunc!’)</a:t>
                      </a:r>
                      <a:endParaRPr b="0" lang="en-IE" sz="1800" spc="-1" strike="noStrike">
                        <a:latin typeface="Arial"/>
                      </a:endParaRPr>
                    </a:p>
                    <a:p>
                      <a:r>
                        <a:rPr b="0" lang="en-IE" sz="1800" spc="-1" strike="noStrike">
                          <a:latin typeface="Courier New"/>
                        </a:rPr>
                        <a:t>myfunc() </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78"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provides the </a:t>
            </a:r>
            <a:r>
              <a:rPr b="0" i="1" lang="en-IE" sz="3200" spc="-1" strike="noStrike">
                <a:solidFill>
                  <a:srgbClr val="0066cc"/>
                </a:solidFill>
                <a:latin typeface="Arial"/>
              </a:rPr>
              <a:t>def</a:t>
            </a:r>
            <a:r>
              <a:rPr b="0" lang="en-IE" sz="3200" spc="-1" strike="noStrike">
                <a:solidFill>
                  <a:srgbClr val="0066cc"/>
                </a:solidFill>
                <a:latin typeface="Arial"/>
              </a:rPr>
              <a:t> keyword to allow us to </a:t>
            </a:r>
            <a:r>
              <a:rPr b="0" lang="en-IE" sz="3200" spc="-1" strike="noStrike">
                <a:solidFill>
                  <a:srgbClr val="0066cc"/>
                </a:solidFill>
                <a:latin typeface="Arial"/>
              </a:rPr>
              <a:t>define functions.  Note that as with if/else and </a:t>
            </a:r>
            <a:r>
              <a:rPr b="0" lang="en-IE" sz="3200" spc="-1" strike="noStrike">
                <a:solidFill>
                  <a:srgbClr val="0066cc"/>
                </a:solidFill>
                <a:latin typeface="Arial"/>
              </a:rPr>
              <a:t>for/while blocks, functions are defined with </a:t>
            </a:r>
            <a:r>
              <a:rPr b="0" lang="en-IE" sz="3200" spc="-1" strike="noStrike">
                <a:solidFill>
                  <a:srgbClr val="0066cc"/>
                </a:solidFill>
                <a:latin typeface="Arial"/>
              </a:rPr>
              <a:t>indentation.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We can also pass data into a function by </a:t>
            </a:r>
            <a:r>
              <a:rPr b="0" lang="en-IE" sz="3200" spc="-1" strike="noStrike">
                <a:solidFill>
                  <a:srgbClr val="0066cc"/>
                </a:solidFill>
                <a:latin typeface="Arial"/>
              </a:rPr>
              <a:t>means of </a:t>
            </a:r>
            <a:r>
              <a:rPr b="0" i="1" lang="en-IE" sz="3200" spc="-1" strike="noStrike">
                <a:solidFill>
                  <a:srgbClr val="0066cc"/>
                </a:solidFill>
                <a:latin typeface="Arial"/>
              </a:rPr>
              <a:t>parameters.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output of this program is 5.</a:t>
            </a:r>
            <a:endParaRPr b="0" lang="en-IE" sz="3200" spc="-1" strike="noStrike">
              <a:solidFill>
                <a:srgbClr val="0066cc"/>
              </a:solidFill>
              <a:latin typeface="Arial"/>
            </a:endParaRPr>
          </a:p>
        </p:txBody>
      </p:sp>
      <p:graphicFrame>
        <p:nvGraphicFramePr>
          <p:cNvPr id="179" name="Table 3"/>
          <p:cNvGraphicFramePr/>
          <p:nvPr/>
        </p:nvGraphicFramePr>
        <p:xfrm>
          <a:off x="784080" y="4561200"/>
          <a:ext cx="5075280" cy="719280"/>
        </p:xfrm>
        <a:graphic>
          <a:graphicData uri="http://schemas.openxmlformats.org/drawingml/2006/table">
            <a:tbl>
              <a:tblPr/>
              <a:tblGrid>
                <a:gridCol w="5075640"/>
              </a:tblGrid>
              <a:tr h="719640">
                <a:tc>
                  <a:txBody>
                    <a:bodyPr lIns="90000" rIns="90000" tIns="46800" bIns="46800"/>
                    <a:p>
                      <a:r>
                        <a:rPr b="0" lang="en-IE" sz="1800" spc="-1" strike="noStrike">
                          <a:latin typeface="Courier New"/>
                        </a:rPr>
                        <a:t>def myfunc(x):</a:t>
                      </a:r>
                      <a:endParaRPr b="0" lang="en-IE" sz="1800" spc="-1" strike="noStrike">
                        <a:latin typeface="Courier New"/>
                      </a:endParaRPr>
                    </a:p>
                    <a:p>
                      <a:r>
                        <a:rPr b="0" lang="en-IE" sz="1800" spc="-1" strike="noStrike">
                          <a:latin typeface="Courier New"/>
                        </a:rPr>
                        <a:t>    </a:t>
                      </a:r>
                      <a:r>
                        <a:rPr b="0" lang="en-IE" sz="1800" spc="-1" strike="noStrike">
                          <a:latin typeface="Courier New"/>
                        </a:rPr>
                        <a:t>print (x)</a:t>
                      </a:r>
                      <a:endParaRPr b="0" lang="en-IE" sz="1800" spc="-1" strike="noStrike">
                        <a:latin typeface="Courier New"/>
                      </a:endParaRPr>
                    </a:p>
                    <a:p>
                      <a:r>
                        <a:rPr b="0" lang="en-IE" sz="1800" spc="-1" strike="noStrike">
                          <a:latin typeface="Courier New"/>
                        </a:rPr>
                        <a:t>myfunc(5)</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8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also allows us to pass data back from a function by using the </a:t>
            </a:r>
            <a:r>
              <a:rPr b="0" i="1" lang="en-IE" sz="3200" spc="-1" strike="noStrike">
                <a:solidFill>
                  <a:srgbClr val="0066cc"/>
                </a:solidFill>
                <a:latin typeface="Arial"/>
              </a:rPr>
              <a:t>return</a:t>
            </a:r>
            <a:r>
              <a:rPr b="0" lang="en-IE" sz="3200" spc="-1" strike="noStrike">
                <a:solidFill>
                  <a:srgbClr val="0066cc"/>
                </a:solidFill>
                <a:latin typeface="Arial"/>
              </a:rPr>
              <a:t> statement.</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output of this program is 10. </a:t>
            </a:r>
            <a:endParaRPr b="0" lang="en-IE" sz="3200" spc="-1" strike="noStrike">
              <a:solidFill>
                <a:srgbClr val="0066cc"/>
              </a:solidFill>
              <a:latin typeface="Arial"/>
            </a:endParaRPr>
          </a:p>
        </p:txBody>
      </p:sp>
      <p:graphicFrame>
        <p:nvGraphicFramePr>
          <p:cNvPr id="182" name="Table 3"/>
          <p:cNvGraphicFramePr/>
          <p:nvPr/>
        </p:nvGraphicFramePr>
        <p:xfrm>
          <a:off x="780480" y="2865600"/>
          <a:ext cx="5075280" cy="871200"/>
        </p:xfrm>
        <a:graphic>
          <a:graphicData uri="http://schemas.openxmlformats.org/drawingml/2006/table">
            <a:tbl>
              <a:tblPr/>
              <a:tblGrid>
                <a:gridCol w="5075640"/>
              </a:tblGrid>
              <a:tr h="871560">
                <a:tc>
                  <a:txBody>
                    <a:bodyPr lIns="90000" rIns="90000" tIns="46800" bIns="46800"/>
                    <a:p>
                      <a:r>
                        <a:rPr b="0" lang="en-IE" sz="1800" spc="-1" strike="noStrike">
                          <a:latin typeface="Courier New"/>
                        </a:rPr>
                        <a:t>def myfunc(x):</a:t>
                      </a:r>
                      <a:endParaRPr b="0" lang="en-IE" sz="1800" spc="-1" strike="noStrike">
                        <a:latin typeface="Courier New"/>
                      </a:endParaRPr>
                    </a:p>
                    <a:p>
                      <a:r>
                        <a:rPr b="0" lang="en-IE" sz="1800" spc="-1" strike="noStrike">
                          <a:latin typeface="Courier New"/>
                        </a:rPr>
                        <a:t>    </a:t>
                      </a:r>
                      <a:r>
                        <a:rPr b="0" lang="en-IE" sz="1800" spc="-1" strike="noStrike">
                          <a:latin typeface="Courier New"/>
                        </a:rPr>
                        <a:t>return x+x</a:t>
                      </a:r>
                      <a:endParaRPr b="0" lang="en-IE" sz="1800" spc="-1" strike="noStrike">
                        <a:latin typeface="Courier New"/>
                      </a:endParaRPr>
                    </a:p>
                    <a:p>
                      <a:r>
                        <a:rPr b="0" lang="en-IE" sz="1800" spc="-1" strike="noStrike">
                          <a:latin typeface="Courier New"/>
                        </a:rPr>
                        <a:t>print (myfunc(5))</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84"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Python also allows us to use third party libraries that are not part of the core distribution via the </a:t>
            </a:r>
            <a:r>
              <a:rPr b="0" i="1" lang="en-IE" sz="3200" spc="-1" strike="noStrike">
                <a:solidFill>
                  <a:srgbClr val="0066cc"/>
                </a:solidFill>
                <a:latin typeface="Arial"/>
              </a:rPr>
              <a:t>import</a:t>
            </a:r>
            <a:r>
              <a:rPr b="0" lang="en-IE" sz="3200" spc="-1" strike="noStrike">
                <a:solidFill>
                  <a:srgbClr val="0066cc"/>
                </a:solidFill>
                <a:latin typeface="Arial"/>
              </a:rPr>
              <a:t> statement.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output of this program is the value of pi to a specific number of significant digits.  </a:t>
            </a:r>
            <a:endParaRPr b="0" lang="en-IE" sz="3200" spc="-1" strike="noStrike">
              <a:solidFill>
                <a:srgbClr val="0066cc"/>
              </a:solidFill>
              <a:latin typeface="Arial"/>
            </a:endParaRPr>
          </a:p>
        </p:txBody>
      </p:sp>
      <p:graphicFrame>
        <p:nvGraphicFramePr>
          <p:cNvPr id="185" name="Table 3"/>
          <p:cNvGraphicFramePr/>
          <p:nvPr/>
        </p:nvGraphicFramePr>
        <p:xfrm>
          <a:off x="1235160" y="3578760"/>
          <a:ext cx="5075280" cy="871200"/>
        </p:xfrm>
        <a:graphic>
          <a:graphicData uri="http://schemas.openxmlformats.org/drawingml/2006/table">
            <a:tbl>
              <a:tblPr/>
              <a:tblGrid>
                <a:gridCol w="5075640"/>
              </a:tblGrid>
              <a:tr h="871560">
                <a:tc>
                  <a:txBody>
                    <a:bodyPr lIns="90000" rIns="90000" tIns="46800" bIns="46800"/>
                    <a:p>
                      <a:r>
                        <a:rPr b="0" lang="en-IE" sz="1800" spc="-1" strike="noStrike">
                          <a:latin typeface="Courier New"/>
                        </a:rPr>
                        <a:t>import math</a:t>
                      </a:r>
                      <a:endParaRPr b="0" lang="en-IE" sz="1800" spc="-1" strike="noStrike">
                        <a:latin typeface="Courier New"/>
                      </a:endParaRPr>
                    </a:p>
                    <a:p>
                      <a:r>
                        <a:rPr b="0" lang="en-IE" sz="1800" spc="-1" strike="noStrike">
                          <a:latin typeface="Courier New"/>
                        </a:rPr>
                        <a:t>print (math.pi)</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do Data Scientists do?</a:t>
            </a:r>
            <a:endParaRPr b="0" lang="en-IE" sz="4400" spc="-1" strike="noStrike">
              <a:solidFill>
                <a:srgbClr val="ffffff"/>
              </a:solidFill>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better name for a Data Scientists might be </a:t>
            </a:r>
            <a:r>
              <a:rPr b="0" i="1" lang="en-IE" sz="3200" spc="-1" strike="noStrike">
                <a:solidFill>
                  <a:srgbClr val="0066cc"/>
                </a:solidFill>
                <a:latin typeface="Arial"/>
              </a:rPr>
              <a:t>Data Janitor</a:t>
            </a:r>
            <a:r>
              <a:rPr b="0" lang="en-IE" sz="3200" spc="-1" strike="noStrike">
                <a:solidFill>
                  <a:srgbClr val="0066cc"/>
                </a:solidFill>
                <a:latin typeface="Arial"/>
              </a:rPr>
              <a: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Data Scientist (DS) generally performs the </a:t>
            </a:r>
            <a:r>
              <a:rPr b="0" lang="en-IE" sz="3200" spc="-1" strike="noStrike">
                <a:solidFill>
                  <a:srgbClr val="0066cc"/>
                </a:solidFill>
                <a:latin typeface="Arial"/>
              </a:rPr>
              <a:t>following tasks. </a:t>
            </a:r>
            <a:endParaRPr b="0" lang="en-IE"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Acquisition of data</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Cleansing of data</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Data transformation (if necessary)</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Exploratory analysis and visualization.</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Feeding data into appropriate algorithms. </a:t>
            </a:r>
            <a:endParaRPr b="0" lang="en-IE" sz="2800" spc="-1" strike="noStrike">
              <a:solidFill>
                <a:srgbClr val="0066cc"/>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Introduction to Python</a:t>
            </a:r>
            <a:endParaRPr b="0" lang="en-IE" sz="4400" spc="-1" strike="noStrike">
              <a:solidFill>
                <a:srgbClr val="ffffff"/>
              </a:solidFill>
              <a:latin typeface="Arial"/>
            </a:endParaRPr>
          </a:p>
        </p:txBody>
      </p:sp>
      <p:sp>
        <p:nvSpPr>
          <p:cNvPr id="18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In this course we will use the following libraries</a:t>
            </a:r>
            <a:endParaRPr b="0" lang="en-IE"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Quandl (For acquiring and analyzing financial data)</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Numpy (Primarily for manipulating vectors and </a:t>
            </a:r>
            <a:r>
              <a:rPr b="0" lang="en-IE" sz="2800" spc="-1" strike="noStrike">
                <a:solidFill>
                  <a:srgbClr val="0066cc"/>
                </a:solidFill>
                <a:latin typeface="Arial"/>
              </a:rPr>
              <a:t>matrices)</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Pandas (For general data science)</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MatPlotLib and Seaborn (for data visualization)  </a:t>
            </a:r>
            <a:endParaRPr b="0" lang="en-IE" sz="2800" spc="-1" strike="noStrike">
              <a:solidFill>
                <a:srgbClr val="0066cc"/>
              </a:solidFill>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What do Data Scientists do?</a:t>
            </a:r>
            <a:endParaRPr b="0" lang="en-IE" sz="4400" spc="-1" strike="noStrike">
              <a:solidFill>
                <a:srgbClr val="ffffff"/>
              </a:solidFill>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Data Scientist (DS) generally performs the following tasks. </a:t>
            </a:r>
            <a:endParaRPr b="0" lang="en-IE"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Performing analysis and visualization of output to provide meaningful insights to management. </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Track and record all steps for any regulatory requirements. </a:t>
            </a:r>
            <a:endParaRPr b="0" lang="en-IE" sz="2800" spc="-1" strike="noStrike">
              <a:solidFill>
                <a:srgbClr val="0066cc"/>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Acquiring Data</a:t>
            </a:r>
            <a:endParaRPr b="0" lang="en-IE" sz="4400" spc="-1" strike="noStrike">
              <a:solidFill>
                <a:srgbClr val="ffffff"/>
              </a:solidFill>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can be obtained from many different </a:t>
            </a:r>
            <a:r>
              <a:rPr b="0" lang="en-IE" sz="3200" spc="-1" strike="noStrike">
                <a:solidFill>
                  <a:srgbClr val="0066cc"/>
                </a:solidFill>
                <a:latin typeface="Arial"/>
              </a:rPr>
              <a:t>sources. </a:t>
            </a:r>
            <a:endParaRPr b="0" lang="en-IE"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The World Wide Web</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Internal or external relational databases</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Excel spreadsheets</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Text based documents such as Comma Separated </a:t>
            </a:r>
            <a:r>
              <a:rPr b="0" lang="en-IE" sz="2800" spc="-1" strike="noStrike">
                <a:solidFill>
                  <a:srgbClr val="0066cc"/>
                </a:solidFill>
                <a:latin typeface="Arial"/>
              </a:rPr>
              <a:t>Value (CSV) data. </a:t>
            </a:r>
            <a:endParaRPr b="0" lang="en-IE"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E" sz="2800" spc="-1" strike="noStrike">
                <a:solidFill>
                  <a:srgbClr val="0066cc"/>
                </a:solidFill>
                <a:latin typeface="Arial"/>
              </a:rPr>
              <a:t>Many other sources available. </a:t>
            </a:r>
            <a:endParaRPr b="0" lang="en-IE" sz="2800" spc="-1" strike="noStrike">
              <a:solidFill>
                <a:srgbClr val="0066cc"/>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Acquiring Data</a:t>
            </a:r>
            <a:endParaRPr b="0" lang="en-IE" sz="4400" spc="-1" strike="noStrike">
              <a:solidFill>
                <a:srgbClr val="ffffff"/>
              </a:solidFill>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 good DS should know or be easily able to locate relevant data for the project that he or she is working.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Additionally knowledge of file formats, such as CSV, XML, JSON and others is helpful.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The DS should be able to know how to load the data from the remote location to the local data repository for the project. </a:t>
            </a:r>
            <a:endParaRPr b="0" lang="en-IE" sz="3200" spc="-1" strike="noStrike">
              <a:solidFill>
                <a:srgbClr val="0066cc"/>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Acquiring Data</a:t>
            </a:r>
            <a:endParaRPr b="0" lang="en-IE" sz="4400" spc="-1" strike="noStrike">
              <a:solidFill>
                <a:srgbClr val="ffffff"/>
              </a:solidFill>
              <a:latin typeface="Arial"/>
            </a:endParaRPr>
          </a:p>
        </p:txBody>
      </p:sp>
      <p:sp>
        <p:nvSpPr>
          <p:cNvPr id="9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Often times, data sets will be extraordinarily large (Big Data). Thus understanding tools like Apache’s Hadoop and Spark and data extraction algorithms like Map Reduce may be necessary for project success.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637560"/>
          </a:xfrm>
          <a:prstGeom prst="rect">
            <a:avLst/>
          </a:prstGeom>
          <a:noFill/>
          <a:ln>
            <a:noFill/>
          </a:ln>
        </p:spPr>
        <p:txBody>
          <a:bodyPr lIns="0" rIns="0" tIns="0" bIns="0" anchor="ctr"/>
          <a:p>
            <a:pPr algn="ctr"/>
            <a:r>
              <a:rPr b="0" lang="en-IE" sz="4400" spc="-1" strike="noStrike">
                <a:solidFill>
                  <a:srgbClr val="ffffff"/>
                </a:solidFill>
                <a:latin typeface="Arial"/>
              </a:rPr>
              <a:t>Cleaning data</a:t>
            </a:r>
            <a:endParaRPr b="0" lang="en-IE" sz="4400" spc="-1" strike="noStrike">
              <a:solidFill>
                <a:srgbClr val="ffffff"/>
              </a:solidFill>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Often times acquired data is </a:t>
            </a:r>
            <a:r>
              <a:rPr b="0" i="1" lang="en-IE" sz="3200" spc="-1" strike="noStrike">
                <a:solidFill>
                  <a:srgbClr val="0066cc"/>
                </a:solidFill>
                <a:latin typeface="Arial"/>
              </a:rPr>
              <a:t>“dirty”</a:t>
            </a:r>
            <a:r>
              <a:rPr b="0" lang="en-IE" sz="3200" spc="-1" strike="noStrike">
                <a:solidFill>
                  <a:srgbClr val="0066cc"/>
                </a:solidFill>
                <a:latin typeface="Arial"/>
              </a:rPr>
              <a: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may contain duplicate lines.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Fields may have missing or incomplete data.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Data may be corrupted or out of date.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E" sz="3200" spc="-1" strike="noStrike">
                <a:solidFill>
                  <a:srgbClr val="0066cc"/>
                </a:solidFill>
                <a:latin typeface="Arial"/>
              </a:rPr>
              <a:t>This is one of the most critical, yet most tedious and tine consuming tasks that the DS must perform (Garbage in = Garbage out). </a:t>
            </a:r>
            <a:endParaRPr b="0" lang="en-IE"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IE" sz="3200" spc="-1" strike="noStrike">
              <a:solidFill>
                <a:srgbClr val="0066cc"/>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1674</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2018-05-27T16:28:29Z</dcterms:created>
  <dc:creator/>
  <dc:description/>
  <dc:language>en-IE</dc:language>
  <cp:lastModifiedBy/>
  <dcterms:modified xsi:type="dcterms:W3CDTF">2018-05-28T23:50:38Z</dcterms:modified>
  <cp:revision>64</cp:revision>
  <dc:subject/>
  <dc:title>Blue Curve</dc:title>
</cp:coreProperties>
</file>