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E3EC304-227D-4817-80C8-05C947CD22C7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61F0743-C573-4FD1-A21E-EC8C1A0A7CEC}" type="slidenum">
              <a:rPr b="0" lang="en-IE" sz="1400" spc="-1" strike="noStrike">
                <a:latin typeface="Times New Roman"/>
              </a:rPr>
              <a:t>1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Module 3. </a:t>
            </a:r>
            <a:br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Inporting and Consuming Data</a:t>
            </a:r>
            <a:endParaRPr b="0" lang="en-IE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also write data using the CSV module.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09" name="Table 3"/>
          <p:cNvGraphicFramePr/>
          <p:nvPr/>
        </p:nvGraphicFramePr>
        <p:xfrm>
          <a:off x="475200" y="2779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372276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csv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ifile  = open('test.csv', "rb")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reader = csv.reader(ifile)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ofile  = open('ttest.csv', "wb")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writer = csv.writer(ofile, delimiter='', quotechar='"', quoting=csv.QUOTE_ALL)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for row in reader: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writer.writerow(row)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ifile.close()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ofile.close()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Another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popular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format is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spreadsheet,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example,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Microsoft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Excel.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easiest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tool to use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read Excel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spreadsheets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Pandas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We’ll look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more at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Pandas later,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however,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let’s take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look at an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example of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using it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read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spreadsheet.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658080" y="15570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372276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# Import pandas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pandas as pd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Assign spreadsheet filename to `file`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file = 'example.xlsx'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Load spreadsheet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xl = pd.ExcelFile(file)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Print the sheet names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print(xl.sheet_names)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Load a sheet into a DataFrame by name: df1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df1 = xl.parse('Sheet1')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the preceeding example, all we need to do is to import the Pandas library (the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as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keyword allow us to create aliases for the library)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then simply open the file, call the excel method from Pandas and pass the file into the method.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Pandas will then return a dataframe with the spreadsheet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allows us to use standard SQL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databases, such as Oracle, MySQL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Postgres as our data sources.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usual way to do this is to import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relevant Python module for the database that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you are using and connect to it.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next example shows a simple connection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 a Postgres database using the psycopg2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module.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658080" y="1557000"/>
          <a:ext cx="9421920" cy="37224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372276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psycopg2 # Replace this with whatever database is relevant to you.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sys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try: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conn = psycopg2.connect("dbname='template1' user='dbuser'     host='localhost' password='dbpass'")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except: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print "I am unable to connect to the database"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sys.exit(1) # Quit if we can’t connect for some reason.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cur = conn.cursor()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cur.execute("""SELECT datname from pg_database""")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rows = cur.fetchall()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print ("\nShow me the databases:\n")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for row in rows: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print ("   ", row[0])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then fetch the results back from the SELECT statement and print out each row of the results, one row at a time.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Additionally, we can use the same concept to create a INSERT/UPDATE/DELETE SQL statements to modify the contents of the database.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most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popular data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visualization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package for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matplotlib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Matplotlib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allows us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create nearly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any type of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graph that we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desire by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simplying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calling a few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from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library.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Following is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simple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example of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creating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line graph in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matplotlib.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477720" y="263592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datalist = [1,2,3,4,5]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plt.plot(datalist)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plt.ylabel('datalist elements')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the preceeding example, we import matplotlib.pyplot (pylot is a submodule under matplotlib).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then create a simple line graph and feed it some numbers.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in order actually to display the graph, we must finally run plt.show()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can come in many different formats and file types.  In this module we’ll learn how to create applications that can consume data these different formats.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Also note that we only provided the “y-axis values”.  Matplotlib will provide default x-axis values for us if we don’t provide them ourselves.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plot() method takes a number of arguments, including x-axis values, y-axis values and graph colors.  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477720" y="263592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y_datalist = [1,2,3,4,5]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x_datalist = [0.5,0.6,0.7,0.8,0.9]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plt.plot(x_datalist,y_datalist,color=’ro’)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plt.ylabel('y_datalist elements')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plt.xlabel(‘x_datalist elements’)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this example, we provide both the x-axis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y-axis values.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Additionally, the third argument ‘ro’ specifies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both the color (r for red) and the plot type (o for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circle marker).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documentation for the plot() method tells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us what codes are supported for plot types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colors.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Matplotlib also allows us to display multiple lots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 the same graph.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the next example, we display three plots.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first being numbers in a range from 1 to 5,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at intervals of 0.2.  The second dataset is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first data set squared, and the third dataset is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first data set cubed.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477720" y="263592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y_1 = [0.,0.2,0.4,0.6,0.8,1.,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1.2,1.4,1.6,1.8,2.,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2.2,2.4,2.6,2.8,3.,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3.2,3.4,3.6,3.8,4.,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4.2,4.4,4.6,4.8,5.]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y_2 = [v**2 for v in y_1]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y_3 = [v**3 for v in y_1]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plt.plot(y_1, y_1, 'r--', y_1, y_2, 'bs', y_1, y_3, 'g^')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the previous example showcases a powerful feature of the Python language known 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list comprehension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List comprehension allows us to build lists programmatically in a compact fashion.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Many times, it is useful to create multiple plots rather than having all of the plots on a single graph.  To do this, we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subplot()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 from matplotlib.pyplot.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298440" y="176400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def f(t):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return np.exp(-t) * np.cos(2*np.pi*t)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t1 = np.arange(0.0, 5.0, 0.1)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t2 = np.arange(0.0, 5.0, 0.02)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plt.subplot(211)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plt.plot(t1, f(t1), 'bo', t2, f(t2), 'k')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plt.subplot(212)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plt.plot(t2, np.cos(2*np.pi*t2), 'r--')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There are a number of things to note in the previous example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Instead of creating the data manually as in previous examples, we use another library called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numpy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to generate ranges of values for us.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Instead of one plot, we have two, so we explicitly tell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matplotlib that we are using one figure (plt.figure) and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two subplot in the figure (plt.subplot)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 values passed to plt.figure and plt.subplot here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are the number of rows, number of columns and an ID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number). 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Note that plt.figure here is optional as matplotlib will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always create at least one plt.figure instance for you.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first format type we’ll look at is text.  More specifically, we’ll look at comma separated value (CSV) files.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First, however, we’ll examine two useful strings methods,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split()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and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strip()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can also create histograms with matplotlib.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Cleaning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Often times acquired data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“dirty”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may contain duplicate lines.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Fields may have missing or incomplete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may be corrupted or out of date.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This is one of the most critical, yet most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tedious and tine consuming tasks that the DS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must perform (Garbage in = Garbage out).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Transforming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There are many instances where the raw data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will need to be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transformed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in some manner.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example, if we are working with Pounds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Sterling (GBP, but the currency data acquired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is in US Dollars (USD), then a currency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conversion will need to be performed on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Transforming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There are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times that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will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need to be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normalized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That is, data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values may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need to be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reorganized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various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ways so that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one data field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does not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have an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outsized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effect on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algorithms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used.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Exploratory analysis. 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Often, raw data will contain fields that are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extraneous or unnecessary for the project that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is being undertaken.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DS must choose the relevant subset of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necessary.  This is where exploratory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analysis becomes useful.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Picking fields with proper correlations becomes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important.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Exploratory analysis. 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Visualization tools, such as heatmaps, become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very useful in picking relevant data fields from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mix.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Note, often, you will not have any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meta-data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about the fields due to regulatory concerns,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this means that you must rely on these visual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tools to pick the proper features for your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analysis.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What is Data Science?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Among the primary tools we will be using is the Python programming language.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will be using version 3.&lt;Replace this with the correct version&gt; for our labs.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well, will be employing a number of libraries and API’s to make it easy to create programs and systems that will allow us to easily extract and analyze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What is Data Science?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Among the primary tools we will be using is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programming language.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will be using version 3.&lt;Replace this with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correct version&gt; for our labs.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well, will be employing a number of libraries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and API’s to make it easy to create programs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and systems that will allow us to easily extract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and analyze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uses the concept of a REPL.  REPL is an acronym for Read – Eval – Print – Loop.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REPL is simply an interactive shell that allows us to type in simple Python programs and run them directly.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ships with a REPL application already available as part of the distribution.  Other, more powerful and modern REPL’s, such as iPython are also available.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stores all  values into a variable. For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will print out the value of 1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Go ahead and try this in the REPL.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74" name="Table 3"/>
          <p:cNvGraphicFramePr/>
          <p:nvPr/>
        </p:nvGraphicFramePr>
        <p:xfrm>
          <a:off x="918360" y="290952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x = 1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(x)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75" name="TextShape 4"/>
          <p:cNvSpPr txBox="1"/>
          <p:nvPr/>
        </p:nvSpPr>
        <p:spPr>
          <a:xfrm>
            <a:off x="3427920" y="1018080"/>
            <a:ext cx="345240" cy="30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is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split() method for strings takes a string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turns it into a list, where each element of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list is a component of the string, split by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specific character.  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is [‘Hello’,’World’]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819360" y="37044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string1 = ‘Hello, World’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list1 = string1.split(‘,’)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print(list1)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Variables (also known 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objects)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can store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different types of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this program will print out the values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Courier New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Courier New"/>
              </a:rPr>
              <a:t>1 Hello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 your output console.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78" name="Table 3"/>
          <p:cNvGraphicFramePr/>
          <p:nvPr/>
        </p:nvGraphicFramePr>
        <p:xfrm>
          <a:off x="2525760" y="343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a = 1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b = ‘Hello’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(a,b)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variables can hold different types of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data.  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variable names in Python are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case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sensitive!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81" name="Table 3"/>
          <p:cNvGraphicFramePr/>
          <p:nvPr/>
        </p:nvGraphicFramePr>
        <p:xfrm>
          <a:off x="986400" y="287352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Arial"/>
                        </a:rPr>
                        <a:t>a = 1 # Integer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Arial"/>
                        </a:rPr>
                        <a:t>b = 2.0 # Double Precision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Arial"/>
                        </a:rPr>
                        <a:t>c = 4e2 # Scientific Notation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Arial"/>
                        </a:rPr>
                        <a:t>d = 4j # Complex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Arial"/>
                        </a:rPr>
                        <a:t>e = ‘Hello World’ # String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do arithmetic and other operations 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variables as well.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84" name="Table 3"/>
          <p:cNvGraphicFramePr/>
          <p:nvPr/>
        </p:nvGraphicFramePr>
        <p:xfrm>
          <a:off x="2547000" y="34498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a = 1 + 1 # Addition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b = a + 2 # Note we can add variables as well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c = a - 1 # Subtraction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d = b * 2 # Multiplication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e = b / 2 # Division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f = b // 2 # Floor (Integer) division (for 3.x only)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g = a ** 2 # exponentiation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a += 1 # Equivalent to a = a  + 1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do arithmetic and other operations on variables as well.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here, the addition operator concatenates strings rather than doing arithmetic addition.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87" name="Table 3"/>
          <p:cNvGraphicFramePr/>
          <p:nvPr/>
        </p:nvGraphicFramePr>
        <p:xfrm>
          <a:off x="1098360" y="2793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s1 = ‘hello’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s2 = ‘world’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s3 = s1 + ‘ ‘ + s2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(s3)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do arithmetic and other operations 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variables as well.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here, the addition operator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concatenates strings rather than doing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arithmetic addition.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90" name="Table 3"/>
          <p:cNvGraphicFramePr/>
          <p:nvPr/>
        </p:nvGraphicFramePr>
        <p:xfrm>
          <a:off x="1098360" y="2793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s1 = ‘hello’ * 3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(s1)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do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interesting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things with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string data as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well!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[ ]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notation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represents a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slice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of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string.  In this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case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slice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represents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start of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string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fourth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position in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string.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(End position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- 1)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93" name="Table 3"/>
          <p:cNvGraphicFramePr/>
          <p:nvPr/>
        </p:nvGraphicFramePr>
        <p:xfrm>
          <a:off x="1098360" y="2793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s1 = ‘hello world’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(s1[0:5])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Strings also have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methods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associated with them.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Methods are really just another name for a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function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. operator in Python calls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upper()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method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using the value in the variable.  The output here is: ‘HELLO WORLD’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96" name="Table 3"/>
          <p:cNvGraphicFramePr/>
          <p:nvPr/>
        </p:nvGraphicFramePr>
        <p:xfrm>
          <a:off x="826920" y="37972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-66600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s1 = ‘hello world’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(s1.upper())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also represent data in the form of a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list.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list is just a bunch of data in a row, separated by commas.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Here, the output is the concatenated list containing the values from l1 and l2.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99" name="Table 3"/>
          <p:cNvGraphicFramePr/>
          <p:nvPr/>
        </p:nvGraphicFramePr>
        <p:xfrm>
          <a:off x="708480" y="334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6123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l1 = [1,2,3,4,5]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l2 = [‘a’,’b’,’c’,’d’,’e’]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l3 = l1 + l2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(l3)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we saw with strings, we can use the [ ] notation to access individual elements or slices of a list.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with strings, the second number in the slice is the last position – 1.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02" name="Table 3"/>
          <p:cNvGraphicFramePr/>
          <p:nvPr/>
        </p:nvGraphicFramePr>
        <p:xfrm>
          <a:off x="708480" y="334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6123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l1 = [1,2,3,4,5]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(l1[0])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(l1[0:3])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Like strings, lists also have methods associated with them, accessible via the ‘.’ operator.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pop()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method returns the last element in the list and removes it from the list.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05" name="Table 3"/>
          <p:cNvGraphicFramePr/>
          <p:nvPr/>
        </p:nvGraphicFramePr>
        <p:xfrm>
          <a:off x="708480" y="334224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6123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l1 = [1,2,3,4,5]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(l1.pop())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strip() method strips the newline character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off of the end of any string.  This is important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most O/S’s, including Windows and Linux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uses newlines (or, in the case of windows,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carriage return and newline characters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combined) as part of the text.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common practice is to chain these methods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together.  An example is shown on the next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slide.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Finally, we have dictionaries, often referred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other languages as maps.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Dictionaries are a list of key/value pairs.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Storing data in this fashion can be very useful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data lookups become very fast.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08" name="Table 3"/>
          <p:cNvGraphicFramePr/>
          <p:nvPr/>
        </p:nvGraphicFramePr>
        <p:xfrm>
          <a:off x="807840" y="43660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6123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d1 = {‘key_1’:’value_1’,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’</a:t>
                      </a:r>
                      <a:r>
                        <a:rPr b="0" lang="en-IE" sz="1800" spc="-1" strike="noStrike">
                          <a:latin typeface="Courier New"/>
                        </a:rPr>
                        <a:t>key_2’:’value_2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...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‘</a:t>
                      </a:r>
                      <a:r>
                        <a:rPr b="0" lang="en-IE" sz="1800" spc="-1" strike="noStrike">
                          <a:latin typeface="Courier New"/>
                        </a:rPr>
                        <a:t>key_n’:’value_n’}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use the familiar [ ] operator to retrieve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from a dictionary.  Only instead of using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 integer number as with a list, we use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key.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the key can be a hardcoded string, or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another Python variable.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11" name="Table 3"/>
          <p:cNvGraphicFramePr/>
          <p:nvPr/>
        </p:nvGraphicFramePr>
        <p:xfrm>
          <a:off x="723240" y="3256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print d1[‘key_n’])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use the familiar [ ] operator to retrieve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from a dictionary.  Only instead of using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 integer number as with a list, we use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key.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is a list of the keys for this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dictionary.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14" name="Table 3"/>
          <p:cNvGraphicFramePr/>
          <p:nvPr/>
        </p:nvGraphicFramePr>
        <p:xfrm>
          <a:off x="723240" y="3256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print (d1.keys())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has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if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statement to allow us to make decisions about what to do in our programs.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Python uses indentation to delimit the start and end of an if/else block.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17" name="Table 3"/>
          <p:cNvGraphicFramePr/>
          <p:nvPr/>
        </p:nvGraphicFramePr>
        <p:xfrm>
          <a:off x="723240" y="3040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x = 5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if x == 5: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5’)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else: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not 5’)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allows the use of one or more elif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statements in an if/else block.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20" name="Table 3"/>
          <p:cNvGraphicFramePr/>
          <p:nvPr/>
        </p:nvGraphicFramePr>
        <p:xfrm>
          <a:off x="723240" y="3040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x = 5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if x == 5: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5’)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elif x == 6: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6’) 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else: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(‘x is not 5 or 6’)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allows us to iterate in our programs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with two constructs,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for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loop and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while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loop.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Here we print out values from 1 to 4 (As with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lists and slices, we subtract 1 from the last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value.  We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range()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function to generate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list of numbers from 1 to 4.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23" name="Table 3"/>
          <p:cNvGraphicFramePr/>
          <p:nvPr/>
        </p:nvGraphicFramePr>
        <p:xfrm>
          <a:off x="723240" y="3040200"/>
          <a:ext cx="5075280" cy="6120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For i in range(1,5):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(i)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while loop also allows iteration.  A while loop will continue to iterate as long as the condition specified is True.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Here we print out values from 10 to 1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26" name="Table 3"/>
          <p:cNvGraphicFramePr/>
          <p:nvPr/>
        </p:nvGraphicFramePr>
        <p:xfrm>
          <a:off x="723240" y="3040200"/>
          <a:ext cx="5075280" cy="6120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457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x = 10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while x &gt; 0: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(x)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x -= 1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has the concept of functions.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Functions are simply a block of code grouped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together.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Functions in Python can be pre-defined, such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the print() or range() function, or can be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defined directly in our programs.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29" name="Table 3"/>
          <p:cNvGraphicFramePr/>
          <p:nvPr/>
        </p:nvGraphicFramePr>
        <p:xfrm>
          <a:off x="784080" y="4561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def myfunc():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(‘Hi from myfunc!’)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myfunc() 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provides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def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keyword to allow us to define functions.  Note that as with if/else and for/while blocks, functions are defined with indentation.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also pass data into a function by means of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parameters.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program is 5.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32" name="Table 3"/>
          <p:cNvGraphicFramePr/>
          <p:nvPr/>
        </p:nvGraphicFramePr>
        <p:xfrm>
          <a:off x="784080" y="4561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def myfunc(x):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(x)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myfunc(5)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allows us to pass data back from a function by using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return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statement.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program is 10.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35" name="Table 3"/>
          <p:cNvGraphicFramePr/>
          <p:nvPr/>
        </p:nvGraphicFramePr>
        <p:xfrm>
          <a:off x="780480" y="2865600"/>
          <a:ext cx="5075280" cy="8712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871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def myfunc(x):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return x+x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(myfunc(5))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here that we are chaining the strip() and split() methods so that the output of the first method becomes the input to the second method.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before, the output of this code is: [‘Hello’,’World’]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819360" y="3704400"/>
          <a:ext cx="7388640" cy="1389600"/>
        </p:xfrm>
        <a:graphic>
          <a:graphicData uri="http://schemas.openxmlformats.org/drawingml/2006/table">
            <a:tbl>
              <a:tblPr/>
              <a:tblGrid>
                <a:gridCol w="825732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string1 = ‘Hello, Worl\n’ # note the newline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list1 = string1.strip().split(‘,’) # Chaining methods 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(list1)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allows us to use third party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libraries that are not part of the core distribution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via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import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statement.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program is the value of pi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specific number of significant digits.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238" name="Table 3"/>
          <p:cNvGraphicFramePr/>
          <p:nvPr/>
        </p:nvGraphicFramePr>
        <p:xfrm>
          <a:off x="1235160" y="3578760"/>
          <a:ext cx="5075280" cy="87120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87156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import math</a:t>
                      </a:r>
                      <a:endParaRPr b="0" lang="en-IE" sz="1800" spc="-1" strike="noStrike">
                        <a:latin typeface="Courier New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(math.pi)</a:t>
                      </a:r>
                      <a:endParaRPr b="0" lang="en-IE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Introduction to Python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this course we will use the following libraries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Quandl (For acquiring and analyzing financial data)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Numpy (Primarily for manipulating vectors and matrices)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Pandas (For general data science)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MatPlotLib and Seaborn (for data visualization) 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One of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most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common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formats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is the CSV.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has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specific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module that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can be used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 help you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extract data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from a CSV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file.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921960" y="422136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import csv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with open(‘data.csv’, ‘rb’) as f: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reader = csv.reader(f)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for row in reader: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(row)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Let’s analyze this code fragment.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with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statement simply allows Python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automatically close the file once we’re finished.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1232640" y="22636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import csv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with open(‘data.csv’, ‘rb’) as f: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reader = csv.reader(f)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for row in reader: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(row)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Once we’ve opened the file, we simply call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reader()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 from the csv module and pass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open file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f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into it.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csv module will do all of the work in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extracting the comma separated data for us.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232640" y="22636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import csv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with open(‘data.csv’, ‘rb’) as f: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reader = csv.reader(f)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for row in reader: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(row)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2018-05-30T00:42:12Z</dcterms:modified>
  <cp:revision>114</cp:revision>
  <dc:subject/>
  <dc:title>Blue Curve</dc:title>
</cp:coreProperties>
</file>