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IE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E" sz="1400" spc="-1" strike="noStrike">
                <a:latin typeface="Times New Roman"/>
              </a:rPr>
              <a:t> 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E" sz="1400" spc="-1" strike="noStrike">
                <a:latin typeface="Times New Roman"/>
              </a:rPr>
              <a:t> 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A160650-7C81-4820-8A35-875BA4FDF16D}" type="slidenum">
              <a:rPr b="0" lang="en-IE" sz="1400" spc="-1" strike="noStrike">
                <a:latin typeface="Times New Roman"/>
              </a:rPr>
              <a:t>1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Click to edit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outline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text format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Second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Outline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Level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66cc"/>
                </a:solidFill>
                <a:latin typeface="Arial"/>
              </a:rPr>
              <a:t>Third </a:t>
            </a:r>
            <a:r>
              <a:rPr b="0" lang="en-IE" sz="2400" spc="-1" strike="noStrike">
                <a:solidFill>
                  <a:srgbClr val="0066cc"/>
                </a:solidFill>
                <a:latin typeface="Arial"/>
              </a:rPr>
              <a:t>Outline </a:t>
            </a:r>
            <a:r>
              <a:rPr b="0" lang="en-IE" sz="2400" spc="-1" strike="noStrike">
                <a:solidFill>
                  <a:srgbClr val="0066cc"/>
                </a:solidFill>
                <a:latin typeface="Arial"/>
              </a:rPr>
              <a:t>Level</a:t>
            </a:r>
            <a:endParaRPr b="0" lang="en-IE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Fourth 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Outline 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Level</a:t>
            </a:r>
            <a:endParaRPr b="0" lang="en-IE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Fifth 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Outlin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e 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Level</a:t>
            </a:r>
            <a:endParaRPr b="0" lang="en-IE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Si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xt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h 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O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utl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in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e 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Le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ve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l</a:t>
            </a:r>
            <a:endParaRPr b="0" lang="en-IE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S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e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v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e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n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t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h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O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u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t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l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i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n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e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L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e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v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e</a:t>
            </a:r>
            <a:r>
              <a:rPr b="0" lang="en-IE" sz="2000" spc="-1" strike="noStrike">
                <a:solidFill>
                  <a:srgbClr val="0066cc"/>
                </a:solidFill>
                <a:latin typeface="Arial"/>
              </a:rPr>
              <a:t>l</a:t>
            </a:r>
            <a:endParaRPr b="0" lang="en-IE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E" sz="1400" spc="-1" strike="noStrike">
                <a:latin typeface="Times New Roman"/>
              </a:rPr>
              <a:t> 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E" sz="1400" spc="-1" strike="noStrike">
                <a:latin typeface="Times New Roman"/>
              </a:rPr>
              <a:t> 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350C91D-0B92-407D-B6A8-3AA4E5E7C580}" type="slidenum">
              <a:rPr b="0" lang="en-IE" sz="1400" spc="-1" strike="noStrike">
                <a:latin typeface="Times New Roman"/>
              </a:rPr>
              <a:t>1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1923840"/>
            <a:ext cx="9071640" cy="2097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006699"/>
                </a:solidFill>
                <a:latin typeface="Arial"/>
              </a:rPr>
              <a:t>Module 3. </a:t>
            </a:r>
            <a:br/>
            <a:r>
              <a:rPr b="0" lang="en-IE" sz="4400" spc="-1" strike="noStrike">
                <a:solidFill>
                  <a:srgbClr val="006699"/>
                </a:solidFill>
                <a:latin typeface="Arial"/>
              </a:rPr>
              <a:t>Inporting and Consuming Data</a:t>
            </a:r>
            <a:br/>
            <a:r>
              <a:rPr b="0" lang="en-IE" sz="4400" spc="-1" strike="noStrike">
                <a:solidFill>
                  <a:srgbClr val="006699"/>
                </a:solidFill>
                <a:latin typeface="Arial"/>
              </a:rPr>
              <a:t>Data Visualization</a:t>
            </a:r>
            <a:br/>
            <a:r>
              <a:rPr b="0" lang="en-IE" sz="4400" spc="-1" strike="noStrike">
                <a:solidFill>
                  <a:srgbClr val="006699"/>
                </a:solidFill>
                <a:latin typeface="Arial"/>
              </a:rPr>
              <a:t>Quandl</a:t>
            </a:r>
            <a:endParaRPr b="0" lang="en-IE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 can also write data using the CSV module.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09" name="Table 3"/>
          <p:cNvGraphicFramePr/>
          <p:nvPr/>
        </p:nvGraphicFramePr>
        <p:xfrm>
          <a:off x="475200" y="277920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3722760">
                <a:tc>
                  <a:txBody>
                    <a:bodyPr lIns="90000" rIns="90000" tIns="46800" bIns="46800"/>
                    <a:p>
                      <a:r>
                        <a:rPr b="0" lang="en-IE" sz="1600" spc="-1" strike="noStrike">
                          <a:latin typeface="Courier New"/>
                        </a:rPr>
                        <a:t>import csv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 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ifile  = open('test.csv', "rb")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reader = csv.reader(ifile)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ofile  = open('ttest.csv', "wb")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writer = csv.writer(ofile, delimiter='', quotechar='"', quoting=csv.QUOTE_ALL)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 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for row in reader: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    </a:t>
                      </a:r>
                      <a:r>
                        <a:rPr b="0" lang="en-IE" sz="1600" spc="-1" strike="noStrike">
                          <a:latin typeface="Courier New"/>
                        </a:rPr>
                        <a:t>writer.writerow(row)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 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ifile.close()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ofile.close()</a:t>
                      </a:r>
                      <a:endParaRPr b="0" lang="en-IE" sz="16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Another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popular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format is a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spreadsheet,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for example,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Microsoft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Excel.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easiest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tool to use to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read Excel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spreadsheets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is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Pandas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. 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We’ll look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more at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Pandas later,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however,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let’s take a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look at an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example of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using it to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read a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spreadsheet.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14" name="Table 3"/>
          <p:cNvGraphicFramePr/>
          <p:nvPr/>
        </p:nvGraphicFramePr>
        <p:xfrm>
          <a:off x="658080" y="155700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3722760">
                <a:tc>
                  <a:txBody>
                    <a:bodyPr lIns="90000" rIns="90000" tIns="46800" bIns="46800"/>
                    <a:p>
                      <a:r>
                        <a:rPr b="0" lang="en-IE" sz="1600" spc="-1" strike="noStrike">
                          <a:latin typeface="Courier New"/>
                        </a:rPr>
                        <a:t># Import pandas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import pandas as pd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# Assign spreadsheet filename to `file`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file = 'example.xlsx'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# Load spreadsheet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xl = pd.ExcelFile(file)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# Print the sheet names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print(xl.sheet_names)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# Load a sheet into a DataFrame by name: df1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df1 = xl.parse('Sheet1')</a:t>
                      </a:r>
                      <a:endParaRPr b="0" lang="en-IE" sz="16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In the preceeding example, all we need to do is to import the Pandas library (the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as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keyword allow us to create aliases for the library)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 then simply open the file, call the excel method from Pandas and pass the file into the method.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Pandas will then return a dataframe with the spreadsheet data.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Python also allows us to use standard SQL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databases, such as Oracle, MySQL and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Postgres as our data sources. 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usual way to do this is to import the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relevant Python module for the database that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you are using and connect to it.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next example shows a simple connection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to a Postgres database using the psycopg2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Python module. 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21" name="Table 3"/>
          <p:cNvGraphicFramePr/>
          <p:nvPr/>
        </p:nvGraphicFramePr>
        <p:xfrm>
          <a:off x="658080" y="1557000"/>
          <a:ext cx="9421920" cy="372240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3722760">
                <a:tc>
                  <a:txBody>
                    <a:bodyPr lIns="90000" rIns="90000" tIns="46800" bIns="46800"/>
                    <a:p>
                      <a:r>
                        <a:rPr b="0" lang="en-IE" sz="1600" spc="-1" strike="noStrike">
                          <a:latin typeface="Courier New"/>
                        </a:rPr>
                        <a:t>import psycopg2 # Replace this with whatever database is relevant to you. 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import sys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try: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    </a:t>
                      </a:r>
                      <a:r>
                        <a:rPr b="0" lang="en-IE" sz="1600" spc="-1" strike="noStrike">
                          <a:latin typeface="Courier New"/>
                        </a:rPr>
                        <a:t>conn = psycopg2.connect("dbname='template1' user='dbuser'     host='localhost' password='dbpass'")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except: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    </a:t>
                      </a:r>
                      <a:r>
                        <a:rPr b="0" lang="en-IE" sz="1600" spc="-1" strike="noStrike">
                          <a:latin typeface="Courier New"/>
                        </a:rPr>
                        <a:t>print "I am unable to connect to the database"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    </a:t>
                      </a:r>
                      <a:r>
                        <a:rPr b="0" lang="en-IE" sz="1600" spc="-1" strike="noStrike">
                          <a:latin typeface="Courier New"/>
                        </a:rPr>
                        <a:t>sys.exit(1) # Quit if we can’t connect for some reason.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cur = conn.cursor()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cur.execute("""SELECT datname from pg_database""")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rows = cur.fetchall()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print ("\nShow me the databases:\n")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for row in rows: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    </a:t>
                      </a:r>
                      <a:r>
                        <a:rPr b="0" lang="en-IE" sz="1600" spc="-1" strike="noStrike">
                          <a:latin typeface="Courier New"/>
                        </a:rPr>
                        <a:t>print ("   ", row[0])</a:t>
                      </a:r>
                      <a:endParaRPr b="0" lang="en-IE" sz="16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 then fetch the results back from the SELECT statement and print out each row of the results, one row at a time.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Additionally, we can use the same concept to create a INSERT/UPDATE/DELETE SQL statements to modify the contents of the database.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most popular data visualization package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for Python is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matplotlib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.  Matplotlib allows us to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create nearly any type of graph that we desire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by simplying calling a few methods from the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library.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Following is a simple example of creating a line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graph in matplotlib.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28" name="Table 3"/>
          <p:cNvGraphicFramePr/>
          <p:nvPr/>
        </p:nvGraphicFramePr>
        <p:xfrm>
          <a:off x="477720" y="2635920"/>
          <a:ext cx="9421560" cy="175500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1755000">
                <a:tc>
                  <a:txBody>
                    <a:bodyPr lIns="90000" rIns="90000" tIns="46800" bIns="46800"/>
                    <a:p>
                      <a:r>
                        <a:rPr b="0" lang="en-IE" sz="1600" spc="-1" strike="noStrike">
                          <a:latin typeface="Courier New"/>
                        </a:rPr>
                        <a:t>import matplotlib.pyplot as plt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datalist = [1,2,3,4,5]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plt.plot(datalist)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plt.ylabel('datalist elements')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plt.show()</a:t>
                      </a:r>
                      <a:endParaRPr b="0" lang="en-IE" sz="16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In the preceeding example, we import matplotlib.pyplot (pylot is a submodule under matplotlib).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We then create a simple line graph and feed it some numbers.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Note that in order actually to display the graph, we must finally run plt.show()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Data can come in many different formats and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file types.  In this module we’ll learn how to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create applications that can consume data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these different formats.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Also note that we only provided the “y-axis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values”.  Matplotlib will provide default x-axis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values for us if we don’t provide them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ourselves.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plot() method takes a number of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arguments, including x-axis values, y-axis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values and graph colors.  For example: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35" name="Table 3"/>
          <p:cNvGraphicFramePr/>
          <p:nvPr/>
        </p:nvGraphicFramePr>
        <p:xfrm>
          <a:off x="477720" y="2635920"/>
          <a:ext cx="9421560" cy="175500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1755000">
                <a:tc>
                  <a:txBody>
                    <a:bodyPr lIns="90000" rIns="90000" tIns="46800" bIns="46800"/>
                    <a:p>
                      <a:r>
                        <a:rPr b="0" lang="en-IE" sz="1600" spc="-1" strike="noStrike">
                          <a:latin typeface="Courier New"/>
                        </a:rPr>
                        <a:t>import matplotlib.pyplot as plt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y_datalist = [1,2,3,4,5]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x_datalist = [0.5,0.6,0.7,0.8,0.9]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plt.plot(x_datalist,y_datalist,color=’ro’)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plt.ylabel('y_datalist elements')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plt.xlabel(‘x_datalist elements’)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plt.show()</a:t>
                      </a:r>
                      <a:endParaRPr b="0" lang="en-IE" sz="16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In this example, we provide both the x-axis and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y-axis values.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Additionally, the third argument ‘ro’ specifies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both the color (r for red) and the plot type (o for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circle marker).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documentation for the plot() method tells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us what codes are supported for plot types and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colors.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Matplotlib also allows us to display multiple lots on the same graph.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In the next example, we display three plots.  The first being numbers in a range from 1 to 5, at intervals of 0.2.  The second dataset is the first data set squared, and the third dataset is the first data set cubed.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42" name="Table 3"/>
          <p:cNvGraphicFramePr/>
          <p:nvPr/>
        </p:nvGraphicFramePr>
        <p:xfrm>
          <a:off x="477720" y="2635920"/>
          <a:ext cx="9421560" cy="175500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1755000">
                <a:tc>
                  <a:txBody>
                    <a:bodyPr lIns="90000" rIns="90000" tIns="46800" bIns="46800"/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import matplotlib.pyplot as plt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y_1 = [0.,0.2,0.4,0.6,0.8,1.,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       </a:t>
                      </a:r>
                      <a:r>
                        <a:rPr b="0" lang="en-IE" sz="1600" spc="-1" strike="noStrike">
                          <a:latin typeface="Courier New"/>
                        </a:rPr>
                        <a:t>1.2,1.4,1.6,1.8,2.,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       </a:t>
                      </a:r>
                      <a:r>
                        <a:rPr b="0" lang="en-IE" sz="1600" spc="-1" strike="noStrike">
                          <a:latin typeface="Courier New"/>
                        </a:rPr>
                        <a:t>2.2,2.4,2.6,2.8,3.,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       </a:t>
                      </a:r>
                      <a:r>
                        <a:rPr b="0" lang="en-IE" sz="1600" spc="-1" strike="noStrike">
                          <a:latin typeface="Courier New"/>
                        </a:rPr>
                        <a:t>3.2,3.4,3.6,3.8,4.,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       </a:t>
                      </a:r>
                      <a:r>
                        <a:rPr b="0" lang="en-IE" sz="1600" spc="-1" strike="noStrike">
                          <a:latin typeface="Courier New"/>
                        </a:rPr>
                        <a:t>4.2,4.4,4.6,4.8,5.]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y_2 = [v**2 for v in y_1]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y_3 = [v**3 for v in y_1]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plt.plot(y_1, y_1, 'r--', y_1, y_2, 'bs', y_1, y_3, 'g^') 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plt.show()</a:t>
                      </a:r>
                      <a:endParaRPr b="0" lang="en-IE" sz="16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Note that the previous example showcases a powerful feature of the Python language known as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list comprehension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.  List comprehension allows us to build lists programmatically in a compact fashion.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Many times, it is useful to create multiple plots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rather than having all of the plots on a single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graph.  To do this, we use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subplot()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method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from matplotlib.pyplot.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For example: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49" name="Table 3"/>
          <p:cNvGraphicFramePr/>
          <p:nvPr/>
        </p:nvGraphicFramePr>
        <p:xfrm>
          <a:off x="298440" y="1764000"/>
          <a:ext cx="9421560" cy="175500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1755000">
                <a:tc>
                  <a:txBody>
                    <a:bodyPr lIns="90000" rIns="90000" tIns="46800" bIns="46800"/>
                    <a:p>
                      <a:r>
                        <a:rPr b="0" lang="en-IE" sz="1600" spc="-1" strike="noStrike">
                          <a:latin typeface="Courier New"/>
                        </a:rPr>
                        <a:t>import numpy as np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import matplotlib.pyplot as plt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def f(t):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    </a:t>
                      </a:r>
                      <a:r>
                        <a:rPr b="0" lang="en-IE" sz="1600" spc="-1" strike="noStrike">
                          <a:latin typeface="Courier New"/>
                        </a:rPr>
                        <a:t>return np.exp(-t) * np.cos(2*np.pi*t)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t1 = np.arange(0.0, 5.0, 0.1)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t2 = np.arange(0.0, 5.0, 0.02)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plt.figure(1)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plt.subplot(211)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plt.plot(t1, f(t1), 'bo', t2, f(t2), 'k')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plt.subplot(212)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plt.plot(t2, np.cos(2*np.pi*t2), 'r--')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plt.show()</a:t>
                      </a:r>
                      <a:endParaRPr b="0" lang="en-IE" sz="16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There are a number of things to note in the previous example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Instead of creating the data manually as in previous examples, we use another library called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numpy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to generate ranges of values for us.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Instead of one plot, we have two, so we explicitly tell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matplotlib that we are using one figure (plt.figure) and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two subplot in the figure (plt.subplot)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The values passed to plt.figure and plt.subplot here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are the number of rows, number of columns and an ID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number).  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Note that plt.figure here is optional as matplotlib will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always create at least one plt.figure instance for you.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first format type we’ll look at is text.  More specifically, we’ll look at comma separated value (CSV) files.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First, however, we’ll examine two useful strings methods,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split()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and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strip()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. 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We can also create histograms with matplotlib. 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In the next example, we’re going to create a gaussian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distribution of IQ’s and display it using a histogram. 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58" name="Table 3"/>
          <p:cNvGraphicFramePr/>
          <p:nvPr/>
        </p:nvGraphicFramePr>
        <p:xfrm>
          <a:off x="298440" y="1764000"/>
          <a:ext cx="9421560" cy="175500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1755000">
                <a:tc>
                  <a:txBody>
                    <a:bodyPr lIns="90000" rIns="90000" tIns="46800" bIns="46800"/>
                    <a:p>
                      <a:r>
                        <a:rPr b="0" lang="en-IE" sz="1600" spc="-1" strike="noStrike">
                          <a:latin typeface="Courier New"/>
                        </a:rPr>
                        <a:t>import numpy as np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import matplotlib.pyplot as plt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# Fixing random state for reproducibility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np.random.seed(19680801)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mu, sigma = 100, 15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x = mu + sigma * np.random.randn(10000)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# the histogram of the data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n, bins, patches = plt.hist(x, 50, normed=1, facecolor='g', alpha=0.75)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plt.xlabel('Smarts')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plt.ylabel('Probability')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plt.title('Histogram of IQ')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plt.text(60, .025, r'$\mu=100,\ \sigma=15$')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plt.axis([40, 160, 0, 0.03])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plt.grid(True)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plt.show()</a:t>
                      </a:r>
                      <a:endParaRPr b="0" lang="en-IE" sz="16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In the example, we set our mu (mean) value for IQ to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100 and our standard deviation (sigma) value to 15. 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We use these value to create a random normal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distribution of numbers for our data set. 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We use the plt.hist() method to create our histogram. 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Note that we can add text such as axis labels and titles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with matplotlib as well. 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Note that when we call plt.text(), we pass it a special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type of a string called a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</a:rPr>
              <a:t>raw string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.  Raw strings are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denoted by the ‘r’ character in front of the string. This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is generally used for equations.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The raw string notation tells Python not to try and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interpret any characters inside the string itself and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simply pass it as is to the method. 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In the example, we set our mu (mean) value for IQ to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100 and our standard deviation (sigma) value to 15. 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We use these value to create a random normal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distribution of numbers for our data set. 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We use the plt.hist() method to create our histogram. 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Note that we can add text such as axis labels and titles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with matplotlib as well. 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Matplotlib also allows us to plot data on logarithmic and logit axes as well as linear axes.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The next four examples will show some data plotted over three different types of axes.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Log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Symmetric log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Logit  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69" name="Table 3"/>
          <p:cNvGraphicFramePr/>
          <p:nvPr/>
        </p:nvGraphicFramePr>
        <p:xfrm>
          <a:off x="298440" y="1764000"/>
          <a:ext cx="9421560" cy="175500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1755000">
                <a:tc>
                  <a:txBody>
                    <a:bodyPr lIns="90000" rIns="90000" tIns="46800" bIns="46800"/>
                    <a:p>
                      <a:r>
                        <a:rPr b="0" lang="en-IE" sz="1600" spc="-1" strike="noStrike">
                          <a:latin typeface="Courier New"/>
                        </a:rPr>
                        <a:t>import numpy as np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import matplotlib.pyplot as plt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# Fixing random state for reproducibility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np.random.seed(19680801)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# make up some data in the interval ]0, 1[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y = np.random.normal(loc=0.5, scale=0.4, size=1000)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y = y[(y &gt; 0) &amp; (y &lt; 1)]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y.sort()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x = np.arange(len(y))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# plot with various axes scales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plt.figure(1)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# log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plt.subplot(222)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plt.plot(x, y)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plt.yscale('log')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plt.title('log')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plt.grid(True)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plt.show()</a:t>
                      </a:r>
                      <a:endParaRPr b="0" lang="en-IE" sz="16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72" name="Table 3"/>
          <p:cNvGraphicFramePr/>
          <p:nvPr/>
        </p:nvGraphicFramePr>
        <p:xfrm>
          <a:off x="298440" y="1764000"/>
          <a:ext cx="9421560" cy="175500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1755000">
                <a:tc>
                  <a:txBody>
                    <a:bodyPr lIns="90000" rIns="90000" tIns="46800" bIns="46800"/>
                    <a:p>
                      <a:r>
                        <a:rPr b="0" lang="en-IE" sz="1600" spc="-1" strike="noStrike">
                          <a:latin typeface="Courier New"/>
                        </a:rPr>
                        <a:t>import numpy as np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import matplotlib.pyplot as plt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# Fixing random state for reproducibility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np.random.seed(19680801)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# make up some data in the interval ]0, 1[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y = np.random.normal(loc=0.5, scale=0.4, size=1000)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y = y[(y &gt; 0) &amp; (y &lt; 1)]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y.sort()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x = np.arange(len(y))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# plot with various axes scales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plt.figure(1)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# symmetric log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plt.subplot(223)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plt.plot(x, y - y.mean())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plt.yscale('symlog', linthreshy=0.01)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plt.title('symlog')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plt.grid(True)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plt.show()</a:t>
                      </a:r>
                      <a:endParaRPr b="0" lang="en-IE" sz="16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75" name="Table 3"/>
          <p:cNvGraphicFramePr/>
          <p:nvPr/>
        </p:nvGraphicFramePr>
        <p:xfrm>
          <a:off x="298440" y="1764000"/>
          <a:ext cx="9421560" cy="175500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4293360">
                <a:tc>
                  <a:txBody>
                    <a:bodyPr lIns="90000" rIns="90000" tIns="46800" bIns="46800"/>
                    <a:p>
                      <a:r>
                        <a:rPr b="0" lang="en-IE" sz="1600" spc="-1" strike="noStrike">
                          <a:latin typeface="Courier New"/>
                        </a:rPr>
                        <a:t>import numpy as np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import matplotlib.pyplot as plt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# Fixing random state for reproducibility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np.random.seed(19680801)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# make up some data in the interval ]0, 1[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y = np.random.normal(loc=0.5, scale=0.4, size=1000)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y = y[(y &gt; 0) &amp; (y &lt; 1)]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y.sort()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x = np.arange(len(y))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# plot with various axes scales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plt.figure(1)</a:t>
                      </a:r>
                      <a:endParaRPr b="0" lang="en-IE" sz="1600" spc="-1" strike="noStrike">
                        <a:latin typeface="Courier New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# logit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plt.subplot(224)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plt.plot(x, y)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plt.yscale('logit')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plt.title('logit')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plt.grid(True)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endParaRPr b="0" lang="en-IE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78" name="Table 3"/>
          <p:cNvGraphicFramePr/>
          <p:nvPr/>
        </p:nvGraphicFramePr>
        <p:xfrm>
          <a:off x="298440" y="1764000"/>
          <a:ext cx="9421560" cy="175500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4293360">
                <a:tc>
                  <a:txBody>
                    <a:bodyPr lIns="90000" rIns="90000" tIns="46800" bIns="46800"/>
                    <a:p>
                      <a:r>
                        <a:rPr b="0" lang="en-IE" sz="1600" spc="-1" strike="noStrike">
                          <a:latin typeface="Courier New"/>
                        </a:rPr>
                        <a:t># Format the minor tick labels of the y-axis into empty strings with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# `NullFormatter`, to avoid cumbering the axis with too many labels.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plt.gca().yaxis.set_minor_formatter(NullFormatter())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# Adjust the subplot layout, because the logit one may take more space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# than usual, due to y-tick labels like "1 - 10^{-3}"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plt.subplots_adjust(top=0.92, bottom=0.08, left=0.10, right=0.95, hspace=0.25,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                    </a:t>
                      </a:r>
                      <a:r>
                        <a:rPr b="0" lang="en-IE" sz="1600" spc="-1" strike="noStrike">
                          <a:latin typeface="Courier New"/>
                        </a:rPr>
                        <a:t>wspace=0.35)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endParaRPr b="0" lang="en-IE" sz="1600" spc="-1" strike="noStrike">
                        <a:latin typeface="Arial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plt.show()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endParaRPr b="0" lang="en-IE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split() method for strings takes a string and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turns it into a list, where each element of the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list is a component of the string, split by a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specific character.  For example: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output of this is [‘Hello’,’World’]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92" name="Table 3"/>
          <p:cNvGraphicFramePr/>
          <p:nvPr/>
        </p:nvGraphicFramePr>
        <p:xfrm>
          <a:off x="819360" y="370440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string1 = ‘Hello, World’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list1 = string1.split(‘,’)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print(list1)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We can use the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</a:rPr>
              <a:t>plt.yscale()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method to tell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matplotlib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which type of 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axis to use. 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We use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</a:rPr>
              <a:t>plt.gca()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 to get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an instance of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our current axis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so that we can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configure it as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necessary.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For the logit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axis, we want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to null out the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minor axis text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labels to avoid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cluttering our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graph with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extraneous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text. 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Also, logit plots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may require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more display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space so we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can adjust the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graph using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</a:rPr>
              <a:t>plt.subplots.adj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</a:rPr>
              <a:t>ust()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Data Visualization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Matplotlib provides many other types of plots, such as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pie plots, block plots and many others.  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Each type of plot has its own method that can be used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to create the plot with whatever meta values you wish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to supply. 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Using Quandl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Quandl is a Python library and service that allows us to obtain time series financial data 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Quandl is free to use, however,it does requires that you sign up for an account. 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Quandl supports CSV, JSON and XML data formats.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All datasets in Quandl are identified by Quandl codes.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These codes are located on the Quandl website. 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Following is a simple Quandl example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Using Quandl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87" name="Table 3"/>
          <p:cNvGraphicFramePr/>
          <p:nvPr/>
        </p:nvGraphicFramePr>
        <p:xfrm>
          <a:off x="298440" y="1764000"/>
          <a:ext cx="9421560" cy="1755000"/>
        </p:xfrm>
        <a:graphic>
          <a:graphicData uri="http://schemas.openxmlformats.org/drawingml/2006/table">
            <a:tbl>
              <a:tblPr/>
              <a:tblGrid>
                <a:gridCol w="9421920"/>
              </a:tblGrid>
              <a:tr h="4293360">
                <a:tc>
                  <a:txBody>
                    <a:bodyPr lIns="90000" rIns="90000" tIns="46800" bIns="46800"/>
                    <a:p>
                      <a:r>
                        <a:rPr b="0" lang="en-IE" sz="1600" spc="-1" strike="noStrike">
                          <a:latin typeface="Courier New"/>
                        </a:rPr>
                        <a:t>import pandas as pd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import os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from Quandl import Quandl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import time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endParaRPr b="0" lang="en-IE" sz="1600" spc="-1" strike="noStrike">
                        <a:latin typeface="Arial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# Replace this with the token you get when you sign up. 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auth_tok = "yourauthhere" 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endParaRPr b="0" lang="en-IE" sz="1600" spc="-1" strike="noStrike">
                        <a:latin typeface="Arial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data = Quandl.get("WIKI/KO", trim_start = "2000-12-12", trim_end = "2014-12-30", authtoken=auth_tok)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endParaRPr b="0" lang="en-IE" sz="1600" spc="-1" strike="noStrike">
                        <a:latin typeface="Arial"/>
                      </a:endParaRPr>
                    </a:p>
                    <a:p>
                      <a:r>
                        <a:rPr b="0" lang="en-IE" sz="1600" spc="-1" strike="noStrike">
                          <a:latin typeface="Courier New"/>
                        </a:rPr>
                        <a:t>print(data)</a:t>
                      </a:r>
                      <a:endParaRPr b="0" lang="en-IE" sz="1600" spc="-1" strike="noStrike">
                        <a:latin typeface="Arial"/>
                      </a:endParaRPr>
                    </a:p>
                    <a:p>
                      <a:endParaRPr b="0" lang="en-IE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Using Quandl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In the previous example, we are pulling time series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data for a single stock, with a start date of 12/12/2000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</a:rPr>
              <a:t>and and end date of 12/30/2014</a:t>
            </a:r>
            <a:endParaRPr b="0" lang="en-IE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strip() method strips the newline character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off of the end of any string.  This is important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as most O/S’s, including Windows and Linux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uses newlines (or, in the case of windows, the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carriage return and newline characters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combined) as part of the text.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 common practice is to chain these methods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together.  An example is shown on the next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slide. 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Note here that we are chaining the strip() and split() methods so that the output of the first method becomes the input to the second method.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As before, the output of this code is: [‘Hello’,’World’]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97" name="Table 3"/>
          <p:cNvGraphicFramePr/>
          <p:nvPr/>
        </p:nvGraphicFramePr>
        <p:xfrm>
          <a:off x="819360" y="3704400"/>
          <a:ext cx="7388640" cy="1389600"/>
        </p:xfrm>
        <a:graphic>
          <a:graphicData uri="http://schemas.openxmlformats.org/drawingml/2006/table">
            <a:tbl>
              <a:tblPr/>
              <a:tblGrid>
                <a:gridCol w="825732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string1 = ‘Hello, Worl\n’ # note the newline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list1 = string1.strip().split(‘,’) # Chaining methods 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print (list1)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One of the most common data formats is the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CSV.  Python has a specific module that can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be used to help you extract data from a CSV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file.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00" name="Table 3"/>
          <p:cNvGraphicFramePr/>
          <p:nvPr/>
        </p:nvGraphicFramePr>
        <p:xfrm>
          <a:off x="921960" y="422136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import csv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with open(‘data.csv’, ‘rb’) as f: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reader = csv.reader(f)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for row in reader: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    </a:t>
                      </a:r>
                      <a:r>
                        <a:rPr b="0" lang="en-IE" sz="1800" spc="-1" strike="noStrike">
                          <a:latin typeface="Courier New"/>
                        </a:rPr>
                        <a:t>print (row)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Let’s analyze this code fragment.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with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statement simply allows Python to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automatically close the file once we’re finished.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03" name="Table 3"/>
          <p:cNvGraphicFramePr/>
          <p:nvPr/>
        </p:nvGraphicFramePr>
        <p:xfrm>
          <a:off x="1232640" y="226368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import csv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with open(‘data.csv’, ‘rb’) as f: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reader = csv.reader(f)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for row in reader: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    </a:t>
                      </a:r>
                      <a:r>
                        <a:rPr b="0" lang="en-IE" sz="1800" spc="-1" strike="noStrike">
                          <a:latin typeface="Courier New"/>
                        </a:rPr>
                        <a:t>print (row)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solidFill>
                  <a:srgbClr val="ffffff"/>
                </a:solidFill>
                <a:latin typeface="Arial"/>
              </a:rPr>
              <a:t>Importing and Consuming Data</a:t>
            </a:r>
            <a:endParaRPr b="0" lang="en-IE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Once we’ve opened the file, we simply call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reader()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method from the csv module and pass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open file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</a:rPr>
              <a:t>f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into it. 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The csv module will do all of the work in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extracting the comma separated data for us.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IE" sz="3200" spc="-1" strike="noStrike">
              <a:solidFill>
                <a:srgbClr val="0066cc"/>
              </a:solidFill>
              <a:latin typeface="Arial"/>
            </a:endParaRPr>
          </a:p>
        </p:txBody>
      </p:sp>
      <p:graphicFrame>
        <p:nvGraphicFramePr>
          <p:cNvPr id="106" name="Table 3"/>
          <p:cNvGraphicFramePr/>
          <p:nvPr/>
        </p:nvGraphicFramePr>
        <p:xfrm>
          <a:off x="1232640" y="2263680"/>
          <a:ext cx="5075280" cy="719280"/>
        </p:xfrm>
        <a:graphic>
          <a:graphicData uri="http://schemas.openxmlformats.org/drawingml/2006/table">
            <a:tbl>
              <a:tblPr/>
              <a:tblGrid>
                <a:gridCol w="50756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IE" sz="1800" spc="-1" strike="noStrike">
                          <a:latin typeface="Courier New"/>
                        </a:rPr>
                        <a:t>import csv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with open(‘data.csv’, ‘rb’) as f: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reader = csv.reader(f)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for row in reader: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r>
                        <a:rPr b="0" lang="en-IE" sz="1800" spc="-1" strike="noStrike">
                          <a:latin typeface="Courier New"/>
                        </a:rPr>
                        <a:t>        </a:t>
                      </a:r>
                      <a:r>
                        <a:rPr b="0" lang="en-IE" sz="1800" spc="-1" strike="noStrike">
                          <a:latin typeface="Courier New"/>
                        </a:rPr>
                        <a:t>print (row)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2758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2018-05-27T16:28:29Z</dcterms:created>
  <dc:creator/>
  <dc:description/>
  <dc:language>en-IE</dc:language>
  <cp:lastModifiedBy/>
  <dcterms:modified xsi:type="dcterms:W3CDTF">2018-05-31T00:47:16Z</dcterms:modified>
  <cp:revision>130</cp:revision>
  <dc:subject/>
  <dc:title>Blue Curve</dc:title>
</cp:coreProperties>
</file>