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25088E"/>
    <a:srgbClr val="010617"/>
    <a:srgbClr val="010413"/>
    <a:srgbClr val="2B30FF"/>
    <a:srgbClr val="D47A02"/>
    <a:srgbClr val="350048"/>
    <a:srgbClr val="601700"/>
    <a:srgbClr val="F6E56A"/>
    <a:srgbClr val="FBE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4D6F5-5E73-A824-6A3C-C646EB501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A64C4-74BB-D241-A342-6CD5BD855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D314F-2F9A-6130-89B7-3DF318645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BDEE-7376-EA28-7282-DE2B05F24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F6A33-567B-DC85-FE75-662361D31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D5E79-43D3-6A14-3B4F-B508E9A26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59093-552D-5F7C-5A76-F04334A53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CA47-671B-2C58-4BDD-9391A203C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</a:p>
          <a:p>
            <a:r>
              <a:rPr lang="en-US" dirty="0"/>
              <a:t>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kjen/Coffee-n-Cod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0" y="3607350"/>
            <a:ext cx="2434130" cy="152705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Chakin Kim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PLP AI Engineer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487980"/>
            <a:ext cx="6108201" cy="1221640"/>
          </a:xfrm>
        </p:spPr>
        <p:txBody>
          <a:bodyPr>
            <a:normAutofit/>
          </a:bodyPr>
          <a:lstStyle/>
          <a:p>
            <a:r>
              <a:rPr lang="fr-FR" dirty="0">
                <a:latin typeface="Berlin Sans FB" panose="020E0602020502020306" pitchFamily="34" charset="0"/>
              </a:rPr>
              <a:t>Document Intelligence </a:t>
            </a:r>
            <a:r>
              <a:rPr lang="fr-FR" dirty="0" err="1">
                <a:latin typeface="Berlin Sans FB" panose="020E0602020502020306" pitchFamily="34" charset="0"/>
              </a:rPr>
              <a:t>with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OpenCV</a:t>
            </a:r>
            <a:r>
              <a:rPr lang="fr-FR" dirty="0">
                <a:latin typeface="Berlin Sans FB" panose="020E0602020502020306" pitchFamily="34" charset="0"/>
              </a:rPr>
              <a:t> &amp; </a:t>
            </a:r>
            <a:r>
              <a:rPr lang="fr-FR" dirty="0" err="1">
                <a:latin typeface="Berlin Sans FB" panose="020E0602020502020306" pitchFamily="34" charset="0"/>
              </a:rPr>
              <a:t>Tesserac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A logo with a map of the world&#10;&#10;AI-generated content may be incorrect.">
            <a:extLst>
              <a:ext uri="{FF2B5EF4-FFF2-40B4-BE49-F238E27FC236}">
                <a16:creationId xmlns:a16="http://schemas.microsoft.com/office/drawing/2014/main" id="{077DE243-31F7-3019-C712-EDF06EC23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2"/>
          <a:stretch/>
        </p:blipFill>
        <p:spPr>
          <a:xfrm>
            <a:off x="-314560" y="0"/>
            <a:ext cx="2901395" cy="272445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4098" name="Picture 2" descr="Mount Kenya University - Mount Kenya University">
            <a:extLst>
              <a:ext uri="{FF2B5EF4-FFF2-40B4-BE49-F238E27FC236}">
                <a16:creationId xmlns:a16="http://schemas.microsoft.com/office/drawing/2014/main" id="{6058F807-AEFC-F08F-2BE5-149B0EA7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4673762"/>
            <a:ext cx="2901396" cy="4606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unt Kenya University - Mount Kenya University">
            <a:extLst>
              <a:ext uri="{FF2B5EF4-FFF2-40B4-BE49-F238E27FC236}">
                <a16:creationId xmlns:a16="http://schemas.microsoft.com/office/drawing/2014/main" id="{D8081550-F3A9-0669-EEDA-CF365A4CE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r="38095"/>
          <a:stretch/>
        </p:blipFill>
        <p:spPr bwMode="auto">
          <a:xfrm>
            <a:off x="296261" y="4031676"/>
            <a:ext cx="839877" cy="101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0D2DE-1672-1681-E0B5-54E5D0269C86}"/>
              </a:ext>
            </a:extLst>
          </p:cNvPr>
          <p:cNvSpPr txBox="1"/>
          <p:nvPr/>
        </p:nvSpPr>
        <p:spPr>
          <a:xfrm>
            <a:off x="3878004" y="4708416"/>
            <a:ext cx="366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40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PLP Coffee &amp; Code @</a:t>
            </a:r>
            <a:endParaRPr lang="en-KE" sz="1600" b="1" dirty="0">
              <a:solidFill>
                <a:srgbClr val="00407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14293-55AB-C452-E344-D57380861BA9}"/>
              </a:ext>
            </a:extLst>
          </p:cNvPr>
          <p:cNvSpPr txBox="1"/>
          <p:nvPr/>
        </p:nvSpPr>
        <p:spPr>
          <a:xfrm>
            <a:off x="983432" y="4708416"/>
            <a:ext cx="190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0040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28/03/2025</a:t>
            </a:r>
            <a:endParaRPr lang="en-KE" sz="1600" b="1" spc="300" dirty="0">
              <a:solidFill>
                <a:srgbClr val="00407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12682E10-45FA-E2AE-F3AD-AAD821EB8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46"/>
          <a:stretch/>
        </p:blipFill>
        <p:spPr>
          <a:xfrm>
            <a:off x="3961180" y="1502815"/>
            <a:ext cx="610820" cy="76737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F88C91-DD53-A7F9-6F38-F4ACB87997B3}"/>
              </a:ext>
            </a:extLst>
          </p:cNvPr>
          <p:cNvCxnSpPr/>
          <p:nvPr/>
        </p:nvCxnSpPr>
        <p:spPr>
          <a:xfrm>
            <a:off x="2748181" y="4904081"/>
            <a:ext cx="1175829" cy="0"/>
          </a:xfrm>
          <a:prstGeom prst="straightConnector1">
            <a:avLst/>
          </a:prstGeom>
          <a:ln w="38100">
            <a:solidFill>
              <a:srgbClr val="00407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521" y="1044700"/>
            <a:ext cx="7940660" cy="763525"/>
          </a:xfrm>
        </p:spPr>
        <p:txBody>
          <a:bodyPr/>
          <a:lstStyle/>
          <a:p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Decoding Documents with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206806"/>
          </a:xfrm>
        </p:spPr>
        <p:txBody>
          <a:bodyPr/>
          <a:lstStyle/>
          <a:p>
            <a:pPr marL="0" indent="0">
              <a:buNone/>
            </a:pPr>
            <a:r>
              <a:rPr lang="en-KE" b="0" i="0" dirty="0">
                <a:solidFill>
                  <a:srgbClr val="FCFCFC"/>
                </a:solidFill>
                <a:effectLst/>
                <a:latin typeface="DeepSeek-CJK-patch"/>
              </a:rPr>
              <a:t>🖼️ </a:t>
            </a:r>
            <a:r>
              <a:rPr lang="en-US" b="0" i="1" dirty="0">
                <a:solidFill>
                  <a:srgbClr val="FCFCFC"/>
                </a:solidFill>
                <a:effectLst/>
                <a:latin typeface="DeepSeek-CJK-patch"/>
              </a:rPr>
              <a:t>From Image to Text in 3 Steps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KE" b="0" i="0" dirty="0">
                <a:solidFill>
                  <a:srgbClr val="FCFCFC"/>
                </a:solidFill>
                <a:effectLst/>
                <a:latin typeface="DeepSeek-CJK-patch"/>
              </a:rPr>
              <a:t>✨ </a:t>
            </a:r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Tools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OpenCV, Tesseract OCR, </a:t>
            </a:r>
            <a:r>
              <a:rPr lang="en-US" b="0" i="0" dirty="0" err="1">
                <a:solidFill>
                  <a:srgbClr val="FCFCFC"/>
                </a:solidFill>
                <a:effectLst/>
                <a:latin typeface="DeepSeek-CJK-patch"/>
              </a:rPr>
              <a:t>Streamlit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/Jupyter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KE" b="0" i="0" dirty="0">
                <a:solidFill>
                  <a:srgbClr val="FCFCFC"/>
                </a:solidFill>
                <a:effectLst/>
                <a:latin typeface="DeepSeek-CJK-patch"/>
              </a:rPr>
              <a:t>💡 </a:t>
            </a:r>
            <a:r>
              <a:rPr lang="en-US" b="0" i="1" dirty="0">
                <a:solidFill>
                  <a:srgbClr val="FCFCFC"/>
                </a:solidFill>
                <a:effectLst/>
                <a:latin typeface="DeepSeek-CJK-patch"/>
              </a:rPr>
              <a:t>Fun Fact: Your phone uses similar tech to scan QR codes!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What is Document Intelligence?</a:t>
            </a: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197405"/>
            <a:ext cx="6871726" cy="335951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Definition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Convert images/PDFs into </a:t>
            </a:r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structured text data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Why It Rocks</a:t>
            </a:r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Automate data entry (invoices, receipts, forms)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Digitize printed books/notes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⚡ </a:t>
            </a:r>
            <a:r>
              <a:rPr lang="en-US" b="0" i="1" dirty="0">
                <a:solidFill>
                  <a:srgbClr val="FCFCFC"/>
                </a:solidFill>
                <a:effectLst/>
                <a:latin typeface="DeepSeek-CJK-patch"/>
              </a:rPr>
              <a:t>Demo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Extract text from a meme in seconds!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OCR Basics</a:t>
            </a: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814" y="1418875"/>
            <a:ext cx="4041775" cy="763525"/>
          </a:xfrm>
        </p:spPr>
        <p:txBody>
          <a:bodyPr>
            <a:normAutofit lnSpcReduction="10000"/>
          </a:bodyPr>
          <a:lstStyle/>
          <a:p>
            <a:r>
              <a:rPr lang="en-US" b="1" i="0" u="sng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Optical Character Recognition (OCR)</a:t>
            </a:r>
            <a:r>
              <a:rPr lang="en-US" b="0" i="0" u="sng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 = "Digital Eyes"</a:t>
            </a:r>
            <a:endParaRPr lang="en-US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318" y="2231275"/>
            <a:ext cx="4235271" cy="2783755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How It Works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Detect text regions (OpenCV)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Recognize characters (Tesseract)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Limitation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Struggles with complex layouts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Our Solution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: </a:t>
            </a:r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OpenCV + Tesseract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 = Simple &amp; Effective!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50364" y="1527050"/>
            <a:ext cx="4041775" cy="458115"/>
          </a:xfrm>
        </p:spPr>
        <p:txBody>
          <a:bodyPr>
            <a:normAutofit lnSpcReduction="10000"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b="1" i="0" u="sng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Tools of the Trade</a:t>
            </a:r>
            <a:endParaRPr lang="en-US" b="0" i="0" u="sng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DeepSeek-CJK-patch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50364" y="2113636"/>
            <a:ext cx="4041775" cy="2290574"/>
          </a:xfrm>
        </p:spPr>
        <p:txBody>
          <a:bodyPr>
            <a:normAutofit fontScale="92500"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OpenCV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: 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Image processing (find text regions)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Tesseract OCR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: 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Text extraction (Google’s engine)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Streamlit</a:t>
            </a:r>
            <a:r>
              <a:rPr lang="en-US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/Jupyter</a:t>
            </a:r>
            <a:r>
              <a:rPr lang="en-US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: 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Build interactive apps/notebooks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CEA72-50D2-F120-9FEF-7EAA324D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71F2-1638-A7BC-7984-E3EF324C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CFCFC"/>
                </a:solidFill>
                <a:effectLst/>
                <a:latin typeface="DeepSeek-CJK-patch"/>
              </a:rPr>
              <a:t>Challenges &amp; Solutions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AD427-73EF-1F14-60F4-76CD124E0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033149"/>
              </p:ext>
            </p:extLst>
          </p:nvPr>
        </p:nvGraphicFramePr>
        <p:xfrm>
          <a:off x="143556" y="1350110"/>
          <a:ext cx="7329840" cy="25959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238767">
                  <a:extLst>
                    <a:ext uri="{9D8B030D-6E8A-4147-A177-3AD203B41FA5}">
                      <a16:colId xmlns:a16="http://schemas.microsoft.com/office/drawing/2014/main" val="2013739176"/>
                    </a:ext>
                  </a:extLst>
                </a:gridCol>
                <a:gridCol w="4091073">
                  <a:extLst>
                    <a:ext uri="{9D8B030D-6E8A-4147-A177-3AD203B41FA5}">
                      <a16:colId xmlns:a16="http://schemas.microsoft.com/office/drawing/2014/main" val="3074778901"/>
                    </a:ext>
                  </a:extLst>
                </a:gridCol>
              </a:tblGrid>
              <a:tr h="51919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5F5F5"/>
                          </a:solidFill>
                          <a:effectLst/>
                        </a:rPr>
                        <a:t>Challenge</a:t>
                      </a:r>
                    </a:p>
                  </a:txBody>
                  <a:tcPr marL="71261" marR="81452" marT="40726" marB="4072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5F5F5"/>
                          </a:solidFill>
                          <a:effectLst/>
                        </a:rPr>
                        <a:t>Fix</a:t>
                      </a:r>
                    </a:p>
                  </a:txBody>
                  <a:tcPr marL="81452" marR="81452" marT="40726" marB="40726" anchor="ctr"/>
                </a:tc>
                <a:extLst>
                  <a:ext uri="{0D108BD9-81ED-4DB2-BD59-A6C34878D82A}">
                    <a16:rowId xmlns:a16="http://schemas.microsoft.com/office/drawing/2014/main" val="4048988243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Low-quality scans</a:t>
                      </a:r>
                    </a:p>
                  </a:txBody>
                  <a:tcPr marL="71261" marR="81452" marT="40726" marB="40726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Increase contrast, denoise</a:t>
                      </a:r>
                    </a:p>
                  </a:txBody>
                  <a:tcPr marL="81452" marR="81452" marT="40726" marB="40726" anchor="ctr"/>
                </a:tc>
                <a:extLst>
                  <a:ext uri="{0D108BD9-81ED-4DB2-BD59-A6C34878D82A}">
                    <a16:rowId xmlns:a16="http://schemas.microsoft.com/office/drawing/2014/main" val="381215757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Curved text</a:t>
                      </a:r>
                    </a:p>
                  </a:txBody>
                  <a:tcPr marL="71261" marR="81452" marT="40726" marB="40726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Perspective correction</a:t>
                      </a:r>
                    </a:p>
                  </a:txBody>
                  <a:tcPr marL="81452" marR="81452" marT="40726" marB="40726" anchor="ctr"/>
                </a:tc>
                <a:extLst>
                  <a:ext uri="{0D108BD9-81ED-4DB2-BD59-A6C34878D82A}">
                    <a16:rowId xmlns:a16="http://schemas.microsoft.com/office/drawing/2014/main" val="3779019230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Mixed languages</a:t>
                      </a:r>
                    </a:p>
                  </a:txBody>
                  <a:tcPr marL="71261" marR="81452" marT="40726" marB="40726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lang='</a:t>
                      </a:r>
                      <a:r>
                        <a:rPr lang="en-US" sz="28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eng+fra</a:t>
                      </a:r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' in Tesseract</a:t>
                      </a:r>
                    </a:p>
                  </a:txBody>
                  <a:tcPr marL="81452" marR="81452" marT="40726" marB="40726" anchor="ctr"/>
                </a:tc>
                <a:extLst>
                  <a:ext uri="{0D108BD9-81ED-4DB2-BD59-A6C34878D82A}">
                    <a16:rowId xmlns:a16="http://schemas.microsoft.com/office/drawing/2014/main" val="927610129"/>
                  </a:ext>
                </a:extLst>
              </a:tr>
              <a:tr h="519197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Small text</a:t>
                      </a:r>
                    </a:p>
                  </a:txBody>
                  <a:tcPr marL="71261" marR="81452" marT="40726" marB="40726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Image upscaling</a:t>
                      </a:r>
                    </a:p>
                  </a:txBody>
                  <a:tcPr marL="81452" marR="81452" marT="40726" marB="40726" anchor="ctr"/>
                </a:tc>
                <a:extLst>
                  <a:ext uri="{0D108BD9-81ED-4DB2-BD59-A6C34878D82A}">
                    <a16:rowId xmlns:a16="http://schemas.microsoft.com/office/drawing/2014/main" val="20084054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04CD16-C5F9-5055-021A-28595475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" y="-24827"/>
            <a:ext cx="9144000" cy="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15655-A859-BAFC-416B-1E793C50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7AC5-17D7-0E2B-034D-B525498F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90" y="1044700"/>
            <a:ext cx="7940660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Real-World Applications</a:t>
            </a:r>
            <a:b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</a:br>
            <a:endParaRPr lang="en-K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94B1-6FC6-B89B-D7F2-E875C79D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90" y="1655520"/>
            <a:ext cx="7940660" cy="3206806"/>
          </a:xfrm>
        </p:spPr>
        <p:txBody>
          <a:bodyPr/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Retail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Scan product labels</a:t>
            </a:r>
          </a:p>
          <a:p>
            <a:pPr marL="0" indent="0"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Education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Digitize handwritten notes</a:t>
            </a:r>
          </a:p>
          <a:p>
            <a:pPr marL="0" indent="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DeepSeek-CJK-patch"/>
              </a:rPr>
              <a:t>Healthcare</a:t>
            </a:r>
            <a:r>
              <a:rPr lang="en-US" b="0" i="0" dirty="0">
                <a:solidFill>
                  <a:srgbClr val="FCFCFC"/>
                </a:solidFill>
                <a:effectLst/>
                <a:latin typeface="DeepSeek-CJK-patch"/>
              </a:rPr>
              <a:t>: Process prescription forms</a:t>
            </a:r>
          </a:p>
          <a:p>
            <a:pPr marL="0" indent="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FCFCFC"/>
              </a:solidFill>
              <a:effectLst/>
              <a:latin typeface="DeepSeek-CJK-patch"/>
            </a:endParaRP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D47A02"/>
                </a:solidFill>
                <a:effectLst/>
                <a:latin typeface="DeepSeek-CJK-patch"/>
              </a:rPr>
              <a:t>Your Turn!</a:t>
            </a:r>
            <a:r>
              <a:rPr lang="en-US" b="0" i="0" dirty="0">
                <a:solidFill>
                  <a:srgbClr val="D47A02"/>
                </a:solidFill>
                <a:effectLst/>
                <a:latin typeface="DeepSeek-CJK-patch"/>
              </a:rPr>
              <a:t> 🤔 What would </a:t>
            </a:r>
            <a:r>
              <a:rPr lang="en-US" b="0" i="1" dirty="0">
                <a:solidFill>
                  <a:srgbClr val="D47A02"/>
                </a:solidFill>
                <a:effectLst/>
                <a:latin typeface="DeepSeek-CJK-patch"/>
              </a:rPr>
              <a:t>you</a:t>
            </a:r>
            <a:r>
              <a:rPr lang="en-US" b="0" i="0" dirty="0">
                <a:solidFill>
                  <a:srgbClr val="D47A02"/>
                </a:solidFill>
                <a:effectLst/>
                <a:latin typeface="DeepSeek-CJK-patch"/>
              </a:rPr>
              <a:t> automate?</a:t>
            </a:r>
          </a:p>
        </p:txBody>
      </p:sp>
    </p:spTree>
    <p:extLst>
      <p:ext uri="{BB962C8B-B14F-4D97-AF65-F5344CB8AC3E}">
        <p14:creationId xmlns:p14="http://schemas.microsoft.com/office/powerpoint/2010/main" val="4258042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31B-28B7-9060-387F-6BF59C24E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74" y="3946095"/>
            <a:ext cx="8093365" cy="91623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https://github.com/chankjen/Coffee-n-Code.git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KE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536CF-B08F-5185-ED3B-8AD5A3772471}"/>
              </a:ext>
            </a:extLst>
          </p:cNvPr>
          <p:cNvSpPr txBox="1"/>
          <p:nvPr/>
        </p:nvSpPr>
        <p:spPr>
          <a:xfrm>
            <a:off x="5335525" y="2266340"/>
            <a:ext cx="2443280" cy="5847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KE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7B8E9C-259A-4CA8-0083-C3D1A450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8029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C7FA8-F29F-7389-C3AB-F46ED02C3E26}"/>
              </a:ext>
            </a:extLst>
          </p:cNvPr>
          <p:cNvSpPr txBox="1"/>
          <p:nvPr/>
        </p:nvSpPr>
        <p:spPr>
          <a:xfrm>
            <a:off x="3197656" y="3182570"/>
            <a:ext cx="25210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Demo Time! </a:t>
            </a:r>
            <a:endParaRPr lang="en-KE" sz="32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F86A-4A29-1A54-BFED-E5310B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086" y="1044700"/>
            <a:ext cx="1592803" cy="425054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FCFCFC"/>
                </a:solidFill>
                <a:effectLst/>
                <a:latin typeface="DeepSeek-CJK-patch"/>
              </a:rPr>
              <a:t>Q&amp;A</a:t>
            </a:r>
            <a:endParaRPr lang="en-KE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00341-3D72-0DE6-69FF-190553C56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080" y="1469754"/>
            <a:ext cx="6871725" cy="3487980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QUIZ?:</a:t>
            </a:r>
          </a:p>
          <a:p>
            <a:r>
              <a:rPr lang="en-US" sz="2800" b="1" dirty="0"/>
              <a:t>Join at menti.com | Use  code 11469753 ☑️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HOMEWORK: </a:t>
            </a:r>
          </a:p>
          <a:p>
            <a:r>
              <a:rPr lang="en-US" sz="2400" dirty="0"/>
              <a:t>Build a recipe scanner from food packaging!</a:t>
            </a:r>
          </a:p>
          <a:p>
            <a:endParaRPr lang="en-US" dirty="0"/>
          </a:p>
          <a:p>
            <a:r>
              <a:rPr lang="en-US" sz="2400" dirty="0"/>
              <a:t>🚀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BONUS: </a:t>
            </a:r>
          </a:p>
          <a:p>
            <a:r>
              <a:rPr lang="en-US" sz="2400" dirty="0"/>
              <a:t>Try adding text-to-speech to "read" scanned documents aloud!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8521947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Calibri</vt:lpstr>
      <vt:lpstr>DeepSeek-CJK-patch</vt:lpstr>
      <vt:lpstr>Tahoma</vt:lpstr>
      <vt:lpstr>Office Theme</vt:lpstr>
      <vt:lpstr>Document Intelligence with OpenCV &amp; Tesserac</vt:lpstr>
      <vt:lpstr>Decoding Documents with Python!</vt:lpstr>
      <vt:lpstr>What is Document Intelligence?</vt:lpstr>
      <vt:lpstr>OCR Basics</vt:lpstr>
      <vt:lpstr>Challenges &amp; Solutions</vt:lpstr>
      <vt:lpstr>Real-World Applications </vt:lpstr>
      <vt:lpstr>https://github.com/chankjen/Coffee-n-Code.git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2025-03-26T21:32:39Z</dcterms:modified>
</cp:coreProperties>
</file>