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59" r:id="rId3"/>
    <p:sldId id="260" r:id="rId4"/>
    <p:sldId id="261" r:id="rId5"/>
    <p:sldId id="262" r:id="rId6"/>
    <p:sldId id="270" r:id="rId7"/>
    <p:sldId id="266" r:id="rId8"/>
    <p:sldId id="263" r:id="rId9"/>
    <p:sldId id="267" r:id="rId10"/>
    <p:sldId id="264" r:id="rId11"/>
    <p:sldId id="268" r:id="rId12"/>
    <p:sldId id="269" r:id="rId13"/>
    <p:sldId id="271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DC286F-9D18-4F52-9B49-D217D012E7DD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50B1C8-F023-48A0-8B67-41F311C2BC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788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0C63-4979-4C01-8996-8F1BF7B99B28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A2168-7B01-44A3-A458-E1630F2F5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30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0C63-4979-4C01-8996-8F1BF7B99B28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A2168-7B01-44A3-A458-E1630F2F5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405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0C63-4979-4C01-8996-8F1BF7B99B28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A2168-7B01-44A3-A458-E1630F2F5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515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0C63-4979-4C01-8996-8F1BF7B99B28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A2168-7B01-44A3-A458-E1630F2F5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9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0C63-4979-4C01-8996-8F1BF7B99B28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A2168-7B01-44A3-A458-E1630F2F5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088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0C63-4979-4C01-8996-8F1BF7B99B28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A2168-7B01-44A3-A458-E1630F2F5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015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0C63-4979-4C01-8996-8F1BF7B99B28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A2168-7B01-44A3-A458-E1630F2F5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33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0C63-4979-4C01-8996-8F1BF7B99B28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A2168-7B01-44A3-A458-E1630F2F5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499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0C63-4979-4C01-8996-8F1BF7B99B28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A2168-7B01-44A3-A458-E1630F2F5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97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0C63-4979-4C01-8996-8F1BF7B99B28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A2168-7B01-44A3-A458-E1630F2F5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901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0C63-4979-4C01-8996-8F1BF7B99B28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A2168-7B01-44A3-A458-E1630F2F5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27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F0C63-4979-4C01-8996-8F1BF7B99B28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A2168-7B01-44A3-A458-E1630F2F5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99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672" y="4348123"/>
            <a:ext cx="6120680" cy="868109"/>
          </a:xfrm>
        </p:spPr>
        <p:txBody>
          <a:bodyPr>
            <a:normAutofit/>
          </a:bodyPr>
          <a:lstStyle/>
          <a:p>
            <a:r>
              <a:rPr lang="ko-KR" altLang="en-US" sz="2500" b="1" dirty="0" smtClean="0">
                <a:latin typeface="+mn-lt"/>
              </a:rPr>
              <a:t>선형회귀를 이용한 영화 관람객 수 예측</a:t>
            </a:r>
            <a:endParaRPr lang="ko-KR" altLang="en-US" sz="2500" b="1" dirty="0">
              <a:latin typeface="+mn-lt"/>
            </a:endParaRPr>
          </a:p>
        </p:txBody>
      </p:sp>
      <p:pic>
        <p:nvPicPr>
          <p:cNvPr id="4" name="Picture 1" descr="BOAZ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967" y="1473025"/>
            <a:ext cx="2888066" cy="2888066"/>
          </a:xfrm>
          <a:prstGeom prst="rect">
            <a:avLst/>
          </a:prstGeom>
        </p:spPr>
      </p:pic>
      <p:cxnSp>
        <p:nvCxnSpPr>
          <p:cNvPr id="5" name="직선 연결선 13"/>
          <p:cNvCxnSpPr/>
          <p:nvPr/>
        </p:nvCxnSpPr>
        <p:spPr>
          <a:xfrm>
            <a:off x="2668473" y="3989501"/>
            <a:ext cx="3810267" cy="0"/>
          </a:xfrm>
          <a:prstGeom prst="line">
            <a:avLst/>
          </a:prstGeom>
          <a:ln w="12700" cmpd="sng">
            <a:solidFill>
              <a:schemeClr val="tx1">
                <a:lumMod val="95000"/>
                <a:lumOff val="5000"/>
                <a:alpha val="23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28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user\Desktop\15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398420"/>
            <a:ext cx="8784976" cy="236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323529" y="1628800"/>
            <a:ext cx="756084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 smtClean="0">
                <a:latin typeface="+mn-lt"/>
              </a:rPr>
              <a:t>- </a:t>
            </a:r>
            <a:r>
              <a:rPr lang="ko-KR" altLang="en-US" sz="2000" b="1" dirty="0" smtClean="0">
                <a:latin typeface="+mn-lt"/>
              </a:rPr>
              <a:t>설 명 변 수</a:t>
            </a:r>
            <a:endParaRPr lang="ko-KR" altLang="en-US" sz="2000" b="1" dirty="0">
              <a:latin typeface="+mn-lt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7236296" y="3198113"/>
            <a:ext cx="1224136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843808" y="2406025"/>
            <a:ext cx="1224136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83568" y="3990201"/>
            <a:ext cx="1224136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27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251520" y="764704"/>
            <a:ext cx="756084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 smtClean="0">
                <a:latin typeface="+mn-lt"/>
              </a:rPr>
              <a:t>- </a:t>
            </a:r>
            <a:r>
              <a:rPr lang="ko-KR" altLang="en-US" sz="2000" b="1" dirty="0" smtClean="0">
                <a:latin typeface="+mn-lt"/>
              </a:rPr>
              <a:t>장르</a:t>
            </a:r>
            <a:endParaRPr lang="en-US" altLang="ko-KR" sz="2000" b="1" dirty="0">
              <a:latin typeface="+mn-lt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51520" y="2420888"/>
            <a:ext cx="756084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 smtClean="0">
                <a:latin typeface="+mn-lt"/>
              </a:rPr>
              <a:t>- </a:t>
            </a:r>
            <a:r>
              <a:rPr lang="ko-KR" altLang="en-US" sz="2000" b="1" dirty="0" smtClean="0">
                <a:latin typeface="+mn-lt"/>
              </a:rPr>
              <a:t>등급</a:t>
            </a:r>
            <a:endParaRPr lang="en-US" altLang="ko-KR" sz="2000" b="1" dirty="0">
              <a:latin typeface="+mn-lt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251520" y="4221088"/>
            <a:ext cx="756084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 smtClean="0">
                <a:latin typeface="+mn-lt"/>
              </a:rPr>
              <a:t>- </a:t>
            </a:r>
            <a:r>
              <a:rPr lang="ko-KR" altLang="en-US" sz="2000" b="1" dirty="0" smtClean="0">
                <a:latin typeface="+mn-lt"/>
              </a:rPr>
              <a:t>국</a:t>
            </a:r>
            <a:r>
              <a:rPr lang="ko-KR" altLang="en-US" sz="2000" b="1" dirty="0">
                <a:latin typeface="+mn-lt"/>
              </a:rPr>
              <a:t>적</a:t>
            </a:r>
            <a:endParaRPr lang="en-US" altLang="ko-KR" sz="2000" b="1" dirty="0">
              <a:latin typeface="+mn-lt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51520" y="1268760"/>
            <a:ext cx="8424936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dirty="0" smtClean="0">
                <a:latin typeface="+mn-lt"/>
              </a:rPr>
              <a:t>액션</a:t>
            </a:r>
            <a:r>
              <a:rPr lang="en-US" altLang="ko-KR" sz="2000" dirty="0" smtClean="0">
                <a:latin typeface="+mn-lt"/>
              </a:rPr>
              <a:t>, </a:t>
            </a:r>
            <a:r>
              <a:rPr lang="ko-KR" altLang="en-US" sz="2000" dirty="0" smtClean="0">
                <a:latin typeface="+mn-lt"/>
              </a:rPr>
              <a:t>드라마</a:t>
            </a:r>
            <a:r>
              <a:rPr lang="en-US" altLang="ko-KR" sz="2000" dirty="0" smtClean="0">
                <a:latin typeface="+mn-lt"/>
              </a:rPr>
              <a:t>, </a:t>
            </a:r>
            <a:r>
              <a:rPr lang="ko-KR" altLang="en-US" sz="2000" dirty="0" smtClean="0">
                <a:latin typeface="+mn-lt"/>
              </a:rPr>
              <a:t>코미디</a:t>
            </a:r>
            <a:r>
              <a:rPr lang="en-US" altLang="ko-KR" sz="2000" dirty="0" smtClean="0">
                <a:latin typeface="+mn-lt"/>
              </a:rPr>
              <a:t>, SF, </a:t>
            </a:r>
            <a:r>
              <a:rPr lang="en-US" altLang="ko-KR" sz="2000" dirty="0" err="1" smtClean="0">
                <a:latin typeface="+mn-lt"/>
              </a:rPr>
              <a:t>advanture</a:t>
            </a:r>
            <a:r>
              <a:rPr lang="en-US" altLang="ko-KR" sz="2000" dirty="0" smtClean="0">
                <a:latin typeface="+mn-lt"/>
              </a:rPr>
              <a:t>, </a:t>
            </a:r>
            <a:r>
              <a:rPr lang="ko-KR" altLang="en-US" sz="2000" dirty="0" smtClean="0">
                <a:latin typeface="+mn-lt"/>
              </a:rPr>
              <a:t>범죄</a:t>
            </a:r>
            <a:r>
              <a:rPr lang="en-US" altLang="ko-KR" sz="2000" dirty="0" smtClean="0">
                <a:latin typeface="+mn-lt"/>
              </a:rPr>
              <a:t>, </a:t>
            </a:r>
            <a:r>
              <a:rPr lang="ko-KR" altLang="en-US" sz="2000" dirty="0" smtClean="0">
                <a:latin typeface="+mn-lt"/>
              </a:rPr>
              <a:t>사극</a:t>
            </a:r>
            <a:r>
              <a:rPr lang="en-US" altLang="ko-KR" sz="2000" dirty="0" smtClean="0">
                <a:latin typeface="+mn-lt"/>
              </a:rPr>
              <a:t>, </a:t>
            </a:r>
            <a:r>
              <a:rPr lang="ko-KR" altLang="en-US" sz="2000" dirty="0" smtClean="0">
                <a:latin typeface="+mn-lt"/>
              </a:rPr>
              <a:t>로맨스</a:t>
            </a:r>
            <a:r>
              <a:rPr lang="en-US" altLang="ko-KR" sz="2000" dirty="0" smtClean="0">
                <a:latin typeface="+mn-lt"/>
              </a:rPr>
              <a:t>, </a:t>
            </a:r>
            <a:r>
              <a:rPr lang="ko-KR" altLang="en-US" sz="2000" dirty="0" smtClean="0">
                <a:latin typeface="+mn-lt"/>
              </a:rPr>
              <a:t>애니메이션</a:t>
            </a:r>
            <a:endParaRPr lang="en-US" altLang="ko-KR" sz="2000" dirty="0">
              <a:latin typeface="+mn-lt"/>
            </a:endParaRPr>
          </a:p>
          <a:p>
            <a:pPr algn="l"/>
            <a:r>
              <a:rPr lang="ko-KR" altLang="en-US" sz="2000" dirty="0" smtClean="0">
                <a:latin typeface="+mn-lt"/>
              </a:rPr>
              <a:t>다큐멘터리</a:t>
            </a:r>
            <a:r>
              <a:rPr lang="en-US" altLang="ko-KR" sz="2000" dirty="0" smtClean="0">
                <a:latin typeface="+mn-lt"/>
              </a:rPr>
              <a:t>, </a:t>
            </a:r>
            <a:r>
              <a:rPr lang="ko-KR" altLang="en-US" sz="2000" dirty="0" smtClean="0">
                <a:latin typeface="+mn-lt"/>
              </a:rPr>
              <a:t>공포</a:t>
            </a:r>
            <a:r>
              <a:rPr lang="en-US" altLang="ko-KR" sz="2000" dirty="0" smtClean="0">
                <a:latin typeface="+mn-lt"/>
              </a:rPr>
              <a:t>, </a:t>
            </a:r>
            <a:r>
              <a:rPr lang="ko-KR" altLang="en-US" sz="2000" dirty="0" smtClean="0">
                <a:latin typeface="+mn-lt"/>
              </a:rPr>
              <a:t>가족</a:t>
            </a:r>
            <a:r>
              <a:rPr lang="en-US" altLang="ko-KR" sz="2000" dirty="0" smtClean="0">
                <a:latin typeface="+mn-lt"/>
              </a:rPr>
              <a:t>, </a:t>
            </a:r>
            <a:r>
              <a:rPr lang="ko-KR" altLang="en-US" sz="2000" dirty="0" smtClean="0">
                <a:latin typeface="+mn-lt"/>
              </a:rPr>
              <a:t>전쟁</a:t>
            </a:r>
            <a:r>
              <a:rPr lang="en-US" altLang="ko-KR" sz="2000" dirty="0" smtClean="0">
                <a:latin typeface="+mn-lt"/>
              </a:rPr>
              <a:t>, </a:t>
            </a:r>
            <a:r>
              <a:rPr lang="ko-KR" altLang="en-US" sz="2000" dirty="0" smtClean="0">
                <a:latin typeface="+mn-lt"/>
              </a:rPr>
              <a:t>기타</a:t>
            </a:r>
            <a:endParaRPr lang="en-US" altLang="ko-KR" sz="2000" dirty="0">
              <a:latin typeface="+mn-lt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179512" y="2996952"/>
            <a:ext cx="756084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dirty="0" smtClean="0">
                <a:latin typeface="+mn-lt"/>
              </a:rPr>
              <a:t>전체관람가</a:t>
            </a:r>
            <a:r>
              <a:rPr lang="en-US" altLang="ko-KR" sz="2000" dirty="0" smtClean="0">
                <a:latin typeface="+mn-lt"/>
              </a:rPr>
              <a:t>, 12</a:t>
            </a:r>
            <a:r>
              <a:rPr lang="ko-KR" altLang="en-US" sz="2000" dirty="0" smtClean="0">
                <a:latin typeface="+mn-lt"/>
              </a:rPr>
              <a:t>세 관람가</a:t>
            </a:r>
            <a:r>
              <a:rPr lang="en-US" altLang="ko-KR" sz="2000" dirty="0" smtClean="0">
                <a:latin typeface="+mn-lt"/>
              </a:rPr>
              <a:t>, 15</a:t>
            </a:r>
            <a:r>
              <a:rPr lang="ko-KR" altLang="en-US" sz="2000" dirty="0" smtClean="0">
                <a:latin typeface="+mn-lt"/>
              </a:rPr>
              <a:t>세 관람가</a:t>
            </a:r>
            <a:r>
              <a:rPr lang="en-US" altLang="ko-KR" sz="2000" dirty="0" smtClean="0">
                <a:latin typeface="+mn-lt"/>
              </a:rPr>
              <a:t>, </a:t>
            </a:r>
            <a:r>
              <a:rPr lang="ko-KR" altLang="en-US" sz="2000" dirty="0" smtClean="0">
                <a:latin typeface="+mn-lt"/>
              </a:rPr>
              <a:t>청소년 관람불가</a:t>
            </a:r>
            <a:endParaRPr lang="en-US" altLang="ko-KR" sz="2000" dirty="0">
              <a:latin typeface="+mn-lt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179512" y="4797152"/>
            <a:ext cx="756084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dirty="0" smtClean="0">
                <a:latin typeface="+mn-lt"/>
              </a:rPr>
              <a:t>한국</a:t>
            </a:r>
            <a:r>
              <a:rPr lang="en-US" altLang="ko-KR" sz="2000" dirty="0" smtClean="0">
                <a:latin typeface="+mn-lt"/>
              </a:rPr>
              <a:t>, </a:t>
            </a:r>
            <a:r>
              <a:rPr lang="ko-KR" altLang="en-US" sz="2000" dirty="0" smtClean="0">
                <a:latin typeface="+mn-lt"/>
              </a:rPr>
              <a:t>미국</a:t>
            </a:r>
            <a:endParaRPr lang="en-US" altLang="ko-K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5158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/>
          <p:cNvSpPr txBox="1">
            <a:spLocks/>
          </p:cNvSpPr>
          <p:nvPr/>
        </p:nvSpPr>
        <p:spPr>
          <a:xfrm>
            <a:off x="7092280" y="6057292"/>
            <a:ext cx="1728192" cy="54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dummy.csv</a:t>
            </a:r>
          </a:p>
        </p:txBody>
      </p:sp>
      <p:pic>
        <p:nvPicPr>
          <p:cNvPr id="2050" name="Picture 2" descr="C:\Users\user\Desktop\17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1" y="144016"/>
            <a:ext cx="4865009" cy="573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user\Desktop\19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44016"/>
            <a:ext cx="4499992" cy="573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48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vif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24744"/>
            <a:ext cx="29337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323528" y="404664"/>
            <a:ext cx="8424936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500" dirty="0" smtClean="0">
                <a:latin typeface="+mn-lt"/>
              </a:rPr>
              <a:t>- </a:t>
            </a:r>
            <a:r>
              <a:rPr lang="ko-KR" altLang="en-US" sz="2500" dirty="0" smtClean="0">
                <a:latin typeface="+mn-lt"/>
              </a:rPr>
              <a:t>다중공선성</a:t>
            </a:r>
            <a:endParaRPr lang="en-US" altLang="ko-KR" sz="2500" dirty="0">
              <a:latin typeface="+mn-lt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3086345" y="2396716"/>
            <a:ext cx="792088" cy="50405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2411760" y="1844824"/>
            <a:ext cx="720080" cy="6781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611560" y="2852936"/>
            <a:ext cx="8424936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latin typeface="+mn-lt"/>
              </a:rPr>
              <a:t> i</a:t>
            </a:r>
            <a:r>
              <a:rPr lang="ko-KR" altLang="en-US" sz="2000" dirty="0" smtClean="0">
                <a:latin typeface="+mn-lt"/>
              </a:rPr>
              <a:t>번째 입력변수와 다른 입력변수들의 상관성</a:t>
            </a:r>
            <a:endParaRPr lang="en-US" altLang="ko-KR" sz="2000" dirty="0">
              <a:latin typeface="+mn-lt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395536" y="3645024"/>
            <a:ext cx="8424936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500" dirty="0" smtClean="0">
                <a:latin typeface="+mn-lt"/>
              </a:rPr>
              <a:t>- </a:t>
            </a:r>
            <a:r>
              <a:rPr lang="en-US" altLang="ko-KR" sz="2500" dirty="0" err="1" smtClean="0">
                <a:latin typeface="+mn-lt"/>
              </a:rPr>
              <a:t>Boxcox</a:t>
            </a:r>
            <a:r>
              <a:rPr lang="en-US" altLang="ko-KR" sz="2500" dirty="0" smtClean="0">
                <a:latin typeface="+mn-lt"/>
              </a:rPr>
              <a:t> </a:t>
            </a:r>
            <a:r>
              <a:rPr lang="ko-KR" altLang="en-US" sz="2500" dirty="0" smtClean="0">
                <a:latin typeface="+mn-lt"/>
              </a:rPr>
              <a:t>변환</a:t>
            </a:r>
            <a:endParaRPr lang="en-US" altLang="ko-KR" sz="2500" dirty="0">
              <a:latin typeface="+mn-lt"/>
            </a:endParaRPr>
          </a:p>
        </p:txBody>
      </p:sp>
      <p:pic>
        <p:nvPicPr>
          <p:cNvPr id="1027" name="Picture 3" descr="C:\Users\user\Desktop\제목 없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5310625"/>
            <a:ext cx="3096344" cy="409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323528" y="5342731"/>
            <a:ext cx="2952750" cy="390525"/>
            <a:chOff x="892355" y="4370040"/>
            <a:chExt cx="2952750" cy="390525"/>
          </a:xfrm>
        </p:grpSpPr>
        <p:pic>
          <p:nvPicPr>
            <p:cNvPr id="18" name="Picture 3" descr="C:\Users\user\Desktop\제목 없음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355" y="4370040"/>
              <a:ext cx="2952750" cy="390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직사각형 8"/>
            <p:cNvSpPr/>
            <p:nvPr/>
          </p:nvSpPr>
          <p:spPr>
            <a:xfrm>
              <a:off x="1043608" y="4370040"/>
              <a:ext cx="144016" cy="1952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1" name="직선 화살표 연결선 20"/>
          <p:cNvCxnSpPr/>
          <p:nvPr/>
        </p:nvCxnSpPr>
        <p:spPr>
          <a:xfrm>
            <a:off x="3482389" y="5533130"/>
            <a:ext cx="1449651" cy="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1"/>
          <p:cNvSpPr txBox="1">
            <a:spLocks/>
          </p:cNvSpPr>
          <p:nvPr/>
        </p:nvSpPr>
        <p:spPr>
          <a:xfrm>
            <a:off x="323528" y="4425895"/>
            <a:ext cx="7309320" cy="565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>
                <a:latin typeface="+mn-lt"/>
              </a:rPr>
              <a:t>정규성이 만족하지 </a:t>
            </a:r>
            <a:r>
              <a:rPr lang="ko-KR" altLang="en-US" sz="2000" dirty="0" smtClean="0">
                <a:latin typeface="+mn-lt"/>
              </a:rPr>
              <a:t>않을 때</a:t>
            </a:r>
            <a:r>
              <a:rPr lang="en-US" altLang="ko-KR" sz="2000" dirty="0">
                <a:latin typeface="+mn-lt"/>
              </a:rPr>
              <a:t>, </a:t>
            </a:r>
            <a:r>
              <a:rPr lang="ko-KR" altLang="en-US" sz="2000" dirty="0">
                <a:latin typeface="+mn-lt"/>
              </a:rPr>
              <a:t>독립변수를 </a:t>
            </a:r>
            <a:r>
              <a:rPr lang="en-US" altLang="ko-KR" sz="2000" dirty="0">
                <a:latin typeface="+mn-lt"/>
              </a:rPr>
              <a:t>transform</a:t>
            </a:r>
            <a:r>
              <a:rPr lang="ko-KR" altLang="en-US" sz="2000" dirty="0">
                <a:latin typeface="+mn-lt"/>
              </a:rPr>
              <a:t>시켜서 변환</a:t>
            </a:r>
            <a:endParaRPr lang="en-US" altLang="ko-K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536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840680" y="1250112"/>
            <a:ext cx="7647782" cy="0"/>
          </a:xfrm>
          <a:prstGeom prst="line">
            <a:avLst/>
          </a:prstGeom>
          <a:ln w="3175" cmpd="sng">
            <a:solidFill>
              <a:schemeClr val="tx1">
                <a:lumMod val="95000"/>
                <a:lumOff val="5000"/>
                <a:alpha val="23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196623" y="726892"/>
            <a:ext cx="909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300" dirty="0">
                <a:solidFill>
                  <a:srgbClr val="00B0F0">
                    <a:alpha val="99000"/>
                  </a:srgbClr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함초롬바탕" panose="02030604000101010101" pitchFamily="18" charset="-127"/>
              </a:rPr>
              <a:t>목차</a:t>
            </a:r>
          </a:p>
        </p:txBody>
      </p:sp>
      <p:pic>
        <p:nvPicPr>
          <p:cNvPr id="4" name="Picture 8" descr="BOAZ_Logo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63561" y="1219200"/>
            <a:ext cx="7374194" cy="45031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함초롬바탕" panose="02030604000101010101" pitchFamily="18" charset="-127"/>
              </a:rPr>
              <a:t>1. </a:t>
            </a:r>
            <a:r>
              <a:rPr lang="ko-KR" altLang="en-US" sz="2500" b="1" dirty="0" smtClean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함초롬바탕" panose="02030604000101010101" pitchFamily="18" charset="-127"/>
              </a:rPr>
              <a:t>데이터 설명</a:t>
            </a:r>
            <a:endParaRPr lang="en-US" altLang="ko-KR" sz="2500" b="1" dirty="0">
              <a:solidFill>
                <a:schemeClr val="tx1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함초롬바탕" panose="02030604000101010101" pitchFamily="18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2. </a:t>
            </a:r>
            <a:r>
              <a:rPr lang="ko-KR" altLang="en-US" sz="2500" b="1" dirty="0" smtClean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더미변수 처리</a:t>
            </a:r>
            <a:endParaRPr lang="en-US" altLang="ko-KR" sz="2500" b="1" dirty="0">
              <a:solidFill>
                <a:schemeClr val="tx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2500" b="1" spc="-15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함초롬바탕" panose="02030604000101010101" pitchFamily="18" charset="-127"/>
              </a:rPr>
              <a:t>3. </a:t>
            </a:r>
            <a:r>
              <a:rPr lang="ko-KR" altLang="en-US" sz="2500" b="1" spc="-150" dirty="0" smtClean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함초롬바탕" panose="02030604000101010101" pitchFamily="18" charset="-127"/>
              </a:rPr>
              <a:t>선형회귀 모델생성</a:t>
            </a:r>
            <a:endParaRPr lang="en-US" altLang="ko-KR" sz="2500" b="1" spc="-150" dirty="0">
              <a:solidFill>
                <a:schemeClr val="tx1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함초롬바탕" panose="02030604000101010101" pitchFamily="18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2500" b="1" spc="-15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함초롬바탕" panose="02030604000101010101" pitchFamily="18" charset="-127"/>
              </a:rPr>
              <a:t>4. </a:t>
            </a:r>
            <a:r>
              <a:rPr lang="ko-KR" altLang="en-US" sz="2500" b="1" spc="-150" dirty="0" smtClean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함초롬바탕" panose="02030604000101010101" pitchFamily="18" charset="-127"/>
              </a:rPr>
              <a:t>다중공선성 확인</a:t>
            </a:r>
            <a:endParaRPr lang="en-US" altLang="ko-KR" sz="2500" b="1" spc="-150" dirty="0">
              <a:solidFill>
                <a:schemeClr val="tx1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함초롬바탕" panose="02030604000101010101" pitchFamily="18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2500" b="1" spc="-15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함초롬바탕" panose="02030604000101010101" pitchFamily="18" charset="-127"/>
              </a:rPr>
              <a:t>5. </a:t>
            </a:r>
            <a:r>
              <a:rPr lang="ko-KR" altLang="en-US" sz="2500" b="1" spc="-150" dirty="0" smtClean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함초롬바탕" panose="02030604000101010101" pitchFamily="18" charset="-127"/>
              </a:rPr>
              <a:t>잔차분</a:t>
            </a:r>
            <a:r>
              <a:rPr lang="ko-KR" altLang="en-US" sz="2500" b="1" spc="-150" dirty="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함초롬바탕" panose="02030604000101010101" pitchFamily="18" charset="-127"/>
              </a:rPr>
              <a:t>석</a:t>
            </a:r>
            <a:endParaRPr lang="en-US" altLang="ko-KR" sz="2500" b="1" dirty="0">
              <a:solidFill>
                <a:schemeClr val="tx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684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704907"/>
            <a:ext cx="8280920" cy="868109"/>
          </a:xfrm>
        </p:spPr>
        <p:txBody>
          <a:bodyPr>
            <a:normAutofit/>
          </a:bodyPr>
          <a:lstStyle/>
          <a:p>
            <a:r>
              <a:rPr lang="ko-KR" altLang="en-US" sz="2500" b="1" dirty="0" smtClean="0">
                <a:latin typeface="+mn-lt"/>
              </a:rPr>
              <a:t>영화 관람객 수에 미치는 요소들은 어떤 게 있을까</a:t>
            </a:r>
            <a:r>
              <a:rPr lang="en-US" altLang="ko-KR" sz="2500" b="1" dirty="0" smtClean="0">
                <a:latin typeface="+mn-lt"/>
              </a:rPr>
              <a:t>..?</a:t>
            </a:r>
            <a:endParaRPr lang="ko-KR" altLang="en-US" sz="2500" b="1" dirty="0">
              <a:latin typeface="+mn-lt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 rot="19119343">
            <a:off x="833830" y="1170836"/>
            <a:ext cx="1672843" cy="8681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500" b="1" dirty="0" smtClean="0">
                <a:solidFill>
                  <a:schemeClr val="accent1"/>
                </a:solidFill>
                <a:latin typeface="+mn-lt"/>
              </a:rPr>
              <a:t>배우</a:t>
            </a:r>
            <a:endParaRPr lang="ko-KR" altLang="en-US" sz="35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 rot="2823070">
            <a:off x="6018406" y="1137035"/>
            <a:ext cx="1672843" cy="8681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500" b="1" dirty="0" smtClean="0">
                <a:solidFill>
                  <a:schemeClr val="accent2"/>
                </a:solidFill>
                <a:latin typeface="+mn-lt"/>
              </a:rPr>
              <a:t>감독</a:t>
            </a:r>
            <a:endParaRPr lang="ko-KR" altLang="en-US" sz="35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 rot="2670575">
            <a:off x="894254" y="4835081"/>
            <a:ext cx="2205226" cy="8681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500" b="1" dirty="0" smtClean="0">
                <a:solidFill>
                  <a:schemeClr val="accent6"/>
                </a:solidFill>
                <a:latin typeface="+mn-lt"/>
              </a:rPr>
              <a:t>스크린 수</a:t>
            </a:r>
            <a:endParaRPr lang="ko-KR" altLang="en-US" sz="3500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 rot="18796777">
            <a:off x="5417341" y="4657556"/>
            <a:ext cx="2205226" cy="8681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500" b="1" dirty="0" smtClean="0">
                <a:solidFill>
                  <a:srgbClr val="7030A0"/>
                </a:solidFill>
                <a:latin typeface="+mn-lt"/>
              </a:rPr>
              <a:t>장르</a:t>
            </a:r>
            <a:endParaRPr lang="ko-KR" altLang="en-US" sz="3500" b="1" dirty="0">
              <a:solidFill>
                <a:srgbClr val="7030A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3802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1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691" y="332656"/>
            <a:ext cx="9144000" cy="633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/>
          <p:cNvSpPr/>
          <p:nvPr/>
        </p:nvSpPr>
        <p:spPr>
          <a:xfrm>
            <a:off x="2267744" y="3140968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5940152" y="3113348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7956376" y="3068960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7308304" y="3111425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48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esktop\13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344" y="188640"/>
            <a:ext cx="9140916" cy="6552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타원 2"/>
          <p:cNvSpPr/>
          <p:nvPr/>
        </p:nvSpPr>
        <p:spPr>
          <a:xfrm>
            <a:off x="467544" y="332656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2987824" y="305036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355976" y="313898"/>
            <a:ext cx="288032" cy="3511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5652120" y="313898"/>
            <a:ext cx="288032" cy="3511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6876256" y="313898"/>
            <a:ext cx="360040" cy="3787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8244408" y="313898"/>
            <a:ext cx="360040" cy="3787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71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user\Desktop\1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64704"/>
            <a:ext cx="8568952" cy="487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899592" y="116632"/>
            <a:ext cx="7344816" cy="576064"/>
          </a:xfrm>
        </p:spPr>
        <p:txBody>
          <a:bodyPr>
            <a:normAutofit/>
          </a:bodyPr>
          <a:lstStyle/>
          <a:p>
            <a:r>
              <a:rPr lang="ko-KR" altLang="en-US" sz="2100" b="1" dirty="0" smtClean="0">
                <a:latin typeface="+mn-lt"/>
              </a:rPr>
              <a:t>목 표 </a:t>
            </a:r>
            <a:r>
              <a:rPr lang="en-US" altLang="ko-KR" sz="2100" b="1" dirty="0" smtClean="0">
                <a:latin typeface="+mn-lt"/>
              </a:rPr>
              <a:t>:  </a:t>
            </a:r>
            <a:r>
              <a:rPr lang="ko-KR" altLang="en-US" sz="2100" b="1" dirty="0" smtClean="0">
                <a:latin typeface="+mn-lt"/>
              </a:rPr>
              <a:t>개봉 후 일주일 뒤 관람객 수 예측</a:t>
            </a:r>
            <a:endParaRPr lang="ko-KR" altLang="en-US" sz="2100" b="1" dirty="0">
              <a:latin typeface="+mn-lt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3203848" y="5589240"/>
            <a:ext cx="266429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dirty="0" smtClean="0">
                <a:latin typeface="+mn-lt"/>
              </a:rPr>
              <a:t>기간 </a:t>
            </a:r>
            <a:r>
              <a:rPr lang="en-US" altLang="ko-KR" sz="1600" b="1" dirty="0" smtClean="0">
                <a:latin typeface="+mn-lt"/>
              </a:rPr>
              <a:t>: 14</a:t>
            </a:r>
            <a:r>
              <a:rPr lang="ko-KR" altLang="en-US" sz="1600" b="1" dirty="0" smtClean="0">
                <a:latin typeface="+mn-lt"/>
              </a:rPr>
              <a:t>년</a:t>
            </a:r>
            <a:r>
              <a:rPr lang="en-US" altLang="ko-KR" sz="1600" b="1" dirty="0" smtClean="0">
                <a:latin typeface="+mn-lt"/>
              </a:rPr>
              <a:t>~17</a:t>
            </a:r>
            <a:r>
              <a:rPr lang="ko-KR" altLang="en-US" sz="1600" b="1" dirty="0" smtClean="0">
                <a:latin typeface="+mn-lt"/>
              </a:rPr>
              <a:t>년 </a:t>
            </a:r>
            <a:r>
              <a:rPr lang="en-US" altLang="ko-KR" sz="1600" b="1" dirty="0" smtClean="0">
                <a:latin typeface="+mn-lt"/>
              </a:rPr>
              <a:t>8</a:t>
            </a:r>
            <a:r>
              <a:rPr lang="ko-KR" altLang="en-US" sz="1600" b="1" dirty="0" smtClean="0">
                <a:latin typeface="+mn-lt"/>
              </a:rPr>
              <a:t>월</a:t>
            </a:r>
            <a:endParaRPr lang="en-US" altLang="ko-KR" sz="1600" b="1" dirty="0" smtClean="0">
              <a:latin typeface="+mn-lt"/>
            </a:endParaRPr>
          </a:p>
          <a:p>
            <a:endParaRPr lang="en-US" altLang="ko-KR" sz="1400" b="1" dirty="0" smtClean="0">
              <a:latin typeface="+mn-lt"/>
            </a:endParaRPr>
          </a:p>
          <a:p>
            <a:r>
              <a:rPr lang="ko-KR" altLang="en-US" sz="1600" b="1" dirty="0" smtClean="0">
                <a:latin typeface="+mn-lt"/>
              </a:rPr>
              <a:t>총 관람객 수 </a:t>
            </a:r>
            <a:r>
              <a:rPr lang="en-US" altLang="ko-KR" sz="1600" b="1" dirty="0" smtClean="0">
                <a:latin typeface="+mn-lt"/>
              </a:rPr>
              <a:t>: 10</a:t>
            </a:r>
            <a:r>
              <a:rPr lang="ko-KR" altLang="en-US" sz="1600" b="1" dirty="0" smtClean="0">
                <a:latin typeface="+mn-lt"/>
              </a:rPr>
              <a:t>만 이상</a:t>
            </a:r>
            <a:endParaRPr lang="en-US" altLang="ko-KR" sz="1600" b="1" dirty="0" smtClean="0">
              <a:latin typeface="+mn-lt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7092280" y="5859270"/>
            <a:ext cx="1728192" cy="54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r</a:t>
            </a:r>
            <a:r>
              <a:rPr lang="en-US" altLang="ko-K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aw_data.csv</a:t>
            </a:r>
          </a:p>
        </p:txBody>
      </p:sp>
    </p:spTree>
    <p:extLst>
      <p:ext uri="{BB962C8B-B14F-4D97-AF65-F5344CB8AC3E}">
        <p14:creationId xmlns:p14="http://schemas.microsoft.com/office/powerpoint/2010/main" val="338623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899592" y="2852936"/>
            <a:ext cx="7344816" cy="576064"/>
          </a:xfrm>
        </p:spPr>
        <p:txBody>
          <a:bodyPr>
            <a:normAutofit/>
          </a:bodyPr>
          <a:lstStyle/>
          <a:p>
            <a:r>
              <a:rPr lang="ko-KR" altLang="en-US" sz="2100" b="1" dirty="0" smtClean="0">
                <a:latin typeface="+mn-lt"/>
              </a:rPr>
              <a:t>모든 데이터는 전처리 과정 필요</a:t>
            </a:r>
            <a:r>
              <a:rPr lang="en-US" altLang="ko-KR" sz="2100" b="1" dirty="0" smtClean="0">
                <a:latin typeface="+mn-lt"/>
              </a:rPr>
              <a:t>…</a:t>
            </a:r>
            <a:endParaRPr lang="ko-KR" altLang="en-US" sz="21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76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899592" y="116632"/>
            <a:ext cx="7344816" cy="576064"/>
          </a:xfrm>
        </p:spPr>
        <p:txBody>
          <a:bodyPr>
            <a:normAutofit/>
          </a:bodyPr>
          <a:lstStyle/>
          <a:p>
            <a:r>
              <a:rPr lang="ko-KR" altLang="en-US" sz="2100" b="1" dirty="0" smtClean="0">
                <a:latin typeface="+mn-lt"/>
              </a:rPr>
              <a:t>목 표 </a:t>
            </a:r>
            <a:r>
              <a:rPr lang="en-US" altLang="ko-KR" sz="2100" b="1" dirty="0" smtClean="0">
                <a:latin typeface="+mn-lt"/>
              </a:rPr>
              <a:t>:  </a:t>
            </a:r>
            <a:r>
              <a:rPr lang="ko-KR" altLang="en-US" sz="2100" b="1" dirty="0" smtClean="0">
                <a:latin typeface="+mn-lt"/>
              </a:rPr>
              <a:t>개봉 후 일주일 뒤 관람객 수 예측</a:t>
            </a:r>
            <a:endParaRPr lang="ko-KR" altLang="en-US" sz="2100" b="1" dirty="0">
              <a:latin typeface="+mn-lt"/>
            </a:endParaRPr>
          </a:p>
        </p:txBody>
      </p:sp>
      <p:pic>
        <p:nvPicPr>
          <p:cNvPr id="3075" name="Picture 3" descr="C:\Users\user\Desktop\1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0" y="746411"/>
            <a:ext cx="9117570" cy="469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제목 1"/>
          <p:cNvSpPr txBox="1">
            <a:spLocks/>
          </p:cNvSpPr>
          <p:nvPr/>
        </p:nvSpPr>
        <p:spPr>
          <a:xfrm>
            <a:off x="899592" y="5589240"/>
            <a:ext cx="734481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dirty="0" smtClean="0">
                <a:latin typeface="+mn-lt"/>
              </a:rPr>
              <a:t>기간 </a:t>
            </a:r>
            <a:r>
              <a:rPr lang="en-US" altLang="ko-KR" sz="1600" b="1" dirty="0" smtClean="0">
                <a:latin typeface="+mn-lt"/>
              </a:rPr>
              <a:t>: 14</a:t>
            </a:r>
            <a:r>
              <a:rPr lang="ko-KR" altLang="en-US" sz="1600" b="1" dirty="0" smtClean="0">
                <a:latin typeface="+mn-lt"/>
              </a:rPr>
              <a:t>년</a:t>
            </a:r>
            <a:r>
              <a:rPr lang="en-US" altLang="ko-KR" sz="1600" b="1" dirty="0" smtClean="0">
                <a:latin typeface="+mn-lt"/>
              </a:rPr>
              <a:t>~17</a:t>
            </a:r>
            <a:r>
              <a:rPr lang="ko-KR" altLang="en-US" sz="1600" b="1" dirty="0" smtClean="0">
                <a:latin typeface="+mn-lt"/>
              </a:rPr>
              <a:t>년 </a:t>
            </a:r>
            <a:r>
              <a:rPr lang="en-US" altLang="ko-KR" sz="1600" b="1" dirty="0" smtClean="0">
                <a:latin typeface="+mn-lt"/>
              </a:rPr>
              <a:t>8</a:t>
            </a:r>
            <a:r>
              <a:rPr lang="ko-KR" altLang="en-US" sz="1600" b="1" dirty="0" smtClean="0">
                <a:latin typeface="+mn-lt"/>
              </a:rPr>
              <a:t>월</a:t>
            </a:r>
            <a:endParaRPr lang="en-US" altLang="ko-KR" sz="1600" b="1" dirty="0" smtClean="0">
              <a:latin typeface="+mn-lt"/>
            </a:endParaRPr>
          </a:p>
          <a:p>
            <a:endParaRPr lang="en-US" altLang="ko-KR" sz="1400" b="1" dirty="0" smtClean="0">
              <a:latin typeface="+mn-lt"/>
            </a:endParaRPr>
          </a:p>
          <a:p>
            <a:r>
              <a:rPr lang="ko-KR" altLang="en-US" sz="1600" b="1" dirty="0" smtClean="0">
                <a:latin typeface="+mn-lt"/>
              </a:rPr>
              <a:t>총 관람객 수 </a:t>
            </a:r>
            <a:r>
              <a:rPr lang="en-US" altLang="ko-KR" sz="1600" b="1" dirty="0" smtClean="0">
                <a:latin typeface="+mn-lt"/>
              </a:rPr>
              <a:t>: 10</a:t>
            </a:r>
            <a:r>
              <a:rPr lang="ko-KR" altLang="en-US" sz="1600" b="1" dirty="0" smtClean="0">
                <a:latin typeface="+mn-lt"/>
              </a:rPr>
              <a:t>만 이상</a:t>
            </a:r>
            <a:endParaRPr lang="en-US" altLang="ko-KR" sz="1600" b="1" dirty="0" smtClean="0">
              <a:latin typeface="+mn-lt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7092280" y="5859270"/>
            <a:ext cx="1728192" cy="54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movie_data.csv</a:t>
            </a:r>
          </a:p>
        </p:txBody>
      </p:sp>
    </p:spTree>
    <p:extLst>
      <p:ext uri="{BB962C8B-B14F-4D97-AF65-F5344CB8AC3E}">
        <p14:creationId xmlns:p14="http://schemas.microsoft.com/office/powerpoint/2010/main" val="177844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899592" y="2852936"/>
            <a:ext cx="7344816" cy="576064"/>
          </a:xfrm>
        </p:spPr>
        <p:txBody>
          <a:bodyPr>
            <a:normAutofit/>
          </a:bodyPr>
          <a:lstStyle/>
          <a:p>
            <a:r>
              <a:rPr lang="ko-KR" altLang="en-US" sz="2100" b="1" dirty="0" smtClean="0">
                <a:latin typeface="+mn-lt"/>
              </a:rPr>
              <a:t>더미변수 처리</a:t>
            </a:r>
            <a:r>
              <a:rPr lang="en-US" altLang="ko-KR" sz="2100" b="1" dirty="0" smtClean="0">
                <a:latin typeface="+mn-lt"/>
              </a:rPr>
              <a:t>…</a:t>
            </a:r>
            <a:endParaRPr lang="ko-KR" altLang="en-US" sz="21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306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1632</TotalTime>
  <Words>177</Words>
  <Application>Microsoft Office PowerPoint</Application>
  <PresentationFormat>화면 슬라이드 쇼(4:3)</PresentationFormat>
  <Paragraphs>37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선형회귀를 이용한 영화 관람객 수 예측</vt:lpstr>
      <vt:lpstr>PowerPoint 프레젠테이션</vt:lpstr>
      <vt:lpstr>영화 관람객 수에 미치는 요소들은 어떤 게 있을까..?</vt:lpstr>
      <vt:lpstr>PowerPoint 프레젠테이션</vt:lpstr>
      <vt:lpstr>PowerPoint 프레젠테이션</vt:lpstr>
      <vt:lpstr>목 표 :  개봉 후 일주일 뒤 관람객 수 예측</vt:lpstr>
      <vt:lpstr>모든 데이터는 전처리 과정 필요…</vt:lpstr>
      <vt:lpstr>목 표 :  개봉 후 일주일 뒤 관람객 수 예측</vt:lpstr>
      <vt:lpstr>더미변수 처리…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선형회귀를 이용한 영화 관람객 수 예측</dc:title>
  <dc:creator>user</dc:creator>
  <cp:lastModifiedBy>user</cp:lastModifiedBy>
  <cp:revision>22</cp:revision>
  <dcterms:created xsi:type="dcterms:W3CDTF">2018-02-21T01:29:31Z</dcterms:created>
  <dcterms:modified xsi:type="dcterms:W3CDTF">2018-02-22T07:01:52Z</dcterms:modified>
</cp:coreProperties>
</file>