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75" r:id="rId2"/>
  </p:sldMasterIdLst>
  <p:sldIdLst>
    <p:sldId id="256"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B48C"/>
    <a:srgbClr val="DDA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25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10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039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24-D0AE-79C8-69D2-BE296497B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CCEC2-9B9F-582C-A8CD-FEBBC383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58DE4-F8D2-A8A0-E90E-2288B1009A14}"/>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A68A0188-5434-4EAF-852B-1BDC7D4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581C-1790-811F-93A1-FF3F3468FBA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43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393-DDC7-F971-2CBE-C79706519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ADA7C-1C9A-6F96-9FE8-2FD92568F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B90F-1C79-073E-086C-B29F806A3EC7}"/>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2F5CDB0F-351B-ECB5-B435-CDFEE33D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B15D-EFA0-4EE6-2D8A-DC43918A348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9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4E1-5789-9E30-DD66-CB2C65F2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DA03C-861F-7083-82AD-4ACFDC983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A4D2-EDF1-B2A2-45BC-0A38A3A1EC07}"/>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7DB482A3-6FDE-34A1-FDC0-A0F6ED33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06615-00C6-276D-E16D-1190668B48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30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9DE-F446-750E-6F3F-0E7A4728E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E0025-68E3-5631-2AC2-6311FC3F2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2CED-504D-78D9-B75F-8E5934A6F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E8770-970E-9896-32F1-D4D22D883BC8}"/>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90D83638-1033-0F19-69B3-A6A13F82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969B-E06D-B4C1-0671-89AEDA7F76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19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F3A-DF46-ED51-0045-881597B7B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9332-56EB-02FF-E752-B191C0FD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730EB-C238-9888-C6DF-A3CA86296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8B24D-B773-41E9-D0F7-D4306C99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5527A-FA78-6E23-E58E-535DF49DF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BCC39-B717-F486-D45D-7414653185D0}"/>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8" name="Footer Placeholder 7">
            <a:extLst>
              <a:ext uri="{FF2B5EF4-FFF2-40B4-BE49-F238E27FC236}">
                <a16:creationId xmlns:a16="http://schemas.microsoft.com/office/drawing/2014/main" id="{50BCECD5-4667-C6EB-9759-EB480F94D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8D7B7-FD44-8B21-7BF4-DDB6F0A5499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06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C6A-AE94-B00C-3F36-69C5F4832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F9276-4253-7874-2CF5-619C160A1FB7}"/>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4" name="Footer Placeholder 3">
            <a:extLst>
              <a:ext uri="{FF2B5EF4-FFF2-40B4-BE49-F238E27FC236}">
                <a16:creationId xmlns:a16="http://schemas.microsoft.com/office/drawing/2014/main" id="{781B0C2B-0CCD-8A1E-AB25-9EAA89DC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EF36A-EEB7-3446-DFDA-4385157CEE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014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BE953-04A3-F5BD-8E27-CD4F5CA285E2}"/>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3" name="Footer Placeholder 2">
            <a:extLst>
              <a:ext uri="{FF2B5EF4-FFF2-40B4-BE49-F238E27FC236}">
                <a16:creationId xmlns:a16="http://schemas.microsoft.com/office/drawing/2014/main" id="{1606FB94-8F1A-9843-91A1-7E22475E6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49E9D-3BD9-FD06-E645-A4817B285C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38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685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C9-E822-1A68-CE6C-EFE6BEBB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279AF-8578-D66A-BD3E-0F3BED05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E929A-2E0B-B148-478E-BB1041748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074D0-C4B6-FC8D-AA4E-C0E026B56B33}"/>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464F7195-5D33-AA6A-8932-E3F51D72B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95ECD-A93A-77B9-826E-BD03E0E0139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443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489-F424-840D-E84B-16830A70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7AE2-C545-8DF5-7CEE-DE745A777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71A07-9E35-7849-12DE-E777B2A1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0E37-5FB0-77DA-E141-3AC89D8714D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B404840E-7089-EB1A-5082-D5EC0D485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C7D2-DFDE-E7C3-D9AB-A2F63011ED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614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131-07C6-0CAB-9C3C-30CCCA4A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8933-20B7-30EC-BD06-D521750D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9539-B202-8C27-B6CB-684B601DDF3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2A0589EC-376C-7C0C-4B25-6B83EC25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896F-2C35-B67B-A28F-8BA86241108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6299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9B35D-343E-6274-B3BE-732F2D8D5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E1741-D002-1EFD-2714-A0E1823B9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B596-E699-1C28-32B5-D02EFD39D395}"/>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11DD34B3-888F-6EBA-C6D2-DE38CB63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DC4F1-9279-C905-A5F9-0E8B725F80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01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94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2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9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1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751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828518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2" r:id="rId5"/>
    <p:sldLayoutId id="2147483763" r:id="rId6"/>
    <p:sldLayoutId id="2147483769"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AF3F5-8A70-1AD2-3E22-161F63F8C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0BB88-93E4-D4BA-F1C4-B36156296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A08C-0AC8-838D-5A13-45B83DBE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AD078E54-2A3F-22E0-9E81-94D3BE62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1169E-FE91-0DC1-653F-C317F85C4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5103963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8DD-CB5F-47CB-DF36-7612F209F0F5}"/>
              </a:ext>
            </a:extLst>
          </p:cNvPr>
          <p:cNvSpPr>
            <a:spLocks noGrp="1"/>
          </p:cNvSpPr>
          <p:nvPr>
            <p:ph type="ctrTitle"/>
          </p:nvPr>
        </p:nvSpPr>
        <p:spPr>
          <a:xfrm>
            <a:off x="7464614" y="1783959"/>
            <a:ext cx="4087306" cy="2889114"/>
          </a:xfrm>
        </p:spPr>
        <p:txBody>
          <a:bodyPr anchor="b">
            <a:normAutofit/>
          </a:bodyPr>
          <a:lstStyle/>
          <a:p>
            <a:pPr algn="l"/>
            <a:r>
              <a:rPr lang="en-US" sz="5400" dirty="0"/>
              <a:t>Group 4</a:t>
            </a:r>
            <a:br>
              <a:rPr lang="en-US" sz="5400" dirty="0"/>
            </a:br>
            <a:r>
              <a:rPr lang="en-US" sz="5400" dirty="0"/>
              <a:t>Class Project #2</a:t>
            </a:r>
          </a:p>
        </p:txBody>
      </p:sp>
      <p:sp>
        <p:nvSpPr>
          <p:cNvPr id="3" name="Subtitle 2">
            <a:extLst>
              <a:ext uri="{FF2B5EF4-FFF2-40B4-BE49-F238E27FC236}">
                <a16:creationId xmlns:a16="http://schemas.microsoft.com/office/drawing/2014/main" id="{BADC88DB-DD02-A0F8-2E60-46B94E7148A6}"/>
              </a:ext>
            </a:extLst>
          </p:cNvPr>
          <p:cNvSpPr>
            <a:spLocks noGrp="1"/>
          </p:cNvSpPr>
          <p:nvPr>
            <p:ph type="subTitle" idx="1"/>
          </p:nvPr>
        </p:nvSpPr>
        <p:spPr>
          <a:xfrm>
            <a:off x="7464612" y="4750893"/>
            <a:ext cx="4087305" cy="1147863"/>
          </a:xfrm>
        </p:spPr>
        <p:txBody>
          <a:bodyPr anchor="t">
            <a:noAutofit/>
          </a:bodyPr>
          <a:lstStyle/>
          <a:p>
            <a:pPr algn="l"/>
            <a:r>
              <a:rPr lang="en-US" sz="2000" dirty="0"/>
              <a:t>Karyn </a:t>
            </a:r>
            <a:r>
              <a:rPr lang="en-US" sz="2000" b="0" i="0" u="none" strike="noStrike" dirty="0" err="1">
                <a:effectLst/>
                <a:latin typeface="Open Sans" panose="020F0502020204030204" pitchFamily="34" charset="0"/>
              </a:rPr>
              <a:t>Brehmeyer</a:t>
            </a:r>
            <a:endParaRPr lang="en-US" sz="2000" dirty="0"/>
          </a:p>
          <a:p>
            <a:pPr algn="l"/>
            <a:r>
              <a:rPr lang="en-US" sz="2000" dirty="0"/>
              <a:t>Charles Hanks</a:t>
            </a:r>
          </a:p>
          <a:p>
            <a:pPr algn="l"/>
            <a:r>
              <a:rPr lang="en-US" sz="2000" dirty="0"/>
              <a:t>Isaac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mall bird on a branch&#10;&#10;Description automatically generated with medium confidence">
            <a:extLst>
              <a:ext uri="{FF2B5EF4-FFF2-40B4-BE49-F238E27FC236}">
                <a16:creationId xmlns:a16="http://schemas.microsoft.com/office/drawing/2014/main" id="{BD72542A-1A39-DCDD-D214-E9625182602B}"/>
              </a:ext>
            </a:extLst>
          </p:cNvPr>
          <p:cNvPicPr>
            <a:picLocks noChangeAspect="1"/>
          </p:cNvPicPr>
          <p:nvPr/>
        </p:nvPicPr>
        <p:blipFill rotWithShape="1">
          <a:blip r:embed="rId2"/>
          <a:srcRect l="14823" r="275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4425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Background Info</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r>
              <a:rPr lang="en-US" dirty="0"/>
              <a:t>test</a:t>
            </a:r>
          </a:p>
        </p:txBody>
      </p:sp>
    </p:spTree>
    <p:extLst>
      <p:ext uri="{BB962C8B-B14F-4D97-AF65-F5344CB8AC3E}">
        <p14:creationId xmlns:p14="http://schemas.microsoft.com/office/powerpoint/2010/main" val="30621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Goals of Study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r>
              <a:rPr lang="en-US" sz="1800" dirty="0">
                <a:effectLst/>
                <a:latin typeface="Corbel" panose="020B0503020204020204" pitchFamily="34" charset="0"/>
                <a:ea typeface="Calibri" panose="020F0502020204030204" pitchFamily="34" charset="0"/>
                <a:cs typeface="Times New Roman" panose="02020603050405020304" pitchFamily="18" charset="0"/>
              </a:rPr>
              <a:t>What was the overall time to solving the problems (lever pulling, paper ripping, and persistence &amp; repeatability) for chickadees? </a:t>
            </a:r>
          </a:p>
          <a:p>
            <a:r>
              <a:rPr lang="en-US" sz="1800" dirty="0">
                <a:effectLst/>
                <a:latin typeface="Corbel" panose="020B0503020204020204" pitchFamily="34" charset="0"/>
                <a:ea typeface="Calibri" panose="020F0502020204030204" pitchFamily="34" charset="0"/>
                <a:cs typeface="Times New Roman" panose="02020603050405020304" pitchFamily="18" charset="0"/>
              </a:rPr>
              <a:t>What covariates/characteristics were most closely predictive of whether a chickadee figured out the 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726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009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12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fontScale="92500" lnSpcReduction="10000"/>
          </a:bodyPr>
          <a:lstStyle/>
          <a:p>
            <a:r>
              <a:rPr lang="en-US" b="0" i="0" u="none" strike="noStrike" dirty="0">
                <a:solidFill>
                  <a:srgbClr val="202020"/>
                </a:solidFill>
                <a:effectLst/>
                <a:latin typeface="Helvetica" pitchFamily="2" charset="0"/>
              </a:rPr>
              <a:t>In conclusion, we found a trend in rural birds for dominants to outperform subordinates in a lever-pulling task, which may be explained by adults outperforming younger birds. Moreover, we found that rural birds were slightly more persistent in the paper-ripping task compared to birds from </a:t>
            </a:r>
            <a:r>
              <a:rPr lang="en-US" b="0" i="0" u="none" strike="noStrike" dirty="0" err="1">
                <a:solidFill>
                  <a:srgbClr val="202020"/>
                </a:solidFill>
                <a:effectLst/>
                <a:latin typeface="Helvetica" pitchFamily="2" charset="0"/>
              </a:rPr>
              <a:t>urbanised</a:t>
            </a:r>
            <a:r>
              <a:rPr lang="en-US" b="0" i="0" u="none" strike="noStrike" dirty="0">
                <a:solidFill>
                  <a:srgbClr val="202020"/>
                </a:solidFill>
                <a:effectLst/>
                <a:latin typeface="Helvetica" pitchFamily="2" charset="0"/>
              </a:rPr>
              <a:t> areas. Individual performance and persistence were not repeatable across tasks, and the traits defining the most innovative and persistent individuals in each task were not consistent, pointing to the need for experimental assessments on the effect of task characteristics on the repeatability of problem-solving performance and persistence. Overall, our findings suggest that different individual and ecological characteristics may facilitate innovative </a:t>
            </a:r>
            <a:r>
              <a:rPr lang="en-US" b="0" i="0" u="none" strike="noStrike" dirty="0" err="1">
                <a:solidFill>
                  <a:srgbClr val="202020"/>
                </a:solidFill>
                <a:effectLst/>
                <a:latin typeface="Helvetica" pitchFamily="2" charset="0"/>
              </a:rPr>
              <a:t>behaviour</a:t>
            </a:r>
            <a:r>
              <a:rPr lang="en-US" b="0" i="0" u="none" strike="noStrike" dirty="0">
                <a:solidFill>
                  <a:srgbClr val="202020"/>
                </a:solidFill>
                <a:effectLst/>
                <a:latin typeface="Helvetica" pitchFamily="2" charset="0"/>
              </a:rPr>
              <a:t> in different ecological contexts.</a:t>
            </a:r>
            <a:endParaRPr lang="en-US" dirty="0"/>
          </a:p>
        </p:txBody>
      </p:sp>
    </p:spTree>
    <p:extLst>
      <p:ext uri="{BB962C8B-B14F-4D97-AF65-F5344CB8AC3E}">
        <p14:creationId xmlns:p14="http://schemas.microsoft.com/office/powerpoint/2010/main" val="21790071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188</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Calibri Light</vt:lpstr>
      <vt:lpstr>Century Gothic</vt:lpstr>
      <vt:lpstr>Corbel</vt:lpstr>
      <vt:lpstr>Helvetica</vt:lpstr>
      <vt:lpstr>Open Sans</vt:lpstr>
      <vt:lpstr>BrushVTI</vt:lpstr>
      <vt:lpstr>Office Theme</vt:lpstr>
      <vt:lpstr>Group 4 Class Project #2</vt:lpstr>
      <vt:lpstr>Background Info</vt:lpstr>
      <vt:lpstr>Goals of Study</vt:lpstr>
      <vt:lpstr>Data and Methodology</vt:lpstr>
      <vt:lpstr>Results/Analysis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Class Project #2</dc:title>
  <dc:creator>Isaac Johnson</dc:creator>
  <cp:lastModifiedBy>Isaac Johnson</cp:lastModifiedBy>
  <cp:revision>4</cp:revision>
  <dcterms:created xsi:type="dcterms:W3CDTF">2023-03-03T02:35:41Z</dcterms:created>
  <dcterms:modified xsi:type="dcterms:W3CDTF">2023-03-03T03:51:00Z</dcterms:modified>
</cp:coreProperties>
</file>