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 id="2147483775" r:id="rId2"/>
  </p:sldMasterIdLst>
  <p:sldIdLst>
    <p:sldId id="256" r:id="rId3"/>
    <p:sldId id="257" r:id="rId4"/>
    <p:sldId id="263" r:id="rId5"/>
    <p:sldId id="258" r:id="rId6"/>
    <p:sldId id="259" r:id="rId7"/>
    <p:sldId id="265" r:id="rId8"/>
    <p:sldId id="264" r:id="rId9"/>
    <p:sldId id="261"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B48C"/>
    <a:srgbClr val="DDA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p:cViewPr varScale="1">
        <p:scale>
          <a:sx n="121" d="100"/>
          <a:sy n="121" d="100"/>
        </p:scale>
        <p:origin x="200" y="2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7250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9376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14100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0394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2424-D0AE-79C8-69D2-BE296497BF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ACCEC2-9B9F-582C-A8CD-FEBBC383E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258DE4-F8D2-A8A0-E90E-2288B1009A14}"/>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A68A0188-5434-4EAF-852B-1BDC7D422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C581C-1790-811F-93A1-FF3F3468FBA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71439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6393-DDC7-F971-2CBE-C79706519C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9ADA7C-1C9A-6F96-9FE8-2FD92568FF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5B90F-1C79-073E-086C-B29F806A3EC7}"/>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2F5CDB0F-351B-ECB5-B435-CDFEE33D6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3B15D-EFA0-4EE6-2D8A-DC43918A348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7995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64E1-5789-9E30-DD66-CB2C65F2C3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1DA03C-861F-7083-82AD-4ACFDC983B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C3A4D2-EDF1-B2A2-45BC-0A38A3A1EC07}"/>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7DB482A3-6FDE-34A1-FDC0-A0F6ED33C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06615-00C6-276D-E16D-1190668B480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6303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39DE-F446-750E-6F3F-0E7A4728E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CE0025-68E3-5631-2AC2-6311FC3F2F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32CED-504D-78D9-B75F-8E5934A6F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FE8770-970E-9896-32F1-D4D22D883BC8}"/>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90D83638-1033-0F19-69B3-A6A13F82B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C969B-E06D-B4C1-0671-89AEDA7F76E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419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9F3A-DF46-ED51-0045-881597B7B1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809332-56EB-02FF-E752-B191C0FD5B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A730EB-C238-9888-C6DF-A3CA86296C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C8B24D-B773-41E9-D0F7-D4306C99C8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5527A-FA78-6E23-E58E-535DF49DFA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FBCC39-B717-F486-D45D-7414653185D0}"/>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8" name="Footer Placeholder 7">
            <a:extLst>
              <a:ext uri="{FF2B5EF4-FFF2-40B4-BE49-F238E27FC236}">
                <a16:creationId xmlns:a16="http://schemas.microsoft.com/office/drawing/2014/main" id="{50BCECD5-4667-C6EB-9759-EB480F94DA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E8D7B7-FD44-8B21-7BF4-DDB6F0A5499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1068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BC6A-AE94-B00C-3F36-69C5F48322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2F9276-4253-7874-2CF5-619C160A1FB7}"/>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4" name="Footer Placeholder 3">
            <a:extLst>
              <a:ext uri="{FF2B5EF4-FFF2-40B4-BE49-F238E27FC236}">
                <a16:creationId xmlns:a16="http://schemas.microsoft.com/office/drawing/2014/main" id="{781B0C2B-0CCD-8A1E-AB25-9EAA89DC65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EEF36A-EEB7-3446-DFDA-4385157CEED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4014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BE953-04A3-F5BD-8E27-CD4F5CA285E2}"/>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3" name="Footer Placeholder 2">
            <a:extLst>
              <a:ext uri="{FF2B5EF4-FFF2-40B4-BE49-F238E27FC236}">
                <a16:creationId xmlns:a16="http://schemas.microsoft.com/office/drawing/2014/main" id="{1606FB94-8F1A-9843-91A1-7E22475E65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249E9D-3BD9-FD06-E645-A4817B285CB8}"/>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384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168595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C8C9-E822-1A68-CE6C-EFE6BEBBB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C279AF-8578-D66A-BD3E-0F3BED057C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5E929A-2E0B-B148-478E-BB1041748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074D0-C4B6-FC8D-AA4E-C0E026B56B33}"/>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464F7195-5D33-AA6A-8932-E3F51D72B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95ECD-A93A-77B9-826E-BD03E0E0139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814437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A489-F424-840D-E84B-16830A705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DB7AE2-C545-8DF5-7CEE-DE745A777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71A07-9E35-7849-12DE-E777B2A19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B0E37-5FB0-77DA-E141-3AC89D8714DB}"/>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B404840E-7089-EB1A-5082-D5EC0D485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3C7D2-DFDE-E7C3-D9AB-A2F63011ED7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6148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7131-07C6-0CAB-9C3C-30CCCA4A17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DB8933-20B7-30EC-BD06-D521750D8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D9539-B202-8C27-B6CB-684B601DDF3B}"/>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2A0589EC-376C-7C0C-4B25-6B83EC259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B896F-2C35-B67B-A28F-8BA86241108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36299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59B35D-343E-6274-B3BE-732F2D8D51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0E1741-D002-1EFD-2714-A0E1823B99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CB596-E699-1C28-32B5-D02EFD39D395}"/>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11DD34B3-888F-6EBA-C6D2-DE38CB635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DC4F1-9279-C905-A5F9-0E8B725F803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014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3802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294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0454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5425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096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871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3/5/23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751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97828518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62" r:id="rId5"/>
    <p:sldLayoutId id="2147483763" r:id="rId6"/>
    <p:sldLayoutId id="2147483769" r:id="rId7"/>
    <p:sldLayoutId id="2147483764" r:id="rId8"/>
    <p:sldLayoutId id="2147483765" r:id="rId9"/>
    <p:sldLayoutId id="2147483766" r:id="rId10"/>
    <p:sldLayoutId id="2147483767" r:id="rId11"/>
    <p:sldLayoutId id="214748376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AF3F5-8A70-1AD2-3E22-161F63F8CD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80BB88-93E4-D4BA-F1C4-B36156296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DA08C-0AC8-838D-5A13-45B83DBE7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3/5/23</a:t>
            </a:fld>
            <a:endParaRPr lang="en-US"/>
          </a:p>
        </p:txBody>
      </p:sp>
      <p:sp>
        <p:nvSpPr>
          <p:cNvPr id="5" name="Footer Placeholder 4">
            <a:extLst>
              <a:ext uri="{FF2B5EF4-FFF2-40B4-BE49-F238E27FC236}">
                <a16:creationId xmlns:a16="http://schemas.microsoft.com/office/drawing/2014/main" id="{AD078E54-2A3F-22E0-9E81-94D3BE624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B1169E-FE91-0DC1-653F-C317F85C4B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151039635"/>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hyperlink" Target="https://www.allaboutbirds.org/guide/Black-capped_Chickadee/overview"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F8DD-CB5F-47CB-DF36-7612F209F0F5}"/>
              </a:ext>
            </a:extLst>
          </p:cNvPr>
          <p:cNvSpPr>
            <a:spLocks noGrp="1"/>
          </p:cNvSpPr>
          <p:nvPr>
            <p:ph type="ctrTitle"/>
          </p:nvPr>
        </p:nvSpPr>
        <p:spPr>
          <a:xfrm>
            <a:off x="7464614" y="1783959"/>
            <a:ext cx="4087306" cy="2889114"/>
          </a:xfrm>
        </p:spPr>
        <p:txBody>
          <a:bodyPr anchor="b">
            <a:normAutofit/>
          </a:bodyPr>
          <a:lstStyle/>
          <a:p>
            <a:pPr algn="l"/>
            <a:r>
              <a:rPr lang="en-US" sz="5400" dirty="0"/>
              <a:t>Group 4</a:t>
            </a:r>
            <a:br>
              <a:rPr lang="en-US" sz="5400" dirty="0"/>
            </a:br>
            <a:r>
              <a:rPr lang="en-US" sz="5400" dirty="0"/>
              <a:t>Class Project #2</a:t>
            </a:r>
          </a:p>
        </p:txBody>
      </p:sp>
      <p:sp>
        <p:nvSpPr>
          <p:cNvPr id="3" name="Subtitle 2">
            <a:extLst>
              <a:ext uri="{FF2B5EF4-FFF2-40B4-BE49-F238E27FC236}">
                <a16:creationId xmlns:a16="http://schemas.microsoft.com/office/drawing/2014/main" id="{BADC88DB-DD02-A0F8-2E60-46B94E7148A6}"/>
              </a:ext>
            </a:extLst>
          </p:cNvPr>
          <p:cNvSpPr>
            <a:spLocks noGrp="1"/>
          </p:cNvSpPr>
          <p:nvPr>
            <p:ph type="subTitle" idx="1"/>
          </p:nvPr>
        </p:nvSpPr>
        <p:spPr>
          <a:xfrm>
            <a:off x="7464612" y="4750893"/>
            <a:ext cx="4087305" cy="1147863"/>
          </a:xfrm>
        </p:spPr>
        <p:txBody>
          <a:bodyPr anchor="t">
            <a:noAutofit/>
          </a:bodyPr>
          <a:lstStyle/>
          <a:p>
            <a:pPr algn="l"/>
            <a:r>
              <a:rPr lang="en-US" sz="2000" dirty="0"/>
              <a:t>Karyn </a:t>
            </a:r>
            <a:r>
              <a:rPr lang="en-US" sz="2000" b="0" i="0" u="none" strike="noStrike" dirty="0" err="1">
                <a:effectLst/>
                <a:latin typeface="Open Sans" panose="020F0502020204030204" pitchFamily="34" charset="0"/>
              </a:rPr>
              <a:t>Brehmeyer</a:t>
            </a:r>
            <a:endParaRPr lang="en-US" sz="2000" dirty="0"/>
          </a:p>
          <a:p>
            <a:pPr algn="l"/>
            <a:r>
              <a:rPr lang="en-US" sz="2000" dirty="0"/>
              <a:t>Charles Hanks</a:t>
            </a:r>
          </a:p>
          <a:p>
            <a:pPr algn="l"/>
            <a:r>
              <a:rPr lang="en-US" sz="2000" dirty="0"/>
              <a:t>Isaac Johnson</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mall bird on a branch&#10;&#10;Description automatically generated with medium confidence">
            <a:extLst>
              <a:ext uri="{FF2B5EF4-FFF2-40B4-BE49-F238E27FC236}">
                <a16:creationId xmlns:a16="http://schemas.microsoft.com/office/drawing/2014/main" id="{BD72542A-1A39-DCDD-D214-E9625182602B}"/>
              </a:ext>
            </a:extLst>
          </p:cNvPr>
          <p:cNvPicPr>
            <a:picLocks noChangeAspect="1"/>
          </p:cNvPicPr>
          <p:nvPr/>
        </p:nvPicPr>
        <p:blipFill rotWithShape="1">
          <a:blip r:embed="rId2"/>
          <a:srcRect l="14823" r="2752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9044256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Conclusions</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fontScale="92500" lnSpcReduction="10000"/>
          </a:bodyPr>
          <a:lstStyle/>
          <a:p>
            <a:r>
              <a:rPr lang="en-US" b="0" i="0" u="none" strike="noStrike" dirty="0">
                <a:solidFill>
                  <a:srgbClr val="202020"/>
                </a:solidFill>
                <a:effectLst/>
                <a:latin typeface="Helvetica" pitchFamily="2" charset="0"/>
              </a:rPr>
              <a:t>In conclusion, we found a trend in rural birds for dominants to outperform subordinates in a lever-pulling task, which may be explained by adults outperforming younger birds. Moreover, we found that rural birds were slightly more persistent in the paper-ripping task compared to birds from urbanized areas. Individual performance and persistence were not repeatable across tasks, and the traits defining the most innovative and persistent individuals in each task were not consistent, pointing to the need for experimental assessments on the effect of task characteristics on the repeatability of problem-solving performance and persistence. Overall, our findings suggest that different individual and ecological characteristics may facilitate innovative behavior in different ecological contexts.</a:t>
            </a:r>
            <a:endParaRPr lang="en-US" dirty="0"/>
          </a:p>
        </p:txBody>
      </p:sp>
    </p:spTree>
    <p:extLst>
      <p:ext uri="{BB962C8B-B14F-4D97-AF65-F5344CB8AC3E}">
        <p14:creationId xmlns:p14="http://schemas.microsoft.com/office/powerpoint/2010/main" val="21790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Background Info</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pPr marL="0" marR="0" indent="228600"/>
            <a:r>
              <a:rPr lang="en-US" sz="2400" dirty="0">
                <a:effectLst/>
                <a:latin typeface="Corbel" panose="020B0503020204020204" pitchFamily="34" charset="0"/>
                <a:ea typeface="Times New Roman" panose="02020603050405020304" pitchFamily="18" charset="0"/>
              </a:rPr>
              <a:t>Black capped chickadees are small, non-migratory birds found in the northern United States and Canada. They live in both rural and urban environments, and eat mostly insects and seeds. These birds have a high level of neuro-flexibility, for example:</a:t>
            </a:r>
          </a:p>
          <a:p>
            <a:pPr marL="0" marR="0" indent="0">
              <a:buNone/>
            </a:pPr>
            <a:endParaRPr lang="en-US" sz="2400" dirty="0">
              <a:effectLst/>
              <a:latin typeface="Times New Roman" panose="02020603050405020304" pitchFamily="18" charset="0"/>
              <a:ea typeface="Times New Roman" panose="02020603050405020304" pitchFamily="18" charset="0"/>
            </a:endParaRPr>
          </a:p>
          <a:p>
            <a:pPr marL="0" marR="0" indent="228600"/>
            <a:r>
              <a:rPr lang="en-US" sz="2400" dirty="0">
                <a:effectLst/>
                <a:latin typeface="Times New Roman" panose="02020603050405020304" pitchFamily="18" charset="0"/>
                <a:ea typeface="Times New Roman" panose="02020603050405020304" pitchFamily="18" charset="0"/>
              </a:rPr>
              <a:t>Every autumn Black-capped Chickadees allow brain neurons containing old information to die, replacing them with new neurons so they can adapt to changes in their social flocks and environment even with their tiny brains. (</a:t>
            </a:r>
            <a:r>
              <a:rPr lang="en-US" sz="2400" u="sng" dirty="0">
                <a:solidFill>
                  <a:srgbClr val="0563C1"/>
                </a:solidFill>
                <a:effectLst/>
                <a:latin typeface="Times New Roman" panose="02020603050405020304" pitchFamily="18" charset="0"/>
                <a:ea typeface="Times New Roman" panose="02020603050405020304" pitchFamily="18" charset="0"/>
                <a:hlinkClick r:id="rId2"/>
              </a:rPr>
              <a:t>https://www.allaboutbirds.org/guide/Black-capped_Chickadee/overview#</a:t>
            </a:r>
            <a:r>
              <a:rPr lang="en-US" sz="24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06211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Why was the Study done?</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r>
              <a:rPr lang="en-US" sz="2400" dirty="0">
                <a:effectLst/>
                <a:latin typeface="Corbel" panose="020B0503020204020204" pitchFamily="34" charset="0"/>
                <a:ea typeface="Times New Roman" panose="02020603050405020304" pitchFamily="18" charset="0"/>
              </a:rPr>
              <a:t>How innovative are chickadees at solving problems? What are the traits of birds who are the best at solving problems? </a:t>
            </a:r>
          </a:p>
          <a:p>
            <a:pPr marL="0" indent="0">
              <a:buNone/>
            </a:pPr>
            <a:endParaRPr lang="en-US" sz="2400" dirty="0">
              <a:effectLst/>
              <a:latin typeface="Corbel" panose="020B0503020204020204" pitchFamily="34" charset="0"/>
              <a:ea typeface="Times New Roman" panose="02020603050405020304" pitchFamily="18" charset="0"/>
            </a:endParaRPr>
          </a:p>
          <a:p>
            <a:r>
              <a:rPr lang="en-US" sz="2400" dirty="0">
                <a:effectLst/>
                <a:latin typeface="Corbel" panose="020B0503020204020204" pitchFamily="34" charset="0"/>
                <a:ea typeface="Times New Roman" panose="02020603050405020304" pitchFamily="18" charset="0"/>
              </a:rPr>
              <a:t>Animal innovation, which  would be the use of novel behaviors to meet challenges, play a role in the evolution of animals. The study birds were presented with a simple puzzle for a food reward.</a:t>
            </a:r>
          </a:p>
          <a:p>
            <a:endParaRPr lang="en-US" sz="2400" dirty="0">
              <a:latin typeface="Corbel" panose="020B0503020204020204" pitchFamily="34" charset="0"/>
              <a:ea typeface="Times New Roman" panose="02020603050405020304" pitchFamily="18" charset="0"/>
            </a:endParaRPr>
          </a:p>
          <a:p>
            <a:r>
              <a:rPr lang="en-US" sz="1800" dirty="0">
                <a:solidFill>
                  <a:srgbClr val="202020"/>
                </a:solidFill>
                <a:latin typeface="Helvetica" pitchFamily="2" charset="0"/>
                <a:ea typeface="Calibri" panose="020F0502020204030204" pitchFamily="34" charset="0"/>
                <a:cs typeface="Times New Roman" panose="02020603050405020304" pitchFamily="18" charset="0"/>
              </a:rPr>
              <a:t>S</a:t>
            </a:r>
            <a:r>
              <a:rPr lang="en-US" sz="1800" dirty="0">
                <a:solidFill>
                  <a:srgbClr val="202020"/>
                </a:solidFill>
                <a:effectLst/>
                <a:latin typeface="Helvetica" pitchFamily="2" charset="0"/>
                <a:ea typeface="Calibri" panose="020F0502020204030204" pitchFamily="34" charset="0"/>
                <a:cs typeface="Times New Roman" panose="02020603050405020304" pitchFamily="18" charset="0"/>
              </a:rPr>
              <a:t>ome studies have found no relationship between novelty responses and problem-solving performance, suggesting that these traits can vary independently in some species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188799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Goals of Study</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r>
              <a:rPr lang="en-US" sz="2400" dirty="0">
                <a:effectLst/>
                <a:latin typeface="Corbel" panose="020B0503020204020204" pitchFamily="34" charset="0"/>
                <a:ea typeface="Calibri" panose="020F0502020204030204" pitchFamily="34" charset="0"/>
                <a:cs typeface="Times New Roman" panose="02020603050405020304" pitchFamily="18" charset="0"/>
              </a:rPr>
              <a:t>What was the overall time to solving the problems for chickadees? </a:t>
            </a:r>
          </a:p>
          <a:p>
            <a:pPr marL="0" indent="0">
              <a:buNone/>
            </a:pPr>
            <a:endParaRPr lang="en-US" sz="2400" dirty="0">
              <a:effectLst/>
              <a:latin typeface="Corbel" panose="020B0503020204020204" pitchFamily="34" charset="0"/>
              <a:ea typeface="Calibri" panose="020F0502020204030204" pitchFamily="34" charset="0"/>
              <a:cs typeface="Times New Roman" panose="02020603050405020304" pitchFamily="18" charset="0"/>
            </a:endParaRPr>
          </a:p>
          <a:p>
            <a:r>
              <a:rPr lang="en-US" sz="2400" dirty="0">
                <a:effectLst/>
                <a:latin typeface="Corbel" panose="020B0503020204020204" pitchFamily="34" charset="0"/>
                <a:ea typeface="Calibri" panose="020F0502020204030204" pitchFamily="34" charset="0"/>
                <a:cs typeface="Times New Roman" panose="02020603050405020304" pitchFamily="18" charset="0"/>
              </a:rPr>
              <a:t>What covariates/characteristics were most closely predictive of whether a chickadee figured out the problems?</a:t>
            </a:r>
          </a:p>
          <a:p>
            <a:endParaRPr lang="en-US" sz="2400" dirty="0">
              <a:latin typeface="Corbel" panose="020B0503020204020204" pitchFamily="34" charset="0"/>
              <a:ea typeface="Calibri" panose="020F0502020204030204" pitchFamily="34" charset="0"/>
              <a:cs typeface="Times New Roman" panose="02020603050405020304" pitchFamily="18" charset="0"/>
            </a:endParaRPr>
          </a:p>
          <a:p>
            <a:r>
              <a:rPr lang="en-US" sz="2400" dirty="0">
                <a:effectLst/>
                <a:latin typeface="Corbel" panose="020B0503020204020204" pitchFamily="34" charset="0"/>
                <a:ea typeface="Calibri" panose="020F0502020204030204" pitchFamily="34" charset="0"/>
                <a:cs typeface="Times New Roman" panose="02020603050405020304" pitchFamily="18" charset="0"/>
              </a:rPr>
              <a:t>This study compares the problem-solving innovation rate by the effect of dominance rank, exploratory personality, and the urbanization of the capture sites, which were located in and around </a:t>
            </a:r>
            <a:r>
              <a:rPr lang="en-US" sz="2400" dirty="0" err="1">
                <a:effectLst/>
                <a:latin typeface="Corbel" panose="020B0503020204020204" pitchFamily="34" charset="0"/>
                <a:ea typeface="Calibri" panose="020F0502020204030204" pitchFamily="34" charset="0"/>
                <a:cs typeface="Times New Roman" panose="02020603050405020304" pitchFamily="18" charset="0"/>
              </a:rPr>
              <a:t>Ottowa</a:t>
            </a:r>
            <a:r>
              <a:rPr lang="en-US" sz="2400" dirty="0">
                <a:effectLst/>
                <a:latin typeface="Corbel" panose="020B0503020204020204" pitchFamily="34" charset="0"/>
                <a:ea typeface="Calibri" panose="020F0502020204030204" pitchFamily="34" charset="0"/>
                <a:cs typeface="Times New Roman" panose="02020603050405020304" pitchFamily="18" charset="0"/>
              </a:rPr>
              <a:t>, Canada.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726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Data and Methodology</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lstStyle/>
          <a:p>
            <a:r>
              <a:rPr lang="en-US" dirty="0"/>
              <a:t>2 trials: lever and paper, here’s what they were tested on…</a:t>
            </a:r>
            <a:r>
              <a:rPr lang="en-US" sz="2800" dirty="0">
                <a:effectLst/>
                <a:latin typeface="Corbel" panose="020B0503020204020204" pitchFamily="34" charset="0"/>
                <a:ea typeface="Calibri" panose="020F0502020204030204" pitchFamily="34" charset="0"/>
                <a:cs typeface="Times New Roman" panose="02020603050405020304" pitchFamily="18" charset="0"/>
              </a:rPr>
              <a:t> lever pulling, paper ripping, and persistence &amp; repeatability) </a:t>
            </a:r>
          </a:p>
          <a:p>
            <a:endParaRPr lang="en-US" dirty="0"/>
          </a:p>
        </p:txBody>
      </p:sp>
      <p:pic>
        <p:nvPicPr>
          <p:cNvPr id="3" name="Content Placeholder 4" descr="A picture containing floor&#10;&#10;Description automatically generated">
            <a:extLst>
              <a:ext uri="{FF2B5EF4-FFF2-40B4-BE49-F238E27FC236}">
                <a16:creationId xmlns:a16="http://schemas.microsoft.com/office/drawing/2014/main" id="{902CF520-33B5-4395-DAB0-9D53430B28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5812" y="2787337"/>
            <a:ext cx="7020417" cy="3855229"/>
          </a:xfrm>
          <a:prstGeom prst="rect">
            <a:avLst/>
          </a:prstGeom>
          <a:noFill/>
          <a:ln>
            <a:noFill/>
          </a:ln>
        </p:spPr>
      </p:pic>
    </p:spTree>
    <p:extLst>
      <p:ext uri="{BB962C8B-B14F-4D97-AF65-F5344CB8AC3E}">
        <p14:creationId xmlns:p14="http://schemas.microsoft.com/office/powerpoint/2010/main" val="104009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Data and Methodology</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normAutofit/>
          </a:bodyPr>
          <a:lstStyle/>
          <a:p>
            <a:pPr marL="342900" marR="0" lvl="0" indent="-342900">
              <a:buSzPts val="1000"/>
              <a:buFont typeface="Symbol" pitchFamily="2" charset="2"/>
              <a:buChar char=""/>
              <a:tabLst>
                <a:tab pos="457200" algn="l"/>
              </a:tabLst>
            </a:pPr>
            <a:r>
              <a:rPr lang="en-US" sz="2400" dirty="0">
                <a:effectLst/>
                <a:latin typeface="Corbel" panose="020B0503020204020204" pitchFamily="34" charset="0"/>
                <a:ea typeface="Times New Roman" panose="02020603050405020304" pitchFamily="18" charset="0"/>
              </a:rPr>
              <a:t>How was the data collected? </a:t>
            </a:r>
          </a:p>
          <a:p>
            <a:pPr marL="342900" marR="0" lvl="0" indent="-342900">
              <a:buSzPts val="1000"/>
              <a:buFont typeface="Symbol" pitchFamily="2" charset="2"/>
              <a:buChar char=""/>
              <a:tabLst>
                <a:tab pos="457200" algn="l"/>
              </a:tabLst>
            </a:pPr>
            <a:r>
              <a:rPr lang="en-US" sz="2400" dirty="0">
                <a:effectLst/>
                <a:latin typeface="Corbel" panose="020B0503020204020204" pitchFamily="34" charset="0"/>
                <a:ea typeface="Times New Roman" panose="02020603050405020304" pitchFamily="18" charset="0"/>
              </a:rPr>
              <a:t>What data was collected? </a:t>
            </a:r>
          </a:p>
          <a:p>
            <a:pPr marL="742950" marR="0" lvl="1" indent="-285750">
              <a:buSzPts val="1000"/>
              <a:buFont typeface="Symbol" pitchFamily="2" charset="2"/>
              <a:buChar char=""/>
              <a:tabLst>
                <a:tab pos="914400" algn="l"/>
              </a:tabLst>
            </a:pPr>
            <a:r>
              <a:rPr lang="en-US" dirty="0">
                <a:effectLst/>
                <a:latin typeface="Corbel" panose="020B0503020204020204" pitchFamily="34" charset="0"/>
                <a:ea typeface="Times New Roman" panose="02020603050405020304" pitchFamily="18" charset="0"/>
              </a:rPr>
              <a:t>response variables </a:t>
            </a:r>
          </a:p>
          <a:p>
            <a:pPr marL="742950" marR="0" lvl="1" indent="-285750">
              <a:buSzPts val="1000"/>
              <a:buFont typeface="Symbol" pitchFamily="2" charset="2"/>
              <a:buChar char=""/>
              <a:tabLst>
                <a:tab pos="914400" algn="l"/>
              </a:tabLst>
            </a:pPr>
            <a:r>
              <a:rPr lang="en-US" dirty="0">
                <a:effectLst/>
                <a:latin typeface="Corbel" panose="020B0503020204020204" pitchFamily="34" charset="0"/>
                <a:ea typeface="Times New Roman" panose="02020603050405020304" pitchFamily="18" charset="0"/>
              </a:rPr>
              <a:t>covariates and/or factors </a:t>
            </a:r>
          </a:p>
          <a:p>
            <a:pPr marL="342900" marR="0" lvl="0" indent="-342900">
              <a:buSzPts val="1000"/>
              <a:buFont typeface="Symbol" pitchFamily="2" charset="2"/>
              <a:buChar char=""/>
              <a:tabLst>
                <a:tab pos="457200" algn="l"/>
              </a:tabLst>
            </a:pPr>
            <a:r>
              <a:rPr lang="en-US" sz="2400" dirty="0">
                <a:effectLst/>
                <a:latin typeface="Corbel" panose="020B0503020204020204" pitchFamily="34" charset="0"/>
                <a:ea typeface="Times New Roman" panose="02020603050405020304" pitchFamily="18" charset="0"/>
              </a:rPr>
              <a:t>What were the experimental/observational units? 2 experiments measured in seconds</a:t>
            </a:r>
          </a:p>
          <a:p>
            <a:pPr marL="342900" marR="0" lvl="0" indent="-342900">
              <a:buSzPts val="1000"/>
              <a:buFont typeface="Symbol" pitchFamily="2" charset="2"/>
              <a:buChar char=""/>
              <a:tabLst>
                <a:tab pos="457200" algn="l"/>
              </a:tabLst>
            </a:pPr>
            <a:r>
              <a:rPr lang="en-US" sz="2400" dirty="0">
                <a:effectLst/>
                <a:latin typeface="Corbel" panose="020B0503020204020204" pitchFamily="34" charset="0"/>
                <a:ea typeface="Times New Roman" panose="02020603050405020304" pitchFamily="18" charset="0"/>
              </a:rPr>
              <a:t>What was the sample size? 70 birds total</a:t>
            </a:r>
          </a:p>
        </p:txBody>
      </p:sp>
    </p:spTree>
    <p:extLst>
      <p:ext uri="{BB962C8B-B14F-4D97-AF65-F5344CB8AC3E}">
        <p14:creationId xmlns:p14="http://schemas.microsoft.com/office/powerpoint/2010/main" val="310746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normAutofit/>
          </a:bodyPr>
          <a:lstStyle/>
          <a:p>
            <a:pPr marL="0" marR="0" indent="228600"/>
            <a:r>
              <a:rPr lang="en-US" sz="3600" dirty="0">
                <a:effectLst/>
                <a:latin typeface="+mn-lt"/>
                <a:ea typeface="Times New Roman" panose="02020603050405020304" pitchFamily="18" charset="0"/>
              </a:rPr>
              <a:t>Sample image of lever and paper shredding tests:</a:t>
            </a:r>
          </a:p>
        </p:txBody>
      </p:sp>
      <p:pic>
        <p:nvPicPr>
          <p:cNvPr id="5" name="Content Placeholder 4" descr="A picture containing floor&#10;&#10;Description automatically generated">
            <a:extLst>
              <a:ext uri="{FF2B5EF4-FFF2-40B4-BE49-F238E27FC236}">
                <a16:creationId xmlns:a16="http://schemas.microsoft.com/office/drawing/2014/main" id="{06D4EE51-325D-C031-D9D5-C07CD457A07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88423" y="1690688"/>
            <a:ext cx="7846632" cy="4308941"/>
          </a:xfrm>
          <a:prstGeom prst="rect">
            <a:avLst/>
          </a:prstGeom>
          <a:noFill/>
          <a:ln>
            <a:noFill/>
          </a:ln>
        </p:spPr>
      </p:pic>
    </p:spTree>
    <p:extLst>
      <p:ext uri="{BB962C8B-B14F-4D97-AF65-F5344CB8AC3E}">
        <p14:creationId xmlns:p14="http://schemas.microsoft.com/office/powerpoint/2010/main" val="392793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124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2B48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732-5287-64EE-B5C3-31790AED66D7}"/>
              </a:ext>
            </a:extLst>
          </p:cNvPr>
          <p:cNvSpPr>
            <a:spLocks noGrp="1"/>
          </p:cNvSpPr>
          <p:nvPr>
            <p:ph type="title"/>
          </p:nvPr>
        </p:nvSpPr>
        <p:spPr/>
        <p:txBody>
          <a:bodyPr/>
          <a:lstStyle/>
          <a:p>
            <a:r>
              <a:rPr lang="en-US" dirty="0"/>
              <a:t>Results/Analysis</a:t>
            </a:r>
          </a:p>
        </p:txBody>
      </p:sp>
      <p:sp>
        <p:nvSpPr>
          <p:cNvPr id="8" name="Content Placeholder 7">
            <a:extLst>
              <a:ext uri="{FF2B5EF4-FFF2-40B4-BE49-F238E27FC236}">
                <a16:creationId xmlns:a16="http://schemas.microsoft.com/office/drawing/2014/main" id="{4589CA36-D572-DD9C-6AD2-AB279FD3E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78242495"/>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34381F"/>
      </a:dk2>
      <a:lt2>
        <a:srgbClr val="E2E6E8"/>
      </a:lt2>
      <a:accent1>
        <a:srgbClr val="C3724D"/>
      </a:accent1>
      <a:accent2>
        <a:srgbClr val="B1923B"/>
      </a:accent2>
      <a:accent3>
        <a:srgbClr val="9BAB43"/>
      </a:accent3>
      <a:accent4>
        <a:srgbClr val="6EB13B"/>
      </a:accent4>
      <a:accent5>
        <a:srgbClr val="4AB848"/>
      </a:accent5>
      <a:accent6>
        <a:srgbClr val="3BB16A"/>
      </a:accent6>
      <a:hlink>
        <a:srgbClr val="3A8BB0"/>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TotalTime>
  <Words>477</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Arial</vt:lpstr>
      <vt:lpstr>Calibri</vt:lpstr>
      <vt:lpstr>Calibri Light</vt:lpstr>
      <vt:lpstr>Century Gothic</vt:lpstr>
      <vt:lpstr>Corbel</vt:lpstr>
      <vt:lpstr>Helvetica</vt:lpstr>
      <vt:lpstr>Open Sans</vt:lpstr>
      <vt:lpstr>Symbol</vt:lpstr>
      <vt:lpstr>Times New Roman</vt:lpstr>
      <vt:lpstr>BrushVTI</vt:lpstr>
      <vt:lpstr>Office Theme</vt:lpstr>
      <vt:lpstr>Group 4 Class Project #2</vt:lpstr>
      <vt:lpstr>Background Info</vt:lpstr>
      <vt:lpstr>Why was the Study done?</vt:lpstr>
      <vt:lpstr>Goals of Study</vt:lpstr>
      <vt:lpstr>Data and Methodology</vt:lpstr>
      <vt:lpstr>Data and Methodology</vt:lpstr>
      <vt:lpstr>Sample image of lever and paper shredding tests:</vt:lpstr>
      <vt:lpstr>Results/Analysis</vt:lpstr>
      <vt:lpstr>Results/Analysis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 Class Project #2</dc:title>
  <dc:creator>Isaac Johnson</dc:creator>
  <cp:lastModifiedBy>Isaac Johnson</cp:lastModifiedBy>
  <cp:revision>11</cp:revision>
  <dcterms:created xsi:type="dcterms:W3CDTF">2023-03-03T02:35:41Z</dcterms:created>
  <dcterms:modified xsi:type="dcterms:W3CDTF">2023-03-05T22:33:25Z</dcterms:modified>
</cp:coreProperties>
</file>