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74" r:id="rId1"/>
    <p:sldMasterId id="2147483775" r:id="rId2"/>
  </p:sldMasterIdLst>
  <p:sldIdLst>
    <p:sldId id="256" r:id="rId3"/>
    <p:sldId id="257" r:id="rId4"/>
    <p:sldId id="263" r:id="rId5"/>
    <p:sldId id="258" r:id="rId6"/>
    <p:sldId id="272" r:id="rId7"/>
    <p:sldId id="273" r:id="rId8"/>
    <p:sldId id="259" r:id="rId9"/>
    <p:sldId id="264" r:id="rId10"/>
    <p:sldId id="292" r:id="rId11"/>
    <p:sldId id="293" r:id="rId12"/>
    <p:sldId id="294" r:id="rId13"/>
    <p:sldId id="295" r:id="rId14"/>
    <p:sldId id="274" r:id="rId15"/>
    <p:sldId id="278" r:id="rId16"/>
    <p:sldId id="276" r:id="rId17"/>
    <p:sldId id="277" r:id="rId18"/>
    <p:sldId id="279" r:id="rId19"/>
    <p:sldId id="280" r:id="rId20"/>
    <p:sldId id="281" r:id="rId21"/>
    <p:sldId id="285" r:id="rId22"/>
    <p:sldId id="284" r:id="rId23"/>
    <p:sldId id="275" r:id="rId24"/>
    <p:sldId id="283" r:id="rId25"/>
    <p:sldId id="288" r:id="rId26"/>
    <p:sldId id="287" r:id="rId27"/>
    <p:sldId id="286" r:id="rId28"/>
    <p:sldId id="282" r:id="rId29"/>
    <p:sldId id="290" r:id="rId30"/>
    <p:sldId id="289" r:id="rId31"/>
    <p:sldId id="262"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2B48C"/>
    <a:srgbClr val="DDAC5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1"/>
    <p:restoredTop sz="96197"/>
  </p:normalViewPr>
  <p:slideViewPr>
    <p:cSldViewPr snapToGrid="0">
      <p:cViewPr varScale="1">
        <p:scale>
          <a:sx n="121" d="100"/>
          <a:sy n="121" d="100"/>
        </p:scale>
        <p:origin x="200" y="232"/>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heme" Target="theme/theme1.xml"/><Relationship Id="rId8" Type="http://schemas.openxmlformats.org/officeDocument/2006/relationships/slide" Target="slides/slide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Graphic 1" descr="Tag=AccentColor&#10;Flavor=Light&#10;Target=Fill">
            <a:extLst>
              <a:ext uri="{FF2B5EF4-FFF2-40B4-BE49-F238E27FC236}">
                <a16:creationId xmlns:a16="http://schemas.microsoft.com/office/drawing/2014/main" id="{0D57E7FA-E8FC-45AC-868F-CDC8144939D6}"/>
              </a:ext>
            </a:extLst>
          </p:cNvPr>
          <p:cNvSpPr/>
          <p:nvPr/>
        </p:nvSpPr>
        <p:spPr>
          <a:xfrm rot="10800000" flipV="1">
            <a:off x="2599854" y="527562"/>
            <a:ext cx="6992292" cy="5102484"/>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807094A5-EB6F-441D-88F8-CD7A30C84707}"/>
              </a:ext>
            </a:extLst>
          </p:cNvPr>
          <p:cNvSpPr>
            <a:spLocks noGrp="1"/>
          </p:cNvSpPr>
          <p:nvPr>
            <p:ph type="ctrTitle"/>
          </p:nvPr>
        </p:nvSpPr>
        <p:spPr>
          <a:xfrm>
            <a:off x="1508760" y="1591056"/>
            <a:ext cx="5705856" cy="3264408"/>
          </a:xfrm>
        </p:spPr>
        <p:txBody>
          <a:bodyPr anchor="b">
            <a:normAutofit/>
          </a:bodyPr>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C7CE1E3-3929-42A6-81B7-056BD88EF353}"/>
              </a:ext>
            </a:extLst>
          </p:cNvPr>
          <p:cNvSpPr>
            <a:spLocks noGrp="1"/>
          </p:cNvSpPr>
          <p:nvPr>
            <p:ph type="subTitle" idx="1"/>
          </p:nvPr>
        </p:nvSpPr>
        <p:spPr>
          <a:xfrm>
            <a:off x="1524000" y="4928616"/>
            <a:ext cx="5705856" cy="996696"/>
          </a:xfrm>
        </p:spPr>
        <p:txBody>
          <a:bodyPr/>
          <a:lstStyle>
            <a:lvl1pPr marL="0" indent="0" algn="l">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5CE951E3-0794-422C-AF76-0AD4A7FB19EB}"/>
              </a:ext>
            </a:extLst>
          </p:cNvPr>
          <p:cNvSpPr>
            <a:spLocks noGrp="1"/>
          </p:cNvSpPr>
          <p:nvPr>
            <p:ph type="dt" sz="half" idx="10"/>
          </p:nvPr>
        </p:nvSpPr>
        <p:spPr/>
        <p:txBody>
          <a:bodyPr/>
          <a:lstStyle/>
          <a:p>
            <a:fld id="{3C04E684-10F4-4CC3-A0B9-F03AA7BE37CF}" type="datetimeFigureOut">
              <a:rPr lang="en-US" smtClean="0"/>
              <a:t>3/9/23</a:t>
            </a:fld>
            <a:endParaRPr lang="en-US"/>
          </a:p>
        </p:txBody>
      </p:sp>
      <p:sp>
        <p:nvSpPr>
          <p:cNvPr id="5" name="Footer Placeholder 4">
            <a:extLst>
              <a:ext uri="{FF2B5EF4-FFF2-40B4-BE49-F238E27FC236}">
                <a16:creationId xmlns:a16="http://schemas.microsoft.com/office/drawing/2014/main" id="{114EBFA8-0291-4D77-A9D9-B17FC2382A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7AC4D4-C4EE-4624-A329-C608A1D5AFE1}"/>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9725055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Graphic 1" descr="Tag=AccentColor&#10;Flavor=Light&#10;Target=Fill">
            <a:extLst>
              <a:ext uri="{FF2B5EF4-FFF2-40B4-BE49-F238E27FC236}">
                <a16:creationId xmlns:a16="http://schemas.microsoft.com/office/drawing/2014/main" id="{0EE21C0F-70D8-4F3C-9392-07559C90EE6E}"/>
              </a:ext>
            </a:extLst>
          </p:cNvPr>
          <p:cNvSpPr/>
          <p:nvPr/>
        </p:nvSpPr>
        <p:spPr>
          <a:xfrm rot="10800000" flipH="1" flipV="1">
            <a:off x="684965" y="1332237"/>
            <a:ext cx="5263732" cy="3841102"/>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48DB1DFE-8154-440D-93CF-FEF7860E897F}"/>
              </a:ext>
            </a:extLst>
          </p:cNvPr>
          <p:cNvSpPr>
            <a:spLocks noGrp="1"/>
          </p:cNvSpPr>
          <p:nvPr>
            <p:ph type="title"/>
          </p:nvPr>
        </p:nvSpPr>
        <p:spPr>
          <a:xfrm>
            <a:off x="1399032" y="2523744"/>
            <a:ext cx="3831336" cy="1453896"/>
          </a:xfrm>
        </p:spPr>
        <p:txBody>
          <a:bodyPr anchor="b"/>
          <a:lstStyle>
            <a:lvl1pPr algn="ct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D9D1F5-05CC-48F3-A314-315EF1703043}"/>
              </a:ext>
            </a:extLst>
          </p:cNvPr>
          <p:cNvSpPr>
            <a:spLocks noGrp="1"/>
          </p:cNvSpPr>
          <p:nvPr>
            <p:ph type="pic" idx="1"/>
          </p:nvPr>
        </p:nvSpPr>
        <p:spPr>
          <a:xfrm>
            <a:off x="6711696" y="640079"/>
            <a:ext cx="4837176" cy="55686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11807DE-1178-4BBB-89D8-9046239C2DE9}"/>
              </a:ext>
            </a:extLst>
          </p:cNvPr>
          <p:cNvSpPr>
            <a:spLocks noGrp="1"/>
          </p:cNvSpPr>
          <p:nvPr>
            <p:ph type="body" sz="half" idx="2"/>
          </p:nvPr>
        </p:nvSpPr>
        <p:spPr>
          <a:xfrm>
            <a:off x="1655064" y="4087368"/>
            <a:ext cx="3319272" cy="649224"/>
          </a:xfrm>
        </p:spPr>
        <p:txBody>
          <a:bodyPr>
            <a:noAutofit/>
          </a:bodyPr>
          <a:lstStyle>
            <a:lvl1pPr marL="0" indent="0" algn="ctr">
              <a:buNone/>
              <a:defRPr sz="2000" cap="all"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48EA59-A1BC-48B7-9495-6D5C6035B14B}"/>
              </a:ext>
            </a:extLst>
          </p:cNvPr>
          <p:cNvSpPr>
            <a:spLocks noGrp="1"/>
          </p:cNvSpPr>
          <p:nvPr>
            <p:ph type="dt" sz="half" idx="10"/>
          </p:nvPr>
        </p:nvSpPr>
        <p:spPr/>
        <p:txBody>
          <a:bodyPr/>
          <a:lstStyle/>
          <a:p>
            <a:fld id="{3C04E684-10F4-4CC3-A0B9-F03AA7BE37CF}" type="datetimeFigureOut">
              <a:rPr lang="en-US" smtClean="0"/>
              <a:t>3/9/23</a:t>
            </a:fld>
            <a:endParaRPr lang="en-US"/>
          </a:p>
        </p:txBody>
      </p:sp>
      <p:sp>
        <p:nvSpPr>
          <p:cNvPr id="6" name="Footer Placeholder 5">
            <a:extLst>
              <a:ext uri="{FF2B5EF4-FFF2-40B4-BE49-F238E27FC236}">
                <a16:creationId xmlns:a16="http://schemas.microsoft.com/office/drawing/2014/main" id="{49F85A72-B50F-440E-AAD3-53C099F6D9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C2D00B-4207-4720-8C68-605CAFDD5CA2}"/>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0937649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C888B-58B8-4428-8B1D-4E26FC5DD59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314F67B-D516-42FA-A2CA-2DCD37CFE8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2BA5FF-4919-4FF8-9C04-06CE156B762F}"/>
              </a:ext>
            </a:extLst>
          </p:cNvPr>
          <p:cNvSpPr>
            <a:spLocks noGrp="1"/>
          </p:cNvSpPr>
          <p:nvPr>
            <p:ph type="dt" sz="half" idx="10"/>
          </p:nvPr>
        </p:nvSpPr>
        <p:spPr/>
        <p:txBody>
          <a:bodyPr/>
          <a:lstStyle/>
          <a:p>
            <a:fld id="{3C04E684-10F4-4CC3-A0B9-F03AA7BE37CF}" type="datetimeFigureOut">
              <a:rPr lang="en-US" smtClean="0"/>
              <a:t>3/9/23</a:t>
            </a:fld>
            <a:endParaRPr lang="en-US"/>
          </a:p>
        </p:txBody>
      </p:sp>
      <p:sp>
        <p:nvSpPr>
          <p:cNvPr id="5" name="Footer Placeholder 4">
            <a:extLst>
              <a:ext uri="{FF2B5EF4-FFF2-40B4-BE49-F238E27FC236}">
                <a16:creationId xmlns:a16="http://schemas.microsoft.com/office/drawing/2014/main" id="{CBEDA970-128E-4150-8E5A-A1B056E835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EC6CD1-EE5E-42EF-B76D-BB803BA6AB5E}"/>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1141003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0C2A1B-34CA-4877-9435-D77DF325757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F255E5E-4A81-44CC-8D99-F56E625D463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9CEECF-A221-4ECC-AD9C-E197D516D24C}"/>
              </a:ext>
            </a:extLst>
          </p:cNvPr>
          <p:cNvSpPr>
            <a:spLocks noGrp="1"/>
          </p:cNvSpPr>
          <p:nvPr>
            <p:ph type="dt" sz="half" idx="10"/>
          </p:nvPr>
        </p:nvSpPr>
        <p:spPr/>
        <p:txBody>
          <a:bodyPr/>
          <a:lstStyle/>
          <a:p>
            <a:fld id="{3C04E684-10F4-4CC3-A0B9-F03AA7BE37CF}" type="datetimeFigureOut">
              <a:rPr lang="en-US" smtClean="0"/>
              <a:t>3/9/23</a:t>
            </a:fld>
            <a:endParaRPr lang="en-US"/>
          </a:p>
        </p:txBody>
      </p:sp>
      <p:sp>
        <p:nvSpPr>
          <p:cNvPr id="5" name="Footer Placeholder 4">
            <a:extLst>
              <a:ext uri="{FF2B5EF4-FFF2-40B4-BE49-F238E27FC236}">
                <a16:creationId xmlns:a16="http://schemas.microsoft.com/office/drawing/2014/main" id="{018F41AE-0DDE-49ED-9F0C-E0E16F599A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B47FB7-77F0-4C43-B81E-D04B31C953D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2503945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32424-D0AE-79C8-69D2-BE296497BFE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6ACCEC2-9B9F-582C-A8CD-FEBBC383E3F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9258DE4-F8D2-A8A0-E90E-2288B1009A14}"/>
              </a:ext>
            </a:extLst>
          </p:cNvPr>
          <p:cNvSpPr>
            <a:spLocks noGrp="1"/>
          </p:cNvSpPr>
          <p:nvPr>
            <p:ph type="dt" sz="half" idx="10"/>
          </p:nvPr>
        </p:nvSpPr>
        <p:spPr/>
        <p:txBody>
          <a:bodyPr/>
          <a:lstStyle/>
          <a:p>
            <a:fld id="{3C04E684-10F4-4CC3-A0B9-F03AA7BE37CF}" type="datetimeFigureOut">
              <a:rPr lang="en-US" smtClean="0"/>
              <a:t>3/9/23</a:t>
            </a:fld>
            <a:endParaRPr lang="en-US"/>
          </a:p>
        </p:txBody>
      </p:sp>
      <p:sp>
        <p:nvSpPr>
          <p:cNvPr id="5" name="Footer Placeholder 4">
            <a:extLst>
              <a:ext uri="{FF2B5EF4-FFF2-40B4-BE49-F238E27FC236}">
                <a16:creationId xmlns:a16="http://schemas.microsoft.com/office/drawing/2014/main" id="{A68A0188-5434-4EAF-852B-1BDC7D4229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DC581C-1790-811F-93A1-FF3F3468FBA6}"/>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4714395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5F6393-DDC7-F971-2CBE-C79706519CE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C9ADA7C-1C9A-6F96-9FE8-2FD92568FFB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815B90F-1C79-073E-086C-B29F806A3EC7}"/>
              </a:ext>
            </a:extLst>
          </p:cNvPr>
          <p:cNvSpPr>
            <a:spLocks noGrp="1"/>
          </p:cNvSpPr>
          <p:nvPr>
            <p:ph type="dt" sz="half" idx="10"/>
          </p:nvPr>
        </p:nvSpPr>
        <p:spPr/>
        <p:txBody>
          <a:bodyPr/>
          <a:lstStyle/>
          <a:p>
            <a:fld id="{3C04E684-10F4-4CC3-A0B9-F03AA7BE37CF}" type="datetimeFigureOut">
              <a:rPr lang="en-US" smtClean="0"/>
              <a:t>3/9/23</a:t>
            </a:fld>
            <a:endParaRPr lang="en-US"/>
          </a:p>
        </p:txBody>
      </p:sp>
      <p:sp>
        <p:nvSpPr>
          <p:cNvPr id="5" name="Footer Placeholder 4">
            <a:extLst>
              <a:ext uri="{FF2B5EF4-FFF2-40B4-BE49-F238E27FC236}">
                <a16:creationId xmlns:a16="http://schemas.microsoft.com/office/drawing/2014/main" id="{2F5CDB0F-351B-ECB5-B435-CDFEE33D676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C3B15D-EFA0-4EE6-2D8A-DC43918A348C}"/>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579955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F64E1-5789-9E30-DD66-CB2C65F2C33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C1DA03C-861F-7083-82AD-4ACFDC983B3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EC3A4D2-EDF1-B2A2-45BC-0A38A3A1EC07}"/>
              </a:ext>
            </a:extLst>
          </p:cNvPr>
          <p:cNvSpPr>
            <a:spLocks noGrp="1"/>
          </p:cNvSpPr>
          <p:nvPr>
            <p:ph type="dt" sz="half" idx="10"/>
          </p:nvPr>
        </p:nvSpPr>
        <p:spPr/>
        <p:txBody>
          <a:bodyPr/>
          <a:lstStyle/>
          <a:p>
            <a:fld id="{3C04E684-10F4-4CC3-A0B9-F03AA7BE37CF}" type="datetimeFigureOut">
              <a:rPr lang="en-US" smtClean="0"/>
              <a:t>3/9/23</a:t>
            </a:fld>
            <a:endParaRPr lang="en-US"/>
          </a:p>
        </p:txBody>
      </p:sp>
      <p:sp>
        <p:nvSpPr>
          <p:cNvPr id="5" name="Footer Placeholder 4">
            <a:extLst>
              <a:ext uri="{FF2B5EF4-FFF2-40B4-BE49-F238E27FC236}">
                <a16:creationId xmlns:a16="http://schemas.microsoft.com/office/drawing/2014/main" id="{7DB482A3-6FDE-34A1-FDC0-A0F6ED33C0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F06615-00C6-276D-E16D-1190668B4802}"/>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9963032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739DE-F446-750E-6F3F-0E7A4728E78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FCE0025-68E3-5631-2AC2-6311FC3F2F2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5532CED-504D-78D9-B75F-8E5934A6FE2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BFE8770-970E-9896-32F1-D4D22D883BC8}"/>
              </a:ext>
            </a:extLst>
          </p:cNvPr>
          <p:cNvSpPr>
            <a:spLocks noGrp="1"/>
          </p:cNvSpPr>
          <p:nvPr>
            <p:ph type="dt" sz="half" idx="10"/>
          </p:nvPr>
        </p:nvSpPr>
        <p:spPr/>
        <p:txBody>
          <a:bodyPr/>
          <a:lstStyle/>
          <a:p>
            <a:fld id="{3C04E684-10F4-4CC3-A0B9-F03AA7BE37CF}" type="datetimeFigureOut">
              <a:rPr lang="en-US" smtClean="0"/>
              <a:t>3/9/23</a:t>
            </a:fld>
            <a:endParaRPr lang="en-US"/>
          </a:p>
        </p:txBody>
      </p:sp>
      <p:sp>
        <p:nvSpPr>
          <p:cNvPr id="6" name="Footer Placeholder 5">
            <a:extLst>
              <a:ext uri="{FF2B5EF4-FFF2-40B4-BE49-F238E27FC236}">
                <a16:creationId xmlns:a16="http://schemas.microsoft.com/office/drawing/2014/main" id="{90D83638-1033-0F19-69B3-A6A13F82BC7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20C969B-E06D-B4C1-0671-89AEDA7F76E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6841910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2B9F3A-DF46-ED51-0045-881597B7B1F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C809332-56EB-02FF-E752-B191C0FD5BE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3A730EB-C238-9888-C6DF-A3CA86296C7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0C8B24D-B773-41E9-D0F7-D4306C99C8A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025527A-FA78-6E23-E58E-535DF49DFA9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DFBCC39-B717-F486-D45D-7414653185D0}"/>
              </a:ext>
            </a:extLst>
          </p:cNvPr>
          <p:cNvSpPr>
            <a:spLocks noGrp="1"/>
          </p:cNvSpPr>
          <p:nvPr>
            <p:ph type="dt" sz="half" idx="10"/>
          </p:nvPr>
        </p:nvSpPr>
        <p:spPr/>
        <p:txBody>
          <a:bodyPr/>
          <a:lstStyle/>
          <a:p>
            <a:fld id="{3C04E684-10F4-4CC3-A0B9-F03AA7BE37CF}" type="datetimeFigureOut">
              <a:rPr lang="en-US" smtClean="0"/>
              <a:t>3/9/23</a:t>
            </a:fld>
            <a:endParaRPr lang="en-US"/>
          </a:p>
        </p:txBody>
      </p:sp>
      <p:sp>
        <p:nvSpPr>
          <p:cNvPr id="8" name="Footer Placeholder 7">
            <a:extLst>
              <a:ext uri="{FF2B5EF4-FFF2-40B4-BE49-F238E27FC236}">
                <a16:creationId xmlns:a16="http://schemas.microsoft.com/office/drawing/2014/main" id="{50BCECD5-4667-C6EB-9759-EB480F94DA7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CE8D7B7-FD44-8B21-7BF4-DDB6F0A5499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39106810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4BC6A-AE94-B00C-3F36-69C5F483227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B2F9276-4253-7874-2CF5-619C160A1FB7}"/>
              </a:ext>
            </a:extLst>
          </p:cNvPr>
          <p:cNvSpPr>
            <a:spLocks noGrp="1"/>
          </p:cNvSpPr>
          <p:nvPr>
            <p:ph type="dt" sz="half" idx="10"/>
          </p:nvPr>
        </p:nvSpPr>
        <p:spPr/>
        <p:txBody>
          <a:bodyPr/>
          <a:lstStyle/>
          <a:p>
            <a:fld id="{3C04E684-10F4-4CC3-A0B9-F03AA7BE37CF}" type="datetimeFigureOut">
              <a:rPr lang="en-US" smtClean="0"/>
              <a:t>3/9/23</a:t>
            </a:fld>
            <a:endParaRPr lang="en-US"/>
          </a:p>
        </p:txBody>
      </p:sp>
      <p:sp>
        <p:nvSpPr>
          <p:cNvPr id="4" name="Footer Placeholder 3">
            <a:extLst>
              <a:ext uri="{FF2B5EF4-FFF2-40B4-BE49-F238E27FC236}">
                <a16:creationId xmlns:a16="http://schemas.microsoft.com/office/drawing/2014/main" id="{781B0C2B-0CCD-8A1E-AB25-9EAA89DC654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EEEF36A-EEB7-3446-DFDA-4385157CEEDC}"/>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10401472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70BE953-04A3-F5BD-8E27-CD4F5CA285E2}"/>
              </a:ext>
            </a:extLst>
          </p:cNvPr>
          <p:cNvSpPr>
            <a:spLocks noGrp="1"/>
          </p:cNvSpPr>
          <p:nvPr>
            <p:ph type="dt" sz="half" idx="10"/>
          </p:nvPr>
        </p:nvSpPr>
        <p:spPr/>
        <p:txBody>
          <a:bodyPr/>
          <a:lstStyle/>
          <a:p>
            <a:fld id="{3C04E684-10F4-4CC3-A0B9-F03AA7BE37CF}" type="datetimeFigureOut">
              <a:rPr lang="en-US" smtClean="0"/>
              <a:t>3/9/23</a:t>
            </a:fld>
            <a:endParaRPr lang="en-US"/>
          </a:p>
        </p:txBody>
      </p:sp>
      <p:sp>
        <p:nvSpPr>
          <p:cNvPr id="3" name="Footer Placeholder 2">
            <a:extLst>
              <a:ext uri="{FF2B5EF4-FFF2-40B4-BE49-F238E27FC236}">
                <a16:creationId xmlns:a16="http://schemas.microsoft.com/office/drawing/2014/main" id="{1606FB94-8F1A-9843-91A1-7E22475E650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D249E9D-3BD9-FD06-E645-A4817B285CB8}"/>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9038419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a16="http://schemas.microsoft.com/office/drawing/2014/main" id="{13B7BB51-92B8-4089-8DAB-1202A4D1C6A3}"/>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838200" y="2011680"/>
            <a:ext cx="1051560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0BAE770-8363-44CD-8A22-AB26C5C5361B}"/>
              </a:ext>
            </a:extLst>
          </p:cNvPr>
          <p:cNvSpPr>
            <a:spLocks noGrp="1"/>
          </p:cNvSpPr>
          <p:nvPr>
            <p:ph type="dt" sz="half" idx="10"/>
          </p:nvPr>
        </p:nvSpPr>
        <p:spPr/>
        <p:txBody>
          <a:bodyPr/>
          <a:lstStyle/>
          <a:p>
            <a:fld id="{3C04E684-10F4-4CC3-A0B9-F03AA7BE37CF}" type="datetimeFigureOut">
              <a:rPr lang="en-US" smtClean="0"/>
              <a:t>3/9/23</a:t>
            </a:fld>
            <a:endParaRPr lang="en-US"/>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3428F0-E5C2-42A1-AB2F-1A19FFAD19C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51685957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9C8C9-E822-1A68-CE6C-EFE6BEBBB95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3C279AF-8578-D66A-BD3E-0F3BED057C6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F5E929A-2E0B-B148-478E-BB10417486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2B074D0-C4B6-FC8D-AA4E-C0E026B56B33}"/>
              </a:ext>
            </a:extLst>
          </p:cNvPr>
          <p:cNvSpPr>
            <a:spLocks noGrp="1"/>
          </p:cNvSpPr>
          <p:nvPr>
            <p:ph type="dt" sz="half" idx="10"/>
          </p:nvPr>
        </p:nvSpPr>
        <p:spPr/>
        <p:txBody>
          <a:bodyPr/>
          <a:lstStyle/>
          <a:p>
            <a:fld id="{3C04E684-10F4-4CC3-A0B9-F03AA7BE37CF}" type="datetimeFigureOut">
              <a:rPr lang="en-US" smtClean="0"/>
              <a:t>3/9/23</a:t>
            </a:fld>
            <a:endParaRPr lang="en-US"/>
          </a:p>
        </p:txBody>
      </p:sp>
      <p:sp>
        <p:nvSpPr>
          <p:cNvPr id="6" name="Footer Placeholder 5">
            <a:extLst>
              <a:ext uri="{FF2B5EF4-FFF2-40B4-BE49-F238E27FC236}">
                <a16:creationId xmlns:a16="http://schemas.microsoft.com/office/drawing/2014/main" id="{464F7195-5D33-AA6A-8932-E3F51D72BC2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5395ECD-A93A-77B9-826E-BD03E0E0139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18144372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8A489-F424-840D-E84B-16830A705F4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EDB7AE2-C545-8DF5-7CEE-DE745A77707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4B71A07-9E35-7849-12DE-E777B2A19C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4B0E37-5FB0-77DA-E141-3AC89D8714DB}"/>
              </a:ext>
            </a:extLst>
          </p:cNvPr>
          <p:cNvSpPr>
            <a:spLocks noGrp="1"/>
          </p:cNvSpPr>
          <p:nvPr>
            <p:ph type="dt" sz="half" idx="10"/>
          </p:nvPr>
        </p:nvSpPr>
        <p:spPr/>
        <p:txBody>
          <a:bodyPr/>
          <a:lstStyle/>
          <a:p>
            <a:fld id="{3C04E684-10F4-4CC3-A0B9-F03AA7BE37CF}" type="datetimeFigureOut">
              <a:rPr lang="en-US" smtClean="0"/>
              <a:t>3/9/23</a:t>
            </a:fld>
            <a:endParaRPr lang="en-US"/>
          </a:p>
        </p:txBody>
      </p:sp>
      <p:sp>
        <p:nvSpPr>
          <p:cNvPr id="6" name="Footer Placeholder 5">
            <a:extLst>
              <a:ext uri="{FF2B5EF4-FFF2-40B4-BE49-F238E27FC236}">
                <a16:creationId xmlns:a16="http://schemas.microsoft.com/office/drawing/2014/main" id="{B404840E-7089-EB1A-5082-D5EC0D4854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883C7D2-DFDE-E7C3-D9AB-A2F63011ED74}"/>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10614863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407131-07C6-0CAB-9C3C-30CCCA4A176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6DB8933-20B7-30EC-BD06-D521750D8AA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DD9539-B202-8C27-B6CB-684B601DDF3B}"/>
              </a:ext>
            </a:extLst>
          </p:cNvPr>
          <p:cNvSpPr>
            <a:spLocks noGrp="1"/>
          </p:cNvSpPr>
          <p:nvPr>
            <p:ph type="dt" sz="half" idx="10"/>
          </p:nvPr>
        </p:nvSpPr>
        <p:spPr/>
        <p:txBody>
          <a:bodyPr/>
          <a:lstStyle/>
          <a:p>
            <a:fld id="{3C04E684-10F4-4CC3-A0B9-F03AA7BE37CF}" type="datetimeFigureOut">
              <a:rPr lang="en-US" smtClean="0"/>
              <a:t>3/9/23</a:t>
            </a:fld>
            <a:endParaRPr lang="en-US"/>
          </a:p>
        </p:txBody>
      </p:sp>
      <p:sp>
        <p:nvSpPr>
          <p:cNvPr id="5" name="Footer Placeholder 4">
            <a:extLst>
              <a:ext uri="{FF2B5EF4-FFF2-40B4-BE49-F238E27FC236}">
                <a16:creationId xmlns:a16="http://schemas.microsoft.com/office/drawing/2014/main" id="{2A0589EC-376C-7C0C-4B25-6B83EC259A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EB896F-2C35-B67B-A28F-8BA862411084}"/>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93629982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C59B35D-343E-6274-B3BE-732F2D8D516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E0E1741-D002-1EFD-2714-A0E1823B990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BECB596-E699-1C28-32B5-D02EFD39D395}"/>
              </a:ext>
            </a:extLst>
          </p:cNvPr>
          <p:cNvSpPr>
            <a:spLocks noGrp="1"/>
          </p:cNvSpPr>
          <p:nvPr>
            <p:ph type="dt" sz="half" idx="10"/>
          </p:nvPr>
        </p:nvSpPr>
        <p:spPr/>
        <p:txBody>
          <a:bodyPr/>
          <a:lstStyle/>
          <a:p>
            <a:fld id="{3C04E684-10F4-4CC3-A0B9-F03AA7BE37CF}" type="datetimeFigureOut">
              <a:rPr lang="en-US" smtClean="0"/>
              <a:t>3/9/23</a:t>
            </a:fld>
            <a:endParaRPr lang="en-US"/>
          </a:p>
        </p:txBody>
      </p:sp>
      <p:sp>
        <p:nvSpPr>
          <p:cNvPr id="5" name="Footer Placeholder 4">
            <a:extLst>
              <a:ext uri="{FF2B5EF4-FFF2-40B4-BE49-F238E27FC236}">
                <a16:creationId xmlns:a16="http://schemas.microsoft.com/office/drawing/2014/main" id="{11DD34B3-888F-6EBA-C6D2-DE38CB635C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3DC4F1-9279-C905-A5F9-0E8B725F8031}"/>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2701426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Graphic 9" descr="Tag=AccentColor&#10;Flavor=Light&#10;Target=Fill">
            <a:extLst>
              <a:ext uri="{FF2B5EF4-FFF2-40B4-BE49-F238E27FC236}">
                <a16:creationId xmlns:a16="http://schemas.microsoft.com/office/drawing/2014/main" id="{DB2CE8D6-5B4E-4EBE-9ED5-A1DA7E2A5CDA}"/>
              </a:ext>
            </a:extLst>
          </p:cNvPr>
          <p:cNvSpPr/>
          <p:nvPr/>
        </p:nvSpPr>
        <p:spPr>
          <a:xfrm>
            <a:off x="7209816" y="0"/>
            <a:ext cx="4143984" cy="5747660"/>
          </a:xfrm>
          <a:custGeom>
            <a:avLst/>
            <a:gdLst>
              <a:gd name="connsiteX0" fmla="*/ 0 w 3843750"/>
              <a:gd name="connsiteY0" fmla="*/ 346 h 5956080"/>
              <a:gd name="connsiteX1" fmla="*/ 72373 w 3843750"/>
              <a:gd name="connsiteY1" fmla="*/ 2447534 h 5956080"/>
              <a:gd name="connsiteX2" fmla="*/ 145093 w 3843750"/>
              <a:gd name="connsiteY2" fmla="*/ 3878724 h 5956080"/>
              <a:gd name="connsiteX3" fmla="*/ 237897 w 3843750"/>
              <a:gd name="connsiteY3" fmla="*/ 4208041 h 5956080"/>
              <a:gd name="connsiteX4" fmla="*/ 281875 w 3843750"/>
              <a:gd name="connsiteY4" fmla="*/ 4677601 h 5956080"/>
              <a:gd name="connsiteX5" fmla="*/ 360135 w 3843750"/>
              <a:gd name="connsiteY5" fmla="*/ 5287407 h 5956080"/>
              <a:gd name="connsiteX6" fmla="*/ 414155 w 3843750"/>
              <a:gd name="connsiteY6" fmla="*/ 5817914 h 5956080"/>
              <a:gd name="connsiteX7" fmla="*/ 681487 w 3843750"/>
              <a:gd name="connsiteY7" fmla="*/ 5914873 h 5956080"/>
              <a:gd name="connsiteX8" fmla="*/ 892373 w 3843750"/>
              <a:gd name="connsiteY8" fmla="*/ 5605295 h 5956080"/>
              <a:gd name="connsiteX9" fmla="*/ 1027770 w 3843750"/>
              <a:gd name="connsiteY9" fmla="*/ 5804063 h 5956080"/>
              <a:gd name="connsiteX10" fmla="*/ 1200566 w 3843750"/>
              <a:gd name="connsiteY10" fmla="*/ 5527036 h 5956080"/>
              <a:gd name="connsiteX11" fmla="*/ 1348083 w 3843750"/>
              <a:gd name="connsiteY11" fmla="*/ 5363590 h 5956080"/>
              <a:gd name="connsiteX12" fmla="*/ 1425997 w 3843750"/>
              <a:gd name="connsiteY12" fmla="*/ 4800532 h 5956080"/>
              <a:gd name="connsiteX13" fmla="*/ 1517416 w 3843750"/>
              <a:gd name="connsiteY13" fmla="*/ 4640549 h 5956080"/>
              <a:gd name="connsiteX14" fmla="*/ 1569705 w 3843750"/>
              <a:gd name="connsiteY14" fmla="*/ 4803995 h 5956080"/>
              <a:gd name="connsiteX15" fmla="*/ 1530921 w 3843750"/>
              <a:gd name="connsiteY15" fmla="*/ 5433885 h 5956080"/>
              <a:gd name="connsiteX16" fmla="*/ 1614721 w 3843750"/>
              <a:gd name="connsiteY16" fmla="*/ 5319957 h 5956080"/>
              <a:gd name="connsiteX17" fmla="*/ 1800676 w 3843750"/>
              <a:gd name="connsiteY17" fmla="*/ 4608691 h 5956080"/>
              <a:gd name="connsiteX18" fmla="*/ 1918759 w 3843750"/>
              <a:gd name="connsiteY18" fmla="*/ 4486799 h 5956080"/>
              <a:gd name="connsiteX19" fmla="*/ 2009139 w 3843750"/>
              <a:gd name="connsiteY19" fmla="*/ 4715000 h 5956080"/>
              <a:gd name="connsiteX20" fmla="*/ 2135532 w 3843750"/>
              <a:gd name="connsiteY20" fmla="*/ 5321689 h 5956080"/>
              <a:gd name="connsiteX21" fmla="*/ 2209291 w 3843750"/>
              <a:gd name="connsiteY21" fmla="*/ 5028733 h 5956080"/>
              <a:gd name="connsiteX22" fmla="*/ 2501208 w 3843750"/>
              <a:gd name="connsiteY22" fmla="*/ 4457711 h 5956080"/>
              <a:gd name="connsiteX23" fmla="*/ 2695127 w 3843750"/>
              <a:gd name="connsiteY23" fmla="*/ 4973674 h 5956080"/>
              <a:gd name="connsiteX24" fmla="*/ 2825329 w 3843750"/>
              <a:gd name="connsiteY24" fmla="*/ 4563328 h 5956080"/>
              <a:gd name="connsiteX25" fmla="*/ 2904628 w 3843750"/>
              <a:gd name="connsiteY25" fmla="*/ 4466368 h 5956080"/>
              <a:gd name="connsiteX26" fmla="*/ 2922635 w 3843750"/>
              <a:gd name="connsiteY26" fmla="*/ 4519696 h 5956080"/>
              <a:gd name="connsiteX27" fmla="*/ 3089544 w 3843750"/>
              <a:gd name="connsiteY27" fmla="*/ 3606545 h 5956080"/>
              <a:gd name="connsiteX28" fmla="*/ 3150490 w 3843750"/>
              <a:gd name="connsiteY28" fmla="*/ 3989882 h 5956080"/>
              <a:gd name="connsiteX29" fmla="*/ 3755448 w 3843750"/>
              <a:gd name="connsiteY29" fmla="*/ 1538193 h 5956080"/>
              <a:gd name="connsiteX30" fmla="*/ 3850330 w 3843750"/>
              <a:gd name="connsiteY30" fmla="*/ 0 h 5956080"/>
              <a:gd name="connsiteX31" fmla="*/ 0 w 3843750"/>
              <a:gd name="connsiteY31" fmla="*/ 0 h 5956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843750" h="5956080">
                <a:moveTo>
                  <a:pt x="0" y="346"/>
                </a:moveTo>
                <a:cubicBezTo>
                  <a:pt x="12120" y="1234155"/>
                  <a:pt x="72720" y="2447534"/>
                  <a:pt x="72373" y="2447534"/>
                </a:cubicBezTo>
                <a:cubicBezTo>
                  <a:pt x="72720" y="2449265"/>
                  <a:pt x="114274" y="3641520"/>
                  <a:pt x="145093" y="3878724"/>
                </a:cubicBezTo>
                <a:cubicBezTo>
                  <a:pt x="176258" y="4119392"/>
                  <a:pt x="210194" y="3969797"/>
                  <a:pt x="237897" y="4208041"/>
                </a:cubicBezTo>
                <a:cubicBezTo>
                  <a:pt x="250017" y="4367677"/>
                  <a:pt x="237204" y="4527661"/>
                  <a:pt x="281875" y="4677601"/>
                </a:cubicBezTo>
                <a:cubicBezTo>
                  <a:pt x="278758" y="4908226"/>
                  <a:pt x="338319" y="5059552"/>
                  <a:pt x="360135" y="5287407"/>
                </a:cubicBezTo>
                <a:cubicBezTo>
                  <a:pt x="370177" y="5468860"/>
                  <a:pt x="348015" y="5649274"/>
                  <a:pt x="414155" y="5817914"/>
                </a:cubicBezTo>
                <a:cubicBezTo>
                  <a:pt x="467137" y="5947770"/>
                  <a:pt x="534662" y="6049578"/>
                  <a:pt x="681487" y="5914873"/>
                </a:cubicBezTo>
                <a:cubicBezTo>
                  <a:pt x="680448" y="5747964"/>
                  <a:pt x="925963" y="5772897"/>
                  <a:pt x="892373" y="5605295"/>
                </a:cubicBezTo>
                <a:cubicBezTo>
                  <a:pt x="1003184" y="5641309"/>
                  <a:pt x="945009" y="5759046"/>
                  <a:pt x="1027770" y="5804063"/>
                </a:cubicBezTo>
                <a:cubicBezTo>
                  <a:pt x="1099105" y="5719915"/>
                  <a:pt x="1051664" y="5551968"/>
                  <a:pt x="1200566" y="5527036"/>
                </a:cubicBezTo>
                <a:cubicBezTo>
                  <a:pt x="1352931" y="5564088"/>
                  <a:pt x="1336655" y="5453970"/>
                  <a:pt x="1348083" y="5363590"/>
                </a:cubicBezTo>
                <a:cubicBezTo>
                  <a:pt x="1370938" y="5149586"/>
                  <a:pt x="1389291" y="5009687"/>
                  <a:pt x="1425997" y="4800532"/>
                </a:cubicBezTo>
                <a:cubicBezTo>
                  <a:pt x="1436385" y="4748243"/>
                  <a:pt x="1415608" y="4628775"/>
                  <a:pt x="1517416" y="4640549"/>
                </a:cubicBezTo>
                <a:cubicBezTo>
                  <a:pt x="1596022" y="4651976"/>
                  <a:pt x="1566242" y="4746512"/>
                  <a:pt x="1569705" y="4803995"/>
                </a:cubicBezTo>
                <a:cubicBezTo>
                  <a:pt x="1600177" y="5128809"/>
                  <a:pt x="1532998" y="5109763"/>
                  <a:pt x="1530921" y="5433885"/>
                </a:cubicBezTo>
                <a:cubicBezTo>
                  <a:pt x="1530574" y="5446697"/>
                  <a:pt x="1580786" y="5458125"/>
                  <a:pt x="1614721" y="5319957"/>
                </a:cubicBezTo>
                <a:cubicBezTo>
                  <a:pt x="1681208" y="5047432"/>
                  <a:pt x="1760507" y="4832736"/>
                  <a:pt x="1800676" y="4608691"/>
                </a:cubicBezTo>
                <a:cubicBezTo>
                  <a:pt x="1848463" y="4656824"/>
                  <a:pt x="1889671" y="4439704"/>
                  <a:pt x="1918759" y="4486799"/>
                </a:cubicBezTo>
                <a:cubicBezTo>
                  <a:pt x="1932264" y="4566098"/>
                  <a:pt x="1956503" y="4642626"/>
                  <a:pt x="2009139" y="4715000"/>
                </a:cubicBezTo>
                <a:cubicBezTo>
                  <a:pt x="2054502" y="4933851"/>
                  <a:pt x="2004983" y="5137812"/>
                  <a:pt x="2135532" y="5321689"/>
                </a:cubicBezTo>
                <a:cubicBezTo>
                  <a:pt x="2135532" y="5321689"/>
                  <a:pt x="2137610" y="5265245"/>
                  <a:pt x="2209291" y="5028733"/>
                </a:cubicBezTo>
                <a:cubicBezTo>
                  <a:pt x="2267120" y="4838277"/>
                  <a:pt x="2341225" y="4936622"/>
                  <a:pt x="2501208" y="4457711"/>
                </a:cubicBezTo>
                <a:cubicBezTo>
                  <a:pt x="2545186" y="4641934"/>
                  <a:pt x="2446495" y="4877753"/>
                  <a:pt x="2695127" y="4973674"/>
                </a:cubicBezTo>
                <a:cubicBezTo>
                  <a:pt x="2743260" y="4833775"/>
                  <a:pt x="2706208" y="4662365"/>
                  <a:pt x="2825329" y="4563328"/>
                </a:cubicBezTo>
                <a:cubicBezTo>
                  <a:pt x="2859958" y="4534586"/>
                  <a:pt x="2884890" y="4501689"/>
                  <a:pt x="2904628" y="4466368"/>
                </a:cubicBezTo>
                <a:cubicBezTo>
                  <a:pt x="2910515" y="4484375"/>
                  <a:pt x="2916749" y="4503074"/>
                  <a:pt x="2922635" y="4519696"/>
                </a:cubicBezTo>
                <a:cubicBezTo>
                  <a:pt x="2946529" y="4491647"/>
                  <a:pt x="3082618" y="3784882"/>
                  <a:pt x="3089544" y="3606545"/>
                </a:cubicBezTo>
                <a:cubicBezTo>
                  <a:pt x="3124172" y="3733285"/>
                  <a:pt x="3150490" y="3989882"/>
                  <a:pt x="3150490" y="3989882"/>
                </a:cubicBezTo>
                <a:cubicBezTo>
                  <a:pt x="3150490" y="3989882"/>
                  <a:pt x="3300085" y="3936900"/>
                  <a:pt x="3755448" y="1538193"/>
                </a:cubicBezTo>
                <a:cubicBezTo>
                  <a:pt x="3791461" y="1348775"/>
                  <a:pt x="3824704" y="697762"/>
                  <a:pt x="3850330" y="0"/>
                </a:cubicBezTo>
                <a:lnTo>
                  <a:pt x="0" y="0"/>
                </a:lnTo>
                <a:close/>
              </a:path>
            </a:pathLst>
          </a:custGeom>
          <a:solidFill>
            <a:schemeClr val="accent1">
              <a:alpha val="2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64AD5705-B027-4C44-B38A-60296E29EB12}"/>
              </a:ext>
            </a:extLst>
          </p:cNvPr>
          <p:cNvSpPr>
            <a:spLocks noGrp="1"/>
          </p:cNvSpPr>
          <p:nvPr>
            <p:ph type="title"/>
          </p:nvPr>
        </p:nvSpPr>
        <p:spPr>
          <a:xfrm>
            <a:off x="831850" y="1078991"/>
            <a:ext cx="5266944" cy="3136392"/>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8BBAC4-9088-44CF-BA2D-B8DD24FB5274}"/>
              </a:ext>
            </a:extLst>
          </p:cNvPr>
          <p:cNvSpPr>
            <a:spLocks noGrp="1"/>
          </p:cNvSpPr>
          <p:nvPr>
            <p:ph type="body" idx="1"/>
          </p:nvPr>
        </p:nvSpPr>
        <p:spPr>
          <a:xfrm>
            <a:off x="831850" y="4279392"/>
            <a:ext cx="5266944" cy="1500187"/>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93FB3F-D2A6-4919-B57B-C08861D46303}"/>
              </a:ext>
            </a:extLst>
          </p:cNvPr>
          <p:cNvSpPr>
            <a:spLocks noGrp="1"/>
          </p:cNvSpPr>
          <p:nvPr>
            <p:ph type="dt" sz="half" idx="10"/>
          </p:nvPr>
        </p:nvSpPr>
        <p:spPr/>
        <p:txBody>
          <a:bodyPr/>
          <a:lstStyle/>
          <a:p>
            <a:fld id="{3C04E684-10F4-4CC3-A0B9-F03AA7BE37CF}" type="datetimeFigureOut">
              <a:rPr lang="en-US" smtClean="0"/>
              <a:t>3/9/23</a:t>
            </a:fld>
            <a:endParaRPr lang="en-US"/>
          </a:p>
        </p:txBody>
      </p:sp>
      <p:sp>
        <p:nvSpPr>
          <p:cNvPr id="5" name="Footer Placeholder 4">
            <a:extLst>
              <a:ext uri="{FF2B5EF4-FFF2-40B4-BE49-F238E27FC236}">
                <a16:creationId xmlns:a16="http://schemas.microsoft.com/office/drawing/2014/main" id="{989049E0-6BE5-43FA-A4D4-ACAFC871A7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F8C28D-1479-4F15-B906-0AEBBCCA8CF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8380244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FD51F360-8860-4FB5-A0A5-773473DD8B39}"/>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D2A77EC9-372A-4ECA-9088-780532AF057F}"/>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C882CE-1B27-414A-9B06-AA5D2DB683BA}"/>
              </a:ext>
            </a:extLst>
          </p:cNvPr>
          <p:cNvSpPr>
            <a:spLocks noGrp="1"/>
          </p:cNvSpPr>
          <p:nvPr>
            <p:ph sz="half" idx="1"/>
          </p:nvPr>
        </p:nvSpPr>
        <p:spPr>
          <a:xfrm>
            <a:off x="838200"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0397E60-5D92-4530-96D1-FC09AF3C2742}"/>
              </a:ext>
            </a:extLst>
          </p:cNvPr>
          <p:cNvSpPr>
            <a:spLocks noGrp="1"/>
          </p:cNvSpPr>
          <p:nvPr>
            <p:ph sz="half" idx="2"/>
          </p:nvPr>
        </p:nvSpPr>
        <p:spPr>
          <a:xfrm>
            <a:off x="6419088"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34240FE-0C6A-47E9-9B0A-7B3C60877372}"/>
              </a:ext>
            </a:extLst>
          </p:cNvPr>
          <p:cNvSpPr>
            <a:spLocks noGrp="1"/>
          </p:cNvSpPr>
          <p:nvPr>
            <p:ph type="dt" sz="half" idx="10"/>
          </p:nvPr>
        </p:nvSpPr>
        <p:spPr/>
        <p:txBody>
          <a:bodyPr/>
          <a:lstStyle/>
          <a:p>
            <a:fld id="{3C04E684-10F4-4CC3-A0B9-F03AA7BE37CF}" type="datetimeFigureOut">
              <a:rPr lang="en-US" smtClean="0"/>
              <a:t>3/9/23</a:t>
            </a:fld>
            <a:endParaRPr lang="en-US"/>
          </a:p>
        </p:txBody>
      </p:sp>
      <p:sp>
        <p:nvSpPr>
          <p:cNvPr id="6" name="Footer Placeholder 5">
            <a:extLst>
              <a:ext uri="{FF2B5EF4-FFF2-40B4-BE49-F238E27FC236}">
                <a16:creationId xmlns:a16="http://schemas.microsoft.com/office/drawing/2014/main" id="{8671AE1B-BB18-4C7E-AA77-3A4D401A5F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FA7B1D-FEDD-4E29-A352-29E5F498B32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0529406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Shape 9" descr="Tag=AccentColor&#10;Flavor=Light&#10;Target=Fill">
            <a:extLst>
              <a:ext uri="{FF2B5EF4-FFF2-40B4-BE49-F238E27FC236}">
                <a16:creationId xmlns:a16="http://schemas.microsoft.com/office/drawing/2014/main" id="{527D753D-3426-457C-9082-B92894509EC0}"/>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164D2B94-0682-4185-BCE3-89AF214A4FA8}"/>
              </a:ext>
            </a:extLst>
          </p:cNvPr>
          <p:cNvSpPr>
            <a:spLocks noGrp="1"/>
          </p:cNvSpPr>
          <p:nvPr>
            <p:ph type="title"/>
          </p:nvPr>
        </p:nvSpPr>
        <p:spPr>
          <a:xfrm>
            <a:off x="839788" y="365125"/>
            <a:ext cx="10515600" cy="1325563"/>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D65C47E-B85E-4B3E-A669-DEEC7F5DF2FB}"/>
              </a:ext>
            </a:extLst>
          </p:cNvPr>
          <p:cNvSpPr>
            <a:spLocks noGrp="1"/>
          </p:cNvSpPr>
          <p:nvPr>
            <p:ph type="body" idx="1"/>
          </p:nvPr>
        </p:nvSpPr>
        <p:spPr>
          <a:xfrm>
            <a:off x="8397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24517F-FE8C-49AD-9A52-0F4301052699}"/>
              </a:ext>
            </a:extLst>
          </p:cNvPr>
          <p:cNvSpPr>
            <a:spLocks noGrp="1"/>
          </p:cNvSpPr>
          <p:nvPr>
            <p:ph sz="half" idx="2"/>
          </p:nvPr>
        </p:nvSpPr>
        <p:spPr>
          <a:xfrm>
            <a:off x="8397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80C73EC-7117-4DC2-9075-14102F2E282B}"/>
              </a:ext>
            </a:extLst>
          </p:cNvPr>
          <p:cNvSpPr>
            <a:spLocks noGrp="1"/>
          </p:cNvSpPr>
          <p:nvPr>
            <p:ph type="body" sz="quarter" idx="3"/>
          </p:nvPr>
        </p:nvSpPr>
        <p:spPr>
          <a:xfrm>
            <a:off x="64190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D9A323-865B-4177-8F98-9BA304E022E0}"/>
              </a:ext>
            </a:extLst>
          </p:cNvPr>
          <p:cNvSpPr>
            <a:spLocks noGrp="1"/>
          </p:cNvSpPr>
          <p:nvPr>
            <p:ph sz="quarter" idx="4"/>
          </p:nvPr>
        </p:nvSpPr>
        <p:spPr>
          <a:xfrm>
            <a:off x="64190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AA4E5D6-7075-4584-BD43-D966F0B58E6D}"/>
              </a:ext>
            </a:extLst>
          </p:cNvPr>
          <p:cNvSpPr>
            <a:spLocks noGrp="1"/>
          </p:cNvSpPr>
          <p:nvPr>
            <p:ph type="dt" sz="half" idx="10"/>
          </p:nvPr>
        </p:nvSpPr>
        <p:spPr/>
        <p:txBody>
          <a:bodyPr/>
          <a:lstStyle/>
          <a:p>
            <a:fld id="{3C04E684-10F4-4CC3-A0B9-F03AA7BE37CF}" type="datetimeFigureOut">
              <a:rPr lang="en-US" smtClean="0"/>
              <a:t>3/9/23</a:t>
            </a:fld>
            <a:endParaRPr lang="en-US"/>
          </a:p>
        </p:txBody>
      </p:sp>
      <p:sp>
        <p:nvSpPr>
          <p:cNvPr id="8" name="Footer Placeholder 7">
            <a:extLst>
              <a:ext uri="{FF2B5EF4-FFF2-40B4-BE49-F238E27FC236}">
                <a16:creationId xmlns:a16="http://schemas.microsoft.com/office/drawing/2014/main" id="{8C38B83D-8A05-4F3C-A409-1602C963075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AD250E7-8A73-449C-A140-A2A2582D7F3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8045465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Graphic 1" descr="Tag=AccentColor&#10;Flavor=Light&#10;Target=Fill">
            <a:extLst>
              <a:ext uri="{FF2B5EF4-FFF2-40B4-BE49-F238E27FC236}">
                <a16:creationId xmlns:a16="http://schemas.microsoft.com/office/drawing/2014/main" id="{AAFBE1F6-FC6D-4C3D-9AC3-97028E6F18C7}"/>
              </a:ext>
            </a:extLst>
          </p:cNvPr>
          <p:cNvSpPr/>
          <p:nvPr/>
        </p:nvSpPr>
        <p:spPr>
          <a:xfrm rot="10800000" flipV="1">
            <a:off x="1969639" y="181596"/>
            <a:ext cx="8252722" cy="6022258"/>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192825A4-268B-4301-8432-F9E9B2661AEC}"/>
              </a:ext>
            </a:extLst>
          </p:cNvPr>
          <p:cNvSpPr>
            <a:spLocks noGrp="1"/>
          </p:cNvSpPr>
          <p:nvPr>
            <p:ph type="title"/>
          </p:nvPr>
        </p:nvSpPr>
        <p:spPr>
          <a:xfrm>
            <a:off x="2843784" y="1572768"/>
            <a:ext cx="6501384" cy="4096512"/>
          </a:xfrm>
        </p:spPr>
        <p:txBody>
          <a:bodyPr>
            <a:normAutofit/>
          </a:bodyPr>
          <a:lstStyle>
            <a:lvl1pPr algn="ctr">
              <a:defRPr sz="40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DA33410F-8A90-47F6-BD39-4AC0E4358351}"/>
              </a:ext>
            </a:extLst>
          </p:cNvPr>
          <p:cNvSpPr>
            <a:spLocks noGrp="1"/>
          </p:cNvSpPr>
          <p:nvPr>
            <p:ph type="dt" sz="half" idx="10"/>
          </p:nvPr>
        </p:nvSpPr>
        <p:spPr/>
        <p:txBody>
          <a:bodyPr/>
          <a:lstStyle/>
          <a:p>
            <a:fld id="{3C04E684-10F4-4CC3-A0B9-F03AA7BE37CF}" type="datetimeFigureOut">
              <a:rPr lang="en-US" smtClean="0"/>
              <a:t>3/9/23</a:t>
            </a:fld>
            <a:endParaRPr lang="en-US"/>
          </a:p>
        </p:txBody>
      </p:sp>
      <p:sp>
        <p:nvSpPr>
          <p:cNvPr id="4" name="Footer Placeholder 3">
            <a:extLst>
              <a:ext uri="{FF2B5EF4-FFF2-40B4-BE49-F238E27FC236}">
                <a16:creationId xmlns:a16="http://schemas.microsoft.com/office/drawing/2014/main" id="{D1D819A9-F8DE-4E5C-AFC3-E0105ACD829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4E25320-A12F-4F3E-8EC9-11292FF36BE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9542533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1">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3/9/23</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309617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2">
    <p:spTree>
      <p:nvGrpSpPr>
        <p:cNvPr id="1" name=""/>
        <p:cNvGrpSpPr/>
        <p:nvPr/>
      </p:nvGrpSpPr>
      <p:grpSpPr>
        <a:xfrm>
          <a:off x="0" y="0"/>
          <a:ext cx="0" cy="0"/>
          <a:chOff x="0" y="0"/>
          <a:chExt cx="0" cy="0"/>
        </a:xfrm>
      </p:grpSpPr>
      <p:sp>
        <p:nvSpPr>
          <p:cNvPr id="6" name="Freeform: Shape 5" descr="Mask ID=&#10;Mask position=bottom, center&#10;Mask family= brushstroke, landscape, wide">
            <a:extLst>
              <a:ext uri="{FF2B5EF4-FFF2-40B4-BE49-F238E27FC236}">
                <a16:creationId xmlns:a16="http://schemas.microsoft.com/office/drawing/2014/main" id="{736BF44D-E8DD-45FA-931D-CBCC67D57944}"/>
              </a:ext>
            </a:extLst>
          </p:cNvPr>
          <p:cNvSpPr/>
          <p:nvPr/>
        </p:nvSpPr>
        <p:spPr>
          <a:xfrm>
            <a:off x="1768100"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3/9/23</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687116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76C5A8FA-6B61-4934-AF55-C595090CA5DC}"/>
              </a:ext>
            </a:extLst>
          </p:cNvPr>
          <p:cNvSpPr/>
          <p:nvPr/>
        </p:nvSpPr>
        <p:spPr>
          <a:xfrm>
            <a:off x="4726728"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accent1">
              <a:alpha val="20000"/>
            </a:schemeClr>
          </a:solidFill>
          <a:ln w="32707" cap="flat">
            <a:noFill/>
            <a:prstDash val="solid"/>
            <a:miter/>
          </a:ln>
        </p:spPr>
        <p:txBody>
          <a:bodyPr rtlCol="0" anchor="ctr"/>
          <a:lstStyle/>
          <a:p>
            <a:endParaRPr lang="en-US">
              <a:solidFill>
                <a:schemeClr val="tx1"/>
              </a:solidFill>
            </a:endParaRPr>
          </a:p>
        </p:txBody>
      </p:sp>
      <p:sp>
        <p:nvSpPr>
          <p:cNvPr id="2" name="Title 1">
            <a:extLst>
              <a:ext uri="{FF2B5EF4-FFF2-40B4-BE49-F238E27FC236}">
                <a16:creationId xmlns:a16="http://schemas.microsoft.com/office/drawing/2014/main" id="{146AD042-DE90-4088-8A07-B9A64C2CE03E}"/>
              </a:ext>
            </a:extLst>
          </p:cNvPr>
          <p:cNvSpPr>
            <a:spLocks noGrp="1"/>
          </p:cNvSpPr>
          <p:nvPr>
            <p:ph type="title"/>
          </p:nvPr>
        </p:nvSpPr>
        <p:spPr>
          <a:xfrm>
            <a:off x="839788" y="640080"/>
            <a:ext cx="3886200" cy="2953512"/>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F2FFC98-62A0-445A-BEDA-785BE925A1D8}"/>
              </a:ext>
            </a:extLst>
          </p:cNvPr>
          <p:cNvSpPr>
            <a:spLocks noGrp="1"/>
          </p:cNvSpPr>
          <p:nvPr>
            <p:ph idx="1"/>
          </p:nvPr>
        </p:nvSpPr>
        <p:spPr>
          <a:xfrm>
            <a:off x="7059168" y="640080"/>
            <a:ext cx="4489704" cy="5596128"/>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DB4D7827-8489-4EE4-88EE-16685FE6DE8A}"/>
              </a:ext>
            </a:extLst>
          </p:cNvPr>
          <p:cNvSpPr>
            <a:spLocks noGrp="1"/>
          </p:cNvSpPr>
          <p:nvPr>
            <p:ph type="body" sz="half" idx="2"/>
          </p:nvPr>
        </p:nvSpPr>
        <p:spPr>
          <a:xfrm>
            <a:off x="839788" y="3776472"/>
            <a:ext cx="3886200" cy="246888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33534F-EA91-4A50-B0F6-10D689E458EF}"/>
              </a:ext>
            </a:extLst>
          </p:cNvPr>
          <p:cNvSpPr>
            <a:spLocks noGrp="1"/>
          </p:cNvSpPr>
          <p:nvPr>
            <p:ph type="dt" sz="half" idx="10"/>
          </p:nvPr>
        </p:nvSpPr>
        <p:spPr/>
        <p:txBody>
          <a:bodyPr/>
          <a:lstStyle/>
          <a:p>
            <a:fld id="{3C04E684-10F4-4CC3-A0B9-F03AA7BE37CF}" type="datetimeFigureOut">
              <a:rPr lang="en-US" smtClean="0"/>
              <a:t>3/9/23</a:t>
            </a:fld>
            <a:endParaRPr lang="en-US"/>
          </a:p>
        </p:txBody>
      </p:sp>
      <p:sp>
        <p:nvSpPr>
          <p:cNvPr id="6" name="Footer Placeholder 5">
            <a:extLst>
              <a:ext uri="{FF2B5EF4-FFF2-40B4-BE49-F238E27FC236}">
                <a16:creationId xmlns:a16="http://schemas.microsoft.com/office/drawing/2014/main" id="{6C20F3F7-8B4B-4015-AA9C-109D05B2F146}"/>
              </a:ext>
            </a:extLst>
          </p:cNvPr>
          <p:cNvSpPr>
            <a:spLocks noGrp="1"/>
          </p:cNvSpPr>
          <p:nvPr>
            <p:ph type="ftr" sz="quarter" idx="11"/>
          </p:nvPr>
        </p:nvSpPr>
        <p:spPr/>
        <p:txBody>
          <a:bodyPr/>
          <a:lstStyle>
            <a:lvl1pPr algn="l">
              <a:defRPr/>
            </a:lvl1pPr>
          </a:lstStyle>
          <a:p>
            <a:endParaRPr lang="en-US"/>
          </a:p>
        </p:txBody>
      </p:sp>
      <p:sp>
        <p:nvSpPr>
          <p:cNvPr id="7" name="Slide Number Placeholder 6">
            <a:extLst>
              <a:ext uri="{FF2B5EF4-FFF2-40B4-BE49-F238E27FC236}">
                <a16:creationId xmlns:a16="http://schemas.microsoft.com/office/drawing/2014/main" id="{910B6EE2-78A1-4D01-87BE-A1487FBD271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3875150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615C6B-1C98-4B1C-AB4B-1E1898E593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8DFF97-B7FD-47F9-BC7F-DD4B4C5EA2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1831D22-079E-43E3-86A4-BA12DB888C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04E684-10F4-4CC3-A0B9-F03AA7BE37CF}" type="datetimeFigureOut">
              <a:rPr lang="en-US" smtClean="0"/>
              <a:t>3/9/23</a:t>
            </a:fld>
            <a:endParaRPr lang="en-US"/>
          </a:p>
        </p:txBody>
      </p:sp>
      <p:sp>
        <p:nvSpPr>
          <p:cNvPr id="5" name="Footer Placeholder 4">
            <a:extLst>
              <a:ext uri="{FF2B5EF4-FFF2-40B4-BE49-F238E27FC236}">
                <a16:creationId xmlns:a16="http://schemas.microsoft.com/office/drawing/2014/main" id="{A14C30A2-140B-4A5D-BEEC-C1314AF1F3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B71BA8F-7826-496D-91F8-B3ECDF34DA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845F5A-061D-4825-9AE9-D7794091C6CF}" type="slidenum">
              <a:rPr lang="en-US" smtClean="0"/>
              <a:t>‹#›</a:t>
            </a:fld>
            <a:endParaRPr lang="en-US"/>
          </a:p>
        </p:txBody>
      </p:sp>
    </p:spTree>
    <p:extLst>
      <p:ext uri="{BB962C8B-B14F-4D97-AF65-F5344CB8AC3E}">
        <p14:creationId xmlns:p14="http://schemas.microsoft.com/office/powerpoint/2010/main" val="3978285181"/>
      </p:ext>
    </p:extLst>
  </p:cSld>
  <p:clrMap bg1="lt1" tx1="dk1" bg2="lt2" tx2="dk2" accent1="accent1" accent2="accent2" accent3="accent3" accent4="accent4" accent5="accent5" accent6="accent6" hlink="hlink" folHlink="folHlink"/>
  <p:sldLayoutIdLst>
    <p:sldLayoutId id="2147483770" r:id="rId1"/>
    <p:sldLayoutId id="2147483771" r:id="rId2"/>
    <p:sldLayoutId id="2147483772" r:id="rId3"/>
    <p:sldLayoutId id="2147483773" r:id="rId4"/>
    <p:sldLayoutId id="2147483762" r:id="rId5"/>
    <p:sldLayoutId id="2147483763" r:id="rId6"/>
    <p:sldLayoutId id="2147483769" r:id="rId7"/>
    <p:sldLayoutId id="2147483764" r:id="rId8"/>
    <p:sldLayoutId id="2147483765" r:id="rId9"/>
    <p:sldLayoutId id="2147483766" r:id="rId10"/>
    <p:sldLayoutId id="2147483767" r:id="rId11"/>
    <p:sldLayoutId id="2147483768" r:id="rId12"/>
  </p:sldLayoutIdLst>
  <p:txStyles>
    <p:titleStyle>
      <a:lvl1pPr algn="l" defTabSz="914400" rtl="0" eaLnBrk="1" latinLnBrk="0" hangingPunct="1">
        <a:lnSpc>
          <a:spcPct val="90000"/>
        </a:lnSpc>
        <a:spcBef>
          <a:spcPct val="0"/>
        </a:spcBef>
        <a:buNone/>
        <a:defRPr sz="4000" i="0"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AAF3F5-8A70-1AD2-3E22-161F63F8CDE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B80BB88-93E4-D4BA-F1C4-B36156296BF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7ADA08C-0AC8-838D-5A13-45B83DBE75B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04E684-10F4-4CC3-A0B9-F03AA7BE37CF}" type="datetimeFigureOut">
              <a:rPr lang="en-US" smtClean="0"/>
              <a:t>3/9/23</a:t>
            </a:fld>
            <a:endParaRPr lang="en-US"/>
          </a:p>
        </p:txBody>
      </p:sp>
      <p:sp>
        <p:nvSpPr>
          <p:cNvPr id="5" name="Footer Placeholder 4">
            <a:extLst>
              <a:ext uri="{FF2B5EF4-FFF2-40B4-BE49-F238E27FC236}">
                <a16:creationId xmlns:a16="http://schemas.microsoft.com/office/drawing/2014/main" id="{AD078E54-2A3F-22E0-9E81-94D3BE624F0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DB1169E-FE91-0DC1-653F-C317F85C4B4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845F5A-061D-4825-9AE9-D7794091C6CF}" type="slidenum">
              <a:rPr lang="en-US" smtClean="0"/>
              <a:t>‹#›</a:t>
            </a:fld>
            <a:endParaRPr lang="en-US"/>
          </a:p>
        </p:txBody>
      </p:sp>
    </p:spTree>
    <p:extLst>
      <p:ext uri="{BB962C8B-B14F-4D97-AF65-F5344CB8AC3E}">
        <p14:creationId xmlns:p14="http://schemas.microsoft.com/office/powerpoint/2010/main" val="4151039635"/>
      </p:ext>
    </p:extLst>
  </p:cSld>
  <p:clrMap bg1="lt1" tx1="dk1" bg2="lt2" tx2="dk2" accent1="accent1" accent2="accent2" accent3="accent3" accent4="accent4" accent5="accent5" accent6="accent6" hlink="hlink" folHlink="folHlink"/>
  <p:sldLayoutIdLst>
    <p:sldLayoutId id="2147483776" r:id="rId1"/>
    <p:sldLayoutId id="2147483777" r:id="rId2"/>
    <p:sldLayoutId id="2147483778" r:id="rId3"/>
    <p:sldLayoutId id="2147483779" r:id="rId4"/>
    <p:sldLayoutId id="2147483780" r:id="rId5"/>
    <p:sldLayoutId id="2147483781" r:id="rId6"/>
    <p:sldLayoutId id="2147483782" r:id="rId7"/>
    <p:sldLayoutId id="2147483783" r:id="rId8"/>
    <p:sldLayoutId id="2147483784" r:id="rId9"/>
    <p:sldLayoutId id="2147483785" r:id="rId10"/>
    <p:sldLayoutId id="214748378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package" Target="../embeddings/Microsoft_Excel_Worksheet1.xlsx"/><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package" Target="../embeddings/Microsoft_Excel_Worksheet2.xlsx"/><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package" Target="../embeddings/Microsoft_Excel_Worksheet3.xlsx"/><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hyperlink" Target="https://www.allaboutbirds.org/guide/Black-capped_Chickadee/overview" TargetMode="Externa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package" Target="../embeddings/Microsoft_Excel_Worksheet.xlsx"/><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EF8DD-CB5F-47CB-DF36-7612F209F0F5}"/>
              </a:ext>
            </a:extLst>
          </p:cNvPr>
          <p:cNvSpPr>
            <a:spLocks noGrp="1"/>
          </p:cNvSpPr>
          <p:nvPr>
            <p:ph type="ctrTitle"/>
          </p:nvPr>
        </p:nvSpPr>
        <p:spPr>
          <a:xfrm>
            <a:off x="7464614" y="1783959"/>
            <a:ext cx="4087306" cy="2889114"/>
          </a:xfrm>
        </p:spPr>
        <p:txBody>
          <a:bodyPr anchor="b">
            <a:normAutofit/>
          </a:bodyPr>
          <a:lstStyle/>
          <a:p>
            <a:pPr algn="l"/>
            <a:r>
              <a:rPr lang="en-US" sz="5400" dirty="0"/>
              <a:t>Group 4</a:t>
            </a:r>
            <a:br>
              <a:rPr lang="en-US" sz="5400" dirty="0"/>
            </a:br>
            <a:r>
              <a:rPr lang="en-US" sz="5400" dirty="0"/>
              <a:t>Class Project #2</a:t>
            </a:r>
          </a:p>
        </p:txBody>
      </p:sp>
      <p:sp>
        <p:nvSpPr>
          <p:cNvPr id="3" name="Subtitle 2">
            <a:extLst>
              <a:ext uri="{FF2B5EF4-FFF2-40B4-BE49-F238E27FC236}">
                <a16:creationId xmlns:a16="http://schemas.microsoft.com/office/drawing/2014/main" id="{BADC88DB-DD02-A0F8-2E60-46B94E7148A6}"/>
              </a:ext>
            </a:extLst>
          </p:cNvPr>
          <p:cNvSpPr>
            <a:spLocks noGrp="1"/>
          </p:cNvSpPr>
          <p:nvPr>
            <p:ph type="subTitle" idx="1"/>
          </p:nvPr>
        </p:nvSpPr>
        <p:spPr>
          <a:xfrm>
            <a:off x="7464612" y="4750893"/>
            <a:ext cx="4087305" cy="1147863"/>
          </a:xfrm>
        </p:spPr>
        <p:txBody>
          <a:bodyPr anchor="t">
            <a:noAutofit/>
          </a:bodyPr>
          <a:lstStyle/>
          <a:p>
            <a:pPr algn="l"/>
            <a:r>
              <a:rPr lang="en-US" sz="2000" dirty="0"/>
              <a:t>Karyn </a:t>
            </a:r>
            <a:r>
              <a:rPr lang="en-US" sz="2000" b="0" i="0" u="none" strike="noStrike" dirty="0" err="1">
                <a:effectLst/>
              </a:rPr>
              <a:t>Brehmeyer</a:t>
            </a:r>
            <a:endParaRPr lang="en-US" sz="2000" dirty="0"/>
          </a:p>
          <a:p>
            <a:pPr algn="l"/>
            <a:r>
              <a:rPr lang="en-US" sz="2000" dirty="0"/>
              <a:t>Charles Hanks</a:t>
            </a:r>
          </a:p>
          <a:p>
            <a:pPr algn="l"/>
            <a:r>
              <a:rPr lang="en-US" sz="2000" dirty="0"/>
              <a:t>Isaac Johnson</a:t>
            </a:r>
          </a:p>
        </p:txBody>
      </p:sp>
      <p:sp>
        <p:nvSpPr>
          <p:cNvPr id="9" name="Freeform: Shape 8">
            <a:extLst>
              <a:ext uri="{FF2B5EF4-FFF2-40B4-BE49-F238E27FC236}">
                <a16:creationId xmlns:a16="http://schemas.microsoft.com/office/drawing/2014/main" id="{E49CC64F-7275-4E33-961B-0C5CDC4398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 y="0"/>
            <a:ext cx="7188051" cy="6858000"/>
          </a:xfrm>
          <a:custGeom>
            <a:avLst/>
            <a:gdLst>
              <a:gd name="connsiteX0" fmla="*/ 7188051 w 7188051"/>
              <a:gd name="connsiteY0" fmla="*/ 6858000 h 6858000"/>
              <a:gd name="connsiteX1" fmla="*/ 108694 w 7188051"/>
              <a:gd name="connsiteY1" fmla="*/ 6858000 h 6858000"/>
              <a:gd name="connsiteX2" fmla="*/ 79127 w 7188051"/>
              <a:gd name="connsiteY2" fmla="*/ 6681235 h 6858000"/>
              <a:gd name="connsiteX3" fmla="*/ 0 w 7188051"/>
              <a:gd name="connsiteY3" fmla="*/ 5565888 h 6858000"/>
              <a:gd name="connsiteX4" fmla="*/ 2190696 w 7188051"/>
              <a:gd name="connsiteY4" fmla="*/ 145339 h 6858000"/>
              <a:gd name="connsiteX5" fmla="*/ 2339431 w 7188051"/>
              <a:gd name="connsiteY5" fmla="*/ 0 h 6858000"/>
              <a:gd name="connsiteX6" fmla="*/ 7188051 w 7188051"/>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88051" h="6858000">
                <a:moveTo>
                  <a:pt x="7188051" y="6858000"/>
                </a:moveTo>
                <a:lnTo>
                  <a:pt x="108694" y="6858000"/>
                </a:lnTo>
                <a:lnTo>
                  <a:pt x="79127" y="6681235"/>
                </a:lnTo>
                <a:cubicBezTo>
                  <a:pt x="26981" y="6316967"/>
                  <a:pt x="0" y="5944579"/>
                  <a:pt x="0" y="5565888"/>
                </a:cubicBezTo>
                <a:cubicBezTo>
                  <a:pt x="0" y="3459953"/>
                  <a:pt x="834428" y="1548908"/>
                  <a:pt x="2190696" y="145339"/>
                </a:cubicBezTo>
                <a:lnTo>
                  <a:pt x="2339431" y="0"/>
                </a:lnTo>
                <a:lnTo>
                  <a:pt x="7188051" y="0"/>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3" descr="A small bird on a branch&#10;&#10;Description automatically generated with medium confidence">
            <a:extLst>
              <a:ext uri="{FF2B5EF4-FFF2-40B4-BE49-F238E27FC236}">
                <a16:creationId xmlns:a16="http://schemas.microsoft.com/office/drawing/2014/main" id="{BD72542A-1A39-DCDD-D214-E9625182602B}"/>
              </a:ext>
            </a:extLst>
          </p:cNvPr>
          <p:cNvPicPr>
            <a:picLocks noChangeAspect="1"/>
          </p:cNvPicPr>
          <p:nvPr/>
        </p:nvPicPr>
        <p:blipFill rotWithShape="1">
          <a:blip r:embed="rId2"/>
          <a:srcRect l="14823" r="27528"/>
          <a:stretch/>
        </p:blipFill>
        <p:spPr>
          <a:xfrm>
            <a:off x="1" y="10"/>
            <a:ext cx="7028495" cy="6857990"/>
          </a:xfrm>
          <a:custGeom>
            <a:avLst/>
            <a:gdLst/>
            <a:ahLst/>
            <a:cxnLst/>
            <a:rect l="l" t="t" r="r" b="b"/>
            <a:pathLst>
              <a:path w="7028495" h="6858000">
                <a:moveTo>
                  <a:pt x="0" y="0"/>
                </a:moveTo>
                <a:lnTo>
                  <a:pt x="6915668" y="0"/>
                </a:lnTo>
                <a:lnTo>
                  <a:pt x="6952411" y="219663"/>
                </a:lnTo>
                <a:cubicBezTo>
                  <a:pt x="7002551" y="569921"/>
                  <a:pt x="7028495" y="927986"/>
                  <a:pt x="7028495" y="1292112"/>
                </a:cubicBezTo>
                <a:cubicBezTo>
                  <a:pt x="7028495" y="3343346"/>
                  <a:pt x="6205186" y="5202289"/>
                  <a:pt x="4870994" y="6556512"/>
                </a:cubicBezTo>
                <a:lnTo>
                  <a:pt x="4556185" y="6858000"/>
                </a:lnTo>
                <a:lnTo>
                  <a:pt x="0" y="6858000"/>
                </a:lnTo>
                <a:close/>
              </a:path>
            </a:pathLst>
          </a:custGeom>
        </p:spPr>
      </p:pic>
    </p:spTree>
    <p:extLst>
      <p:ext uri="{BB962C8B-B14F-4D97-AF65-F5344CB8AC3E}">
        <p14:creationId xmlns:p14="http://schemas.microsoft.com/office/powerpoint/2010/main" val="2890442560"/>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D2B48C"/>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97732-5287-64EE-B5C3-31790AED66D7}"/>
              </a:ext>
            </a:extLst>
          </p:cNvPr>
          <p:cNvSpPr>
            <a:spLocks noGrp="1"/>
          </p:cNvSpPr>
          <p:nvPr>
            <p:ph type="title"/>
          </p:nvPr>
        </p:nvSpPr>
        <p:spPr/>
        <p:txBody>
          <a:bodyPr/>
          <a:lstStyle/>
          <a:p>
            <a:r>
              <a:rPr lang="en-US" dirty="0"/>
              <a:t>Data and Methodology</a:t>
            </a:r>
          </a:p>
        </p:txBody>
      </p:sp>
      <p:graphicFrame>
        <p:nvGraphicFramePr>
          <p:cNvPr id="10" name="Content Placeholder 8">
            <a:extLst>
              <a:ext uri="{FF2B5EF4-FFF2-40B4-BE49-F238E27FC236}">
                <a16:creationId xmlns:a16="http://schemas.microsoft.com/office/drawing/2014/main" id="{74DB5C1A-44FC-56FC-684B-DBD797F2E000}"/>
              </a:ext>
            </a:extLst>
          </p:cNvPr>
          <p:cNvGraphicFramePr>
            <a:graphicFrameLocks noChangeAspect="1"/>
          </p:cNvGraphicFramePr>
          <p:nvPr>
            <p:extLst>
              <p:ext uri="{D42A27DB-BD31-4B8C-83A1-F6EECF244321}">
                <p14:modId xmlns:p14="http://schemas.microsoft.com/office/powerpoint/2010/main" val="1668084476"/>
              </p:ext>
            </p:extLst>
          </p:nvPr>
        </p:nvGraphicFramePr>
        <p:xfrm>
          <a:off x="477783" y="1805371"/>
          <a:ext cx="13233400" cy="3822700"/>
        </p:xfrm>
        <a:graphic>
          <a:graphicData uri="http://schemas.openxmlformats.org/presentationml/2006/ole">
            <mc:AlternateContent xmlns:mc="http://schemas.openxmlformats.org/markup-compatibility/2006">
              <mc:Choice xmlns:v="urn:schemas-microsoft-com:vml" Requires="v">
                <p:oleObj name="Worksheet" r:id="rId2" imgW="13233400" imgH="3822700" progId="Excel.Sheet.12">
                  <p:embed/>
                </p:oleObj>
              </mc:Choice>
              <mc:Fallback>
                <p:oleObj name="Worksheet" r:id="rId2" imgW="13233400" imgH="3822700" progId="Excel.Sheet.12">
                  <p:embed/>
                  <p:pic>
                    <p:nvPicPr>
                      <p:cNvPr id="9" name="Content Placeholder 8">
                        <a:extLst>
                          <a:ext uri="{FF2B5EF4-FFF2-40B4-BE49-F238E27FC236}">
                            <a16:creationId xmlns:a16="http://schemas.microsoft.com/office/drawing/2014/main" id="{54170F99-A79C-96A9-098E-6FDAB7685BB4}"/>
                          </a:ext>
                        </a:extLst>
                      </p:cNvPr>
                      <p:cNvPicPr/>
                      <p:nvPr/>
                    </p:nvPicPr>
                    <p:blipFill>
                      <a:blip r:embed="rId3"/>
                      <a:stretch>
                        <a:fillRect/>
                      </a:stretch>
                    </p:blipFill>
                    <p:spPr>
                      <a:xfrm>
                        <a:off x="477783" y="1805371"/>
                        <a:ext cx="13233400" cy="3822700"/>
                      </a:xfrm>
                      <a:prstGeom prst="rect">
                        <a:avLst/>
                      </a:prstGeom>
                    </p:spPr>
                  </p:pic>
                </p:oleObj>
              </mc:Fallback>
            </mc:AlternateContent>
          </a:graphicData>
        </a:graphic>
      </p:graphicFrame>
    </p:spTree>
    <p:extLst>
      <p:ext uri="{BB962C8B-B14F-4D97-AF65-F5344CB8AC3E}">
        <p14:creationId xmlns:p14="http://schemas.microsoft.com/office/powerpoint/2010/main" val="6618749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D2B48C"/>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97732-5287-64EE-B5C3-31790AED66D7}"/>
              </a:ext>
            </a:extLst>
          </p:cNvPr>
          <p:cNvSpPr>
            <a:spLocks noGrp="1"/>
          </p:cNvSpPr>
          <p:nvPr>
            <p:ph type="title"/>
          </p:nvPr>
        </p:nvSpPr>
        <p:spPr/>
        <p:txBody>
          <a:bodyPr/>
          <a:lstStyle/>
          <a:p>
            <a:r>
              <a:rPr lang="en-US" dirty="0"/>
              <a:t>Data and Methodology</a:t>
            </a:r>
          </a:p>
        </p:txBody>
      </p:sp>
      <p:graphicFrame>
        <p:nvGraphicFramePr>
          <p:cNvPr id="3" name="Content Placeholder 2">
            <a:extLst>
              <a:ext uri="{FF2B5EF4-FFF2-40B4-BE49-F238E27FC236}">
                <a16:creationId xmlns:a16="http://schemas.microsoft.com/office/drawing/2014/main" id="{043ADAE8-826E-385B-2B93-AE7F6EB85971}"/>
              </a:ext>
            </a:extLst>
          </p:cNvPr>
          <p:cNvGraphicFramePr>
            <a:graphicFrameLocks noGrp="1" noChangeAspect="1"/>
          </p:cNvGraphicFramePr>
          <p:nvPr>
            <p:ph idx="1"/>
            <p:extLst>
              <p:ext uri="{D42A27DB-BD31-4B8C-83A1-F6EECF244321}">
                <p14:modId xmlns:p14="http://schemas.microsoft.com/office/powerpoint/2010/main" val="471703098"/>
              </p:ext>
            </p:extLst>
          </p:nvPr>
        </p:nvGraphicFramePr>
        <p:xfrm>
          <a:off x="241300" y="2089150"/>
          <a:ext cx="11709400" cy="3822700"/>
        </p:xfrm>
        <a:graphic>
          <a:graphicData uri="http://schemas.openxmlformats.org/presentationml/2006/ole">
            <mc:AlternateContent xmlns:mc="http://schemas.openxmlformats.org/markup-compatibility/2006">
              <mc:Choice xmlns:v="urn:schemas-microsoft-com:vml" Requires="v">
                <p:oleObj name="Worksheet" r:id="rId2" imgW="11709400" imgH="3822700" progId="Excel.Sheet.12">
                  <p:embed/>
                </p:oleObj>
              </mc:Choice>
              <mc:Fallback>
                <p:oleObj name="Worksheet" r:id="rId2" imgW="11709400" imgH="3822700" progId="Excel.Sheet.12">
                  <p:embed/>
                  <p:pic>
                    <p:nvPicPr>
                      <p:cNvPr id="0" name=""/>
                      <p:cNvPicPr/>
                      <p:nvPr/>
                    </p:nvPicPr>
                    <p:blipFill>
                      <a:blip r:embed="rId3"/>
                      <a:stretch>
                        <a:fillRect/>
                      </a:stretch>
                    </p:blipFill>
                    <p:spPr>
                      <a:xfrm>
                        <a:off x="241300" y="2089150"/>
                        <a:ext cx="11709400" cy="3822700"/>
                      </a:xfrm>
                      <a:prstGeom prst="rect">
                        <a:avLst/>
                      </a:prstGeom>
                    </p:spPr>
                  </p:pic>
                </p:oleObj>
              </mc:Fallback>
            </mc:AlternateContent>
          </a:graphicData>
        </a:graphic>
      </p:graphicFrame>
    </p:spTree>
    <p:extLst>
      <p:ext uri="{BB962C8B-B14F-4D97-AF65-F5344CB8AC3E}">
        <p14:creationId xmlns:p14="http://schemas.microsoft.com/office/powerpoint/2010/main" val="7438534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D2B48C"/>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97732-5287-64EE-B5C3-31790AED66D7}"/>
              </a:ext>
            </a:extLst>
          </p:cNvPr>
          <p:cNvSpPr>
            <a:spLocks noGrp="1"/>
          </p:cNvSpPr>
          <p:nvPr>
            <p:ph type="title"/>
          </p:nvPr>
        </p:nvSpPr>
        <p:spPr/>
        <p:txBody>
          <a:bodyPr/>
          <a:lstStyle/>
          <a:p>
            <a:r>
              <a:rPr lang="en-US" dirty="0"/>
              <a:t>Data and Methodology</a:t>
            </a:r>
          </a:p>
        </p:txBody>
      </p:sp>
      <p:graphicFrame>
        <p:nvGraphicFramePr>
          <p:cNvPr id="3" name="Content Placeholder 2">
            <a:extLst>
              <a:ext uri="{FF2B5EF4-FFF2-40B4-BE49-F238E27FC236}">
                <a16:creationId xmlns:a16="http://schemas.microsoft.com/office/drawing/2014/main" id="{6A3FE02E-6D60-285F-8778-200A6FBB6371}"/>
              </a:ext>
            </a:extLst>
          </p:cNvPr>
          <p:cNvGraphicFramePr>
            <a:graphicFrameLocks noGrp="1" noChangeAspect="1"/>
          </p:cNvGraphicFramePr>
          <p:nvPr>
            <p:ph idx="1"/>
            <p:extLst>
              <p:ext uri="{D42A27DB-BD31-4B8C-83A1-F6EECF244321}">
                <p14:modId xmlns:p14="http://schemas.microsoft.com/office/powerpoint/2010/main" val="1374305336"/>
              </p:ext>
            </p:extLst>
          </p:nvPr>
        </p:nvGraphicFramePr>
        <p:xfrm>
          <a:off x="781050" y="2089150"/>
          <a:ext cx="10629900" cy="3822700"/>
        </p:xfrm>
        <a:graphic>
          <a:graphicData uri="http://schemas.openxmlformats.org/presentationml/2006/ole">
            <mc:AlternateContent xmlns:mc="http://schemas.openxmlformats.org/markup-compatibility/2006">
              <mc:Choice xmlns:v="urn:schemas-microsoft-com:vml" Requires="v">
                <p:oleObj name="Worksheet" r:id="rId2" imgW="10629900" imgH="3822700" progId="Excel.Sheet.12">
                  <p:embed/>
                </p:oleObj>
              </mc:Choice>
              <mc:Fallback>
                <p:oleObj name="Worksheet" r:id="rId2" imgW="10629900" imgH="3822700" progId="Excel.Sheet.12">
                  <p:embed/>
                  <p:pic>
                    <p:nvPicPr>
                      <p:cNvPr id="0" name=""/>
                      <p:cNvPicPr/>
                      <p:nvPr/>
                    </p:nvPicPr>
                    <p:blipFill>
                      <a:blip r:embed="rId3"/>
                      <a:stretch>
                        <a:fillRect/>
                      </a:stretch>
                    </p:blipFill>
                    <p:spPr>
                      <a:xfrm>
                        <a:off x="781050" y="2089150"/>
                        <a:ext cx="10629900" cy="3822700"/>
                      </a:xfrm>
                      <a:prstGeom prst="rect">
                        <a:avLst/>
                      </a:prstGeom>
                    </p:spPr>
                  </p:pic>
                </p:oleObj>
              </mc:Fallback>
            </mc:AlternateContent>
          </a:graphicData>
        </a:graphic>
      </p:graphicFrame>
    </p:spTree>
    <p:extLst>
      <p:ext uri="{BB962C8B-B14F-4D97-AF65-F5344CB8AC3E}">
        <p14:creationId xmlns:p14="http://schemas.microsoft.com/office/powerpoint/2010/main" val="12825301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D2B48C"/>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97732-5287-64EE-B5C3-31790AED66D7}"/>
              </a:ext>
            </a:extLst>
          </p:cNvPr>
          <p:cNvSpPr>
            <a:spLocks noGrp="1"/>
          </p:cNvSpPr>
          <p:nvPr>
            <p:ph type="title"/>
          </p:nvPr>
        </p:nvSpPr>
        <p:spPr/>
        <p:txBody>
          <a:bodyPr/>
          <a:lstStyle/>
          <a:p>
            <a:r>
              <a:rPr lang="en-US" dirty="0"/>
              <a:t>Results/Analysis</a:t>
            </a:r>
          </a:p>
        </p:txBody>
      </p:sp>
      <p:sp>
        <p:nvSpPr>
          <p:cNvPr id="8" name="Content Placeholder 7">
            <a:extLst>
              <a:ext uri="{FF2B5EF4-FFF2-40B4-BE49-F238E27FC236}">
                <a16:creationId xmlns:a16="http://schemas.microsoft.com/office/drawing/2014/main" id="{4589CA36-D572-DD9C-6AD2-AB279FD3E04C}"/>
              </a:ext>
            </a:extLst>
          </p:cNvPr>
          <p:cNvSpPr>
            <a:spLocks noGrp="1"/>
          </p:cNvSpPr>
          <p:nvPr>
            <p:ph idx="1"/>
          </p:nvPr>
        </p:nvSpPr>
        <p:spPr/>
        <p:txBody>
          <a:bodyPr>
            <a:normAutofit/>
          </a:bodyPr>
          <a:lstStyle/>
          <a:p>
            <a:r>
              <a:rPr lang="en-US" sz="2400" dirty="0">
                <a:latin typeface="Corbel" panose="020B0503020204020204" pitchFamily="34" charset="0"/>
              </a:rPr>
              <a:t>Lever task:</a:t>
            </a:r>
          </a:p>
          <a:p>
            <a:r>
              <a:rPr lang="en-US" sz="2400" dirty="0">
                <a:latin typeface="Corbel" panose="020B0503020204020204" pitchFamily="34" charset="0"/>
              </a:rPr>
              <a:t>50% of the birds completed the task in about 1300 seconds (or 21 min)</a:t>
            </a:r>
          </a:p>
          <a:p>
            <a:r>
              <a:rPr lang="en-US" sz="2400" dirty="0">
                <a:latin typeface="Corbel" panose="020B0503020204020204" pitchFamily="34" charset="0"/>
              </a:rPr>
              <a:t>The adults outperformed the juveniles</a:t>
            </a:r>
          </a:p>
          <a:p>
            <a:r>
              <a:rPr lang="en-US" sz="2400" dirty="0">
                <a:latin typeface="Corbel" panose="020B0503020204020204" pitchFamily="34" charset="0"/>
              </a:rPr>
              <a:t>The more dominant birds outperformed than the less dominant </a:t>
            </a:r>
          </a:p>
          <a:p>
            <a:r>
              <a:rPr lang="en-US" sz="2400" dirty="0">
                <a:latin typeface="Corbel" panose="020B0503020204020204" pitchFamily="34" charset="0"/>
              </a:rPr>
              <a:t>38 out of 65 birds solved the lever problem</a:t>
            </a:r>
          </a:p>
        </p:txBody>
      </p:sp>
    </p:spTree>
    <p:extLst>
      <p:ext uri="{BB962C8B-B14F-4D97-AF65-F5344CB8AC3E}">
        <p14:creationId xmlns:p14="http://schemas.microsoft.com/office/powerpoint/2010/main" val="24508003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D2B48C"/>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97732-5287-64EE-B5C3-31790AED66D7}"/>
              </a:ext>
            </a:extLst>
          </p:cNvPr>
          <p:cNvSpPr>
            <a:spLocks noGrp="1"/>
          </p:cNvSpPr>
          <p:nvPr>
            <p:ph type="title"/>
          </p:nvPr>
        </p:nvSpPr>
        <p:spPr/>
        <p:txBody>
          <a:bodyPr/>
          <a:lstStyle/>
          <a:p>
            <a:r>
              <a:rPr lang="en-US" dirty="0"/>
              <a:t>Results/Analysis</a:t>
            </a:r>
          </a:p>
        </p:txBody>
      </p:sp>
      <p:pic>
        <p:nvPicPr>
          <p:cNvPr id="6" name="Content Placeholder 5">
            <a:extLst>
              <a:ext uri="{FF2B5EF4-FFF2-40B4-BE49-F238E27FC236}">
                <a16:creationId xmlns:a16="http://schemas.microsoft.com/office/drawing/2014/main" id="{6DAD47A0-6312-C410-6FE4-4F58F61F4F2D}"/>
              </a:ext>
            </a:extLst>
          </p:cNvPr>
          <p:cNvPicPr>
            <a:picLocks noGrp="1" noChangeAspect="1"/>
          </p:cNvPicPr>
          <p:nvPr>
            <p:ph idx="1"/>
          </p:nvPr>
        </p:nvPicPr>
        <p:blipFill>
          <a:blip r:embed="rId2"/>
          <a:stretch>
            <a:fillRect/>
          </a:stretch>
        </p:blipFill>
        <p:spPr>
          <a:xfrm>
            <a:off x="2322786" y="1690688"/>
            <a:ext cx="7546428" cy="5030952"/>
          </a:xfrm>
        </p:spPr>
      </p:pic>
    </p:spTree>
    <p:extLst>
      <p:ext uri="{BB962C8B-B14F-4D97-AF65-F5344CB8AC3E}">
        <p14:creationId xmlns:p14="http://schemas.microsoft.com/office/powerpoint/2010/main" val="21174203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D2B48C"/>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97732-5287-64EE-B5C3-31790AED66D7}"/>
              </a:ext>
            </a:extLst>
          </p:cNvPr>
          <p:cNvSpPr>
            <a:spLocks noGrp="1"/>
          </p:cNvSpPr>
          <p:nvPr>
            <p:ph type="title"/>
          </p:nvPr>
        </p:nvSpPr>
        <p:spPr/>
        <p:txBody>
          <a:bodyPr/>
          <a:lstStyle/>
          <a:p>
            <a:r>
              <a:rPr lang="en-US" dirty="0"/>
              <a:t>Results/Analysis</a:t>
            </a:r>
          </a:p>
        </p:txBody>
      </p:sp>
      <p:pic>
        <p:nvPicPr>
          <p:cNvPr id="6" name="Content Placeholder 5">
            <a:extLst>
              <a:ext uri="{FF2B5EF4-FFF2-40B4-BE49-F238E27FC236}">
                <a16:creationId xmlns:a16="http://schemas.microsoft.com/office/drawing/2014/main" id="{089A3C13-5A42-C216-6579-B56A34923166}"/>
              </a:ext>
            </a:extLst>
          </p:cNvPr>
          <p:cNvPicPr>
            <a:picLocks noGrp="1" noChangeAspect="1"/>
          </p:cNvPicPr>
          <p:nvPr>
            <p:ph idx="1"/>
          </p:nvPr>
        </p:nvPicPr>
        <p:blipFill>
          <a:blip r:embed="rId2"/>
          <a:stretch>
            <a:fillRect/>
          </a:stretch>
        </p:blipFill>
        <p:spPr>
          <a:xfrm>
            <a:off x="2426494" y="1600200"/>
            <a:ext cx="7339012" cy="4892675"/>
          </a:xfrm>
        </p:spPr>
      </p:pic>
    </p:spTree>
    <p:extLst>
      <p:ext uri="{BB962C8B-B14F-4D97-AF65-F5344CB8AC3E}">
        <p14:creationId xmlns:p14="http://schemas.microsoft.com/office/powerpoint/2010/main" val="30002836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D2B48C"/>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97732-5287-64EE-B5C3-31790AED66D7}"/>
              </a:ext>
            </a:extLst>
          </p:cNvPr>
          <p:cNvSpPr>
            <a:spLocks noGrp="1"/>
          </p:cNvSpPr>
          <p:nvPr>
            <p:ph type="title"/>
          </p:nvPr>
        </p:nvSpPr>
        <p:spPr/>
        <p:txBody>
          <a:bodyPr/>
          <a:lstStyle/>
          <a:p>
            <a:r>
              <a:rPr lang="en-US" dirty="0"/>
              <a:t>Results/Analysis</a:t>
            </a:r>
          </a:p>
        </p:txBody>
      </p:sp>
      <p:pic>
        <p:nvPicPr>
          <p:cNvPr id="7" name="Content Placeholder 6">
            <a:extLst>
              <a:ext uri="{FF2B5EF4-FFF2-40B4-BE49-F238E27FC236}">
                <a16:creationId xmlns:a16="http://schemas.microsoft.com/office/drawing/2014/main" id="{FED8A3F4-1F4D-2FD2-C28D-7AB533A4382F}"/>
              </a:ext>
            </a:extLst>
          </p:cNvPr>
          <p:cNvPicPr>
            <a:picLocks noGrp="1" noChangeAspect="1"/>
          </p:cNvPicPr>
          <p:nvPr>
            <p:ph idx="1"/>
          </p:nvPr>
        </p:nvPicPr>
        <p:blipFill>
          <a:blip r:embed="rId2"/>
          <a:stretch>
            <a:fillRect/>
          </a:stretch>
        </p:blipFill>
        <p:spPr>
          <a:xfrm>
            <a:off x="2183606" y="1419225"/>
            <a:ext cx="7824787" cy="5216525"/>
          </a:xfrm>
        </p:spPr>
      </p:pic>
    </p:spTree>
    <p:extLst>
      <p:ext uri="{BB962C8B-B14F-4D97-AF65-F5344CB8AC3E}">
        <p14:creationId xmlns:p14="http://schemas.microsoft.com/office/powerpoint/2010/main" val="35749311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D2B48C"/>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97732-5287-64EE-B5C3-31790AED66D7}"/>
              </a:ext>
            </a:extLst>
          </p:cNvPr>
          <p:cNvSpPr>
            <a:spLocks noGrp="1"/>
          </p:cNvSpPr>
          <p:nvPr>
            <p:ph type="title"/>
          </p:nvPr>
        </p:nvSpPr>
        <p:spPr/>
        <p:txBody>
          <a:bodyPr/>
          <a:lstStyle/>
          <a:p>
            <a:r>
              <a:rPr lang="en-US" dirty="0"/>
              <a:t>Results/Analysis</a:t>
            </a:r>
          </a:p>
        </p:txBody>
      </p:sp>
      <p:pic>
        <p:nvPicPr>
          <p:cNvPr id="5" name="Content Placeholder 4">
            <a:extLst>
              <a:ext uri="{FF2B5EF4-FFF2-40B4-BE49-F238E27FC236}">
                <a16:creationId xmlns:a16="http://schemas.microsoft.com/office/drawing/2014/main" id="{1AE03309-D798-D7D8-4240-AD9AF9F1DDAC}"/>
              </a:ext>
            </a:extLst>
          </p:cNvPr>
          <p:cNvPicPr>
            <a:picLocks noGrp="1" noChangeAspect="1"/>
          </p:cNvPicPr>
          <p:nvPr>
            <p:ph idx="1"/>
          </p:nvPr>
        </p:nvPicPr>
        <p:blipFill>
          <a:blip r:embed="rId2"/>
          <a:stretch>
            <a:fillRect/>
          </a:stretch>
        </p:blipFill>
        <p:spPr>
          <a:xfrm>
            <a:off x="2190750" y="1494631"/>
            <a:ext cx="7810500" cy="5207000"/>
          </a:xfrm>
        </p:spPr>
      </p:pic>
    </p:spTree>
    <p:extLst>
      <p:ext uri="{BB962C8B-B14F-4D97-AF65-F5344CB8AC3E}">
        <p14:creationId xmlns:p14="http://schemas.microsoft.com/office/powerpoint/2010/main" val="16457094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D2B48C"/>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97732-5287-64EE-B5C3-31790AED66D7}"/>
              </a:ext>
            </a:extLst>
          </p:cNvPr>
          <p:cNvSpPr>
            <a:spLocks noGrp="1"/>
          </p:cNvSpPr>
          <p:nvPr>
            <p:ph type="title"/>
          </p:nvPr>
        </p:nvSpPr>
        <p:spPr/>
        <p:txBody>
          <a:bodyPr/>
          <a:lstStyle/>
          <a:p>
            <a:r>
              <a:rPr lang="en-US" dirty="0"/>
              <a:t>Results/Analysis</a:t>
            </a:r>
          </a:p>
        </p:txBody>
      </p:sp>
      <p:pic>
        <p:nvPicPr>
          <p:cNvPr id="5" name="Content Placeholder 4">
            <a:extLst>
              <a:ext uri="{FF2B5EF4-FFF2-40B4-BE49-F238E27FC236}">
                <a16:creationId xmlns:a16="http://schemas.microsoft.com/office/drawing/2014/main" id="{C0DFB554-E29C-EAA2-A16A-7647B0A6BD11}"/>
              </a:ext>
            </a:extLst>
          </p:cNvPr>
          <p:cNvPicPr>
            <a:picLocks noGrp="1" noChangeAspect="1"/>
          </p:cNvPicPr>
          <p:nvPr>
            <p:ph idx="1"/>
          </p:nvPr>
        </p:nvPicPr>
        <p:blipFill>
          <a:blip r:embed="rId2"/>
          <a:stretch>
            <a:fillRect/>
          </a:stretch>
        </p:blipFill>
        <p:spPr>
          <a:xfrm>
            <a:off x="2033587" y="1270794"/>
            <a:ext cx="8124825" cy="5416550"/>
          </a:xfrm>
        </p:spPr>
      </p:pic>
    </p:spTree>
    <p:extLst>
      <p:ext uri="{BB962C8B-B14F-4D97-AF65-F5344CB8AC3E}">
        <p14:creationId xmlns:p14="http://schemas.microsoft.com/office/powerpoint/2010/main" val="11576179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D2B48C"/>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97732-5287-64EE-B5C3-31790AED66D7}"/>
              </a:ext>
            </a:extLst>
          </p:cNvPr>
          <p:cNvSpPr>
            <a:spLocks noGrp="1"/>
          </p:cNvSpPr>
          <p:nvPr>
            <p:ph type="title"/>
          </p:nvPr>
        </p:nvSpPr>
        <p:spPr/>
        <p:txBody>
          <a:bodyPr/>
          <a:lstStyle/>
          <a:p>
            <a:r>
              <a:rPr lang="en-US" dirty="0"/>
              <a:t>Results/Analysis</a:t>
            </a:r>
          </a:p>
        </p:txBody>
      </p:sp>
      <p:pic>
        <p:nvPicPr>
          <p:cNvPr id="5" name="Content Placeholder 4">
            <a:extLst>
              <a:ext uri="{FF2B5EF4-FFF2-40B4-BE49-F238E27FC236}">
                <a16:creationId xmlns:a16="http://schemas.microsoft.com/office/drawing/2014/main" id="{2D727450-1045-EF22-17F2-C208A3B1E5DD}"/>
              </a:ext>
            </a:extLst>
          </p:cNvPr>
          <p:cNvPicPr>
            <a:picLocks noGrp="1" noChangeAspect="1"/>
          </p:cNvPicPr>
          <p:nvPr>
            <p:ph idx="1"/>
          </p:nvPr>
        </p:nvPicPr>
        <p:blipFill>
          <a:blip r:embed="rId2"/>
          <a:stretch>
            <a:fillRect/>
          </a:stretch>
        </p:blipFill>
        <p:spPr>
          <a:xfrm>
            <a:off x="2247900" y="1362075"/>
            <a:ext cx="7696200" cy="5130800"/>
          </a:xfrm>
        </p:spPr>
      </p:pic>
    </p:spTree>
    <p:extLst>
      <p:ext uri="{BB962C8B-B14F-4D97-AF65-F5344CB8AC3E}">
        <p14:creationId xmlns:p14="http://schemas.microsoft.com/office/powerpoint/2010/main" val="41922739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D2B48C"/>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97732-5287-64EE-B5C3-31790AED66D7}"/>
              </a:ext>
            </a:extLst>
          </p:cNvPr>
          <p:cNvSpPr>
            <a:spLocks noGrp="1"/>
          </p:cNvSpPr>
          <p:nvPr>
            <p:ph type="title"/>
          </p:nvPr>
        </p:nvSpPr>
        <p:spPr/>
        <p:txBody>
          <a:bodyPr/>
          <a:lstStyle/>
          <a:p>
            <a:r>
              <a:rPr lang="en-US" dirty="0"/>
              <a:t>Background Info</a:t>
            </a:r>
          </a:p>
        </p:txBody>
      </p:sp>
      <p:sp>
        <p:nvSpPr>
          <p:cNvPr id="8" name="Content Placeholder 7">
            <a:extLst>
              <a:ext uri="{FF2B5EF4-FFF2-40B4-BE49-F238E27FC236}">
                <a16:creationId xmlns:a16="http://schemas.microsoft.com/office/drawing/2014/main" id="{4589CA36-D572-DD9C-6AD2-AB279FD3E04C}"/>
              </a:ext>
            </a:extLst>
          </p:cNvPr>
          <p:cNvSpPr>
            <a:spLocks noGrp="1"/>
          </p:cNvSpPr>
          <p:nvPr>
            <p:ph idx="1"/>
          </p:nvPr>
        </p:nvSpPr>
        <p:spPr/>
        <p:txBody>
          <a:bodyPr>
            <a:normAutofit/>
          </a:bodyPr>
          <a:lstStyle/>
          <a:p>
            <a:pPr marL="0" marR="0" indent="228600"/>
            <a:r>
              <a:rPr lang="en-US" sz="2400" dirty="0">
                <a:effectLst/>
                <a:latin typeface="Corbel" panose="020B0503020204020204" pitchFamily="34" charset="0"/>
                <a:ea typeface="Times New Roman" panose="02020603050405020304" pitchFamily="18" charset="0"/>
              </a:rPr>
              <a:t>Black capped chickadees are small, non-migratory birds found in the northern United States and Canada. They live in both rural and urban environments, and eat mostly insects and seeds. These birds have a high level of neuro-flexibility, for example:</a:t>
            </a:r>
          </a:p>
          <a:p>
            <a:pPr marL="0" marR="0" indent="0">
              <a:buNone/>
            </a:pPr>
            <a:endParaRPr lang="en-US" sz="2400" dirty="0">
              <a:effectLst/>
              <a:latin typeface="Times New Roman" panose="02020603050405020304" pitchFamily="18" charset="0"/>
              <a:ea typeface="Times New Roman" panose="02020603050405020304" pitchFamily="18" charset="0"/>
            </a:endParaRPr>
          </a:p>
          <a:p>
            <a:pPr marL="0" marR="0" indent="228600"/>
            <a:r>
              <a:rPr lang="en-US" sz="2400" dirty="0">
                <a:effectLst/>
                <a:latin typeface="Times New Roman" panose="02020603050405020304" pitchFamily="18" charset="0"/>
                <a:ea typeface="Times New Roman" panose="02020603050405020304" pitchFamily="18" charset="0"/>
              </a:rPr>
              <a:t>Every autumn Black-capped Chickadees allow brain neurons containing old information to die, replacing them with new neurons so they can adapt to changes in their social flocks and environment even with their tiny brains. (</a:t>
            </a:r>
            <a:r>
              <a:rPr lang="en-US" sz="2400" u="sng" dirty="0">
                <a:solidFill>
                  <a:srgbClr val="0563C1"/>
                </a:solidFill>
                <a:effectLst/>
                <a:latin typeface="Times New Roman" panose="02020603050405020304" pitchFamily="18" charset="0"/>
                <a:ea typeface="Times New Roman" panose="02020603050405020304" pitchFamily="18" charset="0"/>
                <a:hlinkClick r:id="rId2"/>
              </a:rPr>
              <a:t>https://www.allaboutbirds.org/guide/Black-capped_Chickadee/overview#</a:t>
            </a:r>
            <a:r>
              <a:rPr lang="en-US" sz="2400" dirty="0">
                <a:effectLst/>
                <a:latin typeface="Times New Roman" panose="02020603050405020304" pitchFamily="18" charset="0"/>
                <a:ea typeface="Times New Roman" panose="02020603050405020304" pitchFamily="18" charset="0"/>
              </a:rPr>
              <a:t>)</a:t>
            </a:r>
          </a:p>
        </p:txBody>
      </p:sp>
    </p:spTree>
    <p:extLst>
      <p:ext uri="{BB962C8B-B14F-4D97-AF65-F5344CB8AC3E}">
        <p14:creationId xmlns:p14="http://schemas.microsoft.com/office/powerpoint/2010/main" val="30621198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D2B48C"/>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97732-5287-64EE-B5C3-31790AED66D7}"/>
              </a:ext>
            </a:extLst>
          </p:cNvPr>
          <p:cNvSpPr>
            <a:spLocks noGrp="1"/>
          </p:cNvSpPr>
          <p:nvPr>
            <p:ph type="title"/>
          </p:nvPr>
        </p:nvSpPr>
        <p:spPr/>
        <p:txBody>
          <a:bodyPr/>
          <a:lstStyle/>
          <a:p>
            <a:r>
              <a:rPr lang="en-US" dirty="0"/>
              <a:t>Results/Analysis</a:t>
            </a:r>
          </a:p>
        </p:txBody>
      </p:sp>
      <p:pic>
        <p:nvPicPr>
          <p:cNvPr id="5" name="Content Placeholder 4">
            <a:extLst>
              <a:ext uri="{FF2B5EF4-FFF2-40B4-BE49-F238E27FC236}">
                <a16:creationId xmlns:a16="http://schemas.microsoft.com/office/drawing/2014/main" id="{1BC4EBAD-12A6-D7F1-AA34-668EDC257E7B}"/>
              </a:ext>
            </a:extLst>
          </p:cNvPr>
          <p:cNvPicPr>
            <a:picLocks noGrp="1" noChangeAspect="1"/>
          </p:cNvPicPr>
          <p:nvPr>
            <p:ph idx="1"/>
          </p:nvPr>
        </p:nvPicPr>
        <p:blipFill>
          <a:blip r:embed="rId2"/>
          <a:stretch>
            <a:fillRect/>
          </a:stretch>
        </p:blipFill>
        <p:spPr>
          <a:xfrm>
            <a:off x="2519098" y="1340247"/>
            <a:ext cx="7153804" cy="5365353"/>
          </a:xfrm>
        </p:spPr>
      </p:pic>
    </p:spTree>
    <p:extLst>
      <p:ext uri="{BB962C8B-B14F-4D97-AF65-F5344CB8AC3E}">
        <p14:creationId xmlns:p14="http://schemas.microsoft.com/office/powerpoint/2010/main" val="13262405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D2B48C"/>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97732-5287-64EE-B5C3-31790AED66D7}"/>
              </a:ext>
            </a:extLst>
          </p:cNvPr>
          <p:cNvSpPr>
            <a:spLocks noGrp="1"/>
          </p:cNvSpPr>
          <p:nvPr>
            <p:ph type="title"/>
          </p:nvPr>
        </p:nvSpPr>
        <p:spPr/>
        <p:txBody>
          <a:bodyPr/>
          <a:lstStyle/>
          <a:p>
            <a:r>
              <a:rPr lang="en-US" dirty="0"/>
              <a:t>Results/Analysis</a:t>
            </a:r>
          </a:p>
        </p:txBody>
      </p:sp>
      <p:pic>
        <p:nvPicPr>
          <p:cNvPr id="5" name="Content Placeholder 4">
            <a:extLst>
              <a:ext uri="{FF2B5EF4-FFF2-40B4-BE49-F238E27FC236}">
                <a16:creationId xmlns:a16="http://schemas.microsoft.com/office/drawing/2014/main" id="{BD043925-5EBF-834D-49DF-B60EA7213C9B}"/>
              </a:ext>
            </a:extLst>
          </p:cNvPr>
          <p:cNvPicPr>
            <a:picLocks noGrp="1" noChangeAspect="1"/>
          </p:cNvPicPr>
          <p:nvPr>
            <p:ph idx="1"/>
          </p:nvPr>
        </p:nvPicPr>
        <p:blipFill>
          <a:blip r:embed="rId2"/>
          <a:stretch>
            <a:fillRect/>
          </a:stretch>
        </p:blipFill>
        <p:spPr>
          <a:xfrm>
            <a:off x="2409230" y="1577182"/>
            <a:ext cx="7373540" cy="4915693"/>
          </a:xfrm>
        </p:spPr>
      </p:pic>
    </p:spTree>
    <p:extLst>
      <p:ext uri="{BB962C8B-B14F-4D97-AF65-F5344CB8AC3E}">
        <p14:creationId xmlns:p14="http://schemas.microsoft.com/office/powerpoint/2010/main" val="14884510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D2B48C"/>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97732-5287-64EE-B5C3-31790AED66D7}"/>
              </a:ext>
            </a:extLst>
          </p:cNvPr>
          <p:cNvSpPr>
            <a:spLocks noGrp="1"/>
          </p:cNvSpPr>
          <p:nvPr>
            <p:ph type="title"/>
          </p:nvPr>
        </p:nvSpPr>
        <p:spPr/>
        <p:txBody>
          <a:bodyPr/>
          <a:lstStyle/>
          <a:p>
            <a:r>
              <a:rPr lang="en-US" dirty="0"/>
              <a:t>Results/Analysis</a:t>
            </a:r>
          </a:p>
        </p:txBody>
      </p:sp>
      <p:sp>
        <p:nvSpPr>
          <p:cNvPr id="8" name="Content Placeholder 7">
            <a:extLst>
              <a:ext uri="{FF2B5EF4-FFF2-40B4-BE49-F238E27FC236}">
                <a16:creationId xmlns:a16="http://schemas.microsoft.com/office/drawing/2014/main" id="{4589CA36-D572-DD9C-6AD2-AB279FD3E04C}"/>
              </a:ext>
            </a:extLst>
          </p:cNvPr>
          <p:cNvSpPr>
            <a:spLocks noGrp="1"/>
          </p:cNvSpPr>
          <p:nvPr>
            <p:ph idx="1"/>
          </p:nvPr>
        </p:nvSpPr>
        <p:spPr/>
        <p:txBody>
          <a:bodyPr>
            <a:normAutofit/>
          </a:bodyPr>
          <a:lstStyle/>
          <a:p>
            <a:r>
              <a:rPr lang="en-US" sz="2400" dirty="0">
                <a:latin typeface="Corbel" panose="020B0503020204020204" pitchFamily="34" charset="0"/>
              </a:rPr>
              <a:t>Paper Shredding task:</a:t>
            </a:r>
          </a:p>
          <a:p>
            <a:r>
              <a:rPr lang="en-US" sz="2400" dirty="0">
                <a:latin typeface="Corbel" panose="020B0503020204020204" pitchFamily="34" charset="0"/>
              </a:rPr>
              <a:t>50% of the birds completed the task in about 5900 seconds (or 98 min)</a:t>
            </a:r>
          </a:p>
          <a:p>
            <a:r>
              <a:rPr lang="en-US" sz="2400" dirty="0">
                <a:latin typeface="Corbel" panose="020B0503020204020204" pitchFamily="34" charset="0"/>
              </a:rPr>
              <a:t>The more dominant birds completed this task faster</a:t>
            </a:r>
          </a:p>
          <a:p>
            <a:r>
              <a:rPr lang="en-US" sz="2400" dirty="0">
                <a:latin typeface="Corbel" panose="020B0503020204020204" pitchFamily="34" charset="0"/>
              </a:rPr>
              <a:t>The more exploratory birds outperformed the less exploratory</a:t>
            </a:r>
          </a:p>
          <a:p>
            <a:r>
              <a:rPr lang="en-US" sz="2400" dirty="0">
                <a:latin typeface="Corbel" panose="020B0503020204020204" pitchFamily="34" charset="0"/>
              </a:rPr>
              <a:t>The rural birds outperformed the urban birds</a:t>
            </a:r>
          </a:p>
          <a:p>
            <a:r>
              <a:rPr lang="en-US" sz="2400" dirty="0">
                <a:latin typeface="Corbel" panose="020B0503020204020204" pitchFamily="34" charset="0"/>
              </a:rPr>
              <a:t>The adults performed better at this task initially up to a point, given enough time the juveniles had a higher completion rate</a:t>
            </a:r>
          </a:p>
          <a:p>
            <a:r>
              <a:rPr lang="en-US" sz="2400" dirty="0">
                <a:latin typeface="Corbel" panose="020B0503020204020204" pitchFamily="34" charset="0"/>
              </a:rPr>
              <a:t>Only 29 out of 60 birds solved this task</a:t>
            </a:r>
          </a:p>
          <a:p>
            <a:r>
              <a:rPr lang="en-US" sz="2400" dirty="0">
                <a:latin typeface="Corbel" panose="020B0503020204020204" pitchFamily="34" charset="0"/>
              </a:rPr>
              <a:t>There are not enough observations in each group to create parametric curve on how dominance affects ability to rip paper to get at tasty worms</a:t>
            </a:r>
          </a:p>
        </p:txBody>
      </p:sp>
    </p:spTree>
    <p:extLst>
      <p:ext uri="{BB962C8B-B14F-4D97-AF65-F5344CB8AC3E}">
        <p14:creationId xmlns:p14="http://schemas.microsoft.com/office/powerpoint/2010/main" val="6848210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D2B48C"/>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97732-5287-64EE-B5C3-31790AED66D7}"/>
              </a:ext>
            </a:extLst>
          </p:cNvPr>
          <p:cNvSpPr>
            <a:spLocks noGrp="1"/>
          </p:cNvSpPr>
          <p:nvPr>
            <p:ph type="title"/>
          </p:nvPr>
        </p:nvSpPr>
        <p:spPr/>
        <p:txBody>
          <a:bodyPr/>
          <a:lstStyle/>
          <a:p>
            <a:r>
              <a:rPr lang="en-US" dirty="0"/>
              <a:t>Results/Analysis</a:t>
            </a:r>
          </a:p>
        </p:txBody>
      </p:sp>
      <p:pic>
        <p:nvPicPr>
          <p:cNvPr id="5" name="Content Placeholder 4">
            <a:extLst>
              <a:ext uri="{FF2B5EF4-FFF2-40B4-BE49-F238E27FC236}">
                <a16:creationId xmlns:a16="http://schemas.microsoft.com/office/drawing/2014/main" id="{62240081-4DB8-5F34-7FD4-2699180D20D5}"/>
              </a:ext>
            </a:extLst>
          </p:cNvPr>
          <p:cNvPicPr>
            <a:picLocks noGrp="1" noChangeAspect="1"/>
          </p:cNvPicPr>
          <p:nvPr>
            <p:ph idx="1"/>
          </p:nvPr>
        </p:nvPicPr>
        <p:blipFill>
          <a:blip r:embed="rId2"/>
          <a:stretch>
            <a:fillRect/>
          </a:stretch>
        </p:blipFill>
        <p:spPr>
          <a:xfrm>
            <a:off x="2300287" y="1431925"/>
            <a:ext cx="7591425" cy="5060950"/>
          </a:xfrm>
        </p:spPr>
      </p:pic>
    </p:spTree>
    <p:extLst>
      <p:ext uri="{BB962C8B-B14F-4D97-AF65-F5344CB8AC3E}">
        <p14:creationId xmlns:p14="http://schemas.microsoft.com/office/powerpoint/2010/main" val="23211905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D2B48C"/>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97732-5287-64EE-B5C3-31790AED66D7}"/>
              </a:ext>
            </a:extLst>
          </p:cNvPr>
          <p:cNvSpPr>
            <a:spLocks noGrp="1"/>
          </p:cNvSpPr>
          <p:nvPr>
            <p:ph type="title"/>
          </p:nvPr>
        </p:nvSpPr>
        <p:spPr/>
        <p:txBody>
          <a:bodyPr/>
          <a:lstStyle/>
          <a:p>
            <a:r>
              <a:rPr lang="en-US" dirty="0"/>
              <a:t>Results/Analysis</a:t>
            </a:r>
          </a:p>
        </p:txBody>
      </p:sp>
      <p:pic>
        <p:nvPicPr>
          <p:cNvPr id="5" name="Content Placeholder 4" descr="Diagram, line chart&#10;&#10;Description automatically generated">
            <a:extLst>
              <a:ext uri="{FF2B5EF4-FFF2-40B4-BE49-F238E27FC236}">
                <a16:creationId xmlns:a16="http://schemas.microsoft.com/office/drawing/2014/main" id="{8F244C30-30E9-9412-C0EC-3E393EE9269B}"/>
              </a:ext>
            </a:extLst>
          </p:cNvPr>
          <p:cNvPicPr>
            <a:picLocks noGrp="1" noChangeAspect="1"/>
          </p:cNvPicPr>
          <p:nvPr>
            <p:ph idx="1"/>
          </p:nvPr>
        </p:nvPicPr>
        <p:blipFill>
          <a:blip r:embed="rId2"/>
          <a:stretch>
            <a:fillRect/>
          </a:stretch>
        </p:blipFill>
        <p:spPr>
          <a:xfrm>
            <a:off x="2172798" y="1462273"/>
            <a:ext cx="7846403" cy="5030602"/>
          </a:xfrm>
        </p:spPr>
      </p:pic>
    </p:spTree>
    <p:extLst>
      <p:ext uri="{BB962C8B-B14F-4D97-AF65-F5344CB8AC3E}">
        <p14:creationId xmlns:p14="http://schemas.microsoft.com/office/powerpoint/2010/main" val="3196828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D2B48C"/>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97732-5287-64EE-B5C3-31790AED66D7}"/>
              </a:ext>
            </a:extLst>
          </p:cNvPr>
          <p:cNvSpPr>
            <a:spLocks noGrp="1"/>
          </p:cNvSpPr>
          <p:nvPr>
            <p:ph type="title"/>
          </p:nvPr>
        </p:nvSpPr>
        <p:spPr/>
        <p:txBody>
          <a:bodyPr/>
          <a:lstStyle/>
          <a:p>
            <a:r>
              <a:rPr lang="en-US" dirty="0"/>
              <a:t>Results/Analysis</a:t>
            </a:r>
          </a:p>
        </p:txBody>
      </p:sp>
      <p:pic>
        <p:nvPicPr>
          <p:cNvPr id="5" name="Content Placeholder 4">
            <a:extLst>
              <a:ext uri="{FF2B5EF4-FFF2-40B4-BE49-F238E27FC236}">
                <a16:creationId xmlns:a16="http://schemas.microsoft.com/office/drawing/2014/main" id="{07E5006D-F765-B9F9-3EB4-D87E3D5059A5}"/>
              </a:ext>
            </a:extLst>
          </p:cNvPr>
          <p:cNvPicPr>
            <a:picLocks noGrp="1" noChangeAspect="1"/>
          </p:cNvPicPr>
          <p:nvPr>
            <p:ph idx="1"/>
          </p:nvPr>
        </p:nvPicPr>
        <p:blipFill>
          <a:blip r:embed="rId2"/>
          <a:stretch>
            <a:fillRect/>
          </a:stretch>
        </p:blipFill>
        <p:spPr>
          <a:xfrm>
            <a:off x="1797844" y="1353344"/>
            <a:ext cx="8596312" cy="5334000"/>
          </a:xfrm>
        </p:spPr>
      </p:pic>
    </p:spTree>
    <p:extLst>
      <p:ext uri="{BB962C8B-B14F-4D97-AF65-F5344CB8AC3E}">
        <p14:creationId xmlns:p14="http://schemas.microsoft.com/office/powerpoint/2010/main" val="26101444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D2B48C"/>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97732-5287-64EE-B5C3-31790AED66D7}"/>
              </a:ext>
            </a:extLst>
          </p:cNvPr>
          <p:cNvSpPr>
            <a:spLocks noGrp="1"/>
          </p:cNvSpPr>
          <p:nvPr>
            <p:ph type="title"/>
          </p:nvPr>
        </p:nvSpPr>
        <p:spPr/>
        <p:txBody>
          <a:bodyPr/>
          <a:lstStyle/>
          <a:p>
            <a:r>
              <a:rPr lang="en-US" dirty="0"/>
              <a:t>Results/Analysis</a:t>
            </a:r>
          </a:p>
        </p:txBody>
      </p:sp>
      <p:pic>
        <p:nvPicPr>
          <p:cNvPr id="5" name="Content Placeholder 4">
            <a:extLst>
              <a:ext uri="{FF2B5EF4-FFF2-40B4-BE49-F238E27FC236}">
                <a16:creationId xmlns:a16="http://schemas.microsoft.com/office/drawing/2014/main" id="{A075711D-C83C-4C44-10D5-E35218541BDD}"/>
              </a:ext>
            </a:extLst>
          </p:cNvPr>
          <p:cNvPicPr>
            <a:picLocks noGrp="1" noChangeAspect="1"/>
          </p:cNvPicPr>
          <p:nvPr>
            <p:ph idx="1"/>
          </p:nvPr>
        </p:nvPicPr>
        <p:blipFill>
          <a:blip r:embed="rId2"/>
          <a:stretch>
            <a:fillRect/>
          </a:stretch>
        </p:blipFill>
        <p:spPr>
          <a:xfrm>
            <a:off x="2095500" y="1396207"/>
            <a:ext cx="8001000" cy="5334000"/>
          </a:xfrm>
        </p:spPr>
      </p:pic>
    </p:spTree>
    <p:extLst>
      <p:ext uri="{BB962C8B-B14F-4D97-AF65-F5344CB8AC3E}">
        <p14:creationId xmlns:p14="http://schemas.microsoft.com/office/powerpoint/2010/main" val="20926443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D2B48C"/>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97732-5287-64EE-B5C3-31790AED66D7}"/>
              </a:ext>
            </a:extLst>
          </p:cNvPr>
          <p:cNvSpPr>
            <a:spLocks noGrp="1"/>
          </p:cNvSpPr>
          <p:nvPr>
            <p:ph type="title"/>
          </p:nvPr>
        </p:nvSpPr>
        <p:spPr/>
        <p:txBody>
          <a:bodyPr/>
          <a:lstStyle/>
          <a:p>
            <a:r>
              <a:rPr lang="en-US" dirty="0"/>
              <a:t>Results/Analysis</a:t>
            </a:r>
          </a:p>
        </p:txBody>
      </p:sp>
      <p:pic>
        <p:nvPicPr>
          <p:cNvPr id="5" name="Content Placeholder 4">
            <a:extLst>
              <a:ext uri="{FF2B5EF4-FFF2-40B4-BE49-F238E27FC236}">
                <a16:creationId xmlns:a16="http://schemas.microsoft.com/office/drawing/2014/main" id="{561570C6-EBC5-3BAD-EC99-1600254A1861}"/>
              </a:ext>
            </a:extLst>
          </p:cNvPr>
          <p:cNvPicPr>
            <a:picLocks noGrp="1" noChangeAspect="1"/>
          </p:cNvPicPr>
          <p:nvPr>
            <p:ph idx="1"/>
          </p:nvPr>
        </p:nvPicPr>
        <p:blipFill>
          <a:blip r:embed="rId2"/>
          <a:stretch>
            <a:fillRect/>
          </a:stretch>
        </p:blipFill>
        <p:spPr>
          <a:xfrm>
            <a:off x="2344484" y="1490854"/>
            <a:ext cx="7503032" cy="5002021"/>
          </a:xfrm>
        </p:spPr>
      </p:pic>
    </p:spTree>
    <p:extLst>
      <p:ext uri="{BB962C8B-B14F-4D97-AF65-F5344CB8AC3E}">
        <p14:creationId xmlns:p14="http://schemas.microsoft.com/office/powerpoint/2010/main" val="34081862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D2B48C"/>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97732-5287-64EE-B5C3-31790AED66D7}"/>
              </a:ext>
            </a:extLst>
          </p:cNvPr>
          <p:cNvSpPr>
            <a:spLocks noGrp="1"/>
          </p:cNvSpPr>
          <p:nvPr>
            <p:ph type="title"/>
          </p:nvPr>
        </p:nvSpPr>
        <p:spPr/>
        <p:txBody>
          <a:bodyPr/>
          <a:lstStyle/>
          <a:p>
            <a:r>
              <a:rPr lang="en-US" dirty="0"/>
              <a:t>Results/Analysis</a:t>
            </a:r>
          </a:p>
        </p:txBody>
      </p:sp>
      <p:pic>
        <p:nvPicPr>
          <p:cNvPr id="5" name="Content Placeholder 4">
            <a:extLst>
              <a:ext uri="{FF2B5EF4-FFF2-40B4-BE49-F238E27FC236}">
                <a16:creationId xmlns:a16="http://schemas.microsoft.com/office/drawing/2014/main" id="{CA757BEE-2E8E-9159-5A5F-FB237D7B9143}"/>
              </a:ext>
            </a:extLst>
          </p:cNvPr>
          <p:cNvPicPr>
            <a:picLocks noGrp="1" noChangeAspect="1"/>
          </p:cNvPicPr>
          <p:nvPr>
            <p:ph idx="1"/>
          </p:nvPr>
        </p:nvPicPr>
        <p:blipFill>
          <a:blip r:embed="rId2"/>
          <a:stretch>
            <a:fillRect/>
          </a:stretch>
        </p:blipFill>
        <p:spPr>
          <a:xfrm>
            <a:off x="2298870" y="1430036"/>
            <a:ext cx="7594259" cy="5062839"/>
          </a:xfrm>
        </p:spPr>
      </p:pic>
    </p:spTree>
    <p:extLst>
      <p:ext uri="{BB962C8B-B14F-4D97-AF65-F5344CB8AC3E}">
        <p14:creationId xmlns:p14="http://schemas.microsoft.com/office/powerpoint/2010/main" val="14991005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D2B48C"/>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97732-5287-64EE-B5C3-31790AED66D7}"/>
              </a:ext>
            </a:extLst>
          </p:cNvPr>
          <p:cNvSpPr>
            <a:spLocks noGrp="1"/>
          </p:cNvSpPr>
          <p:nvPr>
            <p:ph type="title"/>
          </p:nvPr>
        </p:nvSpPr>
        <p:spPr/>
        <p:txBody>
          <a:bodyPr/>
          <a:lstStyle/>
          <a:p>
            <a:r>
              <a:rPr lang="en-US" dirty="0"/>
              <a:t>Results/Analysis</a:t>
            </a:r>
          </a:p>
        </p:txBody>
      </p:sp>
      <p:pic>
        <p:nvPicPr>
          <p:cNvPr id="5" name="Content Placeholder 4">
            <a:extLst>
              <a:ext uri="{FF2B5EF4-FFF2-40B4-BE49-F238E27FC236}">
                <a16:creationId xmlns:a16="http://schemas.microsoft.com/office/drawing/2014/main" id="{80B59704-E755-B678-01CA-A7A8FB280C3D}"/>
              </a:ext>
            </a:extLst>
          </p:cNvPr>
          <p:cNvPicPr>
            <a:picLocks noGrp="1" noChangeAspect="1"/>
          </p:cNvPicPr>
          <p:nvPr>
            <p:ph idx="1"/>
          </p:nvPr>
        </p:nvPicPr>
        <p:blipFill>
          <a:blip r:embed="rId2"/>
          <a:stretch>
            <a:fillRect/>
          </a:stretch>
        </p:blipFill>
        <p:spPr>
          <a:xfrm>
            <a:off x="2249214" y="1439917"/>
            <a:ext cx="7846506" cy="5231004"/>
          </a:xfrm>
        </p:spPr>
      </p:pic>
    </p:spTree>
    <p:extLst>
      <p:ext uri="{BB962C8B-B14F-4D97-AF65-F5344CB8AC3E}">
        <p14:creationId xmlns:p14="http://schemas.microsoft.com/office/powerpoint/2010/main" val="20826468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D2B48C"/>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97732-5287-64EE-B5C3-31790AED66D7}"/>
              </a:ext>
            </a:extLst>
          </p:cNvPr>
          <p:cNvSpPr>
            <a:spLocks noGrp="1"/>
          </p:cNvSpPr>
          <p:nvPr>
            <p:ph type="title"/>
          </p:nvPr>
        </p:nvSpPr>
        <p:spPr/>
        <p:txBody>
          <a:bodyPr/>
          <a:lstStyle/>
          <a:p>
            <a:r>
              <a:rPr lang="en-US" dirty="0"/>
              <a:t>Why was the Study done?</a:t>
            </a:r>
          </a:p>
        </p:txBody>
      </p:sp>
      <p:sp>
        <p:nvSpPr>
          <p:cNvPr id="8" name="Content Placeholder 7">
            <a:extLst>
              <a:ext uri="{FF2B5EF4-FFF2-40B4-BE49-F238E27FC236}">
                <a16:creationId xmlns:a16="http://schemas.microsoft.com/office/drawing/2014/main" id="{4589CA36-D572-DD9C-6AD2-AB279FD3E04C}"/>
              </a:ext>
            </a:extLst>
          </p:cNvPr>
          <p:cNvSpPr>
            <a:spLocks noGrp="1"/>
          </p:cNvSpPr>
          <p:nvPr>
            <p:ph idx="1"/>
          </p:nvPr>
        </p:nvSpPr>
        <p:spPr/>
        <p:txBody>
          <a:bodyPr>
            <a:normAutofit/>
          </a:bodyPr>
          <a:lstStyle/>
          <a:p>
            <a:r>
              <a:rPr lang="en-US" sz="2400" dirty="0">
                <a:effectLst/>
                <a:latin typeface="Corbel" panose="020B0503020204020204" pitchFamily="34" charset="0"/>
                <a:ea typeface="Times New Roman" panose="02020603050405020304" pitchFamily="18" charset="0"/>
              </a:rPr>
              <a:t>How innovative are chickadees at solving problems? What are the traits of birds who are the best at solving problems? </a:t>
            </a:r>
          </a:p>
          <a:p>
            <a:pPr marL="0" indent="0">
              <a:buNone/>
            </a:pPr>
            <a:endParaRPr lang="en-US" sz="2400" dirty="0">
              <a:effectLst/>
              <a:latin typeface="Corbel" panose="020B0503020204020204" pitchFamily="34" charset="0"/>
              <a:ea typeface="Times New Roman" panose="02020603050405020304" pitchFamily="18" charset="0"/>
            </a:endParaRPr>
          </a:p>
          <a:p>
            <a:r>
              <a:rPr lang="en-US" sz="2400" dirty="0">
                <a:effectLst/>
                <a:latin typeface="Corbel" panose="020B0503020204020204" pitchFamily="34" charset="0"/>
                <a:ea typeface="Times New Roman" panose="02020603050405020304" pitchFamily="18" charset="0"/>
              </a:rPr>
              <a:t>Animal innovation, which  would be the use of novel behaviors to meet challenges, play a role in the evolution of animals. The study birds were presented with a simple puzzle for a food reward.</a:t>
            </a:r>
          </a:p>
          <a:p>
            <a:endParaRPr lang="en-US" sz="2400" dirty="0">
              <a:latin typeface="Corbel" panose="020B0503020204020204" pitchFamily="34" charset="0"/>
              <a:ea typeface="Times New Roman" panose="02020603050405020304" pitchFamily="18" charset="0"/>
            </a:endParaRPr>
          </a:p>
          <a:p>
            <a:r>
              <a:rPr lang="en-US" sz="2400" dirty="0">
                <a:solidFill>
                  <a:srgbClr val="202020"/>
                </a:solidFill>
                <a:latin typeface="Corbel" panose="020B0503020204020204" pitchFamily="34" charset="0"/>
                <a:ea typeface="Calibri" panose="020F0502020204030204" pitchFamily="34" charset="0"/>
                <a:cs typeface="Times New Roman" panose="02020603050405020304" pitchFamily="18" charset="0"/>
              </a:rPr>
              <a:t>S</a:t>
            </a:r>
            <a:r>
              <a:rPr lang="en-US" sz="2400" dirty="0">
                <a:solidFill>
                  <a:srgbClr val="202020"/>
                </a:solidFill>
                <a:effectLst/>
                <a:latin typeface="Corbel" panose="020B0503020204020204" pitchFamily="34" charset="0"/>
                <a:ea typeface="Calibri" panose="020F0502020204030204" pitchFamily="34" charset="0"/>
                <a:cs typeface="Times New Roman" panose="02020603050405020304" pitchFamily="18" charset="0"/>
              </a:rPr>
              <a:t>ome studies have found no relationship between novelty responses and problem-solving performance, suggesting that these traits can vary independently in some species</a:t>
            </a:r>
            <a:endParaRPr lang="en-US" sz="2400" dirty="0">
              <a:effectLst/>
              <a:latin typeface="Corbel" panose="020B0503020204020204" pitchFamily="34" charset="0"/>
              <a:ea typeface="Times New Roman" panose="02020603050405020304" pitchFamily="18" charset="0"/>
            </a:endParaRPr>
          </a:p>
          <a:p>
            <a:endParaRPr lang="en-US" sz="2400" dirty="0">
              <a:latin typeface="Corbel" panose="020B0503020204020204" pitchFamily="34" charset="0"/>
            </a:endParaRPr>
          </a:p>
        </p:txBody>
      </p:sp>
    </p:spTree>
    <p:extLst>
      <p:ext uri="{BB962C8B-B14F-4D97-AF65-F5344CB8AC3E}">
        <p14:creationId xmlns:p14="http://schemas.microsoft.com/office/powerpoint/2010/main" val="18879908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D2B48C"/>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97732-5287-64EE-B5C3-31790AED66D7}"/>
              </a:ext>
            </a:extLst>
          </p:cNvPr>
          <p:cNvSpPr>
            <a:spLocks noGrp="1"/>
          </p:cNvSpPr>
          <p:nvPr>
            <p:ph type="title"/>
          </p:nvPr>
        </p:nvSpPr>
        <p:spPr/>
        <p:txBody>
          <a:bodyPr/>
          <a:lstStyle/>
          <a:p>
            <a:r>
              <a:rPr lang="en-US" dirty="0"/>
              <a:t>Conclusions</a:t>
            </a:r>
          </a:p>
        </p:txBody>
      </p:sp>
      <p:sp>
        <p:nvSpPr>
          <p:cNvPr id="8" name="Content Placeholder 7">
            <a:extLst>
              <a:ext uri="{FF2B5EF4-FFF2-40B4-BE49-F238E27FC236}">
                <a16:creationId xmlns:a16="http://schemas.microsoft.com/office/drawing/2014/main" id="{4589CA36-D572-DD9C-6AD2-AB279FD3E04C}"/>
              </a:ext>
            </a:extLst>
          </p:cNvPr>
          <p:cNvSpPr>
            <a:spLocks noGrp="1"/>
          </p:cNvSpPr>
          <p:nvPr>
            <p:ph idx="1"/>
          </p:nvPr>
        </p:nvSpPr>
        <p:spPr/>
        <p:txBody>
          <a:bodyPr>
            <a:normAutofit fontScale="92500"/>
          </a:bodyPr>
          <a:lstStyle/>
          <a:p>
            <a:r>
              <a:rPr lang="en-US" sz="2400" dirty="0">
                <a:solidFill>
                  <a:srgbClr val="202020"/>
                </a:solidFill>
                <a:latin typeface="Corbel" panose="020B0503020204020204" pitchFamily="34" charset="0"/>
              </a:rPr>
              <a:t>W</a:t>
            </a:r>
            <a:r>
              <a:rPr lang="en-US" sz="2400" b="0" i="0" u="none" strike="noStrike" dirty="0">
                <a:solidFill>
                  <a:srgbClr val="202020"/>
                </a:solidFill>
                <a:effectLst/>
                <a:latin typeface="Corbel" panose="020B0503020204020204" pitchFamily="34" charset="0"/>
              </a:rPr>
              <a:t>e found a trend that the more dominant birds and adults performed better overall for both tasks</a:t>
            </a:r>
          </a:p>
          <a:p>
            <a:r>
              <a:rPr lang="en-US" sz="2400" b="0" i="0" u="none" strike="noStrike" dirty="0">
                <a:solidFill>
                  <a:srgbClr val="202020"/>
                </a:solidFill>
                <a:effectLst/>
                <a:latin typeface="Corbel" panose="020B0503020204020204" pitchFamily="34" charset="0"/>
              </a:rPr>
              <a:t>For the paper ripping task, we also saw higher performance for the rural birds, and those who were more exploratory</a:t>
            </a:r>
          </a:p>
          <a:p>
            <a:r>
              <a:rPr lang="en-US" sz="2400" b="0" i="0" u="none" strike="noStrike" dirty="0">
                <a:solidFill>
                  <a:srgbClr val="202020"/>
                </a:solidFill>
                <a:effectLst/>
                <a:latin typeface="Corbel" panose="020B0503020204020204" pitchFamily="34" charset="0"/>
              </a:rPr>
              <a:t>Individual performance and persistence were not repeatable across tasks, and the traits defining the most innovative and persistent individuals in each task were not consistent, pointing to the need for experimental assessments on the effect of task characteristics on the repeatability of problem-solving performance and persistence. </a:t>
            </a:r>
          </a:p>
          <a:p>
            <a:r>
              <a:rPr lang="en-US" sz="2400" b="0" i="0" u="none" strike="noStrike" dirty="0">
                <a:solidFill>
                  <a:srgbClr val="202020"/>
                </a:solidFill>
                <a:effectLst/>
                <a:latin typeface="Corbel" panose="020B0503020204020204" pitchFamily="34" charset="0"/>
              </a:rPr>
              <a:t>Overall, our findings suggest that different individual and ecological characteristics may facilitate innovative behavior in different ecological contexts.</a:t>
            </a:r>
          </a:p>
          <a:p>
            <a:r>
              <a:rPr lang="en-US" sz="2400" dirty="0">
                <a:solidFill>
                  <a:srgbClr val="202020"/>
                </a:solidFill>
                <a:latin typeface="Corbel" panose="020B0503020204020204" pitchFamily="34" charset="0"/>
              </a:rPr>
              <a:t>This was an observational study so we can show associations, but not show a causal result</a:t>
            </a:r>
            <a:endParaRPr lang="en-US" sz="2400" b="0" i="0" u="none" strike="noStrike" dirty="0">
              <a:solidFill>
                <a:srgbClr val="202020"/>
              </a:solidFill>
              <a:effectLst/>
              <a:latin typeface="Corbel" panose="020B0503020204020204" pitchFamily="34" charset="0"/>
            </a:endParaRPr>
          </a:p>
          <a:p>
            <a:endParaRPr lang="en-US" sz="2400" dirty="0">
              <a:latin typeface="Corbel" panose="020B0503020204020204" pitchFamily="34" charset="0"/>
            </a:endParaRPr>
          </a:p>
        </p:txBody>
      </p:sp>
    </p:spTree>
    <p:extLst>
      <p:ext uri="{BB962C8B-B14F-4D97-AF65-F5344CB8AC3E}">
        <p14:creationId xmlns:p14="http://schemas.microsoft.com/office/powerpoint/2010/main" val="2179007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D2B48C"/>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97732-5287-64EE-B5C3-31790AED66D7}"/>
              </a:ext>
            </a:extLst>
          </p:cNvPr>
          <p:cNvSpPr>
            <a:spLocks noGrp="1"/>
          </p:cNvSpPr>
          <p:nvPr>
            <p:ph type="title"/>
          </p:nvPr>
        </p:nvSpPr>
        <p:spPr/>
        <p:txBody>
          <a:bodyPr/>
          <a:lstStyle/>
          <a:p>
            <a:r>
              <a:rPr lang="en-US" dirty="0"/>
              <a:t>Goals of Study</a:t>
            </a:r>
          </a:p>
        </p:txBody>
      </p:sp>
      <p:sp>
        <p:nvSpPr>
          <p:cNvPr id="8" name="Content Placeholder 7">
            <a:extLst>
              <a:ext uri="{FF2B5EF4-FFF2-40B4-BE49-F238E27FC236}">
                <a16:creationId xmlns:a16="http://schemas.microsoft.com/office/drawing/2014/main" id="{4589CA36-D572-DD9C-6AD2-AB279FD3E04C}"/>
              </a:ext>
            </a:extLst>
          </p:cNvPr>
          <p:cNvSpPr>
            <a:spLocks noGrp="1"/>
          </p:cNvSpPr>
          <p:nvPr>
            <p:ph idx="1"/>
          </p:nvPr>
        </p:nvSpPr>
        <p:spPr/>
        <p:txBody>
          <a:bodyPr>
            <a:normAutofit/>
          </a:bodyPr>
          <a:lstStyle/>
          <a:p>
            <a:r>
              <a:rPr lang="en-US" sz="2400" dirty="0">
                <a:effectLst/>
                <a:latin typeface="Corbel" panose="020B0503020204020204" pitchFamily="34" charset="0"/>
                <a:ea typeface="Calibri" panose="020F0502020204030204" pitchFamily="34" charset="0"/>
                <a:cs typeface="Times New Roman" panose="02020603050405020304" pitchFamily="18" charset="0"/>
              </a:rPr>
              <a:t>What was the overall time to solving the problems for chickadees? </a:t>
            </a:r>
            <a:r>
              <a:rPr lang="en-US" sz="2400" dirty="0">
                <a:effectLst/>
                <a:latin typeface="Corbel" panose="020B0503020204020204" pitchFamily="34" charset="0"/>
                <a:ea typeface="Times New Roman" panose="02020603050405020304" pitchFamily="18" charset="0"/>
                <a:cs typeface="Times New Roman" panose="02020603050405020304" pitchFamily="18" charset="0"/>
              </a:rPr>
              <a:t>(lever pulling, paper ripping, and persistence &amp; repeatability)</a:t>
            </a:r>
            <a:r>
              <a:rPr lang="en-US" sz="2400" dirty="0">
                <a:effectLst/>
                <a:latin typeface="Corbel" panose="020B0503020204020204" pitchFamily="34" charset="0"/>
              </a:rPr>
              <a:t> </a:t>
            </a:r>
          </a:p>
          <a:p>
            <a:pPr marL="0" indent="0">
              <a:buNone/>
            </a:pPr>
            <a:endParaRPr lang="en-US" sz="2400" dirty="0">
              <a:effectLst/>
              <a:latin typeface="Corbel" panose="020B0503020204020204" pitchFamily="34" charset="0"/>
              <a:ea typeface="Calibri" panose="020F0502020204030204" pitchFamily="34" charset="0"/>
              <a:cs typeface="Times New Roman" panose="02020603050405020304" pitchFamily="18" charset="0"/>
            </a:endParaRPr>
          </a:p>
          <a:p>
            <a:r>
              <a:rPr lang="en-US" sz="2400" dirty="0">
                <a:effectLst/>
                <a:latin typeface="Corbel" panose="020B0503020204020204" pitchFamily="34" charset="0"/>
                <a:ea typeface="Calibri" panose="020F0502020204030204" pitchFamily="34" charset="0"/>
                <a:cs typeface="Times New Roman" panose="02020603050405020304" pitchFamily="18" charset="0"/>
              </a:rPr>
              <a:t>What covariates/characteristics were most closely predictive of whether a chickadee figured out the problems?</a:t>
            </a:r>
          </a:p>
          <a:p>
            <a:endParaRPr lang="en-US" sz="2400" dirty="0">
              <a:latin typeface="Corbel" panose="020B0503020204020204" pitchFamily="34" charset="0"/>
              <a:ea typeface="Calibri" panose="020F0502020204030204" pitchFamily="34" charset="0"/>
              <a:cs typeface="Times New Roman" panose="02020603050405020304" pitchFamily="18" charset="0"/>
            </a:endParaRPr>
          </a:p>
          <a:p>
            <a:r>
              <a:rPr lang="en-US" sz="2400" dirty="0">
                <a:effectLst/>
                <a:latin typeface="Corbel" panose="020B0503020204020204" pitchFamily="34" charset="0"/>
                <a:ea typeface="Calibri" panose="020F0502020204030204" pitchFamily="34" charset="0"/>
                <a:cs typeface="Times New Roman" panose="02020603050405020304" pitchFamily="18" charset="0"/>
              </a:rPr>
              <a:t>This study compares the problem-solving innovation rate by the effect of dominance rank, exploratory personality, and the urbanization of the capture sites, which were located in and around </a:t>
            </a:r>
            <a:r>
              <a:rPr lang="en-US" sz="2400" dirty="0" err="1">
                <a:effectLst/>
                <a:latin typeface="Corbel" panose="020B0503020204020204" pitchFamily="34" charset="0"/>
                <a:ea typeface="Calibri" panose="020F0502020204030204" pitchFamily="34" charset="0"/>
                <a:cs typeface="Times New Roman" panose="02020603050405020304" pitchFamily="18" charset="0"/>
              </a:rPr>
              <a:t>Ottowa</a:t>
            </a:r>
            <a:r>
              <a:rPr lang="en-US" sz="2400" dirty="0">
                <a:effectLst/>
                <a:latin typeface="Corbel" panose="020B0503020204020204" pitchFamily="34" charset="0"/>
                <a:ea typeface="Calibri" panose="020F0502020204030204" pitchFamily="34" charset="0"/>
                <a:cs typeface="Times New Roman" panose="02020603050405020304" pitchFamily="18" charset="0"/>
              </a:rPr>
              <a:t>, Canada.</a:t>
            </a:r>
          </a:p>
        </p:txBody>
      </p:sp>
    </p:spTree>
    <p:extLst>
      <p:ext uri="{BB962C8B-B14F-4D97-AF65-F5344CB8AC3E}">
        <p14:creationId xmlns:p14="http://schemas.microsoft.com/office/powerpoint/2010/main" val="10372690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D2B48C"/>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97732-5287-64EE-B5C3-31790AED66D7}"/>
              </a:ext>
            </a:extLst>
          </p:cNvPr>
          <p:cNvSpPr>
            <a:spLocks noGrp="1"/>
          </p:cNvSpPr>
          <p:nvPr>
            <p:ph type="title"/>
          </p:nvPr>
        </p:nvSpPr>
        <p:spPr/>
        <p:txBody>
          <a:bodyPr/>
          <a:lstStyle/>
          <a:p>
            <a:r>
              <a:rPr lang="en-US" dirty="0"/>
              <a:t>Data and Methodology</a:t>
            </a:r>
          </a:p>
        </p:txBody>
      </p:sp>
      <p:sp>
        <p:nvSpPr>
          <p:cNvPr id="8" name="Content Placeholder 7">
            <a:extLst>
              <a:ext uri="{FF2B5EF4-FFF2-40B4-BE49-F238E27FC236}">
                <a16:creationId xmlns:a16="http://schemas.microsoft.com/office/drawing/2014/main" id="{4589CA36-D572-DD9C-6AD2-AB279FD3E04C}"/>
              </a:ext>
            </a:extLst>
          </p:cNvPr>
          <p:cNvSpPr>
            <a:spLocks noGrp="1"/>
          </p:cNvSpPr>
          <p:nvPr>
            <p:ph idx="1"/>
          </p:nvPr>
        </p:nvSpPr>
        <p:spPr/>
        <p:txBody>
          <a:bodyPr>
            <a:noAutofit/>
          </a:bodyPr>
          <a:lstStyle/>
          <a:p>
            <a:r>
              <a:rPr lang="en-US" sz="2000" dirty="0">
                <a:solidFill>
                  <a:srgbClr val="000000"/>
                </a:solidFill>
                <a:effectLst/>
                <a:latin typeface="Corbel" panose="020B0503020204020204" pitchFamily="34" charset="0"/>
              </a:rPr>
              <a:t>We investigated the effects of dominance rank, exploratory tendency, and urbanization on the individual problem-solving performance of wild-caught black-capped chickadees (</a:t>
            </a:r>
            <a:r>
              <a:rPr lang="en-US" sz="2000" i="1" dirty="0" err="1">
                <a:solidFill>
                  <a:srgbClr val="000000"/>
                </a:solidFill>
                <a:effectLst/>
                <a:latin typeface="Corbel" panose="020B0503020204020204" pitchFamily="34" charset="0"/>
              </a:rPr>
              <a:t>Poecile</a:t>
            </a:r>
            <a:r>
              <a:rPr lang="en-US" sz="2000" i="1" dirty="0">
                <a:solidFill>
                  <a:srgbClr val="000000"/>
                </a:solidFill>
                <a:effectLst/>
                <a:latin typeface="Corbel" panose="020B0503020204020204" pitchFamily="34" charset="0"/>
              </a:rPr>
              <a:t> atricapillus</a:t>
            </a:r>
            <a:r>
              <a:rPr lang="en-US" sz="2000" dirty="0">
                <a:solidFill>
                  <a:srgbClr val="000000"/>
                </a:solidFill>
                <a:effectLst/>
                <a:latin typeface="Corbel" panose="020B0503020204020204" pitchFamily="34" charset="0"/>
              </a:rPr>
              <a:t>) using two distinct foraging tasks. </a:t>
            </a:r>
            <a:br>
              <a:rPr lang="en-US" sz="2000" dirty="0">
                <a:solidFill>
                  <a:srgbClr val="000000"/>
                </a:solidFill>
                <a:effectLst/>
                <a:latin typeface="Corbel" panose="020B0503020204020204" pitchFamily="34" charset="0"/>
              </a:rPr>
            </a:br>
            <a:endParaRPr lang="en-US" sz="2000" dirty="0">
              <a:solidFill>
                <a:srgbClr val="000000"/>
              </a:solidFill>
              <a:effectLst/>
              <a:latin typeface="Corbel" panose="020B0503020204020204" pitchFamily="34" charset="0"/>
            </a:endParaRPr>
          </a:p>
          <a:p>
            <a:r>
              <a:rPr lang="en-US" sz="2000" dirty="0">
                <a:solidFill>
                  <a:srgbClr val="000000"/>
                </a:solidFill>
                <a:effectLst/>
                <a:latin typeface="Corbel" panose="020B0503020204020204" pitchFamily="34" charset="0"/>
              </a:rPr>
              <a:t>From October to December 2016, a maximum of 12 birds were captured weekly using mist nets from one of seven sites in and around Ottawa, Ontario, and a total sample size of 65</a:t>
            </a:r>
            <a:r>
              <a:rPr lang="en-US" sz="2000" dirty="0">
                <a:solidFill>
                  <a:srgbClr val="000000"/>
                </a:solidFill>
                <a:latin typeface="Corbel" panose="020B0503020204020204" pitchFamily="34" charset="0"/>
              </a:rPr>
              <a:t> birds were used in the study.</a:t>
            </a:r>
            <a:br>
              <a:rPr lang="en-US" sz="2000" dirty="0">
                <a:solidFill>
                  <a:srgbClr val="000000"/>
                </a:solidFill>
                <a:effectLst/>
                <a:latin typeface="Corbel" panose="020B0503020204020204" pitchFamily="34" charset="0"/>
              </a:rPr>
            </a:br>
            <a:endParaRPr lang="en-US" sz="2000" dirty="0">
              <a:solidFill>
                <a:srgbClr val="000000"/>
              </a:solidFill>
              <a:effectLst/>
              <a:latin typeface="Corbel" panose="020B0503020204020204" pitchFamily="34" charset="0"/>
            </a:endParaRPr>
          </a:p>
          <a:p>
            <a:r>
              <a:rPr lang="en-US" sz="2000" dirty="0">
                <a:solidFill>
                  <a:srgbClr val="000000"/>
                </a:solidFill>
                <a:effectLst/>
                <a:latin typeface="Corbel" panose="020B0503020204020204" pitchFamily="34" charset="0"/>
              </a:rPr>
              <a:t>Urban sites were urban parks surrounded by houses and located no more than 10 km from down- town Ottawa, and rural sites were forested areas in a rural landscape at least 25 km from down- town. </a:t>
            </a:r>
            <a:br>
              <a:rPr lang="en-US" sz="2000" dirty="0">
                <a:solidFill>
                  <a:srgbClr val="000000"/>
                </a:solidFill>
                <a:effectLst/>
                <a:latin typeface="Corbel" panose="020B0503020204020204" pitchFamily="34" charset="0"/>
              </a:rPr>
            </a:br>
            <a:endParaRPr lang="en-US" sz="2000" dirty="0">
              <a:solidFill>
                <a:srgbClr val="000000"/>
              </a:solidFill>
              <a:effectLst/>
              <a:latin typeface="Corbel" panose="020B0503020204020204" pitchFamily="34" charset="0"/>
            </a:endParaRPr>
          </a:p>
          <a:p>
            <a:r>
              <a:rPr lang="en-US" sz="2000" dirty="0">
                <a:solidFill>
                  <a:srgbClr val="000000"/>
                </a:solidFill>
                <a:effectLst/>
                <a:latin typeface="Corbel" panose="020B0503020204020204" pitchFamily="34" charset="0"/>
              </a:rPr>
              <a:t>Birds were categorized as juvenile (bird born in the previous spring) or adult (more than one year old) by inspecting the shape and wear of their tail feathers</a:t>
            </a:r>
          </a:p>
          <a:p>
            <a:pPr marR="0" lvl="0">
              <a:buSzPct val="100000"/>
              <a:tabLst>
                <a:tab pos="457200" algn="l"/>
              </a:tabLst>
            </a:pPr>
            <a:endParaRPr lang="en-US" sz="2000" dirty="0">
              <a:effectLst/>
              <a:latin typeface="Corbel" panose="020B0503020204020204" pitchFamily="34" charset="0"/>
              <a:ea typeface="Times New Roman" panose="02020603050405020304" pitchFamily="18" charset="0"/>
            </a:endParaRPr>
          </a:p>
        </p:txBody>
      </p:sp>
    </p:spTree>
    <p:extLst>
      <p:ext uri="{BB962C8B-B14F-4D97-AF65-F5344CB8AC3E}">
        <p14:creationId xmlns:p14="http://schemas.microsoft.com/office/powerpoint/2010/main" val="34209862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D2B48C"/>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97732-5287-64EE-B5C3-31790AED66D7}"/>
              </a:ext>
            </a:extLst>
          </p:cNvPr>
          <p:cNvSpPr>
            <a:spLocks noGrp="1"/>
          </p:cNvSpPr>
          <p:nvPr>
            <p:ph type="title"/>
          </p:nvPr>
        </p:nvSpPr>
        <p:spPr/>
        <p:txBody>
          <a:bodyPr/>
          <a:lstStyle/>
          <a:p>
            <a:r>
              <a:rPr lang="en-US" dirty="0"/>
              <a:t>Data and Methodology</a:t>
            </a:r>
          </a:p>
        </p:txBody>
      </p:sp>
      <p:sp>
        <p:nvSpPr>
          <p:cNvPr id="8" name="Content Placeholder 7">
            <a:extLst>
              <a:ext uri="{FF2B5EF4-FFF2-40B4-BE49-F238E27FC236}">
                <a16:creationId xmlns:a16="http://schemas.microsoft.com/office/drawing/2014/main" id="{4589CA36-D572-DD9C-6AD2-AB279FD3E04C}"/>
              </a:ext>
            </a:extLst>
          </p:cNvPr>
          <p:cNvSpPr>
            <a:spLocks noGrp="1"/>
          </p:cNvSpPr>
          <p:nvPr>
            <p:ph idx="1"/>
          </p:nvPr>
        </p:nvSpPr>
        <p:spPr/>
        <p:txBody>
          <a:bodyPr>
            <a:noAutofit/>
          </a:bodyPr>
          <a:lstStyle/>
          <a:p>
            <a:r>
              <a:rPr lang="en-US" sz="2400" dirty="0">
                <a:effectLst/>
                <a:latin typeface="Corbel" panose="020B0503020204020204" pitchFamily="34" charset="0"/>
              </a:rPr>
              <a:t>We coded individuals that failed to solve during the experiment as censored observations, since we do not know their true latency to solve (right censored)</a:t>
            </a:r>
          </a:p>
          <a:p>
            <a:r>
              <a:rPr lang="en-US" sz="2400" dirty="0">
                <a:latin typeface="Corbel" panose="020B0503020204020204" pitchFamily="34" charset="0"/>
              </a:rPr>
              <a:t>There was a total of 65 birds in the dataset</a:t>
            </a:r>
          </a:p>
          <a:p>
            <a:r>
              <a:rPr lang="en-US" sz="2400" dirty="0">
                <a:latin typeface="Corbel" panose="020B0503020204020204" pitchFamily="34" charset="0"/>
              </a:rPr>
              <a:t>In the lever pulling task: 27 birds were censored</a:t>
            </a:r>
          </a:p>
          <a:p>
            <a:r>
              <a:rPr lang="en-US" sz="2400" dirty="0">
                <a:latin typeface="Corbel" panose="020B0503020204020204" pitchFamily="34" charset="0"/>
              </a:rPr>
              <a:t>In the paper ripping task: 31 birds were censored</a:t>
            </a:r>
          </a:p>
          <a:p>
            <a:r>
              <a:rPr lang="en-US" sz="2400" dirty="0">
                <a:latin typeface="Corbel" panose="020B0503020204020204" pitchFamily="34" charset="0"/>
              </a:rPr>
              <a:t>We are dealing with a low sample size</a:t>
            </a:r>
          </a:p>
          <a:p>
            <a:r>
              <a:rPr lang="en-US" sz="2400" dirty="0">
                <a:latin typeface="Corbel" panose="020B0503020204020204" pitchFamily="34" charset="0"/>
              </a:rPr>
              <a:t>Omitted persistency?</a:t>
            </a:r>
          </a:p>
        </p:txBody>
      </p:sp>
    </p:spTree>
    <p:extLst>
      <p:ext uri="{BB962C8B-B14F-4D97-AF65-F5344CB8AC3E}">
        <p14:creationId xmlns:p14="http://schemas.microsoft.com/office/powerpoint/2010/main" val="21114876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D2B48C"/>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97732-5287-64EE-B5C3-31790AED66D7}"/>
              </a:ext>
            </a:extLst>
          </p:cNvPr>
          <p:cNvSpPr>
            <a:spLocks noGrp="1"/>
          </p:cNvSpPr>
          <p:nvPr>
            <p:ph type="title"/>
          </p:nvPr>
        </p:nvSpPr>
        <p:spPr/>
        <p:txBody>
          <a:bodyPr/>
          <a:lstStyle/>
          <a:p>
            <a:r>
              <a:rPr lang="en-US" dirty="0"/>
              <a:t>Data and Methodology</a:t>
            </a:r>
          </a:p>
        </p:txBody>
      </p:sp>
      <p:sp>
        <p:nvSpPr>
          <p:cNvPr id="8" name="Content Placeholder 7">
            <a:extLst>
              <a:ext uri="{FF2B5EF4-FFF2-40B4-BE49-F238E27FC236}">
                <a16:creationId xmlns:a16="http://schemas.microsoft.com/office/drawing/2014/main" id="{4589CA36-D572-DD9C-6AD2-AB279FD3E04C}"/>
              </a:ext>
            </a:extLst>
          </p:cNvPr>
          <p:cNvSpPr>
            <a:spLocks noGrp="1"/>
          </p:cNvSpPr>
          <p:nvPr>
            <p:ph idx="1"/>
          </p:nvPr>
        </p:nvSpPr>
        <p:spPr/>
        <p:txBody>
          <a:bodyPr>
            <a:normAutofit/>
          </a:bodyPr>
          <a:lstStyle/>
          <a:p>
            <a:r>
              <a:rPr lang="en-US" sz="2400" dirty="0">
                <a:latin typeface="Corbel" panose="020B0503020204020204" pitchFamily="34" charset="0"/>
              </a:rPr>
              <a:t>2 trials: lever and paper, here’s what they were tested on…</a:t>
            </a:r>
            <a:r>
              <a:rPr lang="en-US" sz="2400" dirty="0">
                <a:effectLst/>
                <a:latin typeface="Corbel" panose="020B0503020204020204" pitchFamily="34" charset="0"/>
                <a:ea typeface="Calibri" panose="020F0502020204030204" pitchFamily="34" charset="0"/>
                <a:cs typeface="Times New Roman" panose="02020603050405020304" pitchFamily="18" charset="0"/>
              </a:rPr>
              <a:t> lever pulling, paper ripping, and persistence &amp; repeatability) </a:t>
            </a:r>
          </a:p>
          <a:p>
            <a:r>
              <a:rPr lang="en-US" sz="2400" dirty="0">
                <a:solidFill>
                  <a:srgbClr val="000000"/>
                </a:solidFill>
                <a:effectLst/>
                <a:latin typeface="Corbel" panose="020B0503020204020204" pitchFamily="34" charset="0"/>
              </a:rPr>
              <a:t>The </a:t>
            </a:r>
            <a:r>
              <a:rPr lang="en-US" sz="2400" b="1" dirty="0">
                <a:solidFill>
                  <a:srgbClr val="000000"/>
                </a:solidFill>
                <a:effectLst/>
                <a:latin typeface="Corbel" panose="020B0503020204020204" pitchFamily="34" charset="0"/>
              </a:rPr>
              <a:t>lever-pulling task </a:t>
            </a:r>
            <a:r>
              <a:rPr lang="en-US" sz="2400" dirty="0">
                <a:solidFill>
                  <a:srgbClr val="000000"/>
                </a:solidFill>
                <a:effectLst/>
                <a:latin typeface="Corbel" panose="020B0503020204020204" pitchFamily="34" charset="0"/>
              </a:rPr>
              <a:t>consisted of a small Perspex tube in which two wax worms were held on top of a platform supported by a lever</a:t>
            </a:r>
          </a:p>
          <a:p>
            <a:r>
              <a:rPr lang="en-US" sz="2400" dirty="0">
                <a:solidFill>
                  <a:srgbClr val="000000"/>
                </a:solidFill>
                <a:effectLst/>
                <a:latin typeface="Corbel" panose="020B0503020204020204" pitchFamily="34" charset="0"/>
              </a:rPr>
              <a:t>Birds were required to pull the lever completely out of the tube, causing the food reward to fall out. (measured in seconds)</a:t>
            </a:r>
          </a:p>
          <a:p>
            <a:r>
              <a:rPr lang="en-US" sz="2400" dirty="0">
                <a:solidFill>
                  <a:srgbClr val="000000"/>
                </a:solidFill>
                <a:effectLst/>
                <a:latin typeface="Corbel" panose="020B0503020204020204" pitchFamily="34" charset="0"/>
              </a:rPr>
              <a:t>The </a:t>
            </a:r>
            <a:r>
              <a:rPr lang="en-US" sz="2400" b="1" dirty="0">
                <a:solidFill>
                  <a:srgbClr val="000000"/>
                </a:solidFill>
                <a:effectLst/>
                <a:latin typeface="Corbel" panose="020B0503020204020204" pitchFamily="34" charset="0"/>
              </a:rPr>
              <a:t>paper-ripping task </a:t>
            </a:r>
            <a:r>
              <a:rPr lang="en-US" sz="2400" dirty="0">
                <a:solidFill>
                  <a:srgbClr val="000000"/>
                </a:solidFill>
                <a:effectLst/>
                <a:latin typeface="Corbel" panose="020B0503020204020204" pitchFamily="34" charset="0"/>
              </a:rPr>
              <a:t>consisted of the bottom half of a Petri dish, containing seeds and mealworms, wrapped with white paper towel</a:t>
            </a:r>
          </a:p>
          <a:p>
            <a:r>
              <a:rPr lang="en-US" sz="2400" dirty="0">
                <a:solidFill>
                  <a:srgbClr val="000000"/>
                </a:solidFill>
                <a:effectLst/>
                <a:latin typeface="Corbel" panose="020B0503020204020204" pitchFamily="34" charset="0"/>
              </a:rPr>
              <a:t>This task was solved when a bird ripped a hole through the paper that was big enough to extract a seed or worm. (measured in seconds)</a:t>
            </a:r>
          </a:p>
        </p:txBody>
      </p:sp>
    </p:spTree>
    <p:extLst>
      <p:ext uri="{BB962C8B-B14F-4D97-AF65-F5344CB8AC3E}">
        <p14:creationId xmlns:p14="http://schemas.microsoft.com/office/powerpoint/2010/main" val="10400926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D2B48C"/>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97732-5287-64EE-B5C3-31790AED66D7}"/>
              </a:ext>
            </a:extLst>
          </p:cNvPr>
          <p:cNvSpPr>
            <a:spLocks noGrp="1"/>
          </p:cNvSpPr>
          <p:nvPr>
            <p:ph type="title"/>
          </p:nvPr>
        </p:nvSpPr>
        <p:spPr/>
        <p:txBody>
          <a:bodyPr>
            <a:normAutofit/>
          </a:bodyPr>
          <a:lstStyle/>
          <a:p>
            <a:pPr marL="0" marR="0" indent="228600"/>
            <a:r>
              <a:rPr lang="en-US" sz="3600" dirty="0">
                <a:effectLst/>
                <a:latin typeface="+mn-lt"/>
                <a:ea typeface="Times New Roman" panose="02020603050405020304" pitchFamily="18" charset="0"/>
              </a:rPr>
              <a:t>Sample image of lever and paper shredding tests:</a:t>
            </a:r>
          </a:p>
        </p:txBody>
      </p:sp>
      <p:pic>
        <p:nvPicPr>
          <p:cNvPr id="5" name="Content Placeholder 4" descr="A picture containing floor&#10;&#10;Description automatically generated">
            <a:extLst>
              <a:ext uri="{FF2B5EF4-FFF2-40B4-BE49-F238E27FC236}">
                <a16:creationId xmlns:a16="http://schemas.microsoft.com/office/drawing/2014/main" id="{06D4EE51-325D-C031-D9D5-C07CD457A079}"/>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988423" y="1690688"/>
            <a:ext cx="7846632" cy="4308941"/>
          </a:xfrm>
          <a:prstGeom prst="rect">
            <a:avLst/>
          </a:prstGeom>
          <a:noFill/>
          <a:ln>
            <a:noFill/>
          </a:ln>
        </p:spPr>
      </p:pic>
    </p:spTree>
    <p:extLst>
      <p:ext uri="{BB962C8B-B14F-4D97-AF65-F5344CB8AC3E}">
        <p14:creationId xmlns:p14="http://schemas.microsoft.com/office/powerpoint/2010/main" val="39279343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D2B48C"/>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97732-5287-64EE-B5C3-31790AED66D7}"/>
              </a:ext>
            </a:extLst>
          </p:cNvPr>
          <p:cNvSpPr>
            <a:spLocks noGrp="1"/>
          </p:cNvSpPr>
          <p:nvPr>
            <p:ph type="title"/>
          </p:nvPr>
        </p:nvSpPr>
        <p:spPr/>
        <p:txBody>
          <a:bodyPr/>
          <a:lstStyle/>
          <a:p>
            <a:r>
              <a:rPr lang="en-US" dirty="0"/>
              <a:t>Data and Methodology</a:t>
            </a:r>
          </a:p>
        </p:txBody>
      </p:sp>
      <p:graphicFrame>
        <p:nvGraphicFramePr>
          <p:cNvPr id="3" name="Content Placeholder 2">
            <a:extLst>
              <a:ext uri="{FF2B5EF4-FFF2-40B4-BE49-F238E27FC236}">
                <a16:creationId xmlns:a16="http://schemas.microsoft.com/office/drawing/2014/main" id="{546904ED-F443-32E0-7C67-2E0EDDF92395}"/>
              </a:ext>
            </a:extLst>
          </p:cNvPr>
          <p:cNvGraphicFramePr>
            <a:graphicFrameLocks noGrp="1" noChangeAspect="1"/>
          </p:cNvGraphicFramePr>
          <p:nvPr>
            <p:ph idx="1"/>
            <p:extLst>
              <p:ext uri="{D42A27DB-BD31-4B8C-83A1-F6EECF244321}">
                <p14:modId xmlns:p14="http://schemas.microsoft.com/office/powerpoint/2010/main" val="3425599519"/>
              </p:ext>
            </p:extLst>
          </p:nvPr>
        </p:nvGraphicFramePr>
        <p:xfrm>
          <a:off x="0" y="1688542"/>
          <a:ext cx="13449519" cy="3480916"/>
        </p:xfrm>
        <a:graphic>
          <a:graphicData uri="http://schemas.openxmlformats.org/presentationml/2006/ole">
            <mc:AlternateContent xmlns:mc="http://schemas.openxmlformats.org/markup-compatibility/2006">
              <mc:Choice xmlns:v="urn:schemas-microsoft-com:vml" Requires="v">
                <p:oleObj name="Worksheet" r:id="rId2" imgW="14770100" imgH="3822700" progId="Excel.Sheet.12">
                  <p:embed/>
                </p:oleObj>
              </mc:Choice>
              <mc:Fallback>
                <p:oleObj name="Worksheet" r:id="rId2" imgW="14770100" imgH="3822700" progId="Excel.Sheet.12">
                  <p:embed/>
                  <p:pic>
                    <p:nvPicPr>
                      <p:cNvPr id="0" name=""/>
                      <p:cNvPicPr/>
                      <p:nvPr/>
                    </p:nvPicPr>
                    <p:blipFill>
                      <a:blip r:embed="rId3"/>
                      <a:stretch>
                        <a:fillRect/>
                      </a:stretch>
                    </p:blipFill>
                    <p:spPr>
                      <a:xfrm>
                        <a:off x="0" y="1688542"/>
                        <a:ext cx="13449519" cy="3480916"/>
                      </a:xfrm>
                      <a:prstGeom prst="rect">
                        <a:avLst/>
                      </a:prstGeom>
                    </p:spPr>
                  </p:pic>
                </p:oleObj>
              </mc:Fallback>
            </mc:AlternateContent>
          </a:graphicData>
        </a:graphic>
      </p:graphicFrame>
    </p:spTree>
    <p:extLst>
      <p:ext uri="{BB962C8B-B14F-4D97-AF65-F5344CB8AC3E}">
        <p14:creationId xmlns:p14="http://schemas.microsoft.com/office/powerpoint/2010/main" val="2328701243"/>
      </p:ext>
    </p:extLst>
  </p:cSld>
  <p:clrMapOvr>
    <a:masterClrMapping/>
  </p:clrMapOvr>
</p:sld>
</file>

<file path=ppt/theme/theme1.xml><?xml version="1.0" encoding="utf-8"?>
<a:theme xmlns:a="http://schemas.openxmlformats.org/drawingml/2006/main" name="BrushVTI">
  <a:themeElements>
    <a:clrScheme name="AnalogousFromRegularSeedRightStep">
      <a:dk1>
        <a:srgbClr val="000000"/>
      </a:dk1>
      <a:lt1>
        <a:srgbClr val="FFFFFF"/>
      </a:lt1>
      <a:dk2>
        <a:srgbClr val="34381F"/>
      </a:dk2>
      <a:lt2>
        <a:srgbClr val="E2E6E8"/>
      </a:lt2>
      <a:accent1>
        <a:srgbClr val="C3724D"/>
      </a:accent1>
      <a:accent2>
        <a:srgbClr val="B1923B"/>
      </a:accent2>
      <a:accent3>
        <a:srgbClr val="9BAB43"/>
      </a:accent3>
      <a:accent4>
        <a:srgbClr val="6EB13B"/>
      </a:accent4>
      <a:accent5>
        <a:srgbClr val="4AB848"/>
      </a:accent5>
      <a:accent6>
        <a:srgbClr val="3BB16A"/>
      </a:accent6>
      <a:hlink>
        <a:srgbClr val="3A8BB0"/>
      </a:hlink>
      <a:folHlink>
        <a:srgbClr val="7F7F7F"/>
      </a:folHlink>
    </a:clrScheme>
    <a:fontScheme name="Custom 3">
      <a:majorFont>
        <a:latin typeface="Century Gothic"/>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rushVTI" id="{7102FA3A-9D7B-4497-8C4B-FB535AAFDE06}" vid="{C6D41F62-6FAB-440A-BEC7-CB7BF190811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256</TotalTime>
  <Words>977</Words>
  <Application>Microsoft Macintosh PowerPoint</Application>
  <PresentationFormat>Widescreen</PresentationFormat>
  <Paragraphs>79</Paragraphs>
  <Slides>30</Slides>
  <Notes>0</Notes>
  <HiddenSlides>0</HiddenSlides>
  <MMClips>0</MMClips>
  <ScaleCrop>false</ScaleCrop>
  <HeadingPairs>
    <vt:vector size="8" baseType="variant">
      <vt:variant>
        <vt:lpstr>Fonts Used</vt:lpstr>
      </vt:variant>
      <vt:variant>
        <vt:i4>6</vt:i4>
      </vt:variant>
      <vt:variant>
        <vt:lpstr>Theme</vt:lpstr>
      </vt:variant>
      <vt:variant>
        <vt:i4>2</vt:i4>
      </vt:variant>
      <vt:variant>
        <vt:lpstr>Embedded OLE Servers</vt:lpstr>
      </vt:variant>
      <vt:variant>
        <vt:i4>1</vt:i4>
      </vt:variant>
      <vt:variant>
        <vt:lpstr>Slide Titles</vt:lpstr>
      </vt:variant>
      <vt:variant>
        <vt:i4>30</vt:i4>
      </vt:variant>
    </vt:vector>
  </HeadingPairs>
  <TitlesOfParts>
    <vt:vector size="39" baseType="lpstr">
      <vt:lpstr>Arial</vt:lpstr>
      <vt:lpstr>Calibri</vt:lpstr>
      <vt:lpstr>Calibri Light</vt:lpstr>
      <vt:lpstr>Century Gothic</vt:lpstr>
      <vt:lpstr>Corbel</vt:lpstr>
      <vt:lpstr>Times New Roman</vt:lpstr>
      <vt:lpstr>BrushVTI</vt:lpstr>
      <vt:lpstr>Office Theme</vt:lpstr>
      <vt:lpstr>Microsoft Excel Worksheet</vt:lpstr>
      <vt:lpstr>Group 4 Class Project #2</vt:lpstr>
      <vt:lpstr>Background Info</vt:lpstr>
      <vt:lpstr>Why was the Study done?</vt:lpstr>
      <vt:lpstr>Goals of Study</vt:lpstr>
      <vt:lpstr>Data and Methodology</vt:lpstr>
      <vt:lpstr>Data and Methodology</vt:lpstr>
      <vt:lpstr>Data and Methodology</vt:lpstr>
      <vt:lpstr>Sample image of lever and paper shredding tests:</vt:lpstr>
      <vt:lpstr>Data and Methodology</vt:lpstr>
      <vt:lpstr>Data and Methodology</vt:lpstr>
      <vt:lpstr>Data and Methodology</vt:lpstr>
      <vt:lpstr>Data and Methodology</vt:lpstr>
      <vt:lpstr>Results/Analysis</vt:lpstr>
      <vt:lpstr>Results/Analysis</vt:lpstr>
      <vt:lpstr>Results/Analysis</vt:lpstr>
      <vt:lpstr>Results/Analysis</vt:lpstr>
      <vt:lpstr>Results/Analysis</vt:lpstr>
      <vt:lpstr>Results/Analysis</vt:lpstr>
      <vt:lpstr>Results/Analysis</vt:lpstr>
      <vt:lpstr>Results/Analysis</vt:lpstr>
      <vt:lpstr>Results/Analysis</vt:lpstr>
      <vt:lpstr>Results/Analysis</vt:lpstr>
      <vt:lpstr>Results/Analysis</vt:lpstr>
      <vt:lpstr>Results/Analysis</vt:lpstr>
      <vt:lpstr>Results/Analysis</vt:lpstr>
      <vt:lpstr>Results/Analysis</vt:lpstr>
      <vt:lpstr>Results/Analysis</vt:lpstr>
      <vt:lpstr>Results/Analysis</vt:lpstr>
      <vt:lpstr>Results/Analysis</vt:lpstr>
      <vt:lpstr>Conclusions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Group 4 Class Project #2</dc:title>
  <dc:creator>Isaac Johnson</dc:creator>
  <cp:lastModifiedBy>Isaac Johnson</cp:lastModifiedBy>
  <cp:revision>24</cp:revision>
  <dcterms:created xsi:type="dcterms:W3CDTF">2023-03-03T02:35:41Z</dcterms:created>
  <dcterms:modified xsi:type="dcterms:W3CDTF">2023-03-09T23:50:35Z</dcterms:modified>
</cp:coreProperties>
</file>