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03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2019/7/12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2019/7/12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2019/7/12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2019/7/12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t>            </a:t>
            </a:r>
            <a:r>
              <a:rPr lang="en-US" altLang="zh-CN" sz="4000" b="1" dirty="0" smtClean="0"/>
              <a:t>JavaScript</a:t>
            </a:r>
            <a:r>
              <a:rPr lang="zh-CN" altLang="en-US" sz="4000" b="1" dirty="0" smtClean="0"/>
              <a:t>经典解析</a:t>
            </a:r>
            <a:endParaRPr lang="en-US" altLang="zh-CN" sz="4000" b="1" dirty="0" smtClean="0"/>
          </a:p>
          <a:p>
            <a:pPr>
              <a:buNone/>
            </a:pPr>
            <a:r>
              <a:rPr lang="en-US" altLang="zh-CN" sz="4000" b="1" dirty="0" smtClean="0"/>
              <a:t>                                      </a:t>
            </a:r>
            <a:r>
              <a:rPr lang="zh-CN" altLang="en-US" sz="4000" b="1" dirty="0" smtClean="0"/>
              <a:t>之抛砖引玉</a:t>
            </a:r>
            <a:endParaRPr lang="en-US" altLang="zh-CN" sz="4000" b="1" dirty="0" smtClean="0"/>
          </a:p>
          <a:p>
            <a:endParaRPr lang="en-US" altLang="zh-CN" dirty="0" smtClean="0"/>
          </a:p>
          <a:p>
            <a:pPr>
              <a:buNone/>
            </a:pPr>
            <a:r>
              <a:rPr lang="en-US" altLang="zh-CN" dirty="0" smtClean="0"/>
              <a:t>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51520" y="260648"/>
            <a:ext cx="8712968" cy="6408712"/>
          </a:xfrm>
        </p:spPr>
        <p:txBody>
          <a:bodyPr>
            <a:noAutofit/>
          </a:bodyPr>
          <a:lstStyle/>
          <a:p>
            <a:r>
              <a:rPr lang="zh-CN" altLang="en-US" sz="2400" b="1" dirty="0" smtClean="0">
                <a:solidFill>
                  <a:schemeClr val="tx1">
                    <a:lumMod val="95000"/>
                    <a:lumOff val="5000"/>
                  </a:schemeClr>
                </a:solidFill>
              </a:rPr>
              <a:t>四</a:t>
            </a:r>
            <a:r>
              <a:rPr lang="en-US" altLang="zh-CN" sz="2400" b="1" dirty="0" smtClean="0">
                <a:solidFill>
                  <a:schemeClr val="tx1">
                    <a:lumMod val="95000"/>
                    <a:lumOff val="5000"/>
                  </a:schemeClr>
                </a:solidFill>
              </a:rPr>
              <a:t>.</a:t>
            </a:r>
            <a:r>
              <a:rPr lang="zh-CN" altLang="en-US" sz="2400" b="1" dirty="0" smtClean="0">
                <a:solidFill>
                  <a:schemeClr val="tx1">
                    <a:lumMod val="95000"/>
                    <a:lumOff val="5000"/>
                  </a:schemeClr>
                </a:solidFill>
              </a:rPr>
              <a:t>下面代码的输出是什么</a:t>
            </a:r>
            <a:r>
              <a:rPr lang="en-US" altLang="zh-CN" sz="2400" b="1" dirty="0" smtClean="0">
                <a:solidFill>
                  <a:schemeClr val="tx1">
                    <a:lumMod val="95000"/>
                    <a:lumOff val="5000"/>
                  </a:schemeClr>
                </a:solidFill>
              </a:rPr>
              <a:t>?</a:t>
            </a:r>
          </a:p>
          <a:p>
            <a:r>
              <a:rPr lang="en-US" altLang="zh-CN" sz="2400" b="1" dirty="0" smtClean="0">
                <a:solidFill>
                  <a:schemeClr val="tx1">
                    <a:lumMod val="95000"/>
                    <a:lumOff val="5000"/>
                  </a:schemeClr>
                </a:solidFill>
              </a:rPr>
              <a:t>let c = { greeting: "Hey!" };</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let d;</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d = c;</a:t>
            </a:r>
            <a:br>
              <a:rPr lang="en-US" altLang="zh-CN" sz="2400" b="1" dirty="0" smtClean="0">
                <a:solidFill>
                  <a:schemeClr val="tx1">
                    <a:lumMod val="95000"/>
                    <a:lumOff val="5000"/>
                  </a:schemeClr>
                </a:solidFill>
              </a:rPr>
            </a:br>
            <a:r>
              <a:rPr lang="en-US" altLang="zh-CN" sz="2400" b="1" dirty="0" err="1" smtClean="0">
                <a:solidFill>
                  <a:schemeClr val="tx1">
                    <a:lumMod val="95000"/>
                    <a:lumOff val="5000"/>
                  </a:schemeClr>
                </a:solidFill>
              </a:rPr>
              <a:t>c.greeting</a:t>
            </a:r>
            <a:r>
              <a:rPr lang="en-US" altLang="zh-CN" sz="2400" b="1" dirty="0" smtClean="0">
                <a:solidFill>
                  <a:schemeClr val="tx1">
                    <a:lumMod val="95000"/>
                    <a:lumOff val="5000"/>
                  </a:schemeClr>
                </a:solidFill>
              </a:rPr>
              <a:t> = "Hello";</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console.log(</a:t>
            </a:r>
            <a:r>
              <a:rPr lang="en-US" altLang="zh-CN" sz="2400" b="1" dirty="0" err="1" smtClean="0">
                <a:solidFill>
                  <a:schemeClr val="tx1">
                    <a:lumMod val="95000"/>
                    <a:lumOff val="5000"/>
                  </a:schemeClr>
                </a:solidFill>
              </a:rPr>
              <a:t>d.greeting</a:t>
            </a:r>
            <a:r>
              <a:rPr lang="en-US" altLang="zh-CN" sz="2400" b="1" dirty="0" smtClean="0">
                <a:solidFill>
                  <a:schemeClr val="tx1">
                    <a:lumMod val="95000"/>
                    <a:lumOff val="5000"/>
                  </a:schemeClr>
                </a:solidFill>
              </a:rPr>
              <a:t>);</a:t>
            </a:r>
            <a:endParaRPr lang="zh-CN" altLang="en-US" sz="2400" b="1" dirty="0" smtClean="0">
              <a:solidFill>
                <a:schemeClr val="tx1">
                  <a:lumMod val="95000"/>
                  <a:lumOff val="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51520" y="260648"/>
            <a:ext cx="8712968" cy="6408712"/>
          </a:xfrm>
        </p:spPr>
        <p:txBody>
          <a:bodyPr>
            <a:noAutofit/>
          </a:bodyPr>
          <a:lstStyle/>
          <a:p>
            <a:r>
              <a:rPr lang="zh-CN" altLang="en-US" sz="2400" b="1" dirty="0" smtClean="0">
                <a:solidFill>
                  <a:schemeClr val="tx1">
                    <a:lumMod val="95000"/>
                    <a:lumOff val="5000"/>
                  </a:schemeClr>
                </a:solidFill>
              </a:rPr>
              <a:t>四</a:t>
            </a:r>
            <a:r>
              <a:rPr lang="en-US" altLang="zh-CN" sz="2400" b="1" dirty="0" smtClean="0">
                <a:solidFill>
                  <a:schemeClr val="tx1">
                    <a:lumMod val="95000"/>
                    <a:lumOff val="5000"/>
                  </a:schemeClr>
                </a:solidFill>
              </a:rPr>
              <a:t>.</a:t>
            </a:r>
            <a:r>
              <a:rPr lang="zh-CN" altLang="en-US" sz="2400" b="1" dirty="0" smtClean="0">
                <a:solidFill>
                  <a:schemeClr val="tx1">
                    <a:lumMod val="95000"/>
                    <a:lumOff val="5000"/>
                  </a:schemeClr>
                </a:solidFill>
              </a:rPr>
              <a:t>解析：在</a:t>
            </a:r>
            <a:r>
              <a:rPr lang="en-US" altLang="zh-CN" sz="2400" b="1" dirty="0" smtClean="0">
                <a:solidFill>
                  <a:schemeClr val="tx1">
                    <a:lumMod val="95000"/>
                    <a:lumOff val="5000"/>
                  </a:schemeClr>
                </a:solidFill>
              </a:rPr>
              <a:t>JavaScript</a:t>
            </a:r>
            <a:r>
              <a:rPr lang="zh-CN" altLang="en-US" sz="2400" b="1" dirty="0" smtClean="0">
                <a:solidFill>
                  <a:schemeClr val="tx1">
                    <a:lumMod val="95000"/>
                    <a:lumOff val="5000"/>
                  </a:schemeClr>
                </a:solidFill>
              </a:rPr>
              <a:t>中，当设置它们彼此相等时，所有对象都通过引用进行交互。</a:t>
            </a:r>
          </a:p>
          <a:p>
            <a:r>
              <a:rPr lang="zh-CN" altLang="en-US" sz="2400" b="1" dirty="0" smtClean="0">
                <a:solidFill>
                  <a:schemeClr val="tx1">
                    <a:lumMod val="95000"/>
                    <a:lumOff val="5000"/>
                  </a:schemeClr>
                </a:solidFill>
              </a:rPr>
              <a:t>首先，变量</a:t>
            </a:r>
            <a:r>
              <a:rPr lang="en-US" altLang="zh-CN" sz="2400" b="1" dirty="0" smtClean="0">
                <a:solidFill>
                  <a:schemeClr val="tx1">
                    <a:lumMod val="95000"/>
                    <a:lumOff val="5000"/>
                  </a:schemeClr>
                </a:solidFill>
              </a:rPr>
              <a:t>c</a:t>
            </a:r>
            <a:r>
              <a:rPr lang="zh-CN" altLang="en-US" sz="2400" b="1" dirty="0" smtClean="0">
                <a:solidFill>
                  <a:schemeClr val="tx1">
                    <a:lumMod val="95000"/>
                    <a:lumOff val="5000"/>
                  </a:schemeClr>
                </a:solidFill>
              </a:rPr>
              <a:t>为对象保存一个值。 之后，我们将</a:t>
            </a:r>
            <a:r>
              <a:rPr lang="en-US" altLang="zh-CN" sz="2400" b="1" dirty="0" smtClean="0">
                <a:solidFill>
                  <a:schemeClr val="tx1">
                    <a:lumMod val="95000"/>
                    <a:lumOff val="5000"/>
                  </a:schemeClr>
                </a:solidFill>
              </a:rPr>
              <a:t>d</a:t>
            </a:r>
            <a:r>
              <a:rPr lang="zh-CN" altLang="en-US" sz="2400" b="1" dirty="0" smtClean="0">
                <a:solidFill>
                  <a:schemeClr val="tx1">
                    <a:lumMod val="95000"/>
                    <a:lumOff val="5000"/>
                  </a:schemeClr>
                </a:solidFill>
              </a:rPr>
              <a:t>指定为</a:t>
            </a:r>
            <a:r>
              <a:rPr lang="en-US" altLang="zh-CN" sz="2400" b="1" dirty="0" smtClean="0">
                <a:solidFill>
                  <a:schemeClr val="tx1">
                    <a:lumMod val="95000"/>
                    <a:lumOff val="5000"/>
                  </a:schemeClr>
                </a:solidFill>
              </a:rPr>
              <a:t>c</a:t>
            </a:r>
            <a:r>
              <a:rPr lang="zh-CN" altLang="en-US" sz="2400" b="1" dirty="0" smtClean="0">
                <a:solidFill>
                  <a:schemeClr val="tx1">
                    <a:lumMod val="95000"/>
                    <a:lumOff val="5000"/>
                  </a:schemeClr>
                </a:solidFill>
              </a:rPr>
              <a:t>与对象相同的引用。</a:t>
            </a:r>
            <a:endParaRPr lang="en-US" altLang="zh-CN" sz="2400" b="1" dirty="0" smtClean="0">
              <a:solidFill>
                <a:schemeClr val="tx1">
                  <a:lumMod val="95000"/>
                  <a:lumOff val="5000"/>
                </a:schemeClr>
              </a:solidFill>
            </a:endParaRPr>
          </a:p>
          <a:p>
            <a:endParaRPr lang="zh-CN" altLang="en-US"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r>
              <a:rPr lang="zh-CN" altLang="en-US" sz="2400" b="1" dirty="0" smtClean="0">
                <a:solidFill>
                  <a:schemeClr val="tx1">
                    <a:lumMod val="95000"/>
                    <a:lumOff val="5000"/>
                  </a:schemeClr>
                </a:solidFill>
              </a:rPr>
              <a:t>答案：</a:t>
            </a:r>
            <a:r>
              <a:rPr lang="en-US" altLang="zh-CN" sz="2400" b="1" dirty="0" smtClean="0">
                <a:solidFill>
                  <a:schemeClr val="tx1">
                    <a:lumMod val="95000"/>
                    <a:lumOff val="5000"/>
                  </a:schemeClr>
                </a:solidFill>
              </a:rPr>
              <a:t> Hello</a:t>
            </a:r>
            <a:endParaRPr lang="zh-CN" altLang="en-US" sz="2400" b="1" dirty="0" smtClean="0">
              <a:solidFill>
                <a:schemeClr val="tx1">
                  <a:lumMod val="95000"/>
                  <a:lumOff val="5000"/>
                </a:schemeClr>
              </a:solidFill>
            </a:endParaRPr>
          </a:p>
        </p:txBody>
      </p:sp>
      <p:pic>
        <p:nvPicPr>
          <p:cNvPr id="1026" name="Picture 2"/>
          <p:cNvPicPr>
            <a:picLocks noChangeAspect="1" noChangeArrowheads="1"/>
          </p:cNvPicPr>
          <p:nvPr/>
        </p:nvPicPr>
        <p:blipFill>
          <a:blip r:embed="rId2" cstate="print"/>
          <a:srcRect/>
          <a:stretch>
            <a:fillRect/>
          </a:stretch>
        </p:blipFill>
        <p:spPr bwMode="auto">
          <a:xfrm>
            <a:off x="3059832" y="2420888"/>
            <a:ext cx="3192776" cy="244827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51520" y="260648"/>
            <a:ext cx="8712968" cy="6408712"/>
          </a:xfrm>
        </p:spPr>
        <p:txBody>
          <a:bodyPr>
            <a:noAutofit/>
          </a:bodyPr>
          <a:lstStyle/>
          <a:p>
            <a:r>
              <a:rPr lang="zh-CN" altLang="en-US" sz="2400" b="1" dirty="0" smtClean="0">
                <a:solidFill>
                  <a:schemeClr val="tx1">
                    <a:lumMod val="95000"/>
                    <a:lumOff val="5000"/>
                  </a:schemeClr>
                </a:solidFill>
              </a:rPr>
              <a:t>五</a:t>
            </a:r>
            <a:r>
              <a:rPr lang="en-US" altLang="zh-CN" sz="2400" b="1" dirty="0" smtClean="0">
                <a:solidFill>
                  <a:schemeClr val="tx1">
                    <a:lumMod val="95000"/>
                    <a:lumOff val="5000"/>
                  </a:schemeClr>
                </a:solidFill>
              </a:rPr>
              <a:t>.</a:t>
            </a:r>
            <a:r>
              <a:rPr lang="zh-CN" altLang="en-US" sz="2400" b="1" dirty="0" smtClean="0">
                <a:solidFill>
                  <a:schemeClr val="tx1">
                    <a:lumMod val="95000"/>
                    <a:lumOff val="5000"/>
                  </a:schemeClr>
                </a:solidFill>
              </a:rPr>
              <a:t>下面代码的输出是什么</a:t>
            </a:r>
            <a:r>
              <a:rPr lang="en-US" altLang="zh-CN" sz="2400" b="1" dirty="0" smtClean="0">
                <a:solidFill>
                  <a:schemeClr val="tx1">
                    <a:lumMod val="95000"/>
                    <a:lumOff val="5000"/>
                  </a:schemeClr>
                </a:solidFill>
              </a:rPr>
              <a:t>?</a:t>
            </a:r>
          </a:p>
          <a:p>
            <a:r>
              <a:rPr lang="en-US" altLang="zh-CN" sz="2400" b="1" dirty="0" smtClean="0">
                <a:solidFill>
                  <a:schemeClr val="tx1">
                    <a:lumMod val="95000"/>
                    <a:lumOff val="5000"/>
                  </a:schemeClr>
                </a:solidFill>
              </a:rPr>
              <a:t>function Person(</a:t>
            </a:r>
            <a:r>
              <a:rPr lang="en-US" altLang="zh-CN" sz="2400" b="1" dirty="0" err="1" smtClean="0">
                <a:solidFill>
                  <a:schemeClr val="tx1">
                    <a:lumMod val="95000"/>
                    <a:lumOff val="5000"/>
                  </a:schemeClr>
                </a:solidFill>
              </a:rPr>
              <a:t>firstName</a:t>
            </a:r>
            <a:r>
              <a:rPr lang="en-US" altLang="zh-CN" sz="2400" b="1" dirty="0" smtClean="0">
                <a:solidFill>
                  <a:schemeClr val="tx1">
                    <a:lumMod val="95000"/>
                    <a:lumOff val="5000"/>
                  </a:schemeClr>
                </a:solidFill>
              </a:rPr>
              <a:t>, </a:t>
            </a:r>
            <a:r>
              <a:rPr lang="en-US" altLang="zh-CN" sz="2400" b="1" dirty="0" err="1" smtClean="0">
                <a:solidFill>
                  <a:schemeClr val="tx1">
                    <a:lumMod val="95000"/>
                    <a:lumOff val="5000"/>
                  </a:schemeClr>
                </a:solidFill>
              </a:rPr>
              <a:t>lastName</a:t>
            </a:r>
            <a:r>
              <a:rPr lang="en-US" altLang="zh-CN" sz="2400" b="1" dirty="0" smtClean="0">
                <a:solidFill>
                  <a:schemeClr val="tx1">
                    <a:lumMod val="95000"/>
                    <a:lumOff val="5000"/>
                  </a:schemeClr>
                </a:solidFill>
              </a:rPr>
              <a:t>) {</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a:t>
            </a:r>
            <a:r>
              <a:rPr lang="en-US" altLang="zh-CN" sz="2400" b="1" dirty="0" err="1" smtClean="0">
                <a:solidFill>
                  <a:schemeClr val="tx1">
                    <a:lumMod val="95000"/>
                    <a:lumOff val="5000"/>
                  </a:schemeClr>
                </a:solidFill>
              </a:rPr>
              <a:t>this.firstName</a:t>
            </a:r>
            <a:r>
              <a:rPr lang="en-US" altLang="zh-CN" sz="2400" b="1" dirty="0" smtClean="0">
                <a:solidFill>
                  <a:schemeClr val="tx1">
                    <a:lumMod val="95000"/>
                    <a:lumOff val="5000"/>
                  </a:schemeClr>
                </a:solidFill>
              </a:rPr>
              <a:t> = </a:t>
            </a:r>
            <a:r>
              <a:rPr lang="en-US" altLang="zh-CN" sz="2400" b="1" dirty="0" err="1" smtClean="0">
                <a:solidFill>
                  <a:schemeClr val="tx1">
                    <a:lumMod val="95000"/>
                    <a:lumOff val="5000"/>
                  </a:schemeClr>
                </a:solidFill>
              </a:rPr>
              <a:t>firstName</a:t>
            </a:r>
            <a:r>
              <a:rPr lang="en-US" altLang="zh-CN" sz="2400" b="1" dirty="0" smtClean="0">
                <a:solidFill>
                  <a:schemeClr val="tx1">
                    <a:lumMod val="95000"/>
                    <a:lumOff val="5000"/>
                  </a:schemeClr>
                </a:solidFill>
              </a:rPr>
              <a:t>;</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a:t>
            </a:r>
            <a:r>
              <a:rPr lang="en-US" altLang="zh-CN" sz="2400" b="1" dirty="0" err="1" smtClean="0">
                <a:solidFill>
                  <a:schemeClr val="tx1">
                    <a:lumMod val="95000"/>
                    <a:lumOff val="5000"/>
                  </a:schemeClr>
                </a:solidFill>
              </a:rPr>
              <a:t>this.lastName</a:t>
            </a:r>
            <a:r>
              <a:rPr lang="en-US" altLang="zh-CN" sz="2400" b="1" dirty="0" smtClean="0">
                <a:solidFill>
                  <a:schemeClr val="tx1">
                    <a:lumMod val="95000"/>
                    <a:lumOff val="5000"/>
                  </a:schemeClr>
                </a:solidFill>
              </a:rPr>
              <a:t> = </a:t>
            </a:r>
            <a:r>
              <a:rPr lang="en-US" altLang="zh-CN" sz="2400" b="1" dirty="0" err="1" smtClean="0">
                <a:solidFill>
                  <a:schemeClr val="tx1">
                    <a:lumMod val="95000"/>
                    <a:lumOff val="5000"/>
                  </a:schemeClr>
                </a:solidFill>
              </a:rPr>
              <a:t>lastName</a:t>
            </a:r>
            <a:r>
              <a:rPr lang="en-US" altLang="zh-CN" sz="2400" b="1" dirty="0" smtClean="0">
                <a:solidFill>
                  <a:schemeClr val="tx1">
                    <a:lumMod val="95000"/>
                    <a:lumOff val="5000"/>
                  </a:schemeClr>
                </a:solidFill>
              </a:rPr>
              <a:t>;</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const </a:t>
            </a:r>
            <a:r>
              <a:rPr lang="en-US" altLang="zh-CN" sz="2400" b="1" dirty="0" err="1" smtClean="0">
                <a:solidFill>
                  <a:schemeClr val="tx1">
                    <a:lumMod val="95000"/>
                    <a:lumOff val="5000"/>
                  </a:schemeClr>
                </a:solidFill>
              </a:rPr>
              <a:t>lydia</a:t>
            </a:r>
            <a:r>
              <a:rPr lang="en-US" altLang="zh-CN" sz="2400" b="1" dirty="0" smtClean="0">
                <a:solidFill>
                  <a:schemeClr val="tx1">
                    <a:lumMod val="95000"/>
                    <a:lumOff val="5000"/>
                  </a:schemeClr>
                </a:solidFill>
              </a:rPr>
              <a:t> = new Person("Lydia", "</a:t>
            </a:r>
            <a:r>
              <a:rPr lang="en-US" altLang="zh-CN" sz="2400" b="1" dirty="0" err="1" smtClean="0">
                <a:solidFill>
                  <a:schemeClr val="tx1">
                    <a:lumMod val="95000"/>
                    <a:lumOff val="5000"/>
                  </a:schemeClr>
                </a:solidFill>
              </a:rPr>
              <a:t>Hallie</a:t>
            </a:r>
            <a:r>
              <a:rPr lang="en-US" altLang="zh-CN" sz="2400" b="1" dirty="0" smtClean="0">
                <a:solidFill>
                  <a:schemeClr val="tx1">
                    <a:lumMod val="95000"/>
                    <a:lumOff val="5000"/>
                  </a:schemeClr>
                </a:solidFill>
              </a:rPr>
              <a:t>");</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const </a:t>
            </a:r>
            <a:r>
              <a:rPr lang="en-US" altLang="zh-CN" sz="2400" b="1" dirty="0" err="1" smtClean="0">
                <a:solidFill>
                  <a:schemeClr val="tx1">
                    <a:lumMod val="95000"/>
                    <a:lumOff val="5000"/>
                  </a:schemeClr>
                </a:solidFill>
              </a:rPr>
              <a:t>sarah</a:t>
            </a:r>
            <a:r>
              <a:rPr lang="en-US" altLang="zh-CN" sz="2400" b="1" dirty="0" smtClean="0">
                <a:solidFill>
                  <a:schemeClr val="tx1">
                    <a:lumMod val="95000"/>
                    <a:lumOff val="5000"/>
                  </a:schemeClr>
                </a:solidFill>
              </a:rPr>
              <a:t> = Person("Sarah", "Smith");</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console.log(</a:t>
            </a:r>
            <a:r>
              <a:rPr lang="en-US" altLang="zh-CN" sz="2400" b="1" dirty="0" err="1" smtClean="0">
                <a:solidFill>
                  <a:schemeClr val="tx1">
                    <a:lumMod val="95000"/>
                    <a:lumOff val="5000"/>
                  </a:schemeClr>
                </a:solidFill>
              </a:rPr>
              <a:t>lydia</a:t>
            </a:r>
            <a:r>
              <a:rPr lang="en-US" altLang="zh-CN" sz="2400" b="1" dirty="0" smtClean="0">
                <a:solidFill>
                  <a:schemeClr val="tx1">
                    <a:lumMod val="95000"/>
                    <a:lumOff val="5000"/>
                  </a:schemeClr>
                </a:solidFill>
              </a:rPr>
              <a:t>);</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console.log(</a:t>
            </a:r>
            <a:r>
              <a:rPr lang="en-US" altLang="zh-CN" sz="2400" b="1" dirty="0" err="1" smtClean="0">
                <a:solidFill>
                  <a:schemeClr val="tx1">
                    <a:lumMod val="95000"/>
                    <a:lumOff val="5000"/>
                  </a:schemeClr>
                </a:solidFill>
              </a:rPr>
              <a:t>sarah</a:t>
            </a:r>
            <a:r>
              <a:rPr lang="en-US" altLang="zh-CN" sz="2400" b="1" dirty="0" smtClean="0">
                <a:solidFill>
                  <a:schemeClr val="tx1">
                    <a:lumMod val="95000"/>
                    <a:lumOff val="5000"/>
                  </a:schemeClr>
                </a:solidFill>
              </a:rPr>
              <a:t>);</a:t>
            </a:r>
            <a:endParaRPr lang="zh-CN" altLang="en-US" sz="2400" b="1" dirty="0" smtClean="0">
              <a:solidFill>
                <a:schemeClr val="tx1">
                  <a:lumMod val="95000"/>
                  <a:lumOff val="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51520" y="260648"/>
            <a:ext cx="8712968" cy="6408712"/>
          </a:xfrm>
        </p:spPr>
        <p:txBody>
          <a:bodyPr>
            <a:noAutofit/>
          </a:bodyPr>
          <a:lstStyle/>
          <a:p>
            <a:r>
              <a:rPr lang="zh-CN" altLang="en-US" sz="2400" b="1" dirty="0" smtClean="0">
                <a:solidFill>
                  <a:schemeClr val="tx1">
                    <a:lumMod val="95000"/>
                    <a:lumOff val="5000"/>
                  </a:schemeClr>
                </a:solidFill>
              </a:rPr>
              <a:t>五</a:t>
            </a:r>
            <a:r>
              <a:rPr lang="en-US" altLang="zh-CN" sz="2400" b="1" dirty="0" smtClean="0">
                <a:solidFill>
                  <a:schemeClr val="tx1">
                    <a:lumMod val="95000"/>
                    <a:lumOff val="5000"/>
                  </a:schemeClr>
                </a:solidFill>
              </a:rPr>
              <a:t>.</a:t>
            </a:r>
            <a:r>
              <a:rPr lang="zh-CN" altLang="en-US" sz="2400" b="1" dirty="0" smtClean="0">
                <a:solidFill>
                  <a:schemeClr val="tx1">
                    <a:lumMod val="95000"/>
                    <a:lumOff val="5000"/>
                  </a:schemeClr>
                </a:solidFill>
              </a:rPr>
              <a:t>解析：对于</a:t>
            </a:r>
            <a:r>
              <a:rPr lang="en-US" altLang="zh-CN" sz="2400" b="1" dirty="0" err="1" smtClean="0">
                <a:solidFill>
                  <a:schemeClr val="tx1">
                    <a:lumMod val="95000"/>
                    <a:lumOff val="5000"/>
                  </a:schemeClr>
                </a:solidFill>
              </a:rPr>
              <a:t>sarah</a:t>
            </a:r>
            <a:r>
              <a:rPr lang="zh-CN" altLang="en-US" sz="2400" b="1" dirty="0" smtClean="0">
                <a:solidFill>
                  <a:schemeClr val="tx1">
                    <a:lumMod val="95000"/>
                    <a:lumOff val="5000"/>
                  </a:schemeClr>
                </a:solidFill>
              </a:rPr>
              <a:t>，我们没有使用</a:t>
            </a:r>
            <a:r>
              <a:rPr lang="en-US" altLang="zh-CN" sz="2400" b="1" dirty="0" smtClean="0">
                <a:solidFill>
                  <a:schemeClr val="tx1">
                    <a:lumMod val="95000"/>
                    <a:lumOff val="5000"/>
                  </a:schemeClr>
                </a:solidFill>
              </a:rPr>
              <a:t>new</a:t>
            </a:r>
            <a:r>
              <a:rPr lang="zh-CN" altLang="en-US" sz="2400" b="1" dirty="0" smtClean="0">
                <a:solidFill>
                  <a:schemeClr val="tx1">
                    <a:lumMod val="95000"/>
                    <a:lumOff val="5000"/>
                  </a:schemeClr>
                </a:solidFill>
              </a:rPr>
              <a:t>关键字。 使用</a:t>
            </a:r>
            <a:r>
              <a:rPr lang="en-US" altLang="zh-CN" sz="2400" b="1" dirty="0" smtClean="0">
                <a:solidFill>
                  <a:schemeClr val="tx1">
                    <a:lumMod val="95000"/>
                    <a:lumOff val="5000"/>
                  </a:schemeClr>
                </a:solidFill>
              </a:rPr>
              <a:t>new</a:t>
            </a:r>
            <a:r>
              <a:rPr lang="zh-CN" altLang="en-US" sz="2400" b="1" dirty="0" smtClean="0">
                <a:solidFill>
                  <a:schemeClr val="tx1">
                    <a:lumMod val="95000"/>
                    <a:lumOff val="5000"/>
                  </a:schemeClr>
                </a:solidFill>
              </a:rPr>
              <a:t>时，它指的是我们创建的新空对象。 但是，如果你不添加</a:t>
            </a:r>
            <a:r>
              <a:rPr lang="en-US" altLang="zh-CN" sz="2400" b="1" dirty="0" smtClean="0">
                <a:solidFill>
                  <a:schemeClr val="tx1">
                    <a:lumMod val="95000"/>
                    <a:lumOff val="5000"/>
                  </a:schemeClr>
                </a:solidFill>
              </a:rPr>
              <a:t>new</a:t>
            </a:r>
            <a:r>
              <a:rPr lang="zh-CN" altLang="en-US" sz="2400" b="1" dirty="0" smtClean="0">
                <a:solidFill>
                  <a:schemeClr val="tx1">
                    <a:lumMod val="95000"/>
                    <a:lumOff val="5000"/>
                  </a:schemeClr>
                </a:solidFill>
              </a:rPr>
              <a:t>它指的是全局对象！</a:t>
            </a:r>
          </a:p>
          <a:p>
            <a:r>
              <a:rPr lang="zh-CN" altLang="en-US" sz="2400" b="1" dirty="0" smtClean="0">
                <a:solidFill>
                  <a:schemeClr val="tx1">
                    <a:lumMod val="95000"/>
                    <a:lumOff val="5000"/>
                  </a:schemeClr>
                </a:solidFill>
              </a:rPr>
              <a:t>我们指定了</a:t>
            </a:r>
            <a:r>
              <a:rPr lang="en-US" altLang="zh-CN" sz="2400" b="1" dirty="0" err="1" smtClean="0">
                <a:solidFill>
                  <a:schemeClr val="tx1">
                    <a:lumMod val="95000"/>
                    <a:lumOff val="5000"/>
                  </a:schemeClr>
                </a:solidFill>
              </a:rPr>
              <a:t>this.firstName</a:t>
            </a:r>
            <a:r>
              <a:rPr lang="zh-CN" altLang="en-US" sz="2400" b="1" dirty="0" smtClean="0">
                <a:solidFill>
                  <a:schemeClr val="tx1">
                    <a:lumMod val="95000"/>
                    <a:lumOff val="5000"/>
                  </a:schemeClr>
                </a:solidFill>
              </a:rPr>
              <a:t>等于</a:t>
            </a:r>
            <a:r>
              <a:rPr lang="en-US" altLang="zh-CN" sz="2400" b="1" dirty="0" smtClean="0">
                <a:solidFill>
                  <a:schemeClr val="tx1">
                    <a:lumMod val="95000"/>
                    <a:lumOff val="5000"/>
                  </a:schemeClr>
                </a:solidFill>
              </a:rPr>
              <a:t>'Sarah</a:t>
            </a:r>
            <a:r>
              <a:rPr lang="zh-CN" altLang="en-US" sz="2400" b="1" dirty="0" smtClean="0">
                <a:solidFill>
                  <a:schemeClr val="tx1">
                    <a:lumMod val="95000"/>
                    <a:lumOff val="5000"/>
                  </a:schemeClr>
                </a:solidFill>
              </a:rPr>
              <a:t>和</a:t>
            </a:r>
            <a:r>
              <a:rPr lang="en-US" altLang="zh-CN" sz="2400" b="1" dirty="0" err="1" smtClean="0">
                <a:solidFill>
                  <a:schemeClr val="tx1">
                    <a:lumMod val="95000"/>
                    <a:lumOff val="5000"/>
                  </a:schemeClr>
                </a:solidFill>
              </a:rPr>
              <a:t>this.lastName</a:t>
            </a:r>
            <a:r>
              <a:rPr lang="zh-CN" altLang="en-US" sz="2400" b="1" dirty="0" smtClean="0">
                <a:solidFill>
                  <a:schemeClr val="tx1">
                    <a:lumMod val="95000"/>
                    <a:lumOff val="5000"/>
                  </a:schemeClr>
                </a:solidFill>
              </a:rPr>
              <a:t>等于</a:t>
            </a:r>
            <a:r>
              <a:rPr lang="en-US" altLang="zh-CN" sz="2400" b="1" dirty="0" smtClean="0">
                <a:solidFill>
                  <a:schemeClr val="tx1">
                    <a:lumMod val="95000"/>
                    <a:lumOff val="5000"/>
                  </a:schemeClr>
                </a:solidFill>
              </a:rPr>
              <a:t>Smith</a:t>
            </a:r>
            <a:r>
              <a:rPr lang="zh-CN" altLang="en-US" sz="2400" b="1" dirty="0" smtClean="0">
                <a:solidFill>
                  <a:schemeClr val="tx1">
                    <a:lumMod val="95000"/>
                    <a:lumOff val="5000"/>
                  </a:schemeClr>
                </a:solidFill>
              </a:rPr>
              <a:t>。 我们实际做的是定义</a:t>
            </a:r>
            <a:r>
              <a:rPr lang="en-US" altLang="zh-CN" sz="2400" b="1" dirty="0" err="1" smtClean="0">
                <a:solidFill>
                  <a:schemeClr val="tx1">
                    <a:lumMod val="95000"/>
                    <a:lumOff val="5000"/>
                  </a:schemeClr>
                </a:solidFill>
              </a:rPr>
              <a:t>global.firstName</a:t>
            </a:r>
            <a:r>
              <a:rPr lang="en-US" altLang="zh-CN" sz="2400" b="1" dirty="0" smtClean="0">
                <a:solidFill>
                  <a:schemeClr val="tx1">
                    <a:lumMod val="95000"/>
                    <a:lumOff val="5000"/>
                  </a:schemeClr>
                </a:solidFill>
              </a:rPr>
              <a:t> ='Sarah'</a:t>
            </a:r>
            <a:r>
              <a:rPr lang="zh-CN" altLang="en-US" sz="2400" b="1" dirty="0" smtClean="0">
                <a:solidFill>
                  <a:schemeClr val="tx1">
                    <a:lumMod val="95000"/>
                    <a:lumOff val="5000"/>
                  </a:schemeClr>
                </a:solidFill>
              </a:rPr>
              <a:t>和</a:t>
            </a:r>
            <a:r>
              <a:rPr lang="en-US" altLang="zh-CN" sz="2400" b="1" dirty="0" err="1" smtClean="0">
                <a:solidFill>
                  <a:schemeClr val="tx1">
                    <a:lumMod val="95000"/>
                    <a:lumOff val="5000"/>
                  </a:schemeClr>
                </a:solidFill>
              </a:rPr>
              <a:t>global.lastName</a:t>
            </a:r>
            <a:r>
              <a:rPr lang="en-US" altLang="zh-CN" sz="2400" b="1" dirty="0" smtClean="0">
                <a:solidFill>
                  <a:schemeClr val="tx1">
                    <a:lumMod val="95000"/>
                    <a:lumOff val="5000"/>
                  </a:schemeClr>
                </a:solidFill>
              </a:rPr>
              <a:t> ='Smith</a:t>
            </a:r>
            <a:r>
              <a:rPr lang="zh-CN" altLang="en-US" sz="2400" b="1" dirty="0" smtClean="0">
                <a:solidFill>
                  <a:schemeClr val="tx1">
                    <a:lumMod val="95000"/>
                    <a:lumOff val="5000"/>
                  </a:schemeClr>
                </a:solidFill>
              </a:rPr>
              <a:t>。 </a:t>
            </a:r>
            <a:r>
              <a:rPr lang="en-US" altLang="zh-CN" sz="2400" b="1" dirty="0" err="1" smtClean="0">
                <a:solidFill>
                  <a:schemeClr val="tx1">
                    <a:lumMod val="95000"/>
                    <a:lumOff val="5000"/>
                  </a:schemeClr>
                </a:solidFill>
              </a:rPr>
              <a:t>sarah</a:t>
            </a:r>
            <a:r>
              <a:rPr lang="zh-CN" altLang="en-US" sz="2400" b="1" dirty="0" smtClean="0">
                <a:solidFill>
                  <a:schemeClr val="tx1">
                    <a:lumMod val="95000"/>
                    <a:lumOff val="5000"/>
                  </a:schemeClr>
                </a:solidFill>
              </a:rPr>
              <a:t>本身的返回值是</a:t>
            </a:r>
            <a:r>
              <a:rPr lang="en-US" altLang="zh-CN" sz="2400" b="1" dirty="0" smtClean="0">
                <a:solidFill>
                  <a:schemeClr val="tx1">
                    <a:lumMod val="95000"/>
                    <a:lumOff val="5000"/>
                  </a:schemeClr>
                </a:solidFill>
              </a:rPr>
              <a:t>undefined</a:t>
            </a:r>
            <a:r>
              <a:rPr lang="zh-CN" altLang="en-US" sz="2400" b="1" dirty="0" smtClean="0">
                <a:solidFill>
                  <a:schemeClr val="tx1">
                    <a:lumMod val="95000"/>
                    <a:lumOff val="5000"/>
                  </a:schemeClr>
                </a:solidFill>
              </a:rPr>
              <a:t>。</a:t>
            </a:r>
          </a:p>
          <a:p>
            <a:r>
              <a:rPr lang="zh-CN" altLang="en-US" sz="2400" b="1" dirty="0" smtClean="0">
                <a:solidFill>
                  <a:schemeClr val="tx1">
                    <a:lumMod val="95000"/>
                    <a:lumOff val="5000"/>
                  </a:schemeClr>
                </a:solidFill>
              </a:rPr>
              <a:t>答案：</a:t>
            </a:r>
            <a:r>
              <a:rPr lang="en-US" altLang="zh-CN" sz="2400" b="1" dirty="0" smtClean="0">
                <a:solidFill>
                  <a:schemeClr val="tx1">
                    <a:lumMod val="95000"/>
                    <a:lumOff val="5000"/>
                  </a:schemeClr>
                </a:solidFill>
              </a:rPr>
              <a:t>Person {</a:t>
            </a:r>
            <a:r>
              <a:rPr lang="en-US" altLang="zh-CN" sz="2400" b="1" dirty="0" err="1" smtClean="0">
                <a:solidFill>
                  <a:schemeClr val="tx1">
                    <a:lumMod val="95000"/>
                    <a:lumOff val="5000"/>
                  </a:schemeClr>
                </a:solidFill>
              </a:rPr>
              <a:t>firstName</a:t>
            </a:r>
            <a:r>
              <a:rPr lang="en-US" altLang="zh-CN" sz="2400" b="1" dirty="0" smtClean="0">
                <a:solidFill>
                  <a:schemeClr val="tx1">
                    <a:lumMod val="95000"/>
                    <a:lumOff val="5000"/>
                  </a:schemeClr>
                </a:solidFill>
              </a:rPr>
              <a:t>: "Lydia", </a:t>
            </a:r>
            <a:r>
              <a:rPr lang="en-US" altLang="zh-CN" sz="2400" b="1" dirty="0" err="1" smtClean="0">
                <a:solidFill>
                  <a:schemeClr val="tx1">
                    <a:lumMod val="95000"/>
                    <a:lumOff val="5000"/>
                  </a:schemeClr>
                </a:solidFill>
              </a:rPr>
              <a:t>lastName</a:t>
            </a:r>
            <a:r>
              <a:rPr lang="en-US" altLang="zh-CN" sz="2400" b="1" dirty="0" smtClean="0">
                <a:solidFill>
                  <a:schemeClr val="tx1">
                    <a:lumMod val="95000"/>
                    <a:lumOff val="5000"/>
                  </a:schemeClr>
                </a:solidFill>
              </a:rPr>
              <a:t>: "</a:t>
            </a:r>
            <a:r>
              <a:rPr lang="en-US" altLang="zh-CN" sz="2400" b="1" dirty="0" err="1" smtClean="0">
                <a:solidFill>
                  <a:schemeClr val="tx1">
                    <a:lumMod val="95000"/>
                    <a:lumOff val="5000"/>
                  </a:schemeClr>
                </a:solidFill>
              </a:rPr>
              <a:t>Hallie</a:t>
            </a:r>
            <a:r>
              <a:rPr lang="en-US" altLang="zh-CN" sz="2400" b="1" dirty="0" smtClean="0">
                <a:solidFill>
                  <a:schemeClr val="tx1">
                    <a:lumMod val="95000"/>
                    <a:lumOff val="5000"/>
                  </a:schemeClr>
                </a:solidFill>
              </a:rPr>
              <a:t>"} and undefined</a:t>
            </a:r>
            <a:endParaRPr lang="zh-CN" altLang="en-US" sz="2400" b="1" dirty="0" smtClean="0">
              <a:solidFill>
                <a:schemeClr val="tx1">
                  <a:lumMod val="95000"/>
                  <a:lumOff val="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51520" y="260648"/>
            <a:ext cx="8712968" cy="6408712"/>
          </a:xfrm>
        </p:spPr>
        <p:txBody>
          <a:bodyPr>
            <a:noAutofit/>
          </a:bodyPr>
          <a:lstStyle/>
          <a:p>
            <a:r>
              <a:rPr lang="zh-CN" altLang="en-US" sz="2400" b="1" dirty="0" smtClean="0">
                <a:solidFill>
                  <a:schemeClr val="tx1">
                    <a:lumMod val="95000"/>
                    <a:lumOff val="5000"/>
                  </a:schemeClr>
                </a:solidFill>
              </a:rPr>
              <a:t>六</a:t>
            </a:r>
            <a:r>
              <a:rPr lang="en-US" altLang="zh-CN" sz="2400" b="1" dirty="0" smtClean="0">
                <a:solidFill>
                  <a:schemeClr val="tx1">
                    <a:lumMod val="95000"/>
                    <a:lumOff val="5000"/>
                  </a:schemeClr>
                </a:solidFill>
              </a:rPr>
              <a:t>.</a:t>
            </a:r>
            <a:r>
              <a:rPr lang="zh-CN" altLang="en-US" sz="2400" b="1" dirty="0" smtClean="0">
                <a:solidFill>
                  <a:schemeClr val="tx1">
                    <a:lumMod val="95000"/>
                    <a:lumOff val="5000"/>
                  </a:schemeClr>
                </a:solidFill>
              </a:rPr>
              <a:t>下面代码的输出是什么</a:t>
            </a:r>
            <a:r>
              <a:rPr lang="en-US" altLang="zh-CN" sz="2400" b="1" dirty="0" smtClean="0">
                <a:solidFill>
                  <a:schemeClr val="tx1">
                    <a:lumMod val="95000"/>
                    <a:lumOff val="5000"/>
                  </a:schemeClr>
                </a:solidFill>
              </a:rPr>
              <a:t>?</a:t>
            </a:r>
          </a:p>
          <a:p>
            <a:r>
              <a:rPr lang="en-US" altLang="zh-CN" sz="2400" b="1" dirty="0" smtClean="0">
                <a:solidFill>
                  <a:schemeClr val="tx1">
                    <a:lumMod val="95000"/>
                    <a:lumOff val="5000"/>
                  </a:schemeClr>
                </a:solidFill>
              </a:rPr>
              <a:t>function </a:t>
            </a:r>
            <a:r>
              <a:rPr lang="en-US" altLang="zh-CN" sz="2400" b="1" dirty="0" err="1" smtClean="0">
                <a:solidFill>
                  <a:schemeClr val="tx1">
                    <a:lumMod val="95000"/>
                    <a:lumOff val="5000"/>
                  </a:schemeClr>
                </a:solidFill>
              </a:rPr>
              <a:t>checkAge</a:t>
            </a:r>
            <a:r>
              <a:rPr lang="en-US" altLang="zh-CN" sz="2400" b="1" dirty="0" smtClean="0">
                <a:solidFill>
                  <a:schemeClr val="tx1">
                    <a:lumMod val="95000"/>
                    <a:lumOff val="5000"/>
                  </a:schemeClr>
                </a:solidFill>
              </a:rPr>
              <a:t>(data) {</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if (data === { age: 18 }) {</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console.log(“</a:t>
            </a:r>
            <a:r>
              <a:rPr lang="zh-CN" altLang="en-US" sz="2400" b="1" dirty="0" smtClean="0">
                <a:solidFill>
                  <a:schemeClr val="tx1">
                    <a:lumMod val="95000"/>
                    <a:lumOff val="5000"/>
                  </a:schemeClr>
                </a:solidFill>
              </a:rPr>
              <a:t>你</a:t>
            </a:r>
            <a:r>
              <a:rPr lang="en-US" altLang="zh-CN" sz="2400" b="1" dirty="0" smtClean="0">
                <a:solidFill>
                  <a:schemeClr val="tx1">
                    <a:lumMod val="95000"/>
                    <a:lumOff val="5000"/>
                  </a:schemeClr>
                </a:solidFill>
              </a:rPr>
              <a:t>!”);</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 else if (data == { age: 18 }) {</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console.log(“</a:t>
            </a:r>
            <a:r>
              <a:rPr lang="zh-CN" altLang="en-US" sz="2400" b="1" dirty="0" smtClean="0">
                <a:solidFill>
                  <a:schemeClr val="tx1">
                    <a:lumMod val="95000"/>
                    <a:lumOff val="5000"/>
                  </a:schemeClr>
                </a:solidFill>
              </a:rPr>
              <a:t>我</a:t>
            </a:r>
            <a:r>
              <a:rPr lang="en-US" altLang="zh-CN" sz="2400" b="1" dirty="0" smtClean="0">
                <a:solidFill>
                  <a:schemeClr val="tx1">
                    <a:lumMod val="95000"/>
                    <a:lumOff val="5000"/>
                  </a:schemeClr>
                </a:solidFill>
              </a:rPr>
              <a:t>.”);</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 else {</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console.log(`</a:t>
            </a:r>
            <a:r>
              <a:rPr lang="zh-CN" altLang="en-US" sz="2400" b="1" dirty="0" smtClean="0">
                <a:solidFill>
                  <a:schemeClr val="tx1">
                    <a:lumMod val="95000"/>
                    <a:lumOff val="5000"/>
                  </a:schemeClr>
                </a:solidFill>
              </a:rPr>
              <a:t>他</a:t>
            </a:r>
            <a:r>
              <a:rPr lang="en-US" altLang="zh-CN" sz="2400" b="1" dirty="0" smtClean="0">
                <a:solidFill>
                  <a:schemeClr val="tx1">
                    <a:lumMod val="95000"/>
                    <a:lumOff val="5000"/>
                  </a:schemeClr>
                </a:solidFill>
              </a:rPr>
              <a:t>`);</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a:r>
            <a:br>
              <a:rPr lang="en-US" altLang="zh-CN" sz="2400" b="1" dirty="0" smtClean="0">
                <a:solidFill>
                  <a:schemeClr val="tx1">
                    <a:lumMod val="95000"/>
                    <a:lumOff val="5000"/>
                  </a:schemeClr>
                </a:solidFill>
              </a:rPr>
            </a:br>
            <a:r>
              <a:rPr lang="en-US" altLang="zh-CN" sz="2400" b="1" dirty="0" err="1" smtClean="0">
                <a:solidFill>
                  <a:schemeClr val="tx1">
                    <a:lumMod val="95000"/>
                    <a:lumOff val="5000"/>
                  </a:schemeClr>
                </a:solidFill>
              </a:rPr>
              <a:t>checkAge</a:t>
            </a:r>
            <a:r>
              <a:rPr lang="en-US" altLang="zh-CN" sz="2400" b="1" dirty="0" smtClean="0">
                <a:solidFill>
                  <a:schemeClr val="tx1">
                    <a:lumMod val="95000"/>
                    <a:lumOff val="5000"/>
                  </a:schemeClr>
                </a:solidFill>
              </a:rPr>
              <a:t>({ age: 18 });</a:t>
            </a:r>
            <a:endParaRPr lang="zh-CN" altLang="en-US" sz="2400" b="1" dirty="0" smtClean="0">
              <a:solidFill>
                <a:schemeClr val="tx1">
                  <a:lumMod val="95000"/>
                  <a:lumOff val="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51520" y="260648"/>
            <a:ext cx="8712968" cy="6408712"/>
          </a:xfrm>
        </p:spPr>
        <p:txBody>
          <a:bodyPr>
            <a:noAutofit/>
          </a:bodyPr>
          <a:lstStyle/>
          <a:p>
            <a:r>
              <a:rPr lang="zh-CN" altLang="en-US" sz="2400" b="1" dirty="0" smtClean="0">
                <a:solidFill>
                  <a:schemeClr val="tx1">
                    <a:lumMod val="95000"/>
                    <a:lumOff val="5000"/>
                  </a:schemeClr>
                </a:solidFill>
              </a:rPr>
              <a:t>六</a:t>
            </a:r>
            <a:r>
              <a:rPr lang="en-US" altLang="zh-CN" sz="2400" b="1" dirty="0" smtClean="0">
                <a:solidFill>
                  <a:schemeClr val="tx1">
                    <a:lumMod val="95000"/>
                    <a:lumOff val="5000"/>
                  </a:schemeClr>
                </a:solidFill>
              </a:rPr>
              <a:t>.</a:t>
            </a:r>
            <a:r>
              <a:rPr lang="zh-CN" altLang="en-US" sz="2400" b="1" dirty="0" smtClean="0">
                <a:solidFill>
                  <a:schemeClr val="tx1">
                    <a:lumMod val="95000"/>
                    <a:lumOff val="5000"/>
                  </a:schemeClr>
                </a:solidFill>
              </a:rPr>
              <a:t>解析：在比较相等性，原始类型通过它们的值进行比较，而对象通过它们的引用进行比较。</a:t>
            </a:r>
            <a:r>
              <a:rPr lang="en-US" altLang="zh-CN" sz="2400" b="1" dirty="0" smtClean="0">
                <a:solidFill>
                  <a:schemeClr val="tx1">
                    <a:lumMod val="95000"/>
                    <a:lumOff val="5000"/>
                  </a:schemeClr>
                </a:solidFill>
              </a:rPr>
              <a:t>JavaScript</a:t>
            </a:r>
            <a:r>
              <a:rPr lang="zh-CN" altLang="en-US" sz="2400" b="1" dirty="0" smtClean="0">
                <a:solidFill>
                  <a:schemeClr val="tx1">
                    <a:lumMod val="95000"/>
                    <a:lumOff val="5000"/>
                  </a:schemeClr>
                </a:solidFill>
              </a:rPr>
              <a:t>检查对象是否具有对内存中相同位置的引用。</a:t>
            </a:r>
          </a:p>
          <a:p>
            <a:r>
              <a:rPr lang="zh-CN" altLang="en-US" sz="2400" b="1" dirty="0" smtClean="0">
                <a:solidFill>
                  <a:schemeClr val="tx1">
                    <a:lumMod val="95000"/>
                    <a:lumOff val="5000"/>
                  </a:schemeClr>
                </a:solidFill>
              </a:rPr>
              <a:t>我们作为参数传递的对象和我们用于检查相等性的对象在内存中位于不同位置，所以它们的引用是不同的。</a:t>
            </a:r>
          </a:p>
          <a:p>
            <a:r>
              <a:rPr lang="zh-CN" altLang="en-US" sz="2400" b="1" dirty="0" smtClean="0">
                <a:solidFill>
                  <a:schemeClr val="tx1">
                    <a:lumMod val="95000"/>
                    <a:lumOff val="5000"/>
                  </a:schemeClr>
                </a:solidFill>
              </a:rPr>
              <a:t>这就是为什么</a:t>
            </a:r>
            <a:r>
              <a:rPr lang="en-US" altLang="zh-CN" sz="2400" b="1" dirty="0" smtClean="0">
                <a:solidFill>
                  <a:schemeClr val="tx1">
                    <a:lumMod val="95000"/>
                    <a:lumOff val="5000"/>
                  </a:schemeClr>
                </a:solidFill>
              </a:rPr>
              <a:t>{ age: 18 } === { age: 18 }</a:t>
            </a:r>
            <a:r>
              <a:rPr lang="zh-CN" altLang="en-US" sz="2400" b="1" dirty="0" smtClean="0">
                <a:solidFill>
                  <a:schemeClr val="tx1">
                    <a:lumMod val="95000"/>
                    <a:lumOff val="5000"/>
                  </a:schemeClr>
                </a:solidFill>
              </a:rPr>
              <a:t>和 </a:t>
            </a:r>
            <a:r>
              <a:rPr lang="en-US" altLang="zh-CN" sz="2400" b="1" dirty="0" smtClean="0">
                <a:solidFill>
                  <a:schemeClr val="tx1">
                    <a:lumMod val="95000"/>
                    <a:lumOff val="5000"/>
                  </a:schemeClr>
                </a:solidFill>
              </a:rPr>
              <a:t>{ age: 18 } == { age: 18 } </a:t>
            </a:r>
            <a:r>
              <a:rPr lang="zh-CN" altLang="en-US" sz="2400" b="1" dirty="0" smtClean="0">
                <a:solidFill>
                  <a:schemeClr val="tx1">
                    <a:lumMod val="95000"/>
                    <a:lumOff val="5000"/>
                  </a:schemeClr>
                </a:solidFill>
              </a:rPr>
              <a:t>返回 </a:t>
            </a:r>
            <a:r>
              <a:rPr lang="en-US" altLang="zh-CN" sz="2400" b="1" dirty="0" smtClean="0">
                <a:solidFill>
                  <a:schemeClr val="tx1">
                    <a:lumMod val="95000"/>
                    <a:lumOff val="5000"/>
                  </a:schemeClr>
                </a:solidFill>
              </a:rPr>
              <a:t>false</a:t>
            </a:r>
            <a:r>
              <a:rPr lang="zh-CN" altLang="en-US" sz="2400" b="1" dirty="0" smtClean="0">
                <a:solidFill>
                  <a:schemeClr val="tx1">
                    <a:lumMod val="95000"/>
                    <a:lumOff val="5000"/>
                  </a:schemeClr>
                </a:solidFill>
              </a:rPr>
              <a:t>的原因。</a:t>
            </a:r>
          </a:p>
          <a:p>
            <a:r>
              <a:rPr lang="zh-CN" altLang="en-US" sz="2400" b="1" dirty="0" smtClean="0">
                <a:solidFill>
                  <a:schemeClr val="tx1">
                    <a:lumMod val="95000"/>
                    <a:lumOff val="5000"/>
                  </a:schemeClr>
                </a:solidFill>
              </a:rPr>
              <a:t>答案：他</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51520" y="260648"/>
            <a:ext cx="8712968" cy="6408712"/>
          </a:xfrm>
        </p:spPr>
        <p:txBody>
          <a:bodyPr>
            <a:noAutofit/>
          </a:bodyPr>
          <a:lstStyle/>
          <a:p>
            <a:r>
              <a:rPr lang="zh-CN" altLang="en-US" sz="2400" b="1" dirty="0" smtClean="0">
                <a:solidFill>
                  <a:schemeClr val="tx1">
                    <a:lumMod val="95000"/>
                    <a:lumOff val="5000"/>
                  </a:schemeClr>
                </a:solidFill>
              </a:rPr>
              <a:t>七</a:t>
            </a:r>
            <a:r>
              <a:rPr lang="en-US" altLang="zh-CN" sz="2400" b="1" dirty="0" smtClean="0">
                <a:solidFill>
                  <a:schemeClr val="tx1">
                    <a:lumMod val="95000"/>
                    <a:lumOff val="5000"/>
                  </a:schemeClr>
                </a:solidFill>
              </a:rPr>
              <a:t>.</a:t>
            </a:r>
            <a:r>
              <a:rPr lang="zh-CN" altLang="en-US" sz="2400" b="1" dirty="0" smtClean="0">
                <a:solidFill>
                  <a:schemeClr val="tx1">
                    <a:lumMod val="95000"/>
                    <a:lumOff val="5000"/>
                  </a:schemeClr>
                </a:solidFill>
              </a:rPr>
              <a:t>下面代码的输出是什么</a:t>
            </a:r>
            <a:r>
              <a:rPr lang="en-US" altLang="zh-CN" sz="2400" b="1" dirty="0" smtClean="0">
                <a:solidFill>
                  <a:schemeClr val="tx1">
                    <a:lumMod val="95000"/>
                    <a:lumOff val="5000"/>
                  </a:schemeClr>
                </a:solidFill>
              </a:rPr>
              <a:t>?</a:t>
            </a:r>
          </a:p>
          <a:p>
            <a:r>
              <a:rPr lang="en-US" altLang="zh-CN" sz="2400" b="1" dirty="0" smtClean="0">
                <a:solidFill>
                  <a:schemeClr val="tx1">
                    <a:lumMod val="95000"/>
                    <a:lumOff val="5000"/>
                  </a:schemeClr>
                </a:solidFill>
              </a:rPr>
              <a:t>(() =&gt; {</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let x, y;</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try {</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throw new Error();</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 catch (x) {</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(x = 1), (y = 2);</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console.log(x);</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console.log(x);</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console.log(y);</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a:t>
            </a:r>
            <a:endParaRPr lang="zh-CN" altLang="en-US" sz="2400" b="1" dirty="0" smtClean="0">
              <a:solidFill>
                <a:schemeClr val="tx1">
                  <a:lumMod val="95000"/>
                  <a:lumOff val="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51520" y="260648"/>
            <a:ext cx="8712968" cy="6408712"/>
          </a:xfrm>
        </p:spPr>
        <p:txBody>
          <a:bodyPr>
            <a:noAutofit/>
          </a:bodyPr>
          <a:lstStyle/>
          <a:p>
            <a:r>
              <a:rPr lang="zh-CN" altLang="en-US" sz="2400" b="1" dirty="0" smtClean="0">
                <a:solidFill>
                  <a:schemeClr val="tx1">
                    <a:lumMod val="95000"/>
                    <a:lumOff val="5000"/>
                  </a:schemeClr>
                </a:solidFill>
              </a:rPr>
              <a:t>七</a:t>
            </a:r>
            <a:r>
              <a:rPr lang="en-US" altLang="zh-CN" sz="2400" b="1" dirty="0" smtClean="0">
                <a:solidFill>
                  <a:schemeClr val="tx1">
                    <a:lumMod val="95000"/>
                    <a:lumOff val="5000"/>
                  </a:schemeClr>
                </a:solidFill>
              </a:rPr>
              <a:t>.</a:t>
            </a:r>
            <a:r>
              <a:rPr lang="zh-CN" altLang="en-US" sz="2400" b="1" dirty="0" smtClean="0">
                <a:solidFill>
                  <a:schemeClr val="tx1">
                    <a:lumMod val="95000"/>
                    <a:lumOff val="5000"/>
                  </a:schemeClr>
                </a:solidFill>
              </a:rPr>
              <a:t>解析：</a:t>
            </a:r>
            <a:r>
              <a:rPr lang="zh-CN" altLang="en-US" sz="2400" dirty="0" smtClean="0"/>
              <a:t> </a:t>
            </a:r>
            <a:r>
              <a:rPr lang="en-US" altLang="zh-CN" sz="2400" b="1" dirty="0" smtClean="0">
                <a:solidFill>
                  <a:schemeClr val="tx1">
                    <a:lumMod val="95000"/>
                    <a:lumOff val="5000"/>
                  </a:schemeClr>
                </a:solidFill>
              </a:rPr>
              <a:t>catch</a:t>
            </a:r>
            <a:r>
              <a:rPr lang="zh-CN" altLang="en-US" sz="2400" b="1" dirty="0" smtClean="0">
                <a:solidFill>
                  <a:schemeClr val="tx1">
                    <a:lumMod val="95000"/>
                    <a:lumOff val="5000"/>
                  </a:schemeClr>
                </a:solidFill>
              </a:rPr>
              <a:t>块接收参数</a:t>
            </a:r>
            <a:r>
              <a:rPr lang="en-US" altLang="zh-CN" sz="2400" b="1" dirty="0" smtClean="0">
                <a:solidFill>
                  <a:schemeClr val="tx1">
                    <a:lumMod val="95000"/>
                    <a:lumOff val="5000"/>
                  </a:schemeClr>
                </a:solidFill>
              </a:rPr>
              <a:t>x</a:t>
            </a:r>
            <a:r>
              <a:rPr lang="zh-CN" altLang="en-US" sz="2400" b="1" dirty="0" smtClean="0">
                <a:solidFill>
                  <a:schemeClr val="tx1">
                    <a:lumMod val="95000"/>
                    <a:lumOff val="5000"/>
                  </a:schemeClr>
                </a:solidFill>
              </a:rPr>
              <a:t>。当我们传递参数时，这与变量的</a:t>
            </a:r>
            <a:r>
              <a:rPr lang="en-US" altLang="zh-CN" sz="2400" b="1" dirty="0" smtClean="0">
                <a:solidFill>
                  <a:schemeClr val="tx1">
                    <a:lumMod val="95000"/>
                    <a:lumOff val="5000"/>
                  </a:schemeClr>
                </a:solidFill>
              </a:rPr>
              <a:t>x</a:t>
            </a:r>
            <a:r>
              <a:rPr lang="zh-CN" altLang="en-US" sz="2400" b="1" dirty="0" smtClean="0">
                <a:solidFill>
                  <a:schemeClr val="tx1">
                    <a:lumMod val="95000"/>
                    <a:lumOff val="5000"/>
                  </a:schemeClr>
                </a:solidFill>
              </a:rPr>
              <a:t>不同。这个变量</a:t>
            </a:r>
            <a:r>
              <a:rPr lang="en-US" altLang="zh-CN" sz="2400" b="1" dirty="0" smtClean="0">
                <a:solidFill>
                  <a:schemeClr val="tx1">
                    <a:lumMod val="95000"/>
                    <a:lumOff val="5000"/>
                  </a:schemeClr>
                </a:solidFill>
              </a:rPr>
              <a:t>x</a:t>
            </a:r>
            <a:r>
              <a:rPr lang="zh-CN" altLang="en-US" sz="2400" b="1" dirty="0" smtClean="0">
                <a:solidFill>
                  <a:schemeClr val="tx1">
                    <a:lumMod val="95000"/>
                    <a:lumOff val="5000"/>
                  </a:schemeClr>
                </a:solidFill>
              </a:rPr>
              <a:t>是属于</a:t>
            </a:r>
            <a:r>
              <a:rPr lang="en-US" altLang="zh-CN" sz="2400" b="1" dirty="0" smtClean="0">
                <a:solidFill>
                  <a:schemeClr val="tx1">
                    <a:lumMod val="95000"/>
                    <a:lumOff val="5000"/>
                  </a:schemeClr>
                </a:solidFill>
              </a:rPr>
              <a:t>catch</a:t>
            </a:r>
            <a:r>
              <a:rPr lang="zh-CN" altLang="en-US" sz="2400" b="1" dirty="0" smtClean="0">
                <a:solidFill>
                  <a:schemeClr val="tx1">
                    <a:lumMod val="95000"/>
                    <a:lumOff val="5000"/>
                  </a:schemeClr>
                </a:solidFill>
              </a:rPr>
              <a:t>作用域的。</a:t>
            </a:r>
          </a:p>
          <a:p>
            <a:r>
              <a:rPr lang="zh-CN" altLang="en-US" sz="2400" b="1" dirty="0" smtClean="0">
                <a:solidFill>
                  <a:schemeClr val="tx1">
                    <a:lumMod val="95000"/>
                    <a:lumOff val="5000"/>
                  </a:schemeClr>
                </a:solidFill>
              </a:rPr>
              <a:t>之后，我们将这个块级作用域的变量设置为</a:t>
            </a:r>
            <a:r>
              <a:rPr lang="en-US" altLang="zh-CN" sz="2400" b="1" dirty="0" smtClean="0">
                <a:solidFill>
                  <a:schemeClr val="tx1">
                    <a:lumMod val="95000"/>
                    <a:lumOff val="5000"/>
                  </a:schemeClr>
                </a:solidFill>
              </a:rPr>
              <a:t>1</a:t>
            </a:r>
            <a:r>
              <a:rPr lang="zh-CN" altLang="en-US" sz="2400" b="1" dirty="0" smtClean="0">
                <a:solidFill>
                  <a:schemeClr val="tx1">
                    <a:lumMod val="95000"/>
                    <a:lumOff val="5000"/>
                  </a:schemeClr>
                </a:solidFill>
              </a:rPr>
              <a:t>，并设置变量</a:t>
            </a:r>
            <a:r>
              <a:rPr lang="en-US" altLang="zh-CN" sz="2400" b="1" dirty="0" smtClean="0">
                <a:solidFill>
                  <a:schemeClr val="tx1">
                    <a:lumMod val="95000"/>
                    <a:lumOff val="5000"/>
                  </a:schemeClr>
                </a:solidFill>
              </a:rPr>
              <a:t>y</a:t>
            </a:r>
            <a:r>
              <a:rPr lang="zh-CN" altLang="en-US" sz="2400" b="1" dirty="0" smtClean="0">
                <a:solidFill>
                  <a:schemeClr val="tx1">
                    <a:lumMod val="95000"/>
                    <a:lumOff val="5000"/>
                  </a:schemeClr>
                </a:solidFill>
              </a:rPr>
              <a:t>的值。 现在，我们打印块级作用域的变量</a:t>
            </a:r>
            <a:r>
              <a:rPr lang="en-US" altLang="zh-CN" sz="2400" b="1" dirty="0" smtClean="0">
                <a:solidFill>
                  <a:schemeClr val="tx1">
                    <a:lumMod val="95000"/>
                    <a:lumOff val="5000"/>
                  </a:schemeClr>
                </a:solidFill>
              </a:rPr>
              <a:t>x</a:t>
            </a:r>
            <a:r>
              <a:rPr lang="zh-CN" altLang="en-US" sz="2400" b="1" dirty="0" smtClean="0">
                <a:solidFill>
                  <a:schemeClr val="tx1">
                    <a:lumMod val="95000"/>
                    <a:lumOff val="5000"/>
                  </a:schemeClr>
                </a:solidFill>
              </a:rPr>
              <a:t>，它等于</a:t>
            </a:r>
            <a:r>
              <a:rPr lang="en-US" altLang="zh-CN" sz="2400" b="1" dirty="0" smtClean="0">
                <a:solidFill>
                  <a:schemeClr val="tx1">
                    <a:lumMod val="95000"/>
                    <a:lumOff val="5000"/>
                  </a:schemeClr>
                </a:solidFill>
              </a:rPr>
              <a:t>1</a:t>
            </a:r>
            <a:r>
              <a:rPr lang="zh-CN" altLang="en-US" sz="2400" b="1" dirty="0" smtClean="0">
                <a:solidFill>
                  <a:schemeClr val="tx1">
                    <a:lumMod val="95000"/>
                    <a:lumOff val="5000"/>
                  </a:schemeClr>
                </a:solidFill>
              </a:rPr>
              <a:t>。</a:t>
            </a:r>
          </a:p>
          <a:p>
            <a:r>
              <a:rPr lang="zh-CN" altLang="en-US" sz="2400" b="1" dirty="0" smtClean="0">
                <a:solidFill>
                  <a:schemeClr val="tx1">
                    <a:lumMod val="95000"/>
                    <a:lumOff val="5000"/>
                  </a:schemeClr>
                </a:solidFill>
              </a:rPr>
              <a:t>在</a:t>
            </a:r>
            <a:r>
              <a:rPr lang="en-US" altLang="zh-CN" sz="2400" b="1" dirty="0" smtClean="0">
                <a:solidFill>
                  <a:schemeClr val="tx1">
                    <a:lumMod val="95000"/>
                    <a:lumOff val="5000"/>
                  </a:schemeClr>
                </a:solidFill>
              </a:rPr>
              <a:t>catch</a:t>
            </a:r>
            <a:r>
              <a:rPr lang="zh-CN" altLang="en-US" sz="2400" b="1" dirty="0" smtClean="0">
                <a:solidFill>
                  <a:schemeClr val="tx1">
                    <a:lumMod val="95000"/>
                    <a:lumOff val="5000"/>
                  </a:schemeClr>
                </a:solidFill>
              </a:rPr>
              <a:t>块之外，</a:t>
            </a:r>
            <a:r>
              <a:rPr lang="en-US" altLang="zh-CN" sz="2400" b="1" dirty="0" smtClean="0">
                <a:solidFill>
                  <a:schemeClr val="tx1">
                    <a:lumMod val="95000"/>
                    <a:lumOff val="5000"/>
                  </a:schemeClr>
                </a:solidFill>
              </a:rPr>
              <a:t>x</a:t>
            </a:r>
            <a:r>
              <a:rPr lang="zh-CN" altLang="en-US" sz="2400" b="1" dirty="0" smtClean="0">
                <a:solidFill>
                  <a:schemeClr val="tx1">
                    <a:lumMod val="95000"/>
                    <a:lumOff val="5000"/>
                  </a:schemeClr>
                </a:solidFill>
              </a:rPr>
              <a:t>仍然是</a:t>
            </a:r>
            <a:r>
              <a:rPr lang="en-US" altLang="zh-CN" sz="2400" b="1" dirty="0" smtClean="0">
                <a:solidFill>
                  <a:schemeClr val="tx1">
                    <a:lumMod val="95000"/>
                    <a:lumOff val="5000"/>
                  </a:schemeClr>
                </a:solidFill>
              </a:rPr>
              <a:t>undefined</a:t>
            </a:r>
            <a:r>
              <a:rPr lang="zh-CN" altLang="en-US" sz="2400" b="1" dirty="0" smtClean="0">
                <a:solidFill>
                  <a:schemeClr val="tx1">
                    <a:lumMod val="95000"/>
                    <a:lumOff val="5000"/>
                  </a:schemeClr>
                </a:solidFill>
              </a:rPr>
              <a:t>，而</a:t>
            </a:r>
            <a:r>
              <a:rPr lang="en-US" altLang="zh-CN" sz="2400" b="1" dirty="0" smtClean="0">
                <a:solidFill>
                  <a:schemeClr val="tx1">
                    <a:lumMod val="95000"/>
                    <a:lumOff val="5000"/>
                  </a:schemeClr>
                </a:solidFill>
              </a:rPr>
              <a:t>y</a:t>
            </a:r>
            <a:r>
              <a:rPr lang="zh-CN" altLang="en-US" sz="2400" b="1" dirty="0" smtClean="0">
                <a:solidFill>
                  <a:schemeClr val="tx1">
                    <a:lumMod val="95000"/>
                    <a:lumOff val="5000"/>
                  </a:schemeClr>
                </a:solidFill>
              </a:rPr>
              <a:t>是</a:t>
            </a:r>
            <a:r>
              <a:rPr lang="en-US" altLang="zh-CN" sz="2400" b="1" dirty="0" smtClean="0">
                <a:solidFill>
                  <a:schemeClr val="tx1">
                    <a:lumMod val="95000"/>
                    <a:lumOff val="5000"/>
                  </a:schemeClr>
                </a:solidFill>
              </a:rPr>
              <a:t>2</a:t>
            </a:r>
            <a:r>
              <a:rPr lang="zh-CN" altLang="en-US" sz="2400" b="1" dirty="0" smtClean="0">
                <a:solidFill>
                  <a:schemeClr val="tx1">
                    <a:lumMod val="95000"/>
                    <a:lumOff val="5000"/>
                  </a:schemeClr>
                </a:solidFill>
              </a:rPr>
              <a:t>。 当我们想在</a:t>
            </a:r>
            <a:r>
              <a:rPr lang="en-US" altLang="zh-CN" sz="2400" b="1" dirty="0" smtClean="0">
                <a:solidFill>
                  <a:schemeClr val="tx1">
                    <a:lumMod val="95000"/>
                    <a:lumOff val="5000"/>
                  </a:schemeClr>
                </a:solidFill>
              </a:rPr>
              <a:t>catch</a:t>
            </a:r>
            <a:r>
              <a:rPr lang="zh-CN" altLang="en-US" sz="2400" b="1" dirty="0" smtClean="0">
                <a:solidFill>
                  <a:schemeClr val="tx1">
                    <a:lumMod val="95000"/>
                    <a:lumOff val="5000"/>
                  </a:schemeClr>
                </a:solidFill>
              </a:rPr>
              <a:t>块之外的</a:t>
            </a:r>
            <a:r>
              <a:rPr lang="en-US" altLang="zh-CN" sz="2400" b="1" dirty="0" smtClean="0">
                <a:solidFill>
                  <a:schemeClr val="tx1">
                    <a:lumMod val="95000"/>
                    <a:lumOff val="5000"/>
                  </a:schemeClr>
                </a:solidFill>
              </a:rPr>
              <a:t>console.log(x)</a:t>
            </a:r>
            <a:r>
              <a:rPr lang="zh-CN" altLang="en-US" sz="2400" b="1" dirty="0" smtClean="0">
                <a:solidFill>
                  <a:schemeClr val="tx1">
                    <a:lumMod val="95000"/>
                    <a:lumOff val="5000"/>
                  </a:schemeClr>
                </a:solidFill>
              </a:rPr>
              <a:t>时，它返回</a:t>
            </a:r>
            <a:r>
              <a:rPr lang="en-US" altLang="zh-CN" sz="2400" b="1" dirty="0" smtClean="0">
                <a:solidFill>
                  <a:schemeClr val="tx1">
                    <a:lumMod val="95000"/>
                    <a:lumOff val="5000"/>
                  </a:schemeClr>
                </a:solidFill>
              </a:rPr>
              <a:t>undefined</a:t>
            </a:r>
            <a:r>
              <a:rPr lang="zh-CN" altLang="en-US" sz="2400" b="1" dirty="0" smtClean="0">
                <a:solidFill>
                  <a:schemeClr val="tx1">
                    <a:lumMod val="95000"/>
                    <a:lumOff val="5000"/>
                  </a:schemeClr>
                </a:solidFill>
              </a:rPr>
              <a:t>，而</a:t>
            </a:r>
            <a:r>
              <a:rPr lang="en-US" altLang="zh-CN" sz="2400" b="1" dirty="0" smtClean="0">
                <a:solidFill>
                  <a:schemeClr val="tx1">
                    <a:lumMod val="95000"/>
                    <a:lumOff val="5000"/>
                  </a:schemeClr>
                </a:solidFill>
              </a:rPr>
              <a:t>y</a:t>
            </a:r>
            <a:r>
              <a:rPr lang="zh-CN" altLang="en-US" sz="2400" b="1" dirty="0" smtClean="0">
                <a:solidFill>
                  <a:schemeClr val="tx1">
                    <a:lumMod val="95000"/>
                    <a:lumOff val="5000"/>
                  </a:schemeClr>
                </a:solidFill>
              </a:rPr>
              <a:t>返回</a:t>
            </a:r>
            <a:r>
              <a:rPr lang="en-US" altLang="zh-CN" sz="2400" b="1" dirty="0" smtClean="0">
                <a:solidFill>
                  <a:schemeClr val="tx1">
                    <a:lumMod val="95000"/>
                    <a:lumOff val="5000"/>
                  </a:schemeClr>
                </a:solidFill>
              </a:rPr>
              <a:t>2</a:t>
            </a:r>
            <a:r>
              <a:rPr lang="zh-CN" altLang="en-US" sz="2400" b="1" dirty="0" smtClean="0">
                <a:solidFill>
                  <a:schemeClr val="tx1">
                    <a:lumMod val="95000"/>
                    <a:lumOff val="5000"/>
                  </a:schemeClr>
                </a:solidFill>
              </a:rPr>
              <a:t>。</a:t>
            </a:r>
          </a:p>
          <a:p>
            <a:r>
              <a:rPr lang="zh-CN" altLang="en-US" sz="2400" b="1" dirty="0" smtClean="0">
                <a:solidFill>
                  <a:schemeClr val="tx1">
                    <a:lumMod val="95000"/>
                    <a:lumOff val="5000"/>
                  </a:schemeClr>
                </a:solidFill>
              </a:rPr>
              <a:t>答案：</a:t>
            </a:r>
            <a:r>
              <a:rPr lang="en-US" altLang="zh-CN" sz="2400" b="1" dirty="0" smtClean="0">
                <a:solidFill>
                  <a:schemeClr val="tx1">
                    <a:lumMod val="95000"/>
                    <a:lumOff val="5000"/>
                  </a:schemeClr>
                </a:solidFill>
              </a:rPr>
              <a:t> 1 undefined 2</a:t>
            </a:r>
            <a:endParaRPr lang="zh-CN" altLang="en-US" sz="2400" b="1" dirty="0" smtClean="0">
              <a:solidFill>
                <a:schemeClr val="tx1">
                  <a:lumMod val="95000"/>
                  <a:lumOff val="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51520" y="260648"/>
            <a:ext cx="8712968" cy="6408712"/>
          </a:xfrm>
        </p:spPr>
        <p:txBody>
          <a:bodyPr>
            <a:noAutofit/>
          </a:bodyPr>
          <a:lstStyle/>
          <a:p>
            <a:r>
              <a:rPr lang="zh-CN" altLang="en-US" sz="2400" b="1" dirty="0" smtClean="0">
                <a:solidFill>
                  <a:schemeClr val="tx1">
                    <a:lumMod val="95000"/>
                    <a:lumOff val="5000"/>
                  </a:schemeClr>
                </a:solidFill>
              </a:rPr>
              <a:t>八</a:t>
            </a:r>
            <a:r>
              <a:rPr lang="en-US" altLang="zh-CN" sz="2400" b="1" dirty="0" smtClean="0">
                <a:solidFill>
                  <a:schemeClr val="tx1">
                    <a:lumMod val="95000"/>
                    <a:lumOff val="5000"/>
                  </a:schemeClr>
                </a:solidFill>
              </a:rPr>
              <a:t>.</a:t>
            </a:r>
            <a:r>
              <a:rPr lang="zh-CN" altLang="en-US" sz="2400" b="1" dirty="0" smtClean="0">
                <a:solidFill>
                  <a:schemeClr val="tx1">
                    <a:lumMod val="95000"/>
                    <a:lumOff val="5000"/>
                  </a:schemeClr>
                </a:solidFill>
              </a:rPr>
              <a:t>下面代码的输出是什么</a:t>
            </a:r>
            <a:r>
              <a:rPr lang="en-US" altLang="zh-CN" sz="2400" b="1" dirty="0" smtClean="0">
                <a:solidFill>
                  <a:schemeClr val="tx1">
                    <a:lumMod val="95000"/>
                    <a:lumOff val="5000"/>
                  </a:schemeClr>
                </a:solidFill>
              </a:rPr>
              <a:t>?</a:t>
            </a:r>
          </a:p>
          <a:p>
            <a:r>
              <a:rPr lang="en-US" altLang="zh-CN" sz="2400" b="1" dirty="0" smtClean="0">
                <a:solidFill>
                  <a:schemeClr val="tx1">
                    <a:lumMod val="95000"/>
                    <a:lumOff val="5000"/>
                  </a:schemeClr>
                </a:solidFill>
              </a:rPr>
              <a:t>function A() {} </a:t>
            </a:r>
          </a:p>
          <a:p>
            <a:r>
              <a:rPr lang="en-US" altLang="zh-CN" sz="2400" b="1" dirty="0" smtClean="0">
                <a:solidFill>
                  <a:schemeClr val="tx1">
                    <a:lumMod val="95000"/>
                    <a:lumOff val="5000"/>
                  </a:schemeClr>
                </a:solidFill>
              </a:rPr>
              <a:t>function B(a) { </a:t>
            </a:r>
          </a:p>
          <a:p>
            <a:r>
              <a:rPr lang="en-US" altLang="zh-CN" sz="2400" b="1" dirty="0" err="1" smtClean="0">
                <a:solidFill>
                  <a:schemeClr val="tx1">
                    <a:lumMod val="95000"/>
                    <a:lumOff val="5000"/>
                  </a:schemeClr>
                </a:solidFill>
              </a:rPr>
              <a:t>this.a</a:t>
            </a:r>
            <a:r>
              <a:rPr lang="en-US" altLang="zh-CN" sz="2400" b="1" dirty="0" smtClean="0">
                <a:solidFill>
                  <a:schemeClr val="tx1">
                    <a:lumMod val="95000"/>
                    <a:lumOff val="5000"/>
                  </a:schemeClr>
                </a:solidFill>
              </a:rPr>
              <a:t> = a; </a:t>
            </a:r>
          </a:p>
          <a:p>
            <a:r>
              <a:rPr lang="en-US" altLang="zh-CN" sz="2400" b="1" dirty="0" smtClean="0">
                <a:solidFill>
                  <a:schemeClr val="tx1">
                    <a:lumMod val="95000"/>
                    <a:lumOff val="5000"/>
                  </a:schemeClr>
                </a:solidFill>
              </a:rPr>
              <a:t>} </a:t>
            </a:r>
          </a:p>
          <a:p>
            <a:r>
              <a:rPr lang="en-US" altLang="zh-CN" sz="2400" b="1" dirty="0" smtClean="0">
                <a:solidFill>
                  <a:schemeClr val="tx1">
                    <a:lumMod val="95000"/>
                    <a:lumOff val="5000"/>
                  </a:schemeClr>
                </a:solidFill>
              </a:rPr>
              <a:t>function C(a) { </a:t>
            </a:r>
          </a:p>
          <a:p>
            <a:r>
              <a:rPr lang="en-US" altLang="zh-CN" sz="2400" b="1" dirty="0" smtClean="0">
                <a:solidFill>
                  <a:schemeClr val="tx1">
                    <a:lumMod val="95000"/>
                    <a:lumOff val="5000"/>
                  </a:schemeClr>
                </a:solidFill>
              </a:rPr>
              <a:t>if (a) { </a:t>
            </a:r>
            <a:r>
              <a:rPr lang="en-US" altLang="zh-CN" sz="2400" b="1" dirty="0" err="1" smtClean="0">
                <a:solidFill>
                  <a:schemeClr val="tx1">
                    <a:lumMod val="95000"/>
                    <a:lumOff val="5000"/>
                  </a:schemeClr>
                </a:solidFill>
              </a:rPr>
              <a:t>this.a</a:t>
            </a:r>
            <a:r>
              <a:rPr lang="en-US" altLang="zh-CN" sz="2400" b="1" dirty="0" smtClean="0">
                <a:solidFill>
                  <a:schemeClr val="tx1">
                    <a:lumMod val="95000"/>
                    <a:lumOff val="5000"/>
                  </a:schemeClr>
                </a:solidFill>
              </a:rPr>
              <a:t> = a; } </a:t>
            </a:r>
          </a:p>
          <a:p>
            <a:r>
              <a:rPr lang="en-US" altLang="zh-CN" sz="2400" b="1" dirty="0" smtClean="0">
                <a:solidFill>
                  <a:schemeClr val="tx1">
                    <a:lumMod val="95000"/>
                    <a:lumOff val="5000"/>
                  </a:schemeClr>
                </a:solidFill>
              </a:rPr>
              <a:t>} </a:t>
            </a:r>
          </a:p>
          <a:p>
            <a:r>
              <a:rPr lang="en-US" altLang="zh-CN" sz="2400" b="1" dirty="0" err="1" smtClean="0">
                <a:solidFill>
                  <a:schemeClr val="tx1">
                    <a:lumMod val="95000"/>
                    <a:lumOff val="5000"/>
                  </a:schemeClr>
                </a:solidFill>
              </a:rPr>
              <a:t>A.prototype.a</a:t>
            </a:r>
            <a:r>
              <a:rPr lang="en-US" altLang="zh-CN" sz="2400" b="1" dirty="0" smtClean="0">
                <a:solidFill>
                  <a:schemeClr val="tx1">
                    <a:lumMod val="95000"/>
                    <a:lumOff val="5000"/>
                  </a:schemeClr>
                </a:solidFill>
              </a:rPr>
              <a:t> = 1; </a:t>
            </a:r>
          </a:p>
          <a:p>
            <a:r>
              <a:rPr lang="en-US" altLang="zh-CN" sz="2400" b="1" dirty="0" err="1" smtClean="0">
                <a:solidFill>
                  <a:schemeClr val="tx1">
                    <a:lumMod val="95000"/>
                    <a:lumOff val="5000"/>
                  </a:schemeClr>
                </a:solidFill>
              </a:rPr>
              <a:t>B.prototype.a</a:t>
            </a:r>
            <a:r>
              <a:rPr lang="en-US" altLang="zh-CN" sz="2400" b="1" dirty="0" smtClean="0">
                <a:solidFill>
                  <a:schemeClr val="tx1">
                    <a:lumMod val="95000"/>
                    <a:lumOff val="5000"/>
                  </a:schemeClr>
                </a:solidFill>
              </a:rPr>
              <a:t> = 1;</a:t>
            </a:r>
          </a:p>
          <a:p>
            <a:r>
              <a:rPr lang="en-US" altLang="zh-CN" sz="2400" b="1" dirty="0" smtClean="0">
                <a:solidFill>
                  <a:schemeClr val="tx1">
                    <a:lumMod val="95000"/>
                    <a:lumOff val="5000"/>
                  </a:schemeClr>
                </a:solidFill>
              </a:rPr>
              <a:t> </a:t>
            </a:r>
            <a:r>
              <a:rPr lang="en-US" altLang="zh-CN" sz="2400" b="1" dirty="0" err="1" smtClean="0">
                <a:solidFill>
                  <a:schemeClr val="tx1">
                    <a:lumMod val="95000"/>
                    <a:lumOff val="5000"/>
                  </a:schemeClr>
                </a:solidFill>
              </a:rPr>
              <a:t>C.prototype.a</a:t>
            </a:r>
            <a:r>
              <a:rPr lang="en-US" altLang="zh-CN" sz="2400" b="1" dirty="0" smtClean="0">
                <a:solidFill>
                  <a:schemeClr val="tx1">
                    <a:lumMod val="95000"/>
                    <a:lumOff val="5000"/>
                  </a:schemeClr>
                </a:solidFill>
              </a:rPr>
              <a:t> = 1; </a:t>
            </a:r>
          </a:p>
          <a:p>
            <a:r>
              <a:rPr lang="en-US" altLang="zh-CN" sz="2400" b="1" dirty="0" smtClean="0">
                <a:solidFill>
                  <a:schemeClr val="tx1">
                    <a:lumMod val="95000"/>
                    <a:lumOff val="5000"/>
                  </a:schemeClr>
                </a:solidFill>
              </a:rPr>
              <a:t>console.log(new A().a); </a:t>
            </a:r>
          </a:p>
          <a:p>
            <a:r>
              <a:rPr lang="en-US" altLang="zh-CN" sz="2400" b="1" dirty="0" smtClean="0">
                <a:solidFill>
                  <a:schemeClr val="tx1">
                    <a:lumMod val="95000"/>
                    <a:lumOff val="5000"/>
                  </a:schemeClr>
                </a:solidFill>
              </a:rPr>
              <a:t>console.log(new B().a);</a:t>
            </a:r>
          </a:p>
          <a:p>
            <a:r>
              <a:rPr lang="en-US" altLang="zh-CN" sz="2400" b="1" dirty="0" smtClean="0">
                <a:solidFill>
                  <a:schemeClr val="tx1">
                    <a:lumMod val="95000"/>
                    <a:lumOff val="5000"/>
                  </a:schemeClr>
                </a:solidFill>
              </a:rPr>
              <a:t> console.log(new C(2).a);</a:t>
            </a:r>
            <a:endParaRPr lang="zh-CN" altLang="en-US" sz="2400" b="1" dirty="0" smtClean="0">
              <a:solidFill>
                <a:schemeClr val="tx1">
                  <a:lumMod val="95000"/>
                  <a:lumOff val="5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51520" y="260648"/>
            <a:ext cx="8712968" cy="6408712"/>
          </a:xfrm>
        </p:spPr>
        <p:txBody>
          <a:bodyPr>
            <a:noAutofit/>
          </a:bodyPr>
          <a:lstStyle/>
          <a:p>
            <a:r>
              <a:rPr lang="zh-CN" altLang="en-US" sz="2400" b="1" dirty="0" smtClean="0">
                <a:solidFill>
                  <a:schemeClr val="tx1">
                    <a:lumMod val="95000"/>
                    <a:lumOff val="5000"/>
                  </a:schemeClr>
                </a:solidFill>
              </a:rPr>
              <a:t>八</a:t>
            </a:r>
            <a:r>
              <a:rPr lang="en-US" altLang="zh-CN" sz="2400" b="1" dirty="0" smtClean="0">
                <a:solidFill>
                  <a:schemeClr val="tx1">
                    <a:lumMod val="95000"/>
                    <a:lumOff val="5000"/>
                  </a:schemeClr>
                </a:solidFill>
              </a:rPr>
              <a:t>.</a:t>
            </a:r>
            <a:r>
              <a:rPr lang="zh-CN" altLang="en-US" sz="2400" b="1" dirty="0" smtClean="0">
                <a:solidFill>
                  <a:schemeClr val="tx1">
                    <a:lumMod val="95000"/>
                    <a:lumOff val="5000"/>
                  </a:schemeClr>
                </a:solidFill>
              </a:rPr>
              <a:t>解析：</a:t>
            </a:r>
            <a:endParaRPr lang="en-US" altLang="zh-CN" sz="2400" b="1" dirty="0" smtClean="0">
              <a:solidFill>
                <a:schemeClr val="tx1">
                  <a:lumMod val="95000"/>
                  <a:lumOff val="5000"/>
                </a:schemeClr>
              </a:solidFill>
            </a:endParaRPr>
          </a:p>
          <a:p>
            <a:r>
              <a:rPr lang="en-US" altLang="zh-CN" sz="2400" b="1" dirty="0" smtClean="0">
                <a:solidFill>
                  <a:schemeClr val="tx1">
                    <a:lumMod val="95000"/>
                    <a:lumOff val="5000"/>
                  </a:schemeClr>
                </a:solidFill>
              </a:rPr>
              <a:t>//</a:t>
            </a:r>
            <a:r>
              <a:rPr lang="zh-CN" altLang="en-US" sz="2400" b="1" dirty="0" smtClean="0">
                <a:solidFill>
                  <a:schemeClr val="tx1">
                    <a:lumMod val="95000"/>
                    <a:lumOff val="5000"/>
                  </a:schemeClr>
                </a:solidFill>
              </a:rPr>
              <a:t>新建一个构造函数</a:t>
            </a:r>
            <a:r>
              <a:rPr lang="en-US" altLang="zh-CN" sz="2400" b="1" dirty="0" smtClean="0">
                <a:solidFill>
                  <a:schemeClr val="tx1">
                    <a:lumMod val="95000"/>
                    <a:lumOff val="5000"/>
                  </a:schemeClr>
                </a:solidFill>
              </a:rPr>
              <a:t>A</a:t>
            </a:r>
          </a:p>
          <a:p>
            <a:r>
              <a:rPr lang="en-US" altLang="zh-CN" sz="2400" b="1" dirty="0" smtClean="0">
                <a:solidFill>
                  <a:schemeClr val="tx1">
                    <a:lumMod val="95000"/>
                    <a:lumOff val="5000"/>
                  </a:schemeClr>
                </a:solidFill>
              </a:rPr>
              <a:t> function A() {} </a:t>
            </a:r>
          </a:p>
          <a:p>
            <a:r>
              <a:rPr lang="en-US" altLang="zh-CN" sz="2400" b="1" dirty="0" smtClean="0">
                <a:solidFill>
                  <a:schemeClr val="tx1">
                    <a:lumMod val="95000"/>
                    <a:lumOff val="5000"/>
                  </a:schemeClr>
                </a:solidFill>
              </a:rPr>
              <a:t>//</a:t>
            </a:r>
            <a:r>
              <a:rPr lang="zh-CN" altLang="en-US" sz="2400" b="1" dirty="0" smtClean="0">
                <a:solidFill>
                  <a:schemeClr val="tx1">
                    <a:lumMod val="95000"/>
                    <a:lumOff val="5000"/>
                  </a:schemeClr>
                </a:solidFill>
              </a:rPr>
              <a:t>新建一个构造函数</a:t>
            </a:r>
            <a:r>
              <a:rPr lang="en-US" altLang="zh-CN" sz="2400" b="1" dirty="0" smtClean="0">
                <a:solidFill>
                  <a:schemeClr val="tx1">
                    <a:lumMod val="95000"/>
                    <a:lumOff val="5000"/>
                  </a:schemeClr>
                </a:solidFill>
              </a:rPr>
              <a:t>B</a:t>
            </a:r>
            <a:r>
              <a:rPr lang="zh-CN" altLang="en-US" sz="2400" b="1" dirty="0" smtClean="0">
                <a:solidFill>
                  <a:schemeClr val="tx1">
                    <a:lumMod val="95000"/>
                    <a:lumOff val="5000"/>
                  </a:schemeClr>
                </a:solidFill>
              </a:rPr>
              <a:t>，并添加一个自有属性</a:t>
            </a:r>
            <a:r>
              <a:rPr lang="en-US" altLang="zh-CN" sz="2400" b="1" dirty="0" smtClean="0">
                <a:solidFill>
                  <a:schemeClr val="tx1">
                    <a:lumMod val="95000"/>
                    <a:lumOff val="5000"/>
                  </a:schemeClr>
                </a:solidFill>
              </a:rPr>
              <a:t>a</a:t>
            </a:r>
            <a:r>
              <a:rPr lang="zh-CN" altLang="en-US" sz="2400" b="1" dirty="0" smtClean="0">
                <a:solidFill>
                  <a:schemeClr val="tx1">
                    <a:lumMod val="95000"/>
                    <a:lumOff val="5000"/>
                  </a:schemeClr>
                </a:solidFill>
              </a:rPr>
              <a:t>，属性</a:t>
            </a:r>
            <a:r>
              <a:rPr lang="en-US" altLang="zh-CN" sz="2400" b="1" dirty="0" smtClean="0">
                <a:solidFill>
                  <a:schemeClr val="tx1">
                    <a:lumMod val="95000"/>
                    <a:lumOff val="5000"/>
                  </a:schemeClr>
                </a:solidFill>
              </a:rPr>
              <a:t>a</a:t>
            </a:r>
            <a:r>
              <a:rPr lang="zh-CN" altLang="en-US" sz="2400" b="1" dirty="0" smtClean="0">
                <a:solidFill>
                  <a:schemeClr val="tx1">
                    <a:lumMod val="95000"/>
                    <a:lumOff val="5000"/>
                  </a:schemeClr>
                </a:solidFill>
              </a:rPr>
              <a:t>的值取决于传入的参数 </a:t>
            </a:r>
            <a:endParaRPr lang="en-US" altLang="zh-CN" sz="2400" b="1" dirty="0" smtClean="0">
              <a:solidFill>
                <a:schemeClr val="tx1">
                  <a:lumMod val="95000"/>
                  <a:lumOff val="5000"/>
                </a:schemeClr>
              </a:solidFill>
            </a:endParaRPr>
          </a:p>
          <a:p>
            <a:r>
              <a:rPr lang="en-US" altLang="zh-CN" sz="2400" b="1" dirty="0" smtClean="0">
                <a:solidFill>
                  <a:schemeClr val="tx1">
                    <a:lumMod val="95000"/>
                    <a:lumOff val="5000"/>
                  </a:schemeClr>
                </a:solidFill>
              </a:rPr>
              <a:t>function B(a) { </a:t>
            </a:r>
            <a:r>
              <a:rPr lang="en-US" altLang="zh-CN" sz="2400" b="1" dirty="0" err="1" smtClean="0">
                <a:solidFill>
                  <a:schemeClr val="tx1">
                    <a:lumMod val="95000"/>
                    <a:lumOff val="5000"/>
                  </a:schemeClr>
                </a:solidFill>
              </a:rPr>
              <a:t>this.a</a:t>
            </a:r>
            <a:r>
              <a:rPr lang="en-US" altLang="zh-CN" sz="2400" b="1" dirty="0" smtClean="0">
                <a:solidFill>
                  <a:schemeClr val="tx1">
                    <a:lumMod val="95000"/>
                    <a:lumOff val="5000"/>
                  </a:schemeClr>
                </a:solidFill>
              </a:rPr>
              <a:t> = a; } </a:t>
            </a:r>
          </a:p>
          <a:p>
            <a:r>
              <a:rPr lang="en-US" altLang="zh-CN" sz="2400" b="1" dirty="0" smtClean="0">
                <a:solidFill>
                  <a:schemeClr val="tx1">
                    <a:lumMod val="95000"/>
                    <a:lumOff val="5000"/>
                  </a:schemeClr>
                </a:solidFill>
              </a:rPr>
              <a:t>//</a:t>
            </a:r>
            <a:r>
              <a:rPr lang="zh-CN" altLang="en-US" sz="2400" b="1" dirty="0" smtClean="0">
                <a:solidFill>
                  <a:schemeClr val="tx1">
                    <a:lumMod val="95000"/>
                    <a:lumOff val="5000"/>
                  </a:schemeClr>
                </a:solidFill>
              </a:rPr>
              <a:t>新建一个构造函数</a:t>
            </a:r>
            <a:r>
              <a:rPr lang="en-US" altLang="zh-CN" sz="2400" b="1" dirty="0" smtClean="0">
                <a:solidFill>
                  <a:schemeClr val="tx1">
                    <a:lumMod val="95000"/>
                    <a:lumOff val="5000"/>
                  </a:schemeClr>
                </a:solidFill>
              </a:rPr>
              <a:t>C</a:t>
            </a:r>
            <a:r>
              <a:rPr lang="zh-CN" altLang="en-US" sz="2400" b="1" dirty="0" smtClean="0">
                <a:solidFill>
                  <a:schemeClr val="tx1">
                    <a:lumMod val="95000"/>
                    <a:lumOff val="5000"/>
                  </a:schemeClr>
                </a:solidFill>
              </a:rPr>
              <a:t>，如果有参数，则添加自有属性</a:t>
            </a:r>
            <a:r>
              <a:rPr lang="en-US" altLang="zh-CN" sz="2400" b="1" dirty="0" smtClean="0">
                <a:solidFill>
                  <a:schemeClr val="tx1">
                    <a:lumMod val="95000"/>
                    <a:lumOff val="5000"/>
                  </a:schemeClr>
                </a:solidFill>
              </a:rPr>
              <a:t>a</a:t>
            </a:r>
            <a:r>
              <a:rPr lang="zh-CN" altLang="en-US" sz="2400" b="1" dirty="0" smtClean="0">
                <a:solidFill>
                  <a:schemeClr val="tx1">
                    <a:lumMod val="95000"/>
                    <a:lumOff val="5000"/>
                  </a:schemeClr>
                </a:solidFill>
              </a:rPr>
              <a:t>，属性</a:t>
            </a:r>
            <a:r>
              <a:rPr lang="en-US" altLang="zh-CN" sz="2400" b="1" dirty="0" smtClean="0">
                <a:solidFill>
                  <a:schemeClr val="tx1">
                    <a:lumMod val="95000"/>
                    <a:lumOff val="5000"/>
                  </a:schemeClr>
                </a:solidFill>
              </a:rPr>
              <a:t>a</a:t>
            </a:r>
            <a:r>
              <a:rPr lang="zh-CN" altLang="en-US" sz="2400" b="1" dirty="0" smtClean="0">
                <a:solidFill>
                  <a:schemeClr val="tx1">
                    <a:lumMod val="95000"/>
                    <a:lumOff val="5000"/>
                  </a:schemeClr>
                </a:solidFill>
              </a:rPr>
              <a:t>的值为传入的参数值， </a:t>
            </a:r>
            <a:endParaRPr lang="en-US" altLang="zh-CN" sz="2400" b="1" dirty="0" smtClean="0">
              <a:solidFill>
                <a:schemeClr val="tx1">
                  <a:lumMod val="95000"/>
                  <a:lumOff val="5000"/>
                </a:schemeClr>
              </a:solidFill>
            </a:endParaRPr>
          </a:p>
          <a:p>
            <a:r>
              <a:rPr lang="en-US" altLang="zh-CN" sz="2400" b="1" dirty="0" smtClean="0">
                <a:solidFill>
                  <a:schemeClr val="tx1">
                    <a:lumMod val="95000"/>
                    <a:lumOff val="5000"/>
                  </a:schemeClr>
                </a:solidFill>
              </a:rPr>
              <a:t>//</a:t>
            </a:r>
            <a:r>
              <a:rPr lang="zh-CN" altLang="en-US" sz="2400" b="1" dirty="0" smtClean="0">
                <a:solidFill>
                  <a:schemeClr val="tx1">
                    <a:lumMod val="95000"/>
                    <a:lumOff val="5000"/>
                  </a:schemeClr>
                </a:solidFill>
              </a:rPr>
              <a:t>如果没有传入参数，则构造函数</a:t>
            </a:r>
            <a:r>
              <a:rPr lang="en-US" altLang="zh-CN" sz="2400" b="1" dirty="0" smtClean="0">
                <a:solidFill>
                  <a:schemeClr val="tx1">
                    <a:lumMod val="95000"/>
                    <a:lumOff val="5000"/>
                  </a:schemeClr>
                </a:solidFill>
              </a:rPr>
              <a:t>C</a:t>
            </a:r>
            <a:r>
              <a:rPr lang="zh-CN" altLang="en-US" sz="2400" b="1" dirty="0" smtClean="0">
                <a:solidFill>
                  <a:schemeClr val="tx1">
                    <a:lumMod val="95000"/>
                    <a:lumOff val="5000"/>
                  </a:schemeClr>
                </a:solidFill>
              </a:rPr>
              <a:t>没有自有属性 </a:t>
            </a:r>
            <a:endParaRPr lang="en-US" altLang="zh-CN" sz="2400" b="1" dirty="0" smtClean="0">
              <a:solidFill>
                <a:schemeClr val="tx1">
                  <a:lumMod val="95000"/>
                  <a:lumOff val="5000"/>
                </a:schemeClr>
              </a:solidFill>
            </a:endParaRPr>
          </a:p>
          <a:p>
            <a:r>
              <a:rPr lang="en-US" altLang="zh-CN" sz="2400" b="1" dirty="0" smtClean="0">
                <a:solidFill>
                  <a:schemeClr val="tx1">
                    <a:lumMod val="95000"/>
                    <a:lumOff val="5000"/>
                  </a:schemeClr>
                </a:solidFill>
              </a:rPr>
              <a:t>function C(a) { if (a) { </a:t>
            </a:r>
            <a:r>
              <a:rPr lang="en-US" altLang="zh-CN" sz="2400" b="1" dirty="0" err="1" smtClean="0">
                <a:solidFill>
                  <a:schemeClr val="tx1">
                    <a:lumMod val="95000"/>
                    <a:lumOff val="5000"/>
                  </a:schemeClr>
                </a:solidFill>
              </a:rPr>
              <a:t>this.a</a:t>
            </a:r>
            <a:r>
              <a:rPr lang="en-US" altLang="zh-CN" sz="2400" b="1" dirty="0" smtClean="0">
                <a:solidFill>
                  <a:schemeClr val="tx1">
                    <a:lumMod val="95000"/>
                    <a:lumOff val="5000"/>
                  </a:schemeClr>
                </a:solidFill>
              </a:rPr>
              <a:t> = a; } } </a:t>
            </a:r>
          </a:p>
          <a:p>
            <a:r>
              <a:rPr lang="en-US" altLang="zh-CN" sz="2400" b="1" dirty="0" smtClean="0">
                <a:solidFill>
                  <a:schemeClr val="tx1">
                    <a:lumMod val="95000"/>
                    <a:lumOff val="5000"/>
                  </a:schemeClr>
                </a:solidFill>
              </a:rPr>
              <a:t>//</a:t>
            </a:r>
            <a:r>
              <a:rPr lang="zh-CN" altLang="en-US" sz="2400" b="1" dirty="0" smtClean="0">
                <a:solidFill>
                  <a:schemeClr val="tx1">
                    <a:lumMod val="95000"/>
                    <a:lumOff val="5000"/>
                  </a:schemeClr>
                </a:solidFill>
              </a:rPr>
              <a:t>在</a:t>
            </a:r>
            <a:r>
              <a:rPr lang="en-US" altLang="zh-CN" sz="2400" b="1" dirty="0" smtClean="0">
                <a:solidFill>
                  <a:schemeClr val="tx1">
                    <a:lumMod val="95000"/>
                    <a:lumOff val="5000"/>
                  </a:schemeClr>
                </a:solidFill>
              </a:rPr>
              <a:t>A</a:t>
            </a:r>
            <a:r>
              <a:rPr lang="zh-CN" altLang="en-US" sz="2400" b="1" dirty="0" smtClean="0">
                <a:solidFill>
                  <a:schemeClr val="tx1">
                    <a:lumMod val="95000"/>
                    <a:lumOff val="5000"/>
                  </a:schemeClr>
                </a:solidFill>
              </a:rPr>
              <a:t>的原型对象上添加一个属性</a:t>
            </a:r>
            <a:r>
              <a:rPr lang="en-US" altLang="zh-CN" sz="2400" b="1" dirty="0" smtClean="0">
                <a:solidFill>
                  <a:schemeClr val="tx1">
                    <a:lumMod val="95000"/>
                    <a:lumOff val="5000"/>
                  </a:schemeClr>
                </a:solidFill>
              </a:rPr>
              <a:t>a</a:t>
            </a:r>
            <a:r>
              <a:rPr lang="zh-CN" altLang="en-US" sz="2400" b="1" dirty="0" smtClean="0">
                <a:solidFill>
                  <a:schemeClr val="tx1">
                    <a:lumMod val="95000"/>
                    <a:lumOff val="5000"/>
                  </a:schemeClr>
                </a:solidFill>
              </a:rPr>
              <a:t>，属性</a:t>
            </a:r>
            <a:r>
              <a:rPr lang="en-US" altLang="zh-CN" sz="2400" b="1" dirty="0" smtClean="0">
                <a:solidFill>
                  <a:schemeClr val="tx1">
                    <a:lumMod val="95000"/>
                    <a:lumOff val="5000"/>
                  </a:schemeClr>
                </a:solidFill>
              </a:rPr>
              <a:t>a</a:t>
            </a:r>
            <a:r>
              <a:rPr lang="zh-CN" altLang="en-US" sz="2400" b="1" dirty="0" smtClean="0">
                <a:solidFill>
                  <a:schemeClr val="tx1">
                    <a:lumMod val="95000"/>
                    <a:lumOff val="5000"/>
                  </a:schemeClr>
                </a:solidFill>
              </a:rPr>
              <a:t>的值是</a:t>
            </a:r>
            <a:r>
              <a:rPr lang="en-US" altLang="zh-CN" sz="2400" b="1" dirty="0" smtClean="0">
                <a:solidFill>
                  <a:schemeClr val="tx1">
                    <a:lumMod val="95000"/>
                    <a:lumOff val="5000"/>
                  </a:schemeClr>
                </a:solidFill>
              </a:rPr>
              <a:t>1</a:t>
            </a:r>
            <a:r>
              <a:rPr lang="zh-CN" altLang="en-US" sz="2400" b="1" dirty="0" smtClean="0">
                <a:solidFill>
                  <a:schemeClr val="tx1">
                    <a:lumMod val="95000"/>
                    <a:lumOff val="5000"/>
                  </a:schemeClr>
                </a:solidFill>
              </a:rPr>
              <a:t>，</a:t>
            </a:r>
            <a:r>
              <a:rPr lang="en-US" altLang="zh-CN" sz="2400" b="1" dirty="0" smtClean="0">
                <a:solidFill>
                  <a:schemeClr val="tx1">
                    <a:lumMod val="95000"/>
                    <a:lumOff val="5000"/>
                  </a:schemeClr>
                </a:solidFill>
              </a:rPr>
              <a:t>(</a:t>
            </a:r>
            <a:r>
              <a:rPr lang="zh-CN" altLang="en-US" sz="2400" b="1" dirty="0" smtClean="0">
                <a:solidFill>
                  <a:schemeClr val="tx1">
                    <a:lumMod val="95000"/>
                    <a:lumOff val="5000"/>
                  </a:schemeClr>
                </a:solidFill>
              </a:rPr>
              <a:t>两个同理</a:t>
            </a:r>
            <a:r>
              <a:rPr lang="en-US" altLang="zh-CN" sz="2400" b="1" dirty="0" smtClean="0">
                <a:solidFill>
                  <a:schemeClr val="tx1">
                    <a:lumMod val="95000"/>
                    <a:lumOff val="5000"/>
                  </a:schemeClr>
                </a:solidFill>
              </a:rPr>
              <a:t>)</a:t>
            </a:r>
            <a:r>
              <a:rPr lang="zh-CN" altLang="en-US" sz="2400" b="1" dirty="0" smtClean="0">
                <a:solidFill>
                  <a:schemeClr val="tx1">
                    <a:lumMod val="95000"/>
                    <a:lumOff val="5000"/>
                  </a:schemeClr>
                </a:solidFill>
              </a:rPr>
              <a:t> </a:t>
            </a:r>
            <a:r>
              <a:rPr lang="en-US" altLang="zh-CN" sz="2400" b="1" dirty="0" err="1" smtClean="0">
                <a:solidFill>
                  <a:schemeClr val="tx1">
                    <a:lumMod val="95000"/>
                    <a:lumOff val="5000"/>
                  </a:schemeClr>
                </a:solidFill>
              </a:rPr>
              <a:t>A.prototype.a</a:t>
            </a:r>
            <a:r>
              <a:rPr lang="en-US" altLang="zh-CN" sz="2400" b="1" dirty="0" smtClean="0">
                <a:solidFill>
                  <a:schemeClr val="tx1">
                    <a:lumMod val="95000"/>
                    <a:lumOff val="5000"/>
                  </a:schemeClr>
                </a:solidFill>
              </a:rPr>
              <a:t> = 1;</a:t>
            </a:r>
          </a:p>
          <a:p>
            <a:r>
              <a:rPr lang="en-US" altLang="zh-CN" sz="2400" b="1" dirty="0" smtClean="0">
                <a:solidFill>
                  <a:schemeClr val="tx1">
                    <a:lumMod val="95000"/>
                    <a:lumOff val="5000"/>
                  </a:schemeClr>
                </a:solidFill>
              </a:rPr>
              <a:t> </a:t>
            </a:r>
            <a:r>
              <a:rPr lang="en-US" altLang="zh-CN" sz="2400" b="1" dirty="0" err="1" smtClean="0">
                <a:solidFill>
                  <a:schemeClr val="tx1">
                    <a:lumMod val="95000"/>
                    <a:lumOff val="5000"/>
                  </a:schemeClr>
                </a:solidFill>
              </a:rPr>
              <a:t>B.prototype.a</a:t>
            </a:r>
            <a:r>
              <a:rPr lang="en-US" altLang="zh-CN" sz="2400" b="1" dirty="0" smtClean="0">
                <a:solidFill>
                  <a:schemeClr val="tx1">
                    <a:lumMod val="95000"/>
                    <a:lumOff val="5000"/>
                  </a:schemeClr>
                </a:solidFill>
              </a:rPr>
              <a:t> = 1;</a:t>
            </a:r>
          </a:p>
          <a:p>
            <a:r>
              <a:rPr lang="en-US" altLang="zh-CN" sz="2400" b="1" dirty="0" smtClean="0">
                <a:solidFill>
                  <a:schemeClr val="tx1">
                    <a:lumMod val="95000"/>
                    <a:lumOff val="5000"/>
                  </a:schemeClr>
                </a:solidFill>
              </a:rPr>
              <a:t> </a:t>
            </a:r>
            <a:r>
              <a:rPr lang="en-US" altLang="zh-CN" sz="2400" b="1" dirty="0" err="1" smtClean="0">
                <a:solidFill>
                  <a:schemeClr val="tx1">
                    <a:lumMod val="95000"/>
                    <a:lumOff val="5000"/>
                  </a:schemeClr>
                </a:solidFill>
              </a:rPr>
              <a:t>C.prototype.a</a:t>
            </a:r>
            <a:r>
              <a:rPr lang="en-US" altLang="zh-CN" sz="2400" b="1" dirty="0" smtClean="0">
                <a:solidFill>
                  <a:schemeClr val="tx1">
                    <a:lumMod val="95000"/>
                    <a:lumOff val="5000"/>
                  </a:schemeClr>
                </a:solidFill>
              </a:rPr>
              <a:t> = 1;</a:t>
            </a:r>
          </a:p>
          <a:p>
            <a:endParaRPr lang="zh-CN"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31640" y="836712"/>
            <a:ext cx="6400800" cy="4752528"/>
          </a:xfrm>
        </p:spPr>
        <p:txBody>
          <a:bodyPr>
            <a:noAutofit/>
          </a:bodyPr>
          <a:lstStyle/>
          <a:p>
            <a:r>
              <a:rPr lang="zh-CN" altLang="en-US" sz="2400" b="1" dirty="0" smtClean="0">
                <a:solidFill>
                  <a:schemeClr val="tx1">
                    <a:lumMod val="95000"/>
                    <a:lumOff val="5000"/>
                  </a:schemeClr>
                </a:solidFill>
              </a:rPr>
              <a:t>一</a:t>
            </a:r>
            <a:r>
              <a:rPr lang="en-US" altLang="zh-CN" sz="2400" b="1" dirty="0" smtClean="0">
                <a:solidFill>
                  <a:schemeClr val="tx1">
                    <a:lumMod val="95000"/>
                    <a:lumOff val="5000"/>
                  </a:schemeClr>
                </a:solidFill>
              </a:rPr>
              <a:t>.</a:t>
            </a:r>
            <a:r>
              <a:rPr lang="zh-CN" altLang="en-US" sz="2400" b="1" dirty="0" smtClean="0">
                <a:solidFill>
                  <a:schemeClr val="tx1">
                    <a:lumMod val="95000"/>
                    <a:lumOff val="5000"/>
                  </a:schemeClr>
                </a:solidFill>
              </a:rPr>
              <a:t>下面代码的输出是什么？</a:t>
            </a:r>
            <a:endParaRPr lang="en-US" altLang="zh-CN" sz="2400" b="1" dirty="0" smtClean="0">
              <a:solidFill>
                <a:schemeClr val="tx1">
                  <a:lumMod val="95000"/>
                  <a:lumOff val="5000"/>
                </a:schemeClr>
              </a:solidFill>
            </a:endParaRPr>
          </a:p>
          <a:p>
            <a:r>
              <a:rPr lang="en-US" altLang="zh-CN" sz="2400" b="1" dirty="0" smtClean="0">
                <a:solidFill>
                  <a:schemeClr val="tx1">
                    <a:lumMod val="95000"/>
                    <a:lumOff val="5000"/>
                  </a:schemeClr>
                </a:solidFill>
              </a:rPr>
              <a:t>function </a:t>
            </a:r>
            <a:r>
              <a:rPr lang="en-US" altLang="zh-CN" sz="2400" b="1" dirty="0" err="1" smtClean="0">
                <a:solidFill>
                  <a:schemeClr val="tx1">
                    <a:lumMod val="95000"/>
                    <a:lumOff val="5000"/>
                  </a:schemeClr>
                </a:solidFill>
              </a:rPr>
              <a:t>chuangLan</a:t>
            </a:r>
            <a:r>
              <a:rPr lang="en-US" altLang="zh-CN" sz="2400" b="1" dirty="0" smtClean="0">
                <a:solidFill>
                  <a:schemeClr val="tx1">
                    <a:lumMod val="95000"/>
                    <a:lumOff val="5000"/>
                  </a:schemeClr>
                </a:solidFill>
              </a:rPr>
              <a:t>() {</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console.log(name);</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console.log(age);</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a:t>
            </a:r>
            <a:r>
              <a:rPr lang="en-US" altLang="zh-CN" sz="2400" b="1" dirty="0" err="1" smtClean="0">
                <a:solidFill>
                  <a:schemeClr val="tx1">
                    <a:lumMod val="95000"/>
                    <a:lumOff val="5000"/>
                  </a:schemeClr>
                </a:solidFill>
              </a:rPr>
              <a:t>var</a:t>
            </a:r>
            <a:r>
              <a:rPr lang="en-US" altLang="zh-CN" sz="2400" b="1" dirty="0" smtClean="0">
                <a:solidFill>
                  <a:schemeClr val="tx1">
                    <a:lumMod val="95000"/>
                    <a:lumOff val="5000"/>
                  </a:schemeClr>
                </a:solidFill>
              </a:rPr>
              <a:t> name = “253";</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let age = 10;</a:t>
            </a:r>
          </a:p>
          <a:p>
            <a:r>
              <a:rPr lang="en-US" altLang="zh-CN" sz="2400" b="1" dirty="0" smtClean="0">
                <a:solidFill>
                  <a:schemeClr val="tx1">
                    <a:lumMod val="95000"/>
                    <a:lumOff val="5000"/>
                  </a:schemeClr>
                </a:solidFill>
              </a:rPr>
              <a:t>}</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a:t>
            </a:r>
            <a:r>
              <a:rPr lang="en-US" altLang="zh-CN" sz="2400" b="1" dirty="0" err="1" smtClean="0">
                <a:solidFill>
                  <a:schemeClr val="tx1">
                    <a:lumMod val="95000"/>
                    <a:lumOff val="5000"/>
                  </a:schemeClr>
                </a:solidFill>
              </a:rPr>
              <a:t>chuangLan</a:t>
            </a:r>
            <a:r>
              <a:rPr lang="en-US" altLang="zh-CN" sz="2400" b="1" dirty="0" smtClean="0">
                <a:solidFill>
                  <a:schemeClr val="tx1">
                    <a:lumMod val="95000"/>
                    <a:lumOff val="5000"/>
                  </a:schemeClr>
                </a:solidFill>
              </a:rPr>
              <a:t>();</a:t>
            </a:r>
            <a:endParaRPr lang="zh-CN" altLang="en-US" sz="2400" b="1" dirty="0">
              <a:solidFill>
                <a:schemeClr val="tx1">
                  <a:lumMod val="95000"/>
                  <a:lumOff val="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51520" y="260648"/>
            <a:ext cx="8712968" cy="6408712"/>
          </a:xfrm>
        </p:spPr>
        <p:txBody>
          <a:bodyPr>
            <a:noAutofit/>
          </a:bodyPr>
          <a:lstStyle/>
          <a:p>
            <a:r>
              <a:rPr lang="zh-CN" altLang="en-US" sz="2400" b="1" dirty="0" smtClean="0">
                <a:solidFill>
                  <a:schemeClr val="tx1">
                    <a:lumMod val="95000"/>
                    <a:lumOff val="5000"/>
                  </a:schemeClr>
                </a:solidFill>
              </a:rPr>
              <a:t>八</a:t>
            </a:r>
            <a:r>
              <a:rPr lang="en-US" altLang="zh-CN" sz="2400" b="1" dirty="0" smtClean="0">
                <a:solidFill>
                  <a:schemeClr val="tx1">
                    <a:lumMod val="95000"/>
                    <a:lumOff val="5000"/>
                  </a:schemeClr>
                </a:solidFill>
              </a:rPr>
              <a:t>.</a:t>
            </a:r>
            <a:r>
              <a:rPr lang="zh-CN" altLang="en-US" sz="2400" b="1" dirty="0" smtClean="0">
                <a:solidFill>
                  <a:schemeClr val="tx1">
                    <a:lumMod val="95000"/>
                    <a:lumOff val="5000"/>
                  </a:schemeClr>
                </a:solidFill>
              </a:rPr>
              <a:t>解析：</a:t>
            </a:r>
            <a:endParaRPr lang="en-US" altLang="zh-CN" sz="2400" b="1" dirty="0" smtClean="0">
              <a:solidFill>
                <a:schemeClr val="tx1">
                  <a:lumMod val="95000"/>
                  <a:lumOff val="5000"/>
                </a:schemeClr>
              </a:solidFill>
            </a:endParaRPr>
          </a:p>
          <a:p>
            <a:r>
              <a:rPr lang="zh-CN" altLang="en-US" sz="2400" b="1" dirty="0" smtClean="0">
                <a:solidFill>
                  <a:schemeClr val="tx1">
                    <a:lumMod val="95000"/>
                    <a:lumOff val="5000"/>
                  </a:schemeClr>
                </a:solidFill>
              </a:rPr>
              <a:t>构造函数</a:t>
            </a:r>
            <a:r>
              <a:rPr lang="en-US" altLang="zh-CN" sz="2400" b="1" dirty="0" smtClean="0">
                <a:solidFill>
                  <a:schemeClr val="tx1">
                    <a:lumMod val="95000"/>
                    <a:lumOff val="5000"/>
                  </a:schemeClr>
                </a:solidFill>
              </a:rPr>
              <a:t>function A(){},</a:t>
            </a:r>
            <a:r>
              <a:rPr lang="zh-CN" altLang="en-US" sz="2400" b="1" dirty="0" smtClean="0">
                <a:solidFill>
                  <a:schemeClr val="tx1">
                    <a:lumMod val="95000"/>
                    <a:lumOff val="5000"/>
                  </a:schemeClr>
                </a:solidFill>
              </a:rPr>
              <a:t>是没有自有属性的，没有怎么办？顺着原型链查找，我们找到构造函数</a:t>
            </a:r>
            <a:r>
              <a:rPr lang="en-US" altLang="zh-CN" sz="2400" b="1" dirty="0" smtClean="0">
                <a:solidFill>
                  <a:schemeClr val="tx1">
                    <a:lumMod val="95000"/>
                    <a:lumOff val="5000"/>
                  </a:schemeClr>
                </a:solidFill>
              </a:rPr>
              <a:t>A</a:t>
            </a:r>
            <a:r>
              <a:rPr lang="zh-CN" altLang="en-US" sz="2400" b="1" dirty="0" smtClean="0">
                <a:solidFill>
                  <a:schemeClr val="tx1">
                    <a:lumMod val="95000"/>
                    <a:lumOff val="5000"/>
                  </a:schemeClr>
                </a:solidFill>
              </a:rPr>
              <a:t>的原型对象</a:t>
            </a:r>
            <a:r>
              <a:rPr lang="en-US" altLang="zh-CN" sz="2400" b="1" dirty="0" err="1" smtClean="0">
                <a:solidFill>
                  <a:schemeClr val="tx1">
                    <a:lumMod val="95000"/>
                    <a:lumOff val="5000"/>
                  </a:schemeClr>
                </a:solidFill>
              </a:rPr>
              <a:t>A.prototype</a:t>
            </a:r>
            <a:r>
              <a:rPr lang="zh-CN" altLang="en-US" sz="2400" b="1" dirty="0" smtClean="0">
                <a:solidFill>
                  <a:schemeClr val="tx1">
                    <a:lumMod val="95000"/>
                    <a:lumOff val="5000"/>
                  </a:schemeClr>
                </a:solidFill>
              </a:rPr>
              <a:t>，</a:t>
            </a:r>
            <a:r>
              <a:rPr lang="en-US" altLang="zh-CN" sz="2400" b="1" dirty="0" smtClean="0">
                <a:solidFill>
                  <a:schemeClr val="tx1">
                    <a:lumMod val="95000"/>
                    <a:lumOff val="5000"/>
                  </a:schemeClr>
                </a:solidFill>
              </a:rPr>
              <a:t/>
            </a:r>
            <a:br>
              <a:rPr lang="en-US" altLang="zh-CN" sz="2400" b="1" dirty="0" smtClean="0">
                <a:solidFill>
                  <a:schemeClr val="tx1">
                    <a:lumMod val="95000"/>
                    <a:lumOff val="5000"/>
                  </a:schemeClr>
                </a:solidFill>
              </a:rPr>
            </a:br>
            <a:r>
              <a:rPr lang="zh-CN" altLang="en-US" sz="2400" b="1" dirty="0" smtClean="0">
                <a:solidFill>
                  <a:schemeClr val="tx1">
                    <a:lumMod val="95000"/>
                    <a:lumOff val="5000"/>
                  </a:schemeClr>
                </a:solidFill>
              </a:rPr>
              <a:t>因为</a:t>
            </a:r>
            <a:r>
              <a:rPr lang="en-US" altLang="zh-CN" sz="2400" b="1" dirty="0" err="1" smtClean="0">
                <a:solidFill>
                  <a:schemeClr val="tx1">
                    <a:lumMod val="95000"/>
                    <a:lumOff val="5000"/>
                  </a:schemeClr>
                </a:solidFill>
              </a:rPr>
              <a:t>A.prototype.a</a:t>
            </a:r>
            <a:r>
              <a:rPr lang="en-US" altLang="zh-CN" sz="2400" b="1" dirty="0" smtClean="0">
                <a:solidFill>
                  <a:schemeClr val="tx1">
                    <a:lumMod val="95000"/>
                    <a:lumOff val="5000"/>
                  </a:schemeClr>
                </a:solidFill>
              </a:rPr>
              <a:t> = 1;</a:t>
            </a:r>
            <a:br>
              <a:rPr lang="en-US" altLang="zh-CN" sz="2400" b="1" dirty="0" smtClean="0">
                <a:solidFill>
                  <a:schemeClr val="tx1">
                    <a:lumMod val="95000"/>
                    <a:lumOff val="5000"/>
                  </a:schemeClr>
                </a:solidFill>
              </a:rPr>
            </a:br>
            <a:r>
              <a:rPr lang="zh-CN" altLang="en-US" sz="2400" b="1" dirty="0" smtClean="0">
                <a:solidFill>
                  <a:schemeClr val="tx1">
                    <a:lumMod val="95000"/>
                    <a:lumOff val="5000"/>
                  </a:schemeClr>
                </a:solidFill>
              </a:rPr>
              <a:t>所以</a:t>
            </a:r>
            <a:r>
              <a:rPr lang="en-US" altLang="zh-CN" sz="2400" b="1" dirty="0" smtClean="0">
                <a:solidFill>
                  <a:schemeClr val="tx1">
                    <a:lumMod val="95000"/>
                    <a:lumOff val="5000"/>
                  </a:schemeClr>
                </a:solidFill>
              </a:rPr>
              <a:t>console.log(new A().a);</a:t>
            </a:r>
            <a:r>
              <a:rPr lang="zh-CN" altLang="en-US" sz="2400" b="1" dirty="0" smtClean="0">
                <a:solidFill>
                  <a:schemeClr val="tx1">
                    <a:lumMod val="95000"/>
                    <a:lumOff val="5000"/>
                  </a:schemeClr>
                </a:solidFill>
              </a:rPr>
              <a:t>输出</a:t>
            </a:r>
            <a:r>
              <a:rPr lang="en-US" altLang="zh-CN" sz="2400" b="1" dirty="0" smtClean="0">
                <a:solidFill>
                  <a:schemeClr val="tx1">
                    <a:lumMod val="95000"/>
                    <a:lumOff val="5000"/>
                  </a:schemeClr>
                </a:solidFill>
              </a:rPr>
              <a:t>1</a:t>
            </a:r>
          </a:p>
          <a:p>
            <a:r>
              <a:rPr lang="zh-CN" altLang="en-US" sz="2400" b="1" dirty="0" smtClean="0">
                <a:solidFill>
                  <a:schemeClr val="tx1">
                    <a:lumMod val="95000"/>
                    <a:lumOff val="5000"/>
                  </a:schemeClr>
                </a:solidFill>
              </a:rPr>
              <a:t>我们知道</a:t>
            </a:r>
            <a:r>
              <a:rPr lang="en-US" altLang="zh-CN" sz="2400" b="1" dirty="0" smtClean="0">
                <a:solidFill>
                  <a:schemeClr val="tx1">
                    <a:lumMod val="95000"/>
                    <a:lumOff val="5000"/>
                  </a:schemeClr>
                </a:solidFill>
              </a:rPr>
              <a:t>B</a:t>
            </a:r>
            <a:r>
              <a:rPr lang="zh-CN" altLang="en-US" sz="2400" b="1" dirty="0" smtClean="0">
                <a:solidFill>
                  <a:schemeClr val="tx1">
                    <a:lumMod val="95000"/>
                    <a:lumOff val="5000"/>
                  </a:schemeClr>
                </a:solidFill>
              </a:rPr>
              <a:t>实例下是有属性</a:t>
            </a:r>
            <a:r>
              <a:rPr lang="en-US" altLang="zh-CN" sz="2400" b="1" dirty="0" smtClean="0">
                <a:solidFill>
                  <a:schemeClr val="tx1">
                    <a:lumMod val="95000"/>
                    <a:lumOff val="5000"/>
                  </a:schemeClr>
                </a:solidFill>
              </a:rPr>
              <a:t>a</a:t>
            </a:r>
            <a:r>
              <a:rPr lang="zh-CN" altLang="en-US" sz="2400" b="1" dirty="0" smtClean="0">
                <a:solidFill>
                  <a:schemeClr val="tx1">
                    <a:lumMod val="95000"/>
                    <a:lumOff val="5000"/>
                  </a:schemeClr>
                </a:solidFill>
              </a:rPr>
              <a:t>的，的值等于传入的参数，因为创建</a:t>
            </a:r>
            <a:r>
              <a:rPr lang="en-US" altLang="zh-CN" sz="2400" b="1" dirty="0" smtClean="0">
                <a:solidFill>
                  <a:schemeClr val="tx1">
                    <a:lumMod val="95000"/>
                    <a:lumOff val="5000"/>
                  </a:schemeClr>
                </a:solidFill>
              </a:rPr>
              <a:t>B</a:t>
            </a:r>
            <a:r>
              <a:rPr lang="zh-CN" altLang="en-US" sz="2400" b="1" dirty="0" smtClean="0">
                <a:solidFill>
                  <a:schemeClr val="tx1">
                    <a:lumMod val="95000"/>
                    <a:lumOff val="5000"/>
                  </a:schemeClr>
                </a:solidFill>
              </a:rPr>
              <a:t>实例的时候没有传入参数所以最后输出</a:t>
            </a:r>
            <a:r>
              <a:rPr lang="en-US" altLang="zh-CN" sz="2400" b="1" dirty="0" smtClean="0">
                <a:solidFill>
                  <a:schemeClr val="tx1">
                    <a:lumMod val="95000"/>
                    <a:lumOff val="5000"/>
                  </a:schemeClr>
                </a:solidFill>
              </a:rPr>
              <a:t>==&gt;undefined</a:t>
            </a:r>
          </a:p>
          <a:p>
            <a:r>
              <a:rPr lang="en-US" altLang="zh-CN" sz="2400" b="1" dirty="0" err="1" smtClean="0">
                <a:solidFill>
                  <a:schemeClr val="tx1">
                    <a:lumMod val="95000"/>
                    <a:lumOff val="5000"/>
                  </a:schemeClr>
                </a:solidFill>
              </a:rPr>
              <a:t>C.prototype.a</a:t>
            </a:r>
            <a:r>
              <a:rPr lang="en-US" altLang="zh-CN" sz="2400" b="1" dirty="0" smtClean="0">
                <a:solidFill>
                  <a:schemeClr val="tx1">
                    <a:lumMod val="95000"/>
                    <a:lumOff val="5000"/>
                  </a:schemeClr>
                </a:solidFill>
              </a:rPr>
              <a:t> = 1;</a:t>
            </a:r>
            <a:r>
              <a:rPr lang="zh-CN" altLang="en-US" sz="2400" b="1" dirty="0" smtClean="0">
                <a:solidFill>
                  <a:schemeClr val="tx1">
                    <a:lumMod val="95000"/>
                    <a:lumOff val="5000"/>
                  </a:schemeClr>
                </a:solidFill>
              </a:rPr>
              <a:t/>
            </a:r>
            <a:br>
              <a:rPr lang="zh-CN" altLang="en-US" sz="2400" b="1" dirty="0" smtClean="0">
                <a:solidFill>
                  <a:schemeClr val="tx1">
                    <a:lumMod val="95000"/>
                    <a:lumOff val="5000"/>
                  </a:schemeClr>
                </a:solidFill>
              </a:rPr>
            </a:br>
            <a:r>
              <a:rPr lang="zh-CN" altLang="en-US" sz="2400" b="1" dirty="0" smtClean="0">
                <a:solidFill>
                  <a:schemeClr val="tx1">
                    <a:lumMod val="95000"/>
                    <a:lumOff val="5000"/>
                  </a:schemeClr>
                </a:solidFill>
              </a:rPr>
              <a:t>在</a:t>
            </a:r>
            <a:r>
              <a:rPr lang="en-US" altLang="zh-CN" sz="2400" b="1" dirty="0" smtClean="0">
                <a:solidFill>
                  <a:schemeClr val="tx1">
                    <a:lumMod val="95000"/>
                    <a:lumOff val="5000"/>
                  </a:schemeClr>
                </a:solidFill>
              </a:rPr>
              <a:t>C</a:t>
            </a:r>
            <a:r>
              <a:rPr lang="zh-CN" altLang="en-US" sz="2400" b="1" dirty="0" smtClean="0">
                <a:solidFill>
                  <a:schemeClr val="tx1">
                    <a:lumMod val="95000"/>
                    <a:lumOff val="5000"/>
                  </a:schemeClr>
                </a:solidFill>
              </a:rPr>
              <a:t>的原型对象上添加一个属性</a:t>
            </a:r>
            <a:r>
              <a:rPr lang="en-US" altLang="zh-CN" sz="2400" b="1" dirty="0" smtClean="0">
                <a:solidFill>
                  <a:schemeClr val="tx1">
                    <a:lumMod val="95000"/>
                    <a:lumOff val="5000"/>
                  </a:schemeClr>
                </a:solidFill>
              </a:rPr>
              <a:t>a</a:t>
            </a:r>
            <a:r>
              <a:rPr lang="zh-CN" altLang="en-US" sz="2400" b="1" dirty="0" smtClean="0">
                <a:solidFill>
                  <a:schemeClr val="tx1">
                    <a:lumMod val="95000"/>
                    <a:lumOff val="5000"/>
                  </a:schemeClr>
                </a:solidFill>
              </a:rPr>
              <a:t>，并且赋值</a:t>
            </a:r>
            <a:r>
              <a:rPr lang="en-US" altLang="zh-CN" sz="2400" b="1" dirty="0" smtClean="0">
                <a:solidFill>
                  <a:schemeClr val="tx1">
                    <a:lumMod val="95000"/>
                    <a:lumOff val="5000"/>
                  </a:schemeClr>
                </a:solidFill>
              </a:rPr>
              <a:t>1</a:t>
            </a:r>
            <a:r>
              <a:rPr lang="zh-CN" altLang="en-US" sz="2400" b="1" dirty="0" smtClean="0">
                <a:solidFill>
                  <a:schemeClr val="tx1">
                    <a:lumMod val="95000"/>
                    <a:lumOff val="5000"/>
                  </a:schemeClr>
                </a:solidFill>
              </a:rPr>
              <a:t/>
            </a:r>
            <a:br>
              <a:rPr lang="zh-CN" altLang="en-US" sz="2400" b="1" dirty="0" smtClean="0">
                <a:solidFill>
                  <a:schemeClr val="tx1">
                    <a:lumMod val="95000"/>
                    <a:lumOff val="5000"/>
                  </a:schemeClr>
                </a:solidFill>
              </a:rPr>
            </a:br>
            <a:r>
              <a:rPr lang="zh-CN" altLang="en-US" sz="2400" b="1" dirty="0" smtClean="0">
                <a:solidFill>
                  <a:schemeClr val="tx1">
                    <a:lumMod val="95000"/>
                    <a:lumOff val="5000"/>
                  </a:schemeClr>
                </a:solidFill>
              </a:rPr>
              <a:t>然后就出现这样的情况，自有属性和原型属性都存在，这时候取值当然就是从自有属性中取啦</a:t>
            </a:r>
            <a:endParaRPr lang="en-US" altLang="zh-CN" sz="2400" b="1" dirty="0" smtClean="0">
              <a:solidFill>
                <a:schemeClr val="tx1">
                  <a:lumMod val="95000"/>
                  <a:lumOff val="5000"/>
                </a:schemeClr>
              </a:solidFill>
            </a:endParaRPr>
          </a:p>
          <a:p>
            <a:r>
              <a:rPr lang="zh-CN" altLang="en-US" sz="2400" b="1" dirty="0" smtClean="0">
                <a:solidFill>
                  <a:schemeClr val="tx1">
                    <a:lumMod val="95000"/>
                    <a:lumOff val="5000"/>
                  </a:schemeClr>
                </a:solidFill>
              </a:rPr>
              <a:t>答案：</a:t>
            </a:r>
            <a:r>
              <a:rPr lang="en-US" altLang="zh-CN" sz="2400" b="1" dirty="0" smtClean="0">
                <a:solidFill>
                  <a:schemeClr val="tx1">
                    <a:lumMod val="95000"/>
                    <a:lumOff val="5000"/>
                  </a:schemeClr>
                </a:solidFill>
              </a:rPr>
              <a:t> 1 undefined 2</a:t>
            </a:r>
            <a:endParaRPr lang="zh-CN" altLang="en-US" sz="2400" b="1" dirty="0" smtClean="0">
              <a:solidFill>
                <a:schemeClr val="tx1">
                  <a:lumMod val="95000"/>
                  <a:lumOff val="5000"/>
                </a:schemeClr>
              </a:solidFill>
            </a:endParaRPr>
          </a:p>
          <a:p>
            <a:endParaRPr lang="zh-CN"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51520" y="260648"/>
            <a:ext cx="8712968" cy="6408712"/>
          </a:xfrm>
        </p:spPr>
        <p:txBody>
          <a:bodyPr>
            <a:noAutofit/>
          </a:bodyPr>
          <a:lstStyle/>
          <a:p>
            <a:r>
              <a:rPr lang="zh-CN" altLang="en-US" sz="2400" b="1" dirty="0" smtClean="0">
                <a:solidFill>
                  <a:schemeClr val="tx1">
                    <a:lumMod val="95000"/>
                    <a:lumOff val="5000"/>
                  </a:schemeClr>
                </a:solidFill>
              </a:rPr>
              <a:t>九</a:t>
            </a:r>
            <a:r>
              <a:rPr lang="en-US" altLang="zh-CN" sz="2400" b="1" dirty="0" smtClean="0">
                <a:solidFill>
                  <a:schemeClr val="tx1">
                    <a:lumMod val="95000"/>
                    <a:lumOff val="5000"/>
                  </a:schemeClr>
                </a:solidFill>
              </a:rPr>
              <a:t>.</a:t>
            </a:r>
            <a:r>
              <a:rPr lang="zh-CN" altLang="en-US" sz="2400" b="1" dirty="0" smtClean="0">
                <a:solidFill>
                  <a:schemeClr val="tx1">
                    <a:lumMod val="95000"/>
                    <a:lumOff val="5000"/>
                  </a:schemeClr>
                </a:solidFill>
              </a:rPr>
              <a:t>下面代码的输出是什么</a:t>
            </a:r>
            <a:r>
              <a:rPr lang="en-US" altLang="zh-CN" sz="2400" b="1" dirty="0" smtClean="0">
                <a:solidFill>
                  <a:schemeClr val="tx1">
                    <a:lumMod val="95000"/>
                    <a:lumOff val="5000"/>
                  </a:schemeClr>
                </a:solidFill>
              </a:rPr>
              <a:t>?</a:t>
            </a:r>
          </a:p>
          <a:p>
            <a:r>
              <a:rPr lang="en-US" altLang="zh-CN" sz="2400" b="1" dirty="0" smtClean="0">
                <a:solidFill>
                  <a:schemeClr val="tx1">
                    <a:lumMod val="95000"/>
                    <a:lumOff val="5000"/>
                  </a:schemeClr>
                </a:solidFill>
              </a:rPr>
              <a:t>function </a:t>
            </a:r>
            <a:r>
              <a:rPr lang="en-US" altLang="zh-CN" sz="2400" b="1" dirty="0" err="1" smtClean="0">
                <a:solidFill>
                  <a:schemeClr val="tx1">
                    <a:lumMod val="95000"/>
                    <a:lumOff val="5000"/>
                  </a:schemeClr>
                </a:solidFill>
              </a:rPr>
              <a:t>Foo</a:t>
            </a:r>
            <a:r>
              <a:rPr lang="en-US" altLang="zh-CN" sz="2400" b="1" dirty="0" smtClean="0">
                <a:solidFill>
                  <a:schemeClr val="tx1">
                    <a:lumMod val="95000"/>
                    <a:lumOff val="5000"/>
                  </a:schemeClr>
                </a:solidFill>
              </a:rPr>
              <a:t>() { </a:t>
            </a:r>
            <a:r>
              <a:rPr lang="en-US" altLang="zh-CN" sz="2400" b="1" dirty="0" err="1" smtClean="0">
                <a:solidFill>
                  <a:schemeClr val="tx1">
                    <a:lumMod val="95000"/>
                    <a:lumOff val="5000"/>
                  </a:schemeClr>
                </a:solidFill>
              </a:rPr>
              <a:t>getName</a:t>
            </a:r>
            <a:r>
              <a:rPr lang="en-US" altLang="zh-CN" sz="2400" b="1" dirty="0" smtClean="0">
                <a:solidFill>
                  <a:schemeClr val="tx1">
                    <a:lumMod val="95000"/>
                    <a:lumOff val="5000"/>
                  </a:schemeClr>
                </a:solidFill>
              </a:rPr>
              <a:t> = function () { alert (1); };return this; }</a:t>
            </a:r>
          </a:p>
          <a:p>
            <a:r>
              <a:rPr lang="en-US" altLang="zh-CN" sz="2400" b="1" dirty="0" smtClean="0">
                <a:solidFill>
                  <a:schemeClr val="tx1">
                    <a:lumMod val="95000"/>
                    <a:lumOff val="5000"/>
                  </a:schemeClr>
                </a:solidFill>
              </a:rPr>
              <a:t> </a:t>
            </a:r>
            <a:r>
              <a:rPr lang="en-US" altLang="zh-CN" sz="2400" b="1" dirty="0" err="1" smtClean="0">
                <a:solidFill>
                  <a:schemeClr val="tx1">
                    <a:lumMod val="95000"/>
                    <a:lumOff val="5000"/>
                  </a:schemeClr>
                </a:solidFill>
              </a:rPr>
              <a:t>Foo.getName</a:t>
            </a:r>
            <a:r>
              <a:rPr lang="en-US" altLang="zh-CN" sz="2400" b="1" dirty="0" smtClean="0">
                <a:solidFill>
                  <a:schemeClr val="tx1">
                    <a:lumMod val="95000"/>
                    <a:lumOff val="5000"/>
                  </a:schemeClr>
                </a:solidFill>
              </a:rPr>
              <a:t> = function () {alert (2);}; </a:t>
            </a:r>
          </a:p>
          <a:p>
            <a:r>
              <a:rPr lang="en-US" altLang="zh-CN" sz="2400" b="1" dirty="0" err="1" smtClean="0">
                <a:solidFill>
                  <a:schemeClr val="tx1">
                    <a:lumMod val="95000"/>
                    <a:lumOff val="5000"/>
                  </a:schemeClr>
                </a:solidFill>
              </a:rPr>
              <a:t>Foo.prototype.getName</a:t>
            </a:r>
            <a:r>
              <a:rPr lang="en-US" altLang="zh-CN" sz="2400" b="1" dirty="0" smtClean="0">
                <a:solidFill>
                  <a:schemeClr val="tx1">
                    <a:lumMod val="95000"/>
                    <a:lumOff val="5000"/>
                  </a:schemeClr>
                </a:solidFill>
              </a:rPr>
              <a:t> = function () { alert (3);}; </a:t>
            </a:r>
          </a:p>
          <a:p>
            <a:r>
              <a:rPr lang="en-US" altLang="zh-CN" sz="2400" b="1" dirty="0" err="1" smtClean="0">
                <a:solidFill>
                  <a:schemeClr val="tx1">
                    <a:lumMod val="95000"/>
                    <a:lumOff val="5000"/>
                  </a:schemeClr>
                </a:solidFill>
              </a:rPr>
              <a:t>var</a:t>
            </a:r>
            <a:r>
              <a:rPr lang="en-US" altLang="zh-CN" sz="2400" b="1" dirty="0" smtClean="0">
                <a:solidFill>
                  <a:schemeClr val="tx1">
                    <a:lumMod val="95000"/>
                    <a:lumOff val="5000"/>
                  </a:schemeClr>
                </a:solidFill>
              </a:rPr>
              <a:t> </a:t>
            </a:r>
            <a:r>
              <a:rPr lang="en-US" altLang="zh-CN" sz="2400" b="1" dirty="0" err="1" smtClean="0">
                <a:solidFill>
                  <a:schemeClr val="tx1">
                    <a:lumMod val="95000"/>
                    <a:lumOff val="5000"/>
                  </a:schemeClr>
                </a:solidFill>
              </a:rPr>
              <a:t>getName</a:t>
            </a:r>
            <a:r>
              <a:rPr lang="en-US" altLang="zh-CN" sz="2400" b="1" dirty="0" smtClean="0">
                <a:solidFill>
                  <a:schemeClr val="tx1">
                    <a:lumMod val="95000"/>
                    <a:lumOff val="5000"/>
                  </a:schemeClr>
                </a:solidFill>
              </a:rPr>
              <a:t> = function () { alert (4);}; </a:t>
            </a:r>
          </a:p>
          <a:p>
            <a:r>
              <a:rPr lang="en-US" altLang="zh-CN" sz="2400" b="1" dirty="0" smtClean="0">
                <a:solidFill>
                  <a:schemeClr val="tx1">
                    <a:lumMod val="95000"/>
                    <a:lumOff val="5000"/>
                  </a:schemeClr>
                </a:solidFill>
              </a:rPr>
              <a:t>function </a:t>
            </a:r>
            <a:r>
              <a:rPr lang="en-US" altLang="zh-CN" sz="2400" b="1" dirty="0" err="1" smtClean="0">
                <a:solidFill>
                  <a:schemeClr val="tx1">
                    <a:lumMod val="95000"/>
                    <a:lumOff val="5000"/>
                  </a:schemeClr>
                </a:solidFill>
              </a:rPr>
              <a:t>getName</a:t>
            </a:r>
            <a:r>
              <a:rPr lang="en-US" altLang="zh-CN" sz="2400" b="1" dirty="0" smtClean="0">
                <a:solidFill>
                  <a:schemeClr val="tx1">
                    <a:lumMod val="95000"/>
                    <a:lumOff val="5000"/>
                  </a:schemeClr>
                </a:solidFill>
              </a:rPr>
              <a:t>() { alert (5);} </a:t>
            </a:r>
          </a:p>
          <a:p>
            <a:r>
              <a:rPr lang="en-US" altLang="zh-CN" sz="2400" b="1" dirty="0" smtClean="0">
                <a:solidFill>
                  <a:schemeClr val="tx1">
                    <a:lumMod val="95000"/>
                    <a:lumOff val="5000"/>
                  </a:schemeClr>
                </a:solidFill>
              </a:rPr>
              <a:t>//</a:t>
            </a:r>
            <a:r>
              <a:rPr lang="zh-CN" altLang="en-US" sz="2400" b="1" dirty="0" smtClean="0">
                <a:solidFill>
                  <a:schemeClr val="tx1">
                    <a:lumMod val="95000"/>
                    <a:lumOff val="5000"/>
                  </a:schemeClr>
                </a:solidFill>
              </a:rPr>
              <a:t>请写出以下输出结果： </a:t>
            </a:r>
            <a:endParaRPr lang="en-US" altLang="zh-CN" sz="2400" b="1" dirty="0" smtClean="0">
              <a:solidFill>
                <a:schemeClr val="tx1">
                  <a:lumMod val="95000"/>
                  <a:lumOff val="5000"/>
                </a:schemeClr>
              </a:solidFill>
            </a:endParaRPr>
          </a:p>
          <a:p>
            <a:r>
              <a:rPr lang="en-US" altLang="zh-CN" sz="2400" b="1" dirty="0" err="1" smtClean="0">
                <a:solidFill>
                  <a:schemeClr val="tx1">
                    <a:lumMod val="95000"/>
                    <a:lumOff val="5000"/>
                  </a:schemeClr>
                </a:solidFill>
              </a:rPr>
              <a:t>Foo.getName</a:t>
            </a:r>
            <a:r>
              <a:rPr lang="en-US" altLang="zh-CN" sz="2400" b="1" dirty="0" smtClean="0">
                <a:solidFill>
                  <a:schemeClr val="tx1">
                    <a:lumMod val="95000"/>
                    <a:lumOff val="5000"/>
                  </a:schemeClr>
                </a:solidFill>
              </a:rPr>
              <a:t>(); </a:t>
            </a:r>
          </a:p>
          <a:p>
            <a:r>
              <a:rPr lang="en-US" altLang="zh-CN" sz="2400" b="1" dirty="0" err="1" smtClean="0">
                <a:solidFill>
                  <a:schemeClr val="tx1">
                    <a:lumMod val="95000"/>
                    <a:lumOff val="5000"/>
                  </a:schemeClr>
                </a:solidFill>
              </a:rPr>
              <a:t>getName</a:t>
            </a:r>
            <a:r>
              <a:rPr lang="en-US" altLang="zh-CN" sz="2400" b="1" dirty="0" smtClean="0">
                <a:solidFill>
                  <a:schemeClr val="tx1">
                    <a:lumMod val="95000"/>
                    <a:lumOff val="5000"/>
                  </a:schemeClr>
                </a:solidFill>
              </a:rPr>
              <a:t>(); </a:t>
            </a:r>
          </a:p>
          <a:p>
            <a:r>
              <a:rPr lang="en-US" altLang="zh-CN" sz="2400" b="1" dirty="0" err="1" smtClean="0">
                <a:solidFill>
                  <a:schemeClr val="tx1">
                    <a:lumMod val="95000"/>
                    <a:lumOff val="5000"/>
                  </a:schemeClr>
                </a:solidFill>
              </a:rPr>
              <a:t>Foo</a:t>
            </a:r>
            <a:r>
              <a:rPr lang="en-US" altLang="zh-CN" sz="2400" b="1" dirty="0" smtClean="0">
                <a:solidFill>
                  <a:schemeClr val="tx1">
                    <a:lumMod val="95000"/>
                    <a:lumOff val="5000"/>
                  </a:schemeClr>
                </a:solidFill>
              </a:rPr>
              <a:t>().</a:t>
            </a:r>
            <a:r>
              <a:rPr lang="en-US" altLang="zh-CN" sz="2400" b="1" dirty="0" err="1" smtClean="0">
                <a:solidFill>
                  <a:schemeClr val="tx1">
                    <a:lumMod val="95000"/>
                    <a:lumOff val="5000"/>
                  </a:schemeClr>
                </a:solidFill>
              </a:rPr>
              <a:t>getName</a:t>
            </a:r>
            <a:r>
              <a:rPr lang="en-US" altLang="zh-CN" sz="2400" b="1" dirty="0" smtClean="0">
                <a:solidFill>
                  <a:schemeClr val="tx1">
                    <a:lumMod val="95000"/>
                    <a:lumOff val="5000"/>
                  </a:schemeClr>
                </a:solidFill>
              </a:rPr>
              <a:t>(); </a:t>
            </a:r>
          </a:p>
          <a:p>
            <a:r>
              <a:rPr lang="en-US" altLang="zh-CN" sz="2400" b="1" dirty="0" err="1" smtClean="0">
                <a:solidFill>
                  <a:schemeClr val="tx1">
                    <a:lumMod val="95000"/>
                    <a:lumOff val="5000"/>
                  </a:schemeClr>
                </a:solidFill>
              </a:rPr>
              <a:t>getName</a:t>
            </a:r>
            <a:r>
              <a:rPr lang="en-US" altLang="zh-CN" sz="2400" b="1" dirty="0" smtClean="0">
                <a:solidFill>
                  <a:schemeClr val="tx1">
                    <a:lumMod val="95000"/>
                    <a:lumOff val="5000"/>
                  </a:schemeClr>
                </a:solidFill>
              </a:rPr>
              <a:t>(); </a:t>
            </a:r>
          </a:p>
          <a:p>
            <a:r>
              <a:rPr lang="en-US" altLang="zh-CN" sz="2400" b="1" dirty="0" smtClean="0">
                <a:solidFill>
                  <a:schemeClr val="tx1">
                    <a:lumMod val="95000"/>
                    <a:lumOff val="5000"/>
                  </a:schemeClr>
                </a:solidFill>
              </a:rPr>
              <a:t>new </a:t>
            </a:r>
            <a:r>
              <a:rPr lang="en-US" altLang="zh-CN" sz="2400" b="1" dirty="0" err="1" smtClean="0">
                <a:solidFill>
                  <a:schemeClr val="tx1">
                    <a:lumMod val="95000"/>
                    <a:lumOff val="5000"/>
                  </a:schemeClr>
                </a:solidFill>
              </a:rPr>
              <a:t>Foo.getName</a:t>
            </a:r>
            <a:r>
              <a:rPr lang="en-US" altLang="zh-CN" sz="2400" b="1" dirty="0" smtClean="0">
                <a:solidFill>
                  <a:schemeClr val="tx1">
                    <a:lumMod val="95000"/>
                    <a:lumOff val="5000"/>
                  </a:schemeClr>
                </a:solidFill>
              </a:rPr>
              <a:t>();</a:t>
            </a:r>
          </a:p>
          <a:p>
            <a:r>
              <a:rPr lang="en-US" altLang="zh-CN" sz="2400" b="1" dirty="0" smtClean="0">
                <a:solidFill>
                  <a:schemeClr val="tx1">
                    <a:lumMod val="95000"/>
                    <a:lumOff val="5000"/>
                  </a:schemeClr>
                </a:solidFill>
              </a:rPr>
              <a:t>new </a:t>
            </a:r>
            <a:r>
              <a:rPr lang="en-US" altLang="zh-CN" sz="2400" b="1" dirty="0" err="1" smtClean="0">
                <a:solidFill>
                  <a:schemeClr val="tx1">
                    <a:lumMod val="95000"/>
                    <a:lumOff val="5000"/>
                  </a:schemeClr>
                </a:solidFill>
              </a:rPr>
              <a:t>Foo</a:t>
            </a:r>
            <a:r>
              <a:rPr lang="en-US" altLang="zh-CN" sz="2400" b="1" dirty="0" smtClean="0">
                <a:solidFill>
                  <a:schemeClr val="tx1">
                    <a:lumMod val="95000"/>
                    <a:lumOff val="5000"/>
                  </a:schemeClr>
                </a:solidFill>
              </a:rPr>
              <a:t>().</a:t>
            </a:r>
            <a:r>
              <a:rPr lang="en-US" altLang="zh-CN" sz="2400" b="1" dirty="0" err="1" smtClean="0">
                <a:solidFill>
                  <a:schemeClr val="tx1">
                    <a:lumMod val="95000"/>
                    <a:lumOff val="5000"/>
                  </a:schemeClr>
                </a:solidFill>
              </a:rPr>
              <a:t>getName</a:t>
            </a:r>
            <a:r>
              <a:rPr lang="en-US" altLang="zh-CN" sz="2400" b="1" dirty="0" smtClean="0">
                <a:solidFill>
                  <a:schemeClr val="tx1">
                    <a:lumMod val="95000"/>
                    <a:lumOff val="5000"/>
                  </a:schemeClr>
                </a:solidFill>
              </a:rPr>
              <a:t>(); </a:t>
            </a:r>
          </a:p>
          <a:p>
            <a:r>
              <a:rPr lang="en-US" altLang="zh-CN" sz="2400" b="1" dirty="0" smtClean="0">
                <a:solidFill>
                  <a:schemeClr val="tx1">
                    <a:lumMod val="95000"/>
                    <a:lumOff val="5000"/>
                  </a:schemeClr>
                </a:solidFill>
              </a:rPr>
              <a:t>new </a:t>
            </a:r>
            <a:r>
              <a:rPr lang="en-US" altLang="zh-CN" sz="2400" b="1" dirty="0" err="1" smtClean="0">
                <a:solidFill>
                  <a:schemeClr val="tx1">
                    <a:lumMod val="95000"/>
                    <a:lumOff val="5000"/>
                  </a:schemeClr>
                </a:solidFill>
              </a:rPr>
              <a:t>new</a:t>
            </a:r>
            <a:r>
              <a:rPr lang="en-US" altLang="zh-CN" sz="2400" b="1" dirty="0" smtClean="0">
                <a:solidFill>
                  <a:schemeClr val="tx1">
                    <a:lumMod val="95000"/>
                    <a:lumOff val="5000"/>
                  </a:schemeClr>
                </a:solidFill>
              </a:rPr>
              <a:t> </a:t>
            </a:r>
            <a:r>
              <a:rPr lang="en-US" altLang="zh-CN" sz="2400" b="1" dirty="0" err="1" smtClean="0">
                <a:solidFill>
                  <a:schemeClr val="tx1">
                    <a:lumMod val="95000"/>
                    <a:lumOff val="5000"/>
                  </a:schemeClr>
                </a:solidFill>
              </a:rPr>
              <a:t>Foo</a:t>
            </a:r>
            <a:r>
              <a:rPr lang="en-US" altLang="zh-CN" sz="2400" b="1" dirty="0" smtClean="0">
                <a:solidFill>
                  <a:schemeClr val="tx1">
                    <a:lumMod val="95000"/>
                    <a:lumOff val="5000"/>
                  </a:schemeClr>
                </a:solidFill>
              </a:rPr>
              <a:t>().</a:t>
            </a:r>
            <a:r>
              <a:rPr lang="en-US" altLang="zh-CN" sz="2400" b="1" dirty="0" err="1" smtClean="0">
                <a:solidFill>
                  <a:schemeClr val="tx1">
                    <a:lumMod val="95000"/>
                    <a:lumOff val="5000"/>
                  </a:schemeClr>
                </a:solidFill>
              </a:rPr>
              <a:t>getName</a:t>
            </a:r>
            <a:r>
              <a:rPr lang="en-US" altLang="zh-CN" sz="2400" b="1" dirty="0" smtClean="0">
                <a:solidFill>
                  <a:schemeClr val="tx1">
                    <a:lumMod val="95000"/>
                    <a:lumOff val="5000"/>
                  </a:schemeClr>
                </a:solidFill>
              </a:rPr>
              <a:t>();</a:t>
            </a:r>
            <a:endParaRPr lang="zh-CN" altLang="en-US" sz="2400" b="1" dirty="0" smtClean="0">
              <a:solidFill>
                <a:schemeClr val="tx1">
                  <a:lumMod val="95000"/>
                  <a:lumOff val="5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51520" y="260648"/>
            <a:ext cx="8712968" cy="6408712"/>
          </a:xfrm>
        </p:spPr>
        <p:txBody>
          <a:bodyPr>
            <a:noAutofit/>
          </a:bodyPr>
          <a:lstStyle/>
          <a:p>
            <a:r>
              <a:rPr lang="zh-CN" altLang="en-US" sz="2400" b="1" dirty="0" smtClean="0">
                <a:solidFill>
                  <a:schemeClr val="tx1">
                    <a:lumMod val="95000"/>
                    <a:lumOff val="5000"/>
                  </a:schemeClr>
                </a:solidFill>
              </a:rPr>
              <a:t>九</a:t>
            </a:r>
            <a:r>
              <a:rPr lang="en-US" altLang="zh-CN" sz="2400" b="1" dirty="0" smtClean="0">
                <a:solidFill>
                  <a:schemeClr val="tx1">
                    <a:lumMod val="95000"/>
                    <a:lumOff val="5000"/>
                  </a:schemeClr>
                </a:solidFill>
              </a:rPr>
              <a:t>.</a:t>
            </a:r>
            <a:r>
              <a:rPr lang="zh-CN" altLang="en-US" sz="2400" b="1" dirty="0" smtClean="0">
                <a:solidFill>
                  <a:schemeClr val="tx1">
                    <a:lumMod val="95000"/>
                    <a:lumOff val="5000"/>
                  </a:schemeClr>
                </a:solidFill>
              </a:rPr>
              <a:t>解析：</a:t>
            </a:r>
            <a:endParaRPr lang="en-US" altLang="zh-CN" sz="2400" b="1" dirty="0" smtClean="0">
              <a:solidFill>
                <a:schemeClr val="tx1">
                  <a:lumMod val="95000"/>
                  <a:lumOff val="5000"/>
                </a:schemeClr>
              </a:solidFill>
            </a:endParaRPr>
          </a:p>
          <a:p>
            <a:r>
              <a:rPr lang="zh-CN" altLang="en-US" sz="2400" b="1" dirty="0" smtClean="0">
                <a:solidFill>
                  <a:schemeClr val="tx1">
                    <a:lumMod val="95000"/>
                    <a:lumOff val="5000"/>
                  </a:schemeClr>
                </a:solidFill>
              </a:rPr>
              <a:t>答案：</a:t>
            </a:r>
            <a:r>
              <a:rPr lang="en-US" altLang="zh-CN" sz="2400" b="1" dirty="0" smtClean="0">
                <a:solidFill>
                  <a:schemeClr val="tx1">
                    <a:lumMod val="95000"/>
                    <a:lumOff val="5000"/>
                  </a:schemeClr>
                </a:solidFill>
              </a:rPr>
              <a:t>2,4,1,1,2,3,3</a:t>
            </a:r>
            <a:endParaRPr lang="zh-CN" altLang="en-US" sz="2400" b="1" dirty="0" smtClean="0">
              <a:solidFill>
                <a:schemeClr val="tx1">
                  <a:lumMod val="95000"/>
                  <a:lumOff val="5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51520" y="260648"/>
            <a:ext cx="8712968" cy="6408712"/>
          </a:xfrm>
        </p:spPr>
        <p:txBody>
          <a:bodyPr>
            <a:noAutofit/>
          </a:bodyPr>
          <a:lstStyle/>
          <a:p>
            <a:endParaRPr lang="en-US" altLang="zh-CN" sz="7200" b="1" dirty="0" smtClean="0">
              <a:solidFill>
                <a:schemeClr val="tx1">
                  <a:lumMod val="95000"/>
                  <a:lumOff val="5000"/>
                </a:schemeClr>
              </a:solidFill>
            </a:endParaRPr>
          </a:p>
          <a:p>
            <a:endParaRPr lang="en-US" altLang="zh-CN" sz="7200" b="1" dirty="0" smtClean="0">
              <a:solidFill>
                <a:schemeClr val="tx1">
                  <a:lumMod val="95000"/>
                  <a:lumOff val="5000"/>
                </a:schemeClr>
              </a:solidFill>
            </a:endParaRPr>
          </a:p>
          <a:p>
            <a:r>
              <a:rPr lang="zh-CN" altLang="en-US" sz="7200" b="1" dirty="0" smtClean="0">
                <a:solidFill>
                  <a:schemeClr val="tx1">
                    <a:lumMod val="95000"/>
                    <a:lumOff val="5000"/>
                  </a:schemeClr>
                </a:solidFill>
              </a:rPr>
              <a:t>俱往矣</a:t>
            </a:r>
            <a:endParaRPr lang="zh-CN" altLang="en-US" sz="7200" b="1" dirty="0">
              <a:solidFill>
                <a:schemeClr val="tx1">
                  <a:lumMod val="95000"/>
                  <a:lumOff val="5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51520" y="260648"/>
            <a:ext cx="8712968" cy="6408712"/>
          </a:xfrm>
        </p:spPr>
        <p:txBody>
          <a:bodyPr>
            <a:noAutofit/>
          </a:bodyPr>
          <a:lstStyle/>
          <a:p>
            <a:endParaRPr lang="en-US" altLang="zh-CN" b="1" dirty="0" smtClean="0">
              <a:solidFill>
                <a:schemeClr val="tx1">
                  <a:lumMod val="95000"/>
                  <a:lumOff val="5000"/>
                </a:schemeClr>
              </a:solidFill>
            </a:endParaRPr>
          </a:p>
          <a:p>
            <a:r>
              <a:rPr lang="en-US" altLang="zh-CN" sz="4800" b="1" dirty="0" smtClean="0">
                <a:solidFill>
                  <a:schemeClr val="tx1">
                    <a:lumMod val="95000"/>
                    <a:lumOff val="5000"/>
                  </a:schemeClr>
                </a:solidFill>
              </a:rPr>
              <a:t>《</a:t>
            </a:r>
            <a:r>
              <a:rPr lang="en-US" altLang="zh-CN" sz="4800" b="1" dirty="0" smtClean="0">
                <a:solidFill>
                  <a:schemeClr val="tx1">
                    <a:lumMod val="95000"/>
                    <a:lumOff val="5000"/>
                  </a:schemeClr>
                </a:solidFill>
              </a:rPr>
              <a:t>JavaScript</a:t>
            </a:r>
            <a:r>
              <a:rPr lang="zh-CN" altLang="en-US" sz="4800" b="1" dirty="0" smtClean="0">
                <a:solidFill>
                  <a:schemeClr val="tx1">
                    <a:lumMod val="95000"/>
                    <a:lumOff val="5000"/>
                  </a:schemeClr>
                </a:solidFill>
              </a:rPr>
              <a:t>经典解析</a:t>
            </a:r>
            <a:r>
              <a:rPr lang="en-US" altLang="zh-CN" sz="4800" b="1" dirty="0" smtClean="0">
                <a:solidFill>
                  <a:schemeClr val="tx1">
                    <a:lumMod val="95000"/>
                    <a:lumOff val="5000"/>
                  </a:schemeClr>
                </a:solidFill>
              </a:rPr>
              <a:t>》</a:t>
            </a:r>
            <a:endParaRPr lang="en-US" altLang="zh-CN" sz="4800" b="1" dirty="0" smtClean="0">
              <a:solidFill>
                <a:schemeClr val="tx1">
                  <a:lumMod val="95000"/>
                  <a:lumOff val="5000"/>
                </a:schemeClr>
              </a:solidFill>
            </a:endParaRPr>
          </a:p>
          <a:p>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说明：本书以例题的方式通俗易懂的讲解</a:t>
            </a:r>
            <a:r>
              <a:rPr lang="en-US" altLang="zh-CN" dirty="0" smtClean="0">
                <a:solidFill>
                  <a:schemeClr val="tx1">
                    <a:lumMod val="95000"/>
                    <a:lumOff val="5000"/>
                  </a:schemeClr>
                </a:solidFill>
              </a:rPr>
              <a:t>JavaScript</a:t>
            </a:r>
            <a:r>
              <a:rPr lang="zh-CN" altLang="en-US" dirty="0" smtClean="0">
                <a:solidFill>
                  <a:schemeClr val="tx1">
                    <a:lumMod val="95000"/>
                    <a:lumOff val="5000"/>
                  </a:schemeClr>
                </a:solidFill>
              </a:rPr>
              <a:t>中涉及的各个知识点，每个知识点在实际中如何运用等。</a:t>
            </a:r>
            <a:endParaRPr lang="zh-CN" altLang="en-US" dirty="0">
              <a:solidFill>
                <a:schemeClr val="tx1">
                  <a:lumMod val="95000"/>
                  <a:lumOff val="5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51520" y="260648"/>
            <a:ext cx="8712968" cy="6408712"/>
          </a:xfrm>
        </p:spPr>
        <p:txBody>
          <a:bodyPr>
            <a:noAutofit/>
          </a:bodyPr>
          <a:lstStyle/>
          <a:p>
            <a:r>
              <a:rPr lang="en-US" altLang="zh-CN" sz="2400" dirty="0" smtClean="0">
                <a:solidFill>
                  <a:schemeClr val="tx1">
                    <a:lumMod val="95000"/>
                    <a:lumOff val="5000"/>
                  </a:schemeClr>
                </a:solidFill>
              </a:rPr>
              <a:t>1.</a:t>
            </a:r>
            <a:r>
              <a:rPr lang="zh-CN" altLang="en-US" sz="2400" dirty="0" smtClean="0">
                <a:solidFill>
                  <a:schemeClr val="tx1">
                    <a:lumMod val="95000"/>
                    <a:lumOff val="5000"/>
                  </a:schemeClr>
                </a:solidFill>
              </a:rPr>
              <a:t>无任何风险</a:t>
            </a:r>
            <a:endParaRPr lang="en-US" altLang="zh-CN" sz="2400" dirty="0" smtClean="0">
              <a:solidFill>
                <a:schemeClr val="tx1">
                  <a:lumMod val="95000"/>
                  <a:lumOff val="5000"/>
                </a:schemeClr>
              </a:solidFill>
            </a:endParaRPr>
          </a:p>
          <a:p>
            <a:r>
              <a:rPr lang="en-US" altLang="zh-CN" sz="2400" dirty="0" smtClean="0">
                <a:solidFill>
                  <a:schemeClr val="tx1">
                    <a:lumMod val="95000"/>
                    <a:lumOff val="5000"/>
                  </a:schemeClr>
                </a:solidFill>
              </a:rPr>
              <a:t>2.</a:t>
            </a:r>
            <a:r>
              <a:rPr lang="zh-CN" altLang="en-US" sz="2400" dirty="0" smtClean="0">
                <a:solidFill>
                  <a:schemeClr val="tx1">
                    <a:lumMod val="95000"/>
                    <a:lumOff val="5000"/>
                  </a:schemeClr>
                </a:solidFill>
              </a:rPr>
              <a:t>自己最擅长的领域</a:t>
            </a:r>
            <a:endParaRPr lang="en-US" altLang="zh-CN" sz="2400" dirty="0" smtClean="0">
              <a:solidFill>
                <a:schemeClr val="tx1">
                  <a:lumMod val="95000"/>
                  <a:lumOff val="5000"/>
                </a:schemeClr>
              </a:solidFill>
            </a:endParaRPr>
          </a:p>
          <a:p>
            <a:r>
              <a:rPr lang="en-US" altLang="zh-CN" sz="2400" dirty="0" smtClean="0">
                <a:solidFill>
                  <a:schemeClr val="tx1">
                    <a:lumMod val="95000"/>
                    <a:lumOff val="5000"/>
                  </a:schemeClr>
                </a:solidFill>
              </a:rPr>
              <a:t>3.</a:t>
            </a:r>
            <a:r>
              <a:rPr lang="zh-CN" altLang="en-US" sz="2400" dirty="0" smtClean="0">
                <a:solidFill>
                  <a:schemeClr val="tx1">
                    <a:lumMod val="95000"/>
                    <a:lumOff val="5000"/>
                  </a:schemeClr>
                </a:solidFill>
              </a:rPr>
              <a:t>提升自己能力</a:t>
            </a:r>
            <a:endParaRPr lang="en-US" altLang="zh-CN" sz="2400" dirty="0" smtClean="0">
              <a:solidFill>
                <a:schemeClr val="tx1">
                  <a:lumMod val="95000"/>
                  <a:lumOff val="5000"/>
                </a:schemeClr>
              </a:solidFill>
            </a:endParaRPr>
          </a:p>
          <a:p>
            <a:r>
              <a:rPr lang="en-US" altLang="zh-CN" sz="2400" dirty="0" smtClean="0">
                <a:solidFill>
                  <a:schemeClr val="tx1">
                    <a:lumMod val="95000"/>
                    <a:lumOff val="5000"/>
                  </a:schemeClr>
                </a:solidFill>
              </a:rPr>
              <a:t>4.</a:t>
            </a:r>
            <a:r>
              <a:rPr lang="zh-CN" altLang="en-US" sz="2400" dirty="0" smtClean="0">
                <a:solidFill>
                  <a:schemeClr val="tx1">
                    <a:lumMod val="95000"/>
                    <a:lumOff val="5000"/>
                  </a:schemeClr>
                </a:solidFill>
              </a:rPr>
              <a:t>提升自己知名度</a:t>
            </a:r>
            <a:endParaRPr lang="en-US" altLang="zh-CN" sz="2400" dirty="0" smtClean="0">
              <a:solidFill>
                <a:schemeClr val="tx1">
                  <a:lumMod val="95000"/>
                  <a:lumOff val="5000"/>
                </a:schemeClr>
              </a:solidFill>
            </a:endParaRPr>
          </a:p>
          <a:p>
            <a:r>
              <a:rPr lang="en-US" altLang="zh-CN" sz="2400" dirty="0" smtClean="0">
                <a:solidFill>
                  <a:schemeClr val="tx1">
                    <a:lumMod val="95000"/>
                    <a:lumOff val="5000"/>
                  </a:schemeClr>
                </a:solidFill>
              </a:rPr>
              <a:t>5.</a:t>
            </a:r>
            <a:r>
              <a:rPr lang="zh-CN" altLang="en-US" sz="2400" dirty="0" smtClean="0">
                <a:solidFill>
                  <a:schemeClr val="tx1">
                    <a:lumMod val="95000"/>
                    <a:lumOff val="5000"/>
                  </a:schemeClr>
                </a:solidFill>
              </a:rPr>
              <a:t>提升创蓝品牌</a:t>
            </a:r>
            <a:r>
              <a:rPr lang="zh-CN" altLang="en-US" sz="2400" dirty="0" smtClean="0">
                <a:solidFill>
                  <a:schemeClr val="tx1">
                    <a:lumMod val="95000"/>
                    <a:lumOff val="5000"/>
                  </a:schemeClr>
                </a:solidFill>
              </a:rPr>
              <a:t>，可以由</a:t>
            </a:r>
            <a:r>
              <a:rPr lang="zh-CN" altLang="en-US" sz="2400" dirty="0" smtClean="0">
                <a:solidFill>
                  <a:schemeClr val="tx1">
                    <a:lumMod val="95000"/>
                    <a:lumOff val="5000"/>
                  </a:schemeClr>
                </a:solidFill>
              </a:rPr>
              <a:t>创蓝出版</a:t>
            </a:r>
            <a:endParaRPr lang="en-US" altLang="zh-CN" sz="2400" dirty="0" smtClean="0">
              <a:solidFill>
                <a:schemeClr val="tx1">
                  <a:lumMod val="95000"/>
                  <a:lumOff val="5000"/>
                </a:schemeClr>
              </a:solidFill>
            </a:endParaRPr>
          </a:p>
          <a:p>
            <a:r>
              <a:rPr lang="en-US" altLang="zh-CN" sz="2400" dirty="0" smtClean="0">
                <a:solidFill>
                  <a:schemeClr val="tx1">
                    <a:lumMod val="95000"/>
                    <a:lumOff val="5000"/>
                  </a:schemeClr>
                </a:solidFill>
              </a:rPr>
              <a:t>6.</a:t>
            </a:r>
            <a:r>
              <a:rPr lang="zh-CN" altLang="en-US" sz="2400" dirty="0" smtClean="0">
                <a:solidFill>
                  <a:schemeClr val="tx1">
                    <a:lumMod val="95000"/>
                    <a:lumOff val="5000"/>
                  </a:schemeClr>
                </a:solidFill>
              </a:rPr>
              <a:t>有创蓝负责推广</a:t>
            </a:r>
            <a:endParaRPr lang="en-US" altLang="zh-CN" sz="2400" dirty="0" smtClean="0">
              <a:solidFill>
                <a:schemeClr val="tx1">
                  <a:lumMod val="95000"/>
                  <a:lumOff val="5000"/>
                </a:schemeClr>
              </a:solidFill>
            </a:endParaRPr>
          </a:p>
          <a:p>
            <a:r>
              <a:rPr lang="en-US" altLang="zh-CN" sz="2400" dirty="0" smtClean="0">
                <a:solidFill>
                  <a:schemeClr val="tx1">
                    <a:lumMod val="95000"/>
                    <a:lumOff val="5000"/>
                  </a:schemeClr>
                </a:solidFill>
              </a:rPr>
              <a:t>7.</a:t>
            </a:r>
            <a:r>
              <a:rPr lang="zh-CN" altLang="en-US" sz="2400" dirty="0" smtClean="0">
                <a:solidFill>
                  <a:schemeClr val="tx1">
                    <a:lumMod val="95000"/>
                    <a:lumOff val="5000"/>
                  </a:schemeClr>
                </a:solidFill>
              </a:rPr>
              <a:t>提高前端团队的自由收入</a:t>
            </a:r>
            <a:endParaRPr lang="en-US" altLang="zh-CN" sz="2400" dirty="0" smtClean="0">
              <a:solidFill>
                <a:schemeClr val="tx1">
                  <a:lumMod val="95000"/>
                  <a:lumOff val="5000"/>
                </a:schemeClr>
              </a:solidFill>
            </a:endParaRPr>
          </a:p>
          <a:p>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51520" y="260648"/>
            <a:ext cx="8712968" cy="6408712"/>
          </a:xfrm>
        </p:spPr>
        <p:txBody>
          <a:bodyPr>
            <a:noAutofit/>
          </a:bodyPr>
          <a:lstStyle/>
          <a:p>
            <a:endParaRPr lang="en-US" altLang="zh-CN" sz="3600" b="1" dirty="0" smtClean="0">
              <a:solidFill>
                <a:schemeClr val="tx1">
                  <a:lumMod val="95000"/>
                  <a:lumOff val="5000"/>
                </a:schemeClr>
              </a:solidFill>
            </a:endParaRPr>
          </a:p>
          <a:p>
            <a:endParaRPr lang="en-US" altLang="zh-CN" sz="3600" b="1" dirty="0" smtClean="0">
              <a:solidFill>
                <a:schemeClr val="tx1">
                  <a:lumMod val="95000"/>
                  <a:lumOff val="5000"/>
                </a:schemeClr>
              </a:solidFill>
            </a:endParaRPr>
          </a:p>
          <a:p>
            <a:endParaRPr lang="en-US" altLang="zh-CN" sz="3600" b="1" dirty="0" smtClean="0">
              <a:solidFill>
                <a:schemeClr val="tx1">
                  <a:lumMod val="95000"/>
                  <a:lumOff val="5000"/>
                </a:schemeClr>
              </a:solidFill>
            </a:endParaRPr>
          </a:p>
          <a:p>
            <a:r>
              <a:rPr lang="zh-CN" altLang="en-US" sz="3600" b="1" dirty="0" smtClean="0">
                <a:solidFill>
                  <a:schemeClr val="tx1">
                    <a:lumMod val="95000"/>
                    <a:lumOff val="5000"/>
                  </a:schemeClr>
                </a:solidFill>
              </a:rPr>
              <a:t>往</a:t>
            </a:r>
            <a:r>
              <a:rPr lang="zh-CN" altLang="en-US" sz="3600" b="1" dirty="0" smtClean="0">
                <a:solidFill>
                  <a:schemeClr val="tx1">
                    <a:lumMod val="95000"/>
                    <a:lumOff val="5000"/>
                  </a:schemeClr>
                </a:solidFill>
              </a:rPr>
              <a:t>者不可</a:t>
            </a:r>
            <a:r>
              <a:rPr lang="zh-CN" altLang="en-US" sz="3600" b="1" dirty="0" smtClean="0">
                <a:solidFill>
                  <a:schemeClr val="tx1">
                    <a:lumMod val="95000"/>
                    <a:lumOff val="5000"/>
                  </a:schemeClr>
                </a:solidFill>
              </a:rPr>
              <a:t>谏</a:t>
            </a:r>
            <a:endParaRPr lang="en-US" altLang="zh-CN" sz="3600" b="1" dirty="0" smtClean="0">
              <a:solidFill>
                <a:schemeClr val="tx1">
                  <a:lumMod val="95000"/>
                  <a:lumOff val="5000"/>
                </a:schemeClr>
              </a:solidFill>
            </a:endParaRPr>
          </a:p>
          <a:p>
            <a:r>
              <a:rPr lang="zh-CN" altLang="en-US" sz="3600" b="1" dirty="0" smtClean="0">
                <a:solidFill>
                  <a:schemeClr val="tx1">
                    <a:lumMod val="95000"/>
                    <a:lumOff val="5000"/>
                  </a:schemeClr>
                </a:solidFill>
              </a:rPr>
              <a:t> </a:t>
            </a:r>
            <a:r>
              <a:rPr lang="zh-CN" altLang="en-US" sz="3600" b="1" dirty="0" smtClean="0">
                <a:solidFill>
                  <a:schemeClr val="tx1">
                    <a:lumMod val="95000"/>
                    <a:lumOff val="5000"/>
                  </a:schemeClr>
                </a:solidFill>
              </a:rPr>
              <a:t>来者犹可追</a:t>
            </a:r>
            <a:endParaRPr lang="zh-CN" altLang="en-US" sz="3600" b="1" dirty="0">
              <a:solidFill>
                <a:schemeClr val="tx1">
                  <a:lumMod val="95000"/>
                  <a:lumOff val="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31640" y="836712"/>
            <a:ext cx="6400800" cy="4752528"/>
          </a:xfrm>
        </p:spPr>
        <p:txBody>
          <a:bodyPr>
            <a:noAutofit/>
          </a:bodyPr>
          <a:lstStyle/>
          <a:p>
            <a:r>
              <a:rPr lang="en-US" altLang="zh-CN" sz="2400" b="1" dirty="0" smtClean="0">
                <a:solidFill>
                  <a:schemeClr val="tx1">
                    <a:lumMod val="95000"/>
                    <a:lumOff val="5000"/>
                  </a:schemeClr>
                </a:solidFill>
              </a:rPr>
              <a:t>1.</a:t>
            </a:r>
            <a:r>
              <a:rPr lang="zh-CN" altLang="en-US" sz="2400" b="1" dirty="0" smtClean="0">
                <a:solidFill>
                  <a:schemeClr val="tx1">
                    <a:lumMod val="95000"/>
                    <a:lumOff val="5000"/>
                  </a:schemeClr>
                </a:solidFill>
              </a:rPr>
              <a:t>解析：首先使用</a:t>
            </a:r>
            <a:r>
              <a:rPr lang="en-US" altLang="zh-CN" sz="2400" b="1" dirty="0" err="1" smtClean="0">
                <a:solidFill>
                  <a:schemeClr val="tx1">
                    <a:lumMod val="95000"/>
                    <a:lumOff val="5000"/>
                  </a:schemeClr>
                </a:solidFill>
              </a:rPr>
              <a:t>var</a:t>
            </a:r>
            <a:r>
              <a:rPr lang="zh-CN" altLang="en-US" sz="2400" b="1" dirty="0" smtClean="0">
                <a:solidFill>
                  <a:schemeClr val="tx1">
                    <a:lumMod val="95000"/>
                    <a:lumOff val="5000"/>
                  </a:schemeClr>
                </a:solidFill>
              </a:rPr>
              <a:t>关键字声明了</a:t>
            </a:r>
            <a:r>
              <a:rPr lang="en-US" altLang="zh-CN" sz="2400" b="1" dirty="0" smtClean="0">
                <a:solidFill>
                  <a:schemeClr val="tx1">
                    <a:lumMod val="95000"/>
                    <a:lumOff val="5000"/>
                  </a:schemeClr>
                </a:solidFill>
              </a:rPr>
              <a:t>name</a:t>
            </a:r>
            <a:r>
              <a:rPr lang="zh-CN" altLang="en-US" sz="2400" b="1" dirty="0" smtClean="0">
                <a:solidFill>
                  <a:schemeClr val="tx1">
                    <a:lumMod val="95000"/>
                    <a:lumOff val="5000"/>
                  </a:schemeClr>
                </a:solidFill>
              </a:rPr>
              <a:t>变量，这意味着变量在创建阶段会被提升，因此</a:t>
            </a:r>
            <a:r>
              <a:rPr lang="en-US" altLang="zh-CN" sz="2400" b="1" dirty="0" smtClean="0">
                <a:solidFill>
                  <a:schemeClr val="tx1">
                    <a:lumMod val="95000"/>
                    <a:lumOff val="5000"/>
                  </a:schemeClr>
                </a:solidFill>
              </a:rPr>
              <a:t>name</a:t>
            </a:r>
            <a:r>
              <a:rPr lang="zh-CN" altLang="en-US" sz="2400" b="1" dirty="0" smtClean="0">
                <a:solidFill>
                  <a:schemeClr val="tx1">
                    <a:lumMod val="95000"/>
                    <a:lumOff val="5000"/>
                  </a:schemeClr>
                </a:solidFill>
              </a:rPr>
              <a:t>变量已经存在，但是还未赋值，因此为</a:t>
            </a:r>
            <a:r>
              <a:rPr lang="en-US" altLang="zh-CN" sz="2400" b="1" dirty="0" smtClean="0">
                <a:solidFill>
                  <a:schemeClr val="tx1">
                    <a:lumMod val="95000"/>
                    <a:lumOff val="5000"/>
                  </a:schemeClr>
                </a:solidFill>
              </a:rPr>
              <a:t>undefined.</a:t>
            </a:r>
            <a:r>
              <a:rPr lang="zh-CN" altLang="en-US" sz="2400" dirty="0" smtClean="0">
                <a:solidFill>
                  <a:srgbClr val="C00000"/>
                </a:solidFill>
              </a:rPr>
              <a:t>使用</a:t>
            </a:r>
            <a:r>
              <a:rPr lang="en-US" altLang="zh-CN" sz="2400" dirty="0" smtClean="0">
                <a:solidFill>
                  <a:srgbClr val="C00000"/>
                </a:solidFill>
              </a:rPr>
              <a:t>let</a:t>
            </a:r>
            <a:r>
              <a:rPr lang="zh-CN" altLang="en-US" sz="2400" dirty="0" smtClean="0">
                <a:solidFill>
                  <a:srgbClr val="C00000"/>
                </a:solidFill>
              </a:rPr>
              <a:t>关键字（和</a:t>
            </a:r>
            <a:r>
              <a:rPr lang="en-US" altLang="zh-CN" sz="2400" dirty="0" smtClean="0">
                <a:solidFill>
                  <a:srgbClr val="C00000"/>
                </a:solidFill>
              </a:rPr>
              <a:t>const</a:t>
            </a:r>
            <a:r>
              <a:rPr lang="zh-CN" altLang="en-US" sz="2400" dirty="0" smtClean="0">
                <a:solidFill>
                  <a:srgbClr val="C00000"/>
                </a:solidFill>
              </a:rPr>
              <a:t>）声明的变量也会存在变量提升</a:t>
            </a:r>
            <a:r>
              <a:rPr lang="zh-CN" altLang="en-US" sz="2400" b="1" dirty="0" smtClean="0">
                <a:solidFill>
                  <a:schemeClr val="tx1">
                    <a:lumMod val="95000"/>
                    <a:lumOff val="5000"/>
                  </a:schemeClr>
                </a:solidFill>
              </a:rPr>
              <a:t>，但与</a:t>
            </a:r>
            <a:r>
              <a:rPr lang="en-US" altLang="zh-CN" sz="2400" b="1" dirty="0" err="1" smtClean="0">
                <a:solidFill>
                  <a:schemeClr val="tx1">
                    <a:lumMod val="95000"/>
                    <a:lumOff val="5000"/>
                  </a:schemeClr>
                </a:solidFill>
              </a:rPr>
              <a:t>var</a:t>
            </a:r>
            <a:r>
              <a:rPr lang="zh-CN" altLang="en-US" sz="2400" b="1" dirty="0" smtClean="0">
                <a:solidFill>
                  <a:schemeClr val="tx1">
                    <a:lumMod val="95000"/>
                    <a:lumOff val="5000"/>
                  </a:schemeClr>
                </a:solidFill>
              </a:rPr>
              <a:t>不同，初始化没有被提升。在我们声明（初始化）它们之前，它们是不可访问的。 这被称为“暂时死区”。 当我们在声明变量之前尝试访问变量时，</a:t>
            </a:r>
            <a:r>
              <a:rPr lang="en-US" altLang="zh-CN" sz="2400" b="1" dirty="0" smtClean="0">
                <a:solidFill>
                  <a:schemeClr val="tx1">
                    <a:lumMod val="95000"/>
                    <a:lumOff val="5000"/>
                  </a:schemeClr>
                </a:solidFill>
              </a:rPr>
              <a:t>JavaScript</a:t>
            </a:r>
            <a:r>
              <a:rPr lang="zh-CN" altLang="en-US" sz="2400" b="1" dirty="0" smtClean="0">
                <a:solidFill>
                  <a:schemeClr val="tx1">
                    <a:lumMod val="95000"/>
                    <a:lumOff val="5000"/>
                  </a:schemeClr>
                </a:solidFill>
              </a:rPr>
              <a:t>会抛出一个</a:t>
            </a:r>
            <a:r>
              <a:rPr lang="en-US" altLang="zh-CN" sz="2400" b="1" dirty="0" err="1" smtClean="0">
                <a:solidFill>
                  <a:schemeClr val="tx1">
                    <a:lumMod val="95000"/>
                    <a:lumOff val="5000"/>
                  </a:schemeClr>
                </a:solidFill>
              </a:rPr>
              <a:t>ReferenceError</a:t>
            </a:r>
            <a:r>
              <a:rPr lang="zh-CN" altLang="en-US" sz="2400" b="1" dirty="0" smtClean="0">
                <a:solidFill>
                  <a:schemeClr val="tx1">
                    <a:lumMod val="95000"/>
                    <a:lumOff val="5000"/>
                  </a:schemeClr>
                </a:solidFill>
              </a:rPr>
              <a:t>。</a:t>
            </a:r>
            <a:endParaRPr lang="en-US" altLang="zh-CN" sz="2400" b="1" dirty="0" smtClean="0">
              <a:solidFill>
                <a:schemeClr val="tx1">
                  <a:lumMod val="95000"/>
                  <a:lumOff val="5000"/>
                </a:schemeClr>
              </a:solidFill>
            </a:endParaRPr>
          </a:p>
          <a:p>
            <a:r>
              <a:rPr lang="zh-CN" altLang="en-US" sz="2400" b="1" dirty="0" smtClean="0">
                <a:solidFill>
                  <a:schemeClr val="tx1">
                    <a:lumMod val="95000"/>
                    <a:lumOff val="5000"/>
                  </a:schemeClr>
                </a:solidFill>
              </a:rPr>
              <a:t>答案：</a:t>
            </a:r>
            <a:r>
              <a:rPr lang="en-US" altLang="zh-CN" sz="2400" b="1" dirty="0" smtClean="0">
                <a:solidFill>
                  <a:schemeClr val="tx1">
                    <a:lumMod val="95000"/>
                    <a:lumOff val="5000"/>
                  </a:schemeClr>
                </a:solidFill>
              </a:rPr>
              <a:t>undefined </a:t>
            </a:r>
            <a:r>
              <a:rPr lang="zh-CN" altLang="en-US" sz="2400" b="1" dirty="0" smtClean="0">
                <a:solidFill>
                  <a:schemeClr val="tx1">
                    <a:lumMod val="95000"/>
                    <a:lumOff val="5000"/>
                  </a:schemeClr>
                </a:solidFill>
              </a:rPr>
              <a:t>和 </a:t>
            </a:r>
            <a:r>
              <a:rPr lang="en-US" altLang="zh-CN" sz="2400" b="1" dirty="0" err="1" smtClean="0">
                <a:solidFill>
                  <a:schemeClr val="tx1">
                    <a:lumMod val="95000"/>
                    <a:lumOff val="5000"/>
                  </a:schemeClr>
                </a:solidFill>
              </a:rPr>
              <a:t>ReferenceError</a:t>
            </a:r>
            <a:endParaRPr lang="zh-CN" altLang="en-US" sz="2400" b="1" dirty="0" smtClean="0">
              <a:solidFill>
                <a:schemeClr val="tx1">
                  <a:lumMod val="95000"/>
                  <a:lumOff val="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51520" y="260648"/>
            <a:ext cx="8712968" cy="6408712"/>
          </a:xfrm>
        </p:spPr>
        <p:txBody>
          <a:bodyPr>
            <a:noAutofit/>
          </a:bodyPr>
          <a:lstStyle/>
          <a:p>
            <a:r>
              <a:rPr lang="en-US" altLang="zh-CN" sz="2400" b="1" dirty="0" smtClean="0">
                <a:solidFill>
                  <a:schemeClr val="tx1">
                    <a:lumMod val="95000"/>
                    <a:lumOff val="5000"/>
                  </a:schemeClr>
                </a:solidFill>
              </a:rPr>
              <a:t>1.</a:t>
            </a:r>
            <a:r>
              <a:rPr lang="zh-CN" altLang="en-US" sz="2400" b="1" dirty="0" smtClean="0">
                <a:solidFill>
                  <a:schemeClr val="tx1">
                    <a:lumMod val="95000"/>
                    <a:lumOff val="5000"/>
                  </a:schemeClr>
                </a:solidFill>
              </a:rPr>
              <a:t>知识点拓展：</a:t>
            </a:r>
            <a:endParaRPr lang="en-US" altLang="zh-CN" sz="2400" b="1" dirty="0" smtClean="0">
              <a:solidFill>
                <a:schemeClr val="tx1">
                  <a:lumMod val="95000"/>
                  <a:lumOff val="5000"/>
                </a:schemeClr>
              </a:solidFill>
            </a:endParaRPr>
          </a:p>
          <a:p>
            <a:r>
              <a:rPr lang="zh-CN" altLang="en-US" sz="2400" b="1" dirty="0" smtClean="0">
                <a:solidFill>
                  <a:schemeClr val="tx1">
                    <a:lumMod val="95000"/>
                    <a:lumOff val="5000"/>
                  </a:schemeClr>
                </a:solidFill>
              </a:rPr>
              <a:t>验证例子：</a:t>
            </a:r>
            <a:r>
              <a:rPr lang="en-US" altLang="zh-CN" sz="2400" b="1" dirty="0" smtClean="0">
                <a:solidFill>
                  <a:schemeClr val="tx1">
                    <a:lumMod val="95000"/>
                    <a:lumOff val="5000"/>
                  </a:schemeClr>
                </a:solidFill>
              </a:rPr>
              <a:t> let name = </a:t>
            </a:r>
            <a:r>
              <a:rPr lang="en-US" altLang="zh-CN" sz="2400" b="1" dirty="0" smtClean="0">
                <a:solidFill>
                  <a:schemeClr val="tx1">
                    <a:lumMod val="95000"/>
                    <a:lumOff val="5000"/>
                  </a:schemeClr>
                </a:solidFill>
              </a:rPr>
              <a:t>’11‘</a:t>
            </a:r>
            <a:r>
              <a:rPr lang="en-US" altLang="zh-CN" sz="2400" b="1" dirty="0" smtClean="0">
                <a:solidFill>
                  <a:schemeClr val="tx1">
                    <a:lumMod val="95000"/>
                    <a:lumOff val="5000"/>
                  </a:schemeClr>
                </a:solidFill>
              </a:rPr>
              <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console.log(name) // Uncaught </a:t>
            </a:r>
            <a:r>
              <a:rPr lang="en-US" altLang="zh-CN" sz="2400" b="1" dirty="0" err="1" smtClean="0">
                <a:solidFill>
                  <a:schemeClr val="tx1">
                    <a:lumMod val="95000"/>
                    <a:lumOff val="5000"/>
                  </a:schemeClr>
                </a:solidFill>
              </a:rPr>
              <a:t>ReferenceError</a:t>
            </a:r>
            <a:r>
              <a:rPr lang="en-US" altLang="zh-CN" sz="2400" b="1" dirty="0" smtClean="0">
                <a:solidFill>
                  <a:schemeClr val="tx1">
                    <a:lumMod val="95000"/>
                    <a:lumOff val="5000"/>
                  </a:schemeClr>
                </a:solidFill>
              </a:rPr>
              <a:t>: name is not defined</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let name = </a:t>
            </a:r>
            <a:r>
              <a:rPr lang="en-US" altLang="zh-CN" sz="2400" b="1" dirty="0" smtClean="0">
                <a:solidFill>
                  <a:schemeClr val="tx1">
                    <a:lumMod val="95000"/>
                    <a:lumOff val="5000"/>
                  </a:schemeClr>
                </a:solidFill>
              </a:rPr>
              <a:t>’22'</a:t>
            </a:r>
            <a:r>
              <a:rPr lang="zh-CN" altLang="en-US" sz="2400" b="1" dirty="0" smtClean="0">
                <a:solidFill>
                  <a:schemeClr val="tx1">
                    <a:lumMod val="95000"/>
                    <a:lumOff val="5000"/>
                  </a:schemeClr>
                </a:solidFill>
              </a:rPr>
              <a:t/>
            </a:r>
            <a:br>
              <a:rPr lang="zh-CN" altLang="en-US" sz="2400" b="1" dirty="0" smtClean="0">
                <a:solidFill>
                  <a:schemeClr val="tx1">
                    <a:lumMod val="95000"/>
                    <a:lumOff val="5000"/>
                  </a:schemeClr>
                </a:solidFill>
              </a:rPr>
            </a:br>
            <a:r>
              <a:rPr lang="en-US" altLang="zh-CN" sz="2400" b="1" dirty="0" smtClean="0">
                <a:solidFill>
                  <a:schemeClr val="tx1">
                    <a:lumMod val="95000"/>
                    <a:lumOff val="5000"/>
                  </a:schemeClr>
                </a:solidFill>
              </a:rPr>
              <a:t>}</a:t>
            </a:r>
          </a:p>
          <a:p>
            <a:r>
              <a:rPr lang="en-US" altLang="zh-CN" sz="2400" b="1" dirty="0" smtClean="0">
                <a:solidFill>
                  <a:schemeClr val="tx1">
                    <a:lumMod val="95000"/>
                    <a:lumOff val="5000"/>
                  </a:schemeClr>
                </a:solidFill>
              </a:rPr>
              <a:t>let</a:t>
            </a:r>
            <a:r>
              <a:rPr lang="zh-CN" altLang="en-US" sz="2400" b="1" dirty="0" smtClean="0">
                <a:solidFill>
                  <a:schemeClr val="tx1">
                    <a:lumMod val="95000"/>
                    <a:lumOff val="5000"/>
                  </a:schemeClr>
                </a:solidFill>
              </a:rPr>
              <a:t>变量如果不存在变量提升，</a:t>
            </a:r>
            <a:r>
              <a:rPr lang="en-US" altLang="zh-CN" sz="2400" b="1" dirty="0" smtClean="0">
                <a:solidFill>
                  <a:schemeClr val="tx1">
                    <a:lumMod val="95000"/>
                    <a:lumOff val="5000"/>
                  </a:schemeClr>
                </a:solidFill>
              </a:rPr>
              <a:t>console.log(name)</a:t>
            </a:r>
            <a:r>
              <a:rPr lang="zh-CN" altLang="en-US" sz="2400" b="1" dirty="0" smtClean="0">
                <a:solidFill>
                  <a:schemeClr val="tx1">
                    <a:lumMod val="95000"/>
                    <a:lumOff val="5000"/>
                  </a:schemeClr>
                </a:solidFill>
              </a:rPr>
              <a:t>就会</a:t>
            </a:r>
            <a:r>
              <a:rPr lang="zh-CN" altLang="en-US" sz="2400" b="1" dirty="0" smtClean="0">
                <a:solidFill>
                  <a:schemeClr val="tx1">
                    <a:lumMod val="95000"/>
                    <a:lumOff val="5000"/>
                  </a:schemeClr>
                </a:solidFill>
              </a:rPr>
              <a:t>输出</a:t>
            </a:r>
            <a:r>
              <a:rPr lang="en-US" altLang="zh-CN" sz="2400" b="1" dirty="0" smtClean="0">
                <a:solidFill>
                  <a:schemeClr val="tx1">
                    <a:lumMod val="95000"/>
                    <a:lumOff val="5000"/>
                  </a:schemeClr>
                </a:solidFill>
              </a:rPr>
              <a:t>11</a:t>
            </a:r>
            <a:r>
              <a:rPr lang="zh-CN" altLang="en-US" sz="2400" b="1" dirty="0" smtClean="0">
                <a:solidFill>
                  <a:schemeClr val="tx1">
                    <a:lumMod val="95000"/>
                    <a:lumOff val="5000"/>
                  </a:schemeClr>
                </a:solidFill>
              </a:rPr>
              <a:t>，</a:t>
            </a:r>
            <a:r>
              <a:rPr lang="zh-CN" altLang="en-US" sz="2400" b="1" dirty="0" smtClean="0">
                <a:solidFill>
                  <a:schemeClr val="tx1">
                    <a:lumMod val="95000"/>
                    <a:lumOff val="5000"/>
                  </a:schemeClr>
                </a:solidFill>
              </a:rPr>
              <a:t>结果却抛出了</a:t>
            </a:r>
            <a:r>
              <a:rPr lang="en-US" altLang="zh-CN" sz="2400" b="1" dirty="0" err="1" smtClean="0">
                <a:solidFill>
                  <a:schemeClr val="tx1">
                    <a:lumMod val="95000"/>
                    <a:lumOff val="5000"/>
                  </a:schemeClr>
                </a:solidFill>
              </a:rPr>
              <a:t>ReferenceError</a:t>
            </a:r>
            <a:r>
              <a:rPr lang="zh-CN" altLang="en-US" sz="2400" b="1" dirty="0" smtClean="0">
                <a:solidFill>
                  <a:schemeClr val="tx1">
                    <a:lumMod val="95000"/>
                    <a:lumOff val="5000"/>
                  </a:schemeClr>
                </a:solidFill>
              </a:rPr>
              <a:t>，那么这很好的说明了，</a:t>
            </a:r>
            <a:r>
              <a:rPr lang="en-US" altLang="zh-CN" sz="2400" b="1" dirty="0" smtClean="0">
                <a:solidFill>
                  <a:schemeClr val="tx1">
                    <a:lumMod val="95000"/>
                    <a:lumOff val="5000"/>
                  </a:schemeClr>
                </a:solidFill>
              </a:rPr>
              <a:t>let</a:t>
            </a:r>
            <a:r>
              <a:rPr lang="zh-CN" altLang="en-US" sz="2400" b="1" dirty="0" smtClean="0">
                <a:solidFill>
                  <a:schemeClr val="tx1">
                    <a:lumMod val="95000"/>
                    <a:lumOff val="5000"/>
                  </a:schemeClr>
                </a:solidFill>
              </a:rPr>
              <a:t>也存在变量提升，但是它存在一个“暂时死区”，在变量未初始化或赋值前不允许访问</a:t>
            </a:r>
            <a:endParaRPr lang="en-US" altLang="zh-CN" sz="2400" b="1" dirty="0" smtClean="0">
              <a:solidFill>
                <a:schemeClr val="tx1">
                  <a:lumMod val="95000"/>
                  <a:lumOff val="5000"/>
                </a:schemeClr>
              </a:solidFill>
            </a:endParaRPr>
          </a:p>
          <a:p>
            <a:endParaRPr lang="zh-CN" altLang="en-US" sz="2400" b="1" dirty="0" smtClean="0">
              <a:solidFill>
                <a:schemeClr val="tx1">
                  <a:lumMod val="95000"/>
                  <a:lumOff val="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51520" y="260648"/>
            <a:ext cx="8712968" cy="6408712"/>
          </a:xfrm>
        </p:spPr>
        <p:txBody>
          <a:bodyPr>
            <a:noAutofit/>
          </a:bodyPr>
          <a:lstStyle/>
          <a:p>
            <a:r>
              <a:rPr lang="zh-CN" altLang="en-US" sz="2400" b="1" dirty="0" smtClean="0">
                <a:solidFill>
                  <a:schemeClr val="tx1">
                    <a:lumMod val="95000"/>
                    <a:lumOff val="5000"/>
                  </a:schemeClr>
                </a:solidFill>
              </a:rPr>
              <a:t>结论</a:t>
            </a:r>
            <a:endParaRPr lang="en-US" altLang="zh-CN" sz="2400" b="1" dirty="0" smtClean="0">
              <a:solidFill>
                <a:schemeClr val="tx1">
                  <a:lumMod val="95000"/>
                  <a:lumOff val="5000"/>
                </a:schemeClr>
              </a:solidFill>
            </a:endParaRPr>
          </a:p>
          <a:p>
            <a:r>
              <a:rPr lang="zh-CN" altLang="en-US" sz="2400" b="1" dirty="0" smtClean="0">
                <a:solidFill>
                  <a:schemeClr val="tx1">
                    <a:lumMod val="95000"/>
                    <a:lumOff val="5000"/>
                  </a:schemeClr>
                </a:solidFill>
              </a:rPr>
              <a:t>变量的赋值可以分为三个阶段：</a:t>
            </a:r>
          </a:p>
          <a:p>
            <a:r>
              <a:rPr lang="en-US" altLang="zh-CN" sz="2400" b="1" dirty="0" smtClean="0">
                <a:solidFill>
                  <a:schemeClr val="tx1">
                    <a:lumMod val="95000"/>
                    <a:lumOff val="5000"/>
                  </a:schemeClr>
                </a:solidFill>
              </a:rPr>
              <a:t>1.</a:t>
            </a:r>
            <a:r>
              <a:rPr lang="zh-CN" altLang="en-US" sz="2400" b="1" dirty="0" smtClean="0">
                <a:solidFill>
                  <a:schemeClr val="tx1">
                    <a:lumMod val="95000"/>
                    <a:lumOff val="5000"/>
                  </a:schemeClr>
                </a:solidFill>
              </a:rPr>
              <a:t>创建变量，在内存中开辟空间</a:t>
            </a:r>
          </a:p>
          <a:p>
            <a:r>
              <a:rPr lang="en-US" altLang="zh-CN" sz="2400" b="1" dirty="0" smtClean="0">
                <a:solidFill>
                  <a:schemeClr val="tx1">
                    <a:lumMod val="95000"/>
                    <a:lumOff val="5000"/>
                  </a:schemeClr>
                </a:solidFill>
              </a:rPr>
              <a:t>2.</a:t>
            </a:r>
            <a:r>
              <a:rPr lang="zh-CN" altLang="en-US" sz="2400" b="1" dirty="0" smtClean="0">
                <a:solidFill>
                  <a:schemeClr val="tx1">
                    <a:lumMod val="95000"/>
                    <a:lumOff val="5000"/>
                  </a:schemeClr>
                </a:solidFill>
              </a:rPr>
              <a:t>初始化变量，将变量初始化为</a:t>
            </a:r>
            <a:r>
              <a:rPr lang="en-US" altLang="zh-CN" sz="2400" b="1" dirty="0" smtClean="0">
                <a:solidFill>
                  <a:schemeClr val="tx1">
                    <a:lumMod val="95000"/>
                    <a:lumOff val="5000"/>
                  </a:schemeClr>
                </a:solidFill>
              </a:rPr>
              <a:t>undefined</a:t>
            </a:r>
          </a:p>
          <a:p>
            <a:r>
              <a:rPr lang="en-US" altLang="zh-CN" sz="2400" b="1" dirty="0" smtClean="0">
                <a:solidFill>
                  <a:schemeClr val="tx1">
                    <a:lumMod val="95000"/>
                    <a:lumOff val="5000"/>
                  </a:schemeClr>
                </a:solidFill>
              </a:rPr>
              <a:t>3.</a:t>
            </a:r>
            <a:r>
              <a:rPr lang="zh-CN" altLang="en-US" sz="2400" b="1" dirty="0" smtClean="0">
                <a:solidFill>
                  <a:schemeClr val="tx1">
                    <a:lumMod val="95000"/>
                    <a:lumOff val="5000"/>
                  </a:schemeClr>
                </a:solidFill>
              </a:rPr>
              <a:t>真正赋值</a:t>
            </a:r>
            <a:endParaRPr lang="en-US" altLang="zh-CN" sz="2400" b="1" dirty="0" smtClean="0">
              <a:solidFill>
                <a:schemeClr val="tx1">
                  <a:lumMod val="95000"/>
                  <a:lumOff val="5000"/>
                </a:schemeClr>
              </a:solidFill>
            </a:endParaRPr>
          </a:p>
          <a:p>
            <a:endParaRPr lang="en-US" altLang="zh-CN" sz="2400" b="1" dirty="0" smtClean="0">
              <a:solidFill>
                <a:schemeClr val="tx1">
                  <a:lumMod val="95000"/>
                  <a:lumOff val="5000"/>
                </a:schemeClr>
              </a:solidFill>
            </a:endParaRPr>
          </a:p>
          <a:p>
            <a:r>
              <a:rPr lang="zh-CN" altLang="en-US" sz="2400" b="1" dirty="0" smtClean="0">
                <a:solidFill>
                  <a:schemeClr val="tx1">
                    <a:lumMod val="95000"/>
                    <a:lumOff val="5000"/>
                  </a:schemeClr>
                </a:solidFill>
              </a:rPr>
              <a:t>关于</a:t>
            </a:r>
            <a:r>
              <a:rPr lang="en-US" altLang="zh-CN" sz="2400" b="1" dirty="0" smtClean="0">
                <a:solidFill>
                  <a:schemeClr val="tx1">
                    <a:lumMod val="95000"/>
                    <a:lumOff val="5000"/>
                  </a:schemeClr>
                </a:solidFill>
              </a:rPr>
              <a:t>let</a:t>
            </a:r>
            <a:r>
              <a:rPr lang="zh-CN" altLang="en-US" sz="2400" b="1" dirty="0" smtClean="0">
                <a:solidFill>
                  <a:schemeClr val="tx1">
                    <a:lumMod val="95000"/>
                    <a:lumOff val="5000"/>
                  </a:schemeClr>
                </a:solidFill>
              </a:rPr>
              <a:t>、</a:t>
            </a:r>
            <a:r>
              <a:rPr lang="en-US" altLang="zh-CN" sz="2400" b="1" dirty="0" err="1" smtClean="0">
                <a:solidFill>
                  <a:schemeClr val="tx1">
                    <a:lumMod val="95000"/>
                    <a:lumOff val="5000"/>
                  </a:schemeClr>
                </a:solidFill>
              </a:rPr>
              <a:t>var</a:t>
            </a:r>
            <a:r>
              <a:rPr lang="zh-CN" altLang="en-US" sz="2400" b="1" dirty="0" smtClean="0">
                <a:solidFill>
                  <a:schemeClr val="tx1">
                    <a:lumMod val="95000"/>
                    <a:lumOff val="5000"/>
                  </a:schemeClr>
                </a:solidFill>
              </a:rPr>
              <a:t>和</a:t>
            </a:r>
            <a:r>
              <a:rPr lang="en-US" altLang="zh-CN" sz="2400" b="1" dirty="0" smtClean="0">
                <a:solidFill>
                  <a:schemeClr val="tx1">
                    <a:lumMod val="95000"/>
                    <a:lumOff val="5000"/>
                  </a:schemeClr>
                </a:solidFill>
              </a:rPr>
              <a:t>function</a:t>
            </a:r>
            <a:r>
              <a:rPr lang="zh-CN" altLang="en-US" sz="2400" b="1" dirty="0" smtClean="0">
                <a:solidFill>
                  <a:schemeClr val="tx1">
                    <a:lumMod val="95000"/>
                    <a:lumOff val="5000"/>
                  </a:schemeClr>
                </a:solidFill>
              </a:rPr>
              <a:t>：</a:t>
            </a:r>
            <a:endParaRPr lang="en-US" altLang="zh-CN" sz="2400" b="1" dirty="0" smtClean="0">
              <a:solidFill>
                <a:schemeClr val="tx1">
                  <a:lumMod val="95000"/>
                  <a:lumOff val="5000"/>
                </a:schemeClr>
              </a:solidFill>
            </a:endParaRPr>
          </a:p>
          <a:p>
            <a:r>
              <a:rPr lang="en-US" altLang="zh-CN" sz="2400" b="1" dirty="0" smtClean="0">
                <a:solidFill>
                  <a:schemeClr val="tx1">
                    <a:lumMod val="95000"/>
                    <a:lumOff val="5000"/>
                  </a:schemeClr>
                </a:solidFill>
              </a:rPr>
              <a:t>1.let </a:t>
            </a:r>
            <a:r>
              <a:rPr lang="zh-CN" altLang="en-US" sz="2400" b="1" dirty="0" smtClean="0">
                <a:solidFill>
                  <a:schemeClr val="tx1">
                    <a:lumMod val="95000"/>
                    <a:lumOff val="5000"/>
                  </a:schemeClr>
                </a:solidFill>
              </a:rPr>
              <a:t>的「创建」过程被提升了，但是初始化没有提升。</a:t>
            </a:r>
          </a:p>
          <a:p>
            <a:r>
              <a:rPr lang="en-US" altLang="zh-CN" sz="2400" b="1" dirty="0" smtClean="0">
                <a:solidFill>
                  <a:schemeClr val="tx1">
                    <a:lumMod val="95000"/>
                    <a:lumOff val="5000"/>
                  </a:schemeClr>
                </a:solidFill>
              </a:rPr>
              <a:t>2.var </a:t>
            </a:r>
            <a:r>
              <a:rPr lang="zh-CN" altLang="en-US" sz="2400" b="1" dirty="0" smtClean="0">
                <a:solidFill>
                  <a:schemeClr val="tx1">
                    <a:lumMod val="95000"/>
                    <a:lumOff val="5000"/>
                  </a:schemeClr>
                </a:solidFill>
              </a:rPr>
              <a:t>的「创建」和「初始化」都被提升了。</a:t>
            </a:r>
          </a:p>
          <a:p>
            <a:r>
              <a:rPr lang="en-US" altLang="zh-CN" sz="2400" b="1" dirty="0" smtClean="0">
                <a:solidFill>
                  <a:schemeClr val="tx1">
                    <a:lumMod val="95000"/>
                    <a:lumOff val="5000"/>
                  </a:schemeClr>
                </a:solidFill>
              </a:rPr>
              <a:t>3.function </a:t>
            </a:r>
            <a:r>
              <a:rPr lang="zh-CN" altLang="en-US" sz="2400" b="1" dirty="0" smtClean="0">
                <a:solidFill>
                  <a:schemeClr val="tx1">
                    <a:lumMod val="95000"/>
                    <a:lumOff val="5000"/>
                  </a:schemeClr>
                </a:solidFill>
              </a:rPr>
              <a:t>的「创建」「初始化」和「赋值」都被提升了。</a:t>
            </a:r>
          </a:p>
          <a:p>
            <a:endParaRPr lang="zh-CN" altLang="en-US" sz="2400" dirty="0" smtClean="0"/>
          </a:p>
          <a:p>
            <a:endParaRPr lang="en-US" altLang="zh-CN" sz="2400" b="1" dirty="0" smtClean="0">
              <a:solidFill>
                <a:schemeClr val="tx1">
                  <a:lumMod val="95000"/>
                  <a:lumOff val="5000"/>
                </a:schemeClr>
              </a:solidFill>
            </a:endParaRPr>
          </a:p>
          <a:p>
            <a:endParaRPr lang="zh-CN" altLang="en-US" sz="2400" b="1" dirty="0" smtClean="0">
              <a:solidFill>
                <a:schemeClr val="tx1">
                  <a:lumMod val="95000"/>
                  <a:lumOff val="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51520" y="260648"/>
            <a:ext cx="8712968" cy="6408712"/>
          </a:xfrm>
        </p:spPr>
        <p:txBody>
          <a:bodyPr>
            <a:noAutofit/>
          </a:bodyPr>
          <a:lstStyle/>
          <a:p>
            <a:r>
              <a:rPr lang="zh-CN" altLang="en-US" sz="2400" b="1" dirty="0" smtClean="0">
                <a:solidFill>
                  <a:schemeClr val="tx1">
                    <a:lumMod val="95000"/>
                    <a:lumOff val="5000"/>
                  </a:schemeClr>
                </a:solidFill>
              </a:rPr>
              <a:t>二</a:t>
            </a:r>
            <a:r>
              <a:rPr lang="en-US" altLang="zh-CN" sz="2400" b="1" dirty="0" smtClean="0">
                <a:solidFill>
                  <a:schemeClr val="tx1">
                    <a:lumMod val="95000"/>
                    <a:lumOff val="5000"/>
                  </a:schemeClr>
                </a:solidFill>
              </a:rPr>
              <a:t>.</a:t>
            </a:r>
            <a:r>
              <a:rPr lang="zh-CN" altLang="en-US" sz="2400" b="1" dirty="0" smtClean="0">
                <a:solidFill>
                  <a:schemeClr val="tx1">
                    <a:lumMod val="95000"/>
                    <a:lumOff val="5000"/>
                  </a:schemeClr>
                </a:solidFill>
              </a:rPr>
              <a:t>下面代码的输出是什么</a:t>
            </a:r>
            <a:r>
              <a:rPr lang="en-US" altLang="zh-CN" sz="2400" b="1" dirty="0" smtClean="0">
                <a:solidFill>
                  <a:schemeClr val="tx1">
                    <a:lumMod val="95000"/>
                    <a:lumOff val="5000"/>
                  </a:schemeClr>
                </a:solidFill>
              </a:rPr>
              <a:t>?</a:t>
            </a:r>
          </a:p>
          <a:p>
            <a:r>
              <a:rPr lang="nn-NO" altLang="zh-CN" sz="2400" b="1" dirty="0" smtClean="0">
                <a:solidFill>
                  <a:schemeClr val="tx1">
                    <a:lumMod val="95000"/>
                    <a:lumOff val="5000"/>
                  </a:schemeClr>
                </a:solidFill>
              </a:rPr>
              <a:t>for (var i = 0; i &lt; 3; i++) {</a:t>
            </a:r>
            <a:br>
              <a:rPr lang="nn-NO" altLang="zh-CN" sz="2400" b="1" dirty="0" smtClean="0">
                <a:solidFill>
                  <a:schemeClr val="tx1">
                    <a:lumMod val="95000"/>
                    <a:lumOff val="5000"/>
                  </a:schemeClr>
                </a:solidFill>
              </a:rPr>
            </a:br>
            <a:r>
              <a:rPr lang="nn-NO" altLang="zh-CN" sz="2400" b="1" dirty="0" smtClean="0">
                <a:solidFill>
                  <a:schemeClr val="tx1">
                    <a:lumMod val="95000"/>
                    <a:lumOff val="5000"/>
                  </a:schemeClr>
                </a:solidFill>
              </a:rPr>
              <a:t>  setTimeout(() =&gt; console.log(i), 1);</a:t>
            </a:r>
            <a:br>
              <a:rPr lang="nn-NO" altLang="zh-CN" sz="2400" b="1" dirty="0" smtClean="0">
                <a:solidFill>
                  <a:schemeClr val="tx1">
                    <a:lumMod val="95000"/>
                    <a:lumOff val="5000"/>
                  </a:schemeClr>
                </a:solidFill>
              </a:rPr>
            </a:br>
            <a:r>
              <a:rPr lang="nn-NO" altLang="zh-CN" sz="2400" b="1" dirty="0" smtClean="0">
                <a:solidFill>
                  <a:schemeClr val="tx1">
                    <a:lumMod val="95000"/>
                    <a:lumOff val="5000"/>
                  </a:schemeClr>
                </a:solidFill>
              </a:rPr>
              <a:t>}</a:t>
            </a:r>
            <a:br>
              <a:rPr lang="nn-NO" altLang="zh-CN" sz="2400" b="1" dirty="0" smtClean="0">
                <a:solidFill>
                  <a:schemeClr val="tx1">
                    <a:lumMod val="95000"/>
                    <a:lumOff val="5000"/>
                  </a:schemeClr>
                </a:solidFill>
              </a:rPr>
            </a:br>
            <a:r>
              <a:rPr lang="nn-NO" altLang="zh-CN" sz="2400" b="1" dirty="0" smtClean="0">
                <a:solidFill>
                  <a:schemeClr val="tx1">
                    <a:lumMod val="95000"/>
                    <a:lumOff val="5000"/>
                  </a:schemeClr>
                </a:solidFill>
              </a:rPr>
              <a:t/>
            </a:r>
            <a:br>
              <a:rPr lang="nn-NO" altLang="zh-CN" sz="2400" b="1" dirty="0" smtClean="0">
                <a:solidFill>
                  <a:schemeClr val="tx1">
                    <a:lumMod val="95000"/>
                    <a:lumOff val="5000"/>
                  </a:schemeClr>
                </a:solidFill>
              </a:rPr>
            </a:br>
            <a:r>
              <a:rPr lang="nn-NO" altLang="zh-CN" sz="2400" b="1" dirty="0" smtClean="0">
                <a:solidFill>
                  <a:schemeClr val="tx1">
                    <a:lumMod val="95000"/>
                    <a:lumOff val="5000"/>
                  </a:schemeClr>
                </a:solidFill>
              </a:rPr>
              <a:t>for (let i = 0; i &lt; 3; i++) {</a:t>
            </a:r>
            <a:br>
              <a:rPr lang="nn-NO" altLang="zh-CN" sz="2400" b="1" dirty="0" smtClean="0">
                <a:solidFill>
                  <a:schemeClr val="tx1">
                    <a:lumMod val="95000"/>
                    <a:lumOff val="5000"/>
                  </a:schemeClr>
                </a:solidFill>
              </a:rPr>
            </a:br>
            <a:r>
              <a:rPr lang="nn-NO" altLang="zh-CN" sz="2400" b="1" dirty="0" smtClean="0">
                <a:solidFill>
                  <a:schemeClr val="tx1">
                    <a:lumMod val="95000"/>
                    <a:lumOff val="5000"/>
                  </a:schemeClr>
                </a:solidFill>
              </a:rPr>
              <a:t>  setTimeout(() =&gt; console.log(i), 1);</a:t>
            </a:r>
            <a:br>
              <a:rPr lang="nn-NO" altLang="zh-CN" sz="2400" b="1" dirty="0" smtClean="0">
                <a:solidFill>
                  <a:schemeClr val="tx1">
                    <a:lumMod val="95000"/>
                    <a:lumOff val="5000"/>
                  </a:schemeClr>
                </a:solidFill>
              </a:rPr>
            </a:br>
            <a:r>
              <a:rPr lang="nn-NO" altLang="zh-CN" sz="2400" b="1" dirty="0" smtClean="0">
                <a:solidFill>
                  <a:schemeClr val="tx1">
                    <a:lumMod val="95000"/>
                    <a:lumOff val="5000"/>
                  </a:schemeClr>
                </a:solidFill>
              </a:rPr>
              <a:t>}</a:t>
            </a:r>
            <a:endParaRPr lang="zh-CN" altLang="en-US" sz="2400" b="1" dirty="0" smtClean="0">
              <a:solidFill>
                <a:schemeClr val="tx1">
                  <a:lumMod val="95000"/>
                  <a:lumOff val="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51520" y="260648"/>
            <a:ext cx="8712968" cy="6408712"/>
          </a:xfrm>
        </p:spPr>
        <p:txBody>
          <a:bodyPr>
            <a:noAutofit/>
          </a:bodyPr>
          <a:lstStyle/>
          <a:p>
            <a:r>
              <a:rPr lang="zh-CN" altLang="en-US" sz="2400" b="1" dirty="0" smtClean="0">
                <a:solidFill>
                  <a:schemeClr val="tx1">
                    <a:lumMod val="95000"/>
                    <a:lumOff val="5000"/>
                  </a:schemeClr>
                </a:solidFill>
              </a:rPr>
              <a:t>二</a:t>
            </a:r>
            <a:r>
              <a:rPr lang="en-US" altLang="zh-CN" sz="2400" b="1" dirty="0" smtClean="0">
                <a:solidFill>
                  <a:schemeClr val="tx1">
                    <a:lumMod val="95000"/>
                    <a:lumOff val="5000"/>
                  </a:schemeClr>
                </a:solidFill>
              </a:rPr>
              <a:t>.</a:t>
            </a:r>
            <a:r>
              <a:rPr lang="zh-CN" altLang="en-US" sz="2400" b="1" dirty="0" smtClean="0">
                <a:solidFill>
                  <a:schemeClr val="tx1">
                    <a:lumMod val="95000"/>
                    <a:lumOff val="5000"/>
                  </a:schemeClr>
                </a:solidFill>
              </a:rPr>
              <a:t>解析：</a:t>
            </a:r>
            <a:endParaRPr lang="en-US" altLang="zh-CN" sz="2400" b="1" dirty="0" smtClean="0">
              <a:solidFill>
                <a:schemeClr val="tx1">
                  <a:lumMod val="95000"/>
                  <a:lumOff val="5000"/>
                </a:schemeClr>
              </a:solidFill>
            </a:endParaRPr>
          </a:p>
          <a:p>
            <a:r>
              <a:rPr lang="zh-CN" altLang="en-US" sz="2400" b="1" dirty="0" smtClean="0">
                <a:solidFill>
                  <a:schemeClr val="tx1">
                    <a:lumMod val="95000"/>
                    <a:lumOff val="5000"/>
                  </a:schemeClr>
                </a:solidFill>
              </a:rPr>
              <a:t>由于</a:t>
            </a:r>
            <a:r>
              <a:rPr lang="en-US" altLang="zh-CN" sz="2400" b="1" dirty="0" smtClean="0">
                <a:solidFill>
                  <a:schemeClr val="tx1">
                    <a:lumMod val="95000"/>
                    <a:lumOff val="5000"/>
                  </a:schemeClr>
                </a:solidFill>
              </a:rPr>
              <a:t>JavaScript</a:t>
            </a:r>
            <a:r>
              <a:rPr lang="zh-CN" altLang="en-US" sz="2400" b="1" dirty="0" smtClean="0">
                <a:solidFill>
                  <a:schemeClr val="tx1">
                    <a:lumMod val="95000"/>
                    <a:lumOff val="5000"/>
                  </a:schemeClr>
                </a:solidFill>
              </a:rPr>
              <a:t>中的事件执行机制，</a:t>
            </a:r>
            <a:r>
              <a:rPr lang="en-US" altLang="zh-CN" sz="2400" b="1" dirty="0" err="1" smtClean="0">
                <a:solidFill>
                  <a:schemeClr val="tx1">
                    <a:lumMod val="95000"/>
                    <a:lumOff val="5000"/>
                  </a:schemeClr>
                </a:solidFill>
              </a:rPr>
              <a:t>setTimeout</a:t>
            </a:r>
            <a:r>
              <a:rPr lang="zh-CN" altLang="en-US" sz="2400" b="1" dirty="0" smtClean="0">
                <a:solidFill>
                  <a:schemeClr val="tx1">
                    <a:lumMod val="95000"/>
                    <a:lumOff val="5000"/>
                  </a:schemeClr>
                </a:solidFill>
              </a:rPr>
              <a:t>函数真正被执行时，循环已经走完。 由于第一个循环中的变量</a:t>
            </a:r>
            <a:r>
              <a:rPr lang="en-US" altLang="zh-CN" sz="2400" b="1" dirty="0" err="1" smtClean="0">
                <a:solidFill>
                  <a:schemeClr val="tx1">
                    <a:lumMod val="95000"/>
                    <a:lumOff val="5000"/>
                  </a:schemeClr>
                </a:solidFill>
              </a:rPr>
              <a:t>i</a:t>
            </a:r>
            <a:r>
              <a:rPr lang="zh-CN" altLang="en-US" sz="2400" b="1" dirty="0" smtClean="0">
                <a:solidFill>
                  <a:schemeClr val="tx1">
                    <a:lumMod val="95000"/>
                    <a:lumOff val="5000"/>
                  </a:schemeClr>
                </a:solidFill>
              </a:rPr>
              <a:t>是使用</a:t>
            </a:r>
            <a:r>
              <a:rPr lang="en-US" altLang="zh-CN" sz="2400" b="1" dirty="0" err="1" smtClean="0">
                <a:solidFill>
                  <a:schemeClr val="tx1">
                    <a:lumMod val="95000"/>
                    <a:lumOff val="5000"/>
                  </a:schemeClr>
                </a:solidFill>
              </a:rPr>
              <a:t>var</a:t>
            </a:r>
            <a:r>
              <a:rPr lang="zh-CN" altLang="en-US" sz="2400" b="1" dirty="0" smtClean="0">
                <a:solidFill>
                  <a:schemeClr val="tx1">
                    <a:lumMod val="95000"/>
                    <a:lumOff val="5000"/>
                  </a:schemeClr>
                </a:solidFill>
              </a:rPr>
              <a:t>关键字声明的，因此该值是全局的。 在循环期间，我们每次使用一元运算符</a:t>
            </a:r>
            <a:r>
              <a:rPr lang="en-US" altLang="zh-CN" sz="2400" b="1" dirty="0" smtClean="0">
                <a:solidFill>
                  <a:schemeClr val="tx1">
                    <a:lumMod val="95000"/>
                    <a:lumOff val="5000"/>
                  </a:schemeClr>
                </a:solidFill>
              </a:rPr>
              <a:t>++</a:t>
            </a:r>
            <a:r>
              <a:rPr lang="zh-CN" altLang="en-US" sz="2400" b="1" dirty="0" smtClean="0">
                <a:solidFill>
                  <a:schemeClr val="tx1">
                    <a:lumMod val="95000"/>
                    <a:lumOff val="5000"/>
                  </a:schemeClr>
                </a:solidFill>
              </a:rPr>
              <a:t>都会将</a:t>
            </a:r>
            <a:r>
              <a:rPr lang="en-US" altLang="zh-CN" sz="2400" b="1" dirty="0" err="1" smtClean="0">
                <a:solidFill>
                  <a:schemeClr val="tx1">
                    <a:lumMod val="95000"/>
                    <a:lumOff val="5000"/>
                  </a:schemeClr>
                </a:solidFill>
              </a:rPr>
              <a:t>i</a:t>
            </a:r>
            <a:r>
              <a:rPr lang="zh-CN" altLang="en-US" sz="2400" b="1" dirty="0" smtClean="0">
                <a:solidFill>
                  <a:schemeClr val="tx1">
                    <a:lumMod val="95000"/>
                    <a:lumOff val="5000"/>
                  </a:schemeClr>
                </a:solidFill>
              </a:rPr>
              <a:t>的值增加</a:t>
            </a:r>
            <a:r>
              <a:rPr lang="en-US" altLang="zh-CN" sz="2400" b="1" dirty="0" smtClean="0">
                <a:solidFill>
                  <a:schemeClr val="tx1">
                    <a:lumMod val="95000"/>
                    <a:lumOff val="5000"/>
                  </a:schemeClr>
                </a:solidFill>
              </a:rPr>
              <a:t>1</a:t>
            </a:r>
            <a:r>
              <a:rPr lang="zh-CN" altLang="en-US" sz="2400" b="1" dirty="0" smtClean="0">
                <a:solidFill>
                  <a:schemeClr val="tx1">
                    <a:lumMod val="95000"/>
                    <a:lumOff val="5000"/>
                  </a:schemeClr>
                </a:solidFill>
              </a:rPr>
              <a:t>。 因此在第一个例子中，当调用</a:t>
            </a:r>
            <a:r>
              <a:rPr lang="en-US" altLang="zh-CN" sz="2400" b="1" dirty="0" err="1" smtClean="0">
                <a:solidFill>
                  <a:schemeClr val="tx1">
                    <a:lumMod val="95000"/>
                    <a:lumOff val="5000"/>
                  </a:schemeClr>
                </a:solidFill>
              </a:rPr>
              <a:t>setTimeout</a:t>
            </a:r>
            <a:r>
              <a:rPr lang="zh-CN" altLang="en-US" sz="2400" b="1" dirty="0" smtClean="0">
                <a:solidFill>
                  <a:schemeClr val="tx1">
                    <a:lumMod val="95000"/>
                    <a:lumOff val="5000"/>
                  </a:schemeClr>
                </a:solidFill>
              </a:rPr>
              <a:t>函数时，</a:t>
            </a:r>
            <a:r>
              <a:rPr lang="en-US" altLang="zh-CN" sz="2400" b="1" dirty="0" err="1" smtClean="0">
                <a:solidFill>
                  <a:schemeClr val="tx1">
                    <a:lumMod val="95000"/>
                    <a:lumOff val="5000"/>
                  </a:schemeClr>
                </a:solidFill>
              </a:rPr>
              <a:t>i</a:t>
            </a:r>
            <a:r>
              <a:rPr lang="zh-CN" altLang="en-US" sz="2400" b="1" dirty="0" smtClean="0">
                <a:solidFill>
                  <a:schemeClr val="tx1">
                    <a:lumMod val="95000"/>
                    <a:lumOff val="5000"/>
                  </a:schemeClr>
                </a:solidFill>
              </a:rPr>
              <a:t>已经被赋值为</a:t>
            </a:r>
            <a:r>
              <a:rPr lang="en-US" altLang="zh-CN" sz="2400" b="1" dirty="0" smtClean="0">
                <a:solidFill>
                  <a:schemeClr val="tx1">
                    <a:lumMod val="95000"/>
                    <a:lumOff val="5000"/>
                  </a:schemeClr>
                </a:solidFill>
              </a:rPr>
              <a:t>3</a:t>
            </a:r>
            <a:r>
              <a:rPr lang="zh-CN" altLang="en-US" sz="2400" b="1" dirty="0" smtClean="0">
                <a:solidFill>
                  <a:schemeClr val="tx1">
                    <a:lumMod val="95000"/>
                    <a:lumOff val="5000"/>
                  </a:schemeClr>
                </a:solidFill>
              </a:rPr>
              <a:t>。</a:t>
            </a:r>
          </a:p>
          <a:p>
            <a:r>
              <a:rPr lang="zh-CN" altLang="en-US" sz="2400" b="1" dirty="0" smtClean="0">
                <a:solidFill>
                  <a:schemeClr val="tx1">
                    <a:lumMod val="95000"/>
                    <a:lumOff val="5000"/>
                  </a:schemeClr>
                </a:solidFill>
              </a:rPr>
              <a:t>在第二个循环中，使用</a:t>
            </a:r>
            <a:r>
              <a:rPr lang="en-US" altLang="zh-CN" sz="2400" b="1" dirty="0" smtClean="0">
                <a:solidFill>
                  <a:schemeClr val="tx1">
                    <a:lumMod val="95000"/>
                    <a:lumOff val="5000"/>
                  </a:schemeClr>
                </a:solidFill>
              </a:rPr>
              <a:t>let</a:t>
            </a:r>
            <a:r>
              <a:rPr lang="zh-CN" altLang="en-US" sz="2400" b="1" dirty="0" smtClean="0">
                <a:solidFill>
                  <a:schemeClr val="tx1">
                    <a:lumMod val="95000"/>
                    <a:lumOff val="5000"/>
                  </a:schemeClr>
                </a:solidFill>
              </a:rPr>
              <a:t>关键字声明变量</a:t>
            </a:r>
            <a:r>
              <a:rPr lang="en-US" altLang="zh-CN" sz="2400" b="1" dirty="0" err="1" smtClean="0">
                <a:solidFill>
                  <a:schemeClr val="tx1">
                    <a:lumMod val="95000"/>
                    <a:lumOff val="5000"/>
                  </a:schemeClr>
                </a:solidFill>
              </a:rPr>
              <a:t>i</a:t>
            </a:r>
            <a:r>
              <a:rPr lang="zh-CN" altLang="en-US" sz="2400" b="1" dirty="0" smtClean="0">
                <a:solidFill>
                  <a:schemeClr val="tx1">
                    <a:lumMod val="95000"/>
                    <a:lumOff val="5000"/>
                  </a:schemeClr>
                </a:solidFill>
              </a:rPr>
              <a:t>：使用</a:t>
            </a:r>
            <a:r>
              <a:rPr lang="en-US" altLang="zh-CN" sz="2400" b="1" dirty="0" smtClean="0">
                <a:solidFill>
                  <a:schemeClr val="tx1">
                    <a:lumMod val="95000"/>
                    <a:lumOff val="5000"/>
                  </a:schemeClr>
                </a:solidFill>
              </a:rPr>
              <a:t>let</a:t>
            </a:r>
            <a:r>
              <a:rPr lang="zh-CN" altLang="en-US" sz="2400" b="1" dirty="0" smtClean="0">
                <a:solidFill>
                  <a:schemeClr val="tx1">
                    <a:lumMod val="95000"/>
                    <a:lumOff val="5000"/>
                  </a:schemeClr>
                </a:solidFill>
              </a:rPr>
              <a:t>（和</a:t>
            </a:r>
            <a:r>
              <a:rPr lang="en-US" altLang="zh-CN" sz="2400" b="1" dirty="0" smtClean="0">
                <a:solidFill>
                  <a:schemeClr val="tx1">
                    <a:lumMod val="95000"/>
                    <a:lumOff val="5000"/>
                  </a:schemeClr>
                </a:solidFill>
              </a:rPr>
              <a:t>const</a:t>
            </a:r>
            <a:r>
              <a:rPr lang="zh-CN" altLang="en-US" sz="2400" b="1" dirty="0" smtClean="0">
                <a:solidFill>
                  <a:schemeClr val="tx1">
                    <a:lumMod val="95000"/>
                    <a:lumOff val="5000"/>
                  </a:schemeClr>
                </a:solidFill>
              </a:rPr>
              <a:t>）关键字声明的变量是具有块作用域的（块是</a:t>
            </a:r>
            <a:r>
              <a:rPr lang="en-US" altLang="zh-CN" sz="2400" b="1" dirty="0" smtClean="0">
                <a:solidFill>
                  <a:schemeClr val="tx1">
                    <a:lumMod val="95000"/>
                    <a:lumOff val="5000"/>
                  </a:schemeClr>
                </a:solidFill>
              </a:rPr>
              <a:t>{}</a:t>
            </a:r>
            <a:r>
              <a:rPr lang="zh-CN" altLang="en-US" sz="2400" b="1" dirty="0" smtClean="0">
                <a:solidFill>
                  <a:schemeClr val="tx1">
                    <a:lumMod val="95000"/>
                    <a:lumOff val="5000"/>
                  </a:schemeClr>
                </a:solidFill>
              </a:rPr>
              <a:t>之间的任何东西）。 在每次迭代期间，</a:t>
            </a:r>
            <a:r>
              <a:rPr lang="en-US" altLang="zh-CN" sz="2400" b="1" dirty="0" err="1" smtClean="0">
                <a:solidFill>
                  <a:schemeClr val="tx1">
                    <a:lumMod val="95000"/>
                    <a:lumOff val="5000"/>
                  </a:schemeClr>
                </a:solidFill>
              </a:rPr>
              <a:t>i</a:t>
            </a:r>
            <a:r>
              <a:rPr lang="zh-CN" altLang="en-US" sz="2400" b="1" dirty="0" smtClean="0">
                <a:solidFill>
                  <a:schemeClr val="tx1">
                    <a:lumMod val="95000"/>
                    <a:lumOff val="5000"/>
                  </a:schemeClr>
                </a:solidFill>
              </a:rPr>
              <a:t>将被创建为一个新值，并且每个值都会存在于循环内的块级作用域。</a:t>
            </a:r>
            <a:endParaRPr lang="en-US" altLang="zh-CN" sz="2400" b="1" dirty="0" smtClean="0">
              <a:solidFill>
                <a:schemeClr val="tx1">
                  <a:lumMod val="95000"/>
                  <a:lumOff val="5000"/>
                </a:schemeClr>
              </a:solidFill>
            </a:endParaRPr>
          </a:p>
          <a:p>
            <a:r>
              <a:rPr lang="zh-CN" altLang="en-US" sz="2400" b="1" dirty="0" smtClean="0">
                <a:solidFill>
                  <a:schemeClr val="tx1">
                    <a:lumMod val="95000"/>
                    <a:lumOff val="5000"/>
                  </a:schemeClr>
                </a:solidFill>
              </a:rPr>
              <a:t>答案：</a:t>
            </a:r>
            <a:r>
              <a:rPr lang="en-US" altLang="zh-CN" sz="2400" b="1" dirty="0" smtClean="0">
                <a:solidFill>
                  <a:schemeClr val="tx1">
                    <a:lumMod val="95000"/>
                    <a:lumOff val="5000"/>
                  </a:schemeClr>
                </a:solidFill>
              </a:rPr>
              <a:t>3 3 3 and 0 1 2</a:t>
            </a:r>
            <a:endParaRPr lang="zh-CN" altLang="en-US" sz="2400" b="1" dirty="0" smtClean="0">
              <a:solidFill>
                <a:schemeClr val="tx1">
                  <a:lumMod val="95000"/>
                  <a:lumOff val="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51520" y="260648"/>
            <a:ext cx="8712968" cy="6408712"/>
          </a:xfrm>
        </p:spPr>
        <p:txBody>
          <a:bodyPr>
            <a:noAutofit/>
          </a:bodyPr>
          <a:lstStyle/>
          <a:p>
            <a:r>
              <a:rPr lang="zh-CN" altLang="en-US" sz="2400" b="1" dirty="0" smtClean="0">
                <a:solidFill>
                  <a:schemeClr val="tx1">
                    <a:lumMod val="95000"/>
                    <a:lumOff val="5000"/>
                  </a:schemeClr>
                </a:solidFill>
              </a:rPr>
              <a:t>三</a:t>
            </a:r>
            <a:r>
              <a:rPr lang="en-US" altLang="zh-CN" sz="2400" b="1" dirty="0" smtClean="0">
                <a:solidFill>
                  <a:schemeClr val="tx1">
                    <a:lumMod val="95000"/>
                    <a:lumOff val="5000"/>
                  </a:schemeClr>
                </a:solidFill>
              </a:rPr>
              <a:t>.</a:t>
            </a:r>
            <a:r>
              <a:rPr lang="zh-CN" altLang="en-US" sz="2400" b="1" dirty="0" smtClean="0">
                <a:solidFill>
                  <a:schemeClr val="tx1">
                    <a:lumMod val="95000"/>
                    <a:lumOff val="5000"/>
                  </a:schemeClr>
                </a:solidFill>
              </a:rPr>
              <a:t>下面代码的输出是什么</a:t>
            </a:r>
            <a:r>
              <a:rPr lang="en-US" altLang="zh-CN" sz="2400" b="1" dirty="0" smtClean="0">
                <a:solidFill>
                  <a:schemeClr val="tx1">
                    <a:lumMod val="95000"/>
                    <a:lumOff val="5000"/>
                  </a:schemeClr>
                </a:solidFill>
              </a:rPr>
              <a:t>?</a:t>
            </a:r>
          </a:p>
          <a:p>
            <a:r>
              <a:rPr lang="en-US" altLang="zh-CN" sz="2400" b="1" dirty="0" smtClean="0">
                <a:solidFill>
                  <a:schemeClr val="tx1">
                    <a:lumMod val="95000"/>
                    <a:lumOff val="5000"/>
                  </a:schemeClr>
                </a:solidFill>
              </a:rPr>
              <a:t>const shape = {</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radius: 10,</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diameter() {</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return </a:t>
            </a:r>
            <a:r>
              <a:rPr lang="en-US" altLang="zh-CN" sz="2400" b="1" dirty="0" err="1" smtClean="0">
                <a:solidFill>
                  <a:schemeClr val="tx1">
                    <a:lumMod val="95000"/>
                    <a:lumOff val="5000"/>
                  </a:schemeClr>
                </a:solidFill>
              </a:rPr>
              <a:t>this.radius</a:t>
            </a:r>
            <a:r>
              <a:rPr lang="en-US" altLang="zh-CN" sz="2400" b="1" dirty="0" smtClean="0">
                <a:solidFill>
                  <a:schemeClr val="tx1">
                    <a:lumMod val="95000"/>
                    <a:lumOff val="5000"/>
                  </a:schemeClr>
                </a:solidFill>
              </a:rPr>
              <a:t> * 2;</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perimeter: () =&gt; </a:t>
            </a:r>
            <a:r>
              <a:rPr lang="en-US" altLang="zh-CN" sz="2400" b="1" dirty="0" err="1" smtClean="0">
                <a:solidFill>
                  <a:schemeClr val="tx1">
                    <a:lumMod val="95000"/>
                    <a:lumOff val="5000"/>
                  </a:schemeClr>
                </a:solidFill>
              </a:rPr>
              <a:t>this.radius</a:t>
            </a:r>
            <a:r>
              <a:rPr lang="en-US" altLang="zh-CN" sz="2400" b="1" dirty="0" smtClean="0">
                <a:solidFill>
                  <a:schemeClr val="tx1">
                    <a:lumMod val="95000"/>
                    <a:lumOff val="5000"/>
                  </a:schemeClr>
                </a:solidFill>
              </a:rPr>
              <a:t> * 2  </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a:t>
            </a:r>
            <a:br>
              <a:rPr lang="en-US" altLang="zh-CN" sz="2400" b="1" dirty="0" smtClean="0">
                <a:solidFill>
                  <a:schemeClr val="tx1">
                    <a:lumMod val="95000"/>
                    <a:lumOff val="5000"/>
                  </a:schemeClr>
                </a:solidFill>
              </a:rPr>
            </a:br>
            <a:r>
              <a:rPr lang="en-US" altLang="zh-CN" sz="2400" b="1" dirty="0" smtClean="0">
                <a:solidFill>
                  <a:schemeClr val="tx1">
                    <a:lumMod val="95000"/>
                    <a:lumOff val="5000"/>
                  </a:schemeClr>
                </a:solidFill>
              </a:rPr>
              <a:t/>
            </a:r>
            <a:br>
              <a:rPr lang="en-US" altLang="zh-CN" sz="2400" b="1" dirty="0" smtClean="0">
                <a:solidFill>
                  <a:schemeClr val="tx1">
                    <a:lumMod val="95000"/>
                    <a:lumOff val="5000"/>
                  </a:schemeClr>
                </a:solidFill>
              </a:rPr>
            </a:br>
            <a:r>
              <a:rPr lang="en-US" altLang="zh-CN" sz="2400" b="1" dirty="0" err="1" smtClean="0">
                <a:solidFill>
                  <a:schemeClr val="tx1">
                    <a:lumMod val="95000"/>
                    <a:lumOff val="5000"/>
                  </a:schemeClr>
                </a:solidFill>
              </a:rPr>
              <a:t>shape.diameter</a:t>
            </a:r>
            <a:r>
              <a:rPr lang="en-US" altLang="zh-CN" sz="2400" b="1" dirty="0" smtClean="0">
                <a:solidFill>
                  <a:schemeClr val="tx1">
                    <a:lumMod val="95000"/>
                    <a:lumOff val="5000"/>
                  </a:schemeClr>
                </a:solidFill>
              </a:rPr>
              <a:t>();</a:t>
            </a:r>
            <a:br>
              <a:rPr lang="en-US" altLang="zh-CN" sz="2400" b="1" dirty="0" smtClean="0">
                <a:solidFill>
                  <a:schemeClr val="tx1">
                    <a:lumMod val="95000"/>
                    <a:lumOff val="5000"/>
                  </a:schemeClr>
                </a:solidFill>
              </a:rPr>
            </a:br>
            <a:r>
              <a:rPr lang="en-US" altLang="zh-CN" sz="2400" b="1" dirty="0" err="1" smtClean="0">
                <a:solidFill>
                  <a:schemeClr val="tx1">
                    <a:lumMod val="95000"/>
                    <a:lumOff val="5000"/>
                  </a:schemeClr>
                </a:solidFill>
              </a:rPr>
              <a:t>shape.perimeter</a:t>
            </a:r>
            <a:r>
              <a:rPr lang="en-US" altLang="zh-CN" sz="2400" b="1" dirty="0" smtClean="0">
                <a:solidFill>
                  <a:schemeClr val="tx1">
                    <a:lumMod val="95000"/>
                    <a:lumOff val="5000"/>
                  </a:schemeClr>
                </a:solidFill>
              </a:rPr>
              <a:t>();</a:t>
            </a:r>
            <a:endParaRPr lang="zh-CN" altLang="en-US" sz="2400" b="1" dirty="0" smtClean="0">
              <a:solidFill>
                <a:schemeClr val="tx1">
                  <a:lumMod val="95000"/>
                  <a:lumOff val="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51520" y="260648"/>
            <a:ext cx="8712968" cy="6408712"/>
          </a:xfrm>
        </p:spPr>
        <p:txBody>
          <a:bodyPr>
            <a:noAutofit/>
          </a:bodyPr>
          <a:lstStyle/>
          <a:p>
            <a:r>
              <a:rPr lang="zh-CN" altLang="en-US" sz="2400" b="1" dirty="0" smtClean="0">
                <a:solidFill>
                  <a:schemeClr val="tx1">
                    <a:lumMod val="95000"/>
                    <a:lumOff val="5000"/>
                  </a:schemeClr>
                </a:solidFill>
              </a:rPr>
              <a:t>三</a:t>
            </a:r>
            <a:r>
              <a:rPr lang="en-US" altLang="zh-CN" sz="2400" b="1" dirty="0" smtClean="0">
                <a:solidFill>
                  <a:schemeClr val="tx1">
                    <a:lumMod val="95000"/>
                    <a:lumOff val="5000"/>
                  </a:schemeClr>
                </a:solidFill>
              </a:rPr>
              <a:t>.</a:t>
            </a:r>
            <a:r>
              <a:rPr lang="zh-CN" altLang="en-US" sz="2400" b="1" dirty="0" smtClean="0">
                <a:solidFill>
                  <a:schemeClr val="tx1">
                    <a:lumMod val="95000"/>
                    <a:lumOff val="5000"/>
                  </a:schemeClr>
                </a:solidFill>
              </a:rPr>
              <a:t>解析：请注意，</a:t>
            </a:r>
            <a:r>
              <a:rPr lang="en-US" altLang="zh-CN" sz="2400" b="1" dirty="0" smtClean="0">
                <a:solidFill>
                  <a:schemeClr val="tx1">
                    <a:lumMod val="95000"/>
                    <a:lumOff val="5000"/>
                  </a:schemeClr>
                </a:solidFill>
              </a:rPr>
              <a:t>diameter</a:t>
            </a:r>
            <a:r>
              <a:rPr lang="zh-CN" altLang="en-US" sz="2400" b="1" dirty="0" smtClean="0">
                <a:solidFill>
                  <a:schemeClr val="tx1">
                    <a:lumMod val="95000"/>
                    <a:lumOff val="5000"/>
                  </a:schemeClr>
                </a:solidFill>
              </a:rPr>
              <a:t>是普通函数，而</a:t>
            </a:r>
            <a:r>
              <a:rPr lang="en-US" altLang="zh-CN" sz="2400" b="1" dirty="0" smtClean="0">
                <a:solidFill>
                  <a:schemeClr val="tx1">
                    <a:lumMod val="95000"/>
                    <a:lumOff val="5000"/>
                  </a:schemeClr>
                </a:solidFill>
              </a:rPr>
              <a:t>perimeter</a:t>
            </a:r>
            <a:r>
              <a:rPr lang="zh-CN" altLang="en-US" sz="2400" b="1" dirty="0" smtClean="0">
                <a:solidFill>
                  <a:schemeClr val="tx1">
                    <a:lumMod val="95000"/>
                    <a:lumOff val="5000"/>
                  </a:schemeClr>
                </a:solidFill>
              </a:rPr>
              <a:t>是箭头函数。</a:t>
            </a:r>
          </a:p>
          <a:p>
            <a:r>
              <a:rPr lang="zh-CN" altLang="en-US" sz="2400" b="1" dirty="0" smtClean="0">
                <a:solidFill>
                  <a:schemeClr val="tx1">
                    <a:lumMod val="95000"/>
                    <a:lumOff val="5000"/>
                  </a:schemeClr>
                </a:solidFill>
              </a:rPr>
              <a:t>对于箭头函数，</a:t>
            </a:r>
            <a:r>
              <a:rPr lang="en-US" altLang="zh-CN" sz="2400" b="1" dirty="0" smtClean="0">
                <a:solidFill>
                  <a:schemeClr val="tx1">
                    <a:lumMod val="95000"/>
                    <a:lumOff val="5000"/>
                  </a:schemeClr>
                </a:solidFill>
              </a:rPr>
              <a:t>this</a:t>
            </a:r>
            <a:r>
              <a:rPr lang="zh-CN" altLang="en-US" sz="2400" b="1" dirty="0" smtClean="0">
                <a:solidFill>
                  <a:schemeClr val="tx1">
                    <a:lumMod val="95000"/>
                    <a:lumOff val="5000"/>
                  </a:schemeClr>
                </a:solidFill>
              </a:rPr>
              <a:t>关键字指向是它所在上下文（定义时的位置）的环境，与普通函数不同！ 这意味着当我们调用</a:t>
            </a:r>
            <a:r>
              <a:rPr lang="en-US" altLang="zh-CN" sz="2400" b="1" dirty="0" smtClean="0">
                <a:solidFill>
                  <a:schemeClr val="tx1">
                    <a:lumMod val="95000"/>
                    <a:lumOff val="5000"/>
                  </a:schemeClr>
                </a:solidFill>
              </a:rPr>
              <a:t>perimeter</a:t>
            </a:r>
            <a:r>
              <a:rPr lang="zh-CN" altLang="en-US" sz="2400" b="1" dirty="0" smtClean="0">
                <a:solidFill>
                  <a:schemeClr val="tx1">
                    <a:lumMod val="95000"/>
                    <a:lumOff val="5000"/>
                  </a:schemeClr>
                </a:solidFill>
              </a:rPr>
              <a:t>时，它不是指向</a:t>
            </a:r>
            <a:r>
              <a:rPr lang="en-US" altLang="zh-CN" sz="2400" b="1" dirty="0" smtClean="0">
                <a:solidFill>
                  <a:schemeClr val="tx1">
                    <a:lumMod val="95000"/>
                    <a:lumOff val="5000"/>
                  </a:schemeClr>
                </a:solidFill>
              </a:rPr>
              <a:t>shape</a:t>
            </a:r>
            <a:r>
              <a:rPr lang="zh-CN" altLang="en-US" sz="2400" b="1" dirty="0" smtClean="0">
                <a:solidFill>
                  <a:schemeClr val="tx1">
                    <a:lumMod val="95000"/>
                    <a:lumOff val="5000"/>
                  </a:schemeClr>
                </a:solidFill>
              </a:rPr>
              <a:t>对象，而是指其定义时的环境（</a:t>
            </a:r>
            <a:r>
              <a:rPr lang="en-US" altLang="zh-CN" sz="2400" b="1" dirty="0" smtClean="0">
                <a:solidFill>
                  <a:schemeClr val="tx1">
                    <a:lumMod val="95000"/>
                    <a:lumOff val="5000"/>
                  </a:schemeClr>
                </a:solidFill>
              </a:rPr>
              <a:t>window</a:t>
            </a:r>
            <a:r>
              <a:rPr lang="zh-CN" altLang="en-US" sz="2400" b="1" dirty="0" smtClean="0">
                <a:solidFill>
                  <a:schemeClr val="tx1">
                    <a:lumMod val="95000"/>
                    <a:lumOff val="5000"/>
                  </a:schemeClr>
                </a:solidFill>
              </a:rPr>
              <a:t>）。没有值</a:t>
            </a:r>
            <a:r>
              <a:rPr lang="en-US" altLang="zh-CN" sz="2400" b="1" dirty="0" smtClean="0">
                <a:solidFill>
                  <a:schemeClr val="tx1">
                    <a:lumMod val="95000"/>
                    <a:lumOff val="5000"/>
                  </a:schemeClr>
                </a:solidFill>
              </a:rPr>
              <a:t>radius</a:t>
            </a:r>
            <a:r>
              <a:rPr lang="zh-CN" altLang="en-US" sz="2400" b="1" dirty="0" smtClean="0">
                <a:solidFill>
                  <a:schemeClr val="tx1">
                    <a:lumMod val="95000"/>
                    <a:lumOff val="5000"/>
                  </a:schemeClr>
                </a:solidFill>
              </a:rPr>
              <a:t>属性，返回</a:t>
            </a:r>
            <a:r>
              <a:rPr lang="en-US" altLang="zh-CN" sz="2400" b="1" dirty="0" smtClean="0">
                <a:solidFill>
                  <a:schemeClr val="tx1">
                    <a:lumMod val="95000"/>
                    <a:lumOff val="5000"/>
                  </a:schemeClr>
                </a:solidFill>
              </a:rPr>
              <a:t>undefined</a:t>
            </a:r>
            <a:r>
              <a:rPr lang="zh-CN" altLang="en-US" sz="2400" b="1" dirty="0" smtClean="0">
                <a:solidFill>
                  <a:schemeClr val="tx1">
                    <a:lumMod val="95000"/>
                    <a:lumOff val="5000"/>
                  </a:schemeClr>
                </a:solidFill>
              </a:rPr>
              <a:t>。</a:t>
            </a:r>
          </a:p>
          <a:p>
            <a:r>
              <a:rPr lang="zh-CN" altLang="en-US" sz="2400" b="1" dirty="0" smtClean="0">
                <a:solidFill>
                  <a:schemeClr val="tx1">
                    <a:lumMod val="95000"/>
                    <a:lumOff val="5000"/>
                  </a:schemeClr>
                </a:solidFill>
              </a:rPr>
              <a:t>答案：</a:t>
            </a:r>
            <a:r>
              <a:rPr lang="en-US" altLang="zh-CN" sz="2400" b="1" dirty="0" smtClean="0">
                <a:solidFill>
                  <a:schemeClr val="tx1">
                    <a:lumMod val="95000"/>
                    <a:lumOff val="5000"/>
                  </a:schemeClr>
                </a:solidFill>
              </a:rPr>
              <a:t>20 and </a:t>
            </a:r>
            <a:r>
              <a:rPr lang="en-US" altLang="zh-CN" sz="2400" b="1" dirty="0" err="1" smtClean="0">
                <a:solidFill>
                  <a:schemeClr val="tx1">
                    <a:lumMod val="95000"/>
                    <a:lumOff val="5000"/>
                  </a:schemeClr>
                </a:solidFill>
              </a:rPr>
              <a:t>NaN</a:t>
            </a:r>
            <a:endParaRPr lang="zh-CN" altLang="en-US" sz="2400" b="1" dirty="0" smtClean="0">
              <a:solidFill>
                <a:schemeClr val="tx1">
                  <a:lumMod val="95000"/>
                  <a:lumOff val="5000"/>
                </a:schemeClr>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TotalTime>
  <Words>1222</Words>
  <Application>Microsoft Office PowerPoint</Application>
  <PresentationFormat>全屏显示(4:3)</PresentationFormat>
  <Paragraphs>129</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XS-021</dc:creator>
  <cp:lastModifiedBy>XS-021</cp:lastModifiedBy>
  <cp:revision>27</cp:revision>
  <dcterms:created xsi:type="dcterms:W3CDTF">2019-06-21T01:58:02Z</dcterms:created>
  <dcterms:modified xsi:type="dcterms:W3CDTF">2019-07-12T06:38:53Z</dcterms:modified>
</cp:coreProperties>
</file>