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3"/>
  </p:notesMasterIdLst>
  <p:sldIdLst>
    <p:sldId id="256" r:id="rId2"/>
    <p:sldId id="264" r:id="rId3"/>
    <p:sldId id="266" r:id="rId4"/>
    <p:sldId id="267" r:id="rId5"/>
    <p:sldId id="257" r:id="rId6"/>
    <p:sldId id="258" r:id="rId7"/>
    <p:sldId id="260" r:id="rId8"/>
    <p:sldId id="263" r:id="rId9"/>
    <p:sldId id="259" r:id="rId10"/>
    <p:sldId id="270" r:id="rId11"/>
    <p:sldId id="271" r:id="rId12"/>
    <p:sldId id="272" r:id="rId13"/>
    <p:sldId id="285" r:id="rId14"/>
    <p:sldId id="273" r:id="rId15"/>
    <p:sldId id="277" r:id="rId16"/>
    <p:sldId id="278" r:id="rId17"/>
    <p:sldId id="279" r:id="rId18"/>
    <p:sldId id="290" r:id="rId19"/>
    <p:sldId id="274" r:id="rId20"/>
    <p:sldId id="275" r:id="rId21"/>
    <p:sldId id="280" r:id="rId22"/>
    <p:sldId id="281" r:id="rId23"/>
    <p:sldId id="282" r:id="rId24"/>
    <p:sldId id="283" r:id="rId25"/>
    <p:sldId id="284" r:id="rId26"/>
    <p:sldId id="286" r:id="rId27"/>
    <p:sldId id="287" r:id="rId28"/>
    <p:sldId id="288" r:id="rId29"/>
    <p:sldId id="289" r:id="rId30"/>
    <p:sldId id="268" r:id="rId31"/>
    <p:sldId id="269"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91" autoAdjust="0"/>
  </p:normalViewPr>
  <p:slideViewPr>
    <p:cSldViewPr snapToGrid="0" snapToObjects="1">
      <p:cViewPr varScale="1">
        <p:scale>
          <a:sx n="53" d="100"/>
          <a:sy n="53" d="100"/>
        </p:scale>
        <p:origin x="36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A77C5-C33F-9541-8EB0-2E7EE6852A6B}"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4E8CE070-333E-E94A-B0C4-E1BC0EC1E3AD}">
      <dgm:prSet phldrT="[Text]"/>
      <dgm:spPr/>
      <dgm:t>
        <a:bodyPr/>
        <a:lstStyle/>
        <a:p>
          <a:r>
            <a:rPr lang="en-US" dirty="0"/>
            <a:t>IMPERATIVE</a:t>
          </a:r>
        </a:p>
      </dgm:t>
    </dgm:pt>
    <dgm:pt modelId="{16E85004-13AE-674B-A561-D2D88DE7E969}" type="parTrans" cxnId="{A0A3B62D-12A3-CD43-A337-7BA493DC9558}">
      <dgm:prSet/>
      <dgm:spPr/>
      <dgm:t>
        <a:bodyPr/>
        <a:lstStyle/>
        <a:p>
          <a:endParaRPr lang="en-US"/>
        </a:p>
      </dgm:t>
    </dgm:pt>
    <dgm:pt modelId="{0E3B8A8F-961F-B840-ABEB-35D57541DDC9}" type="sibTrans" cxnId="{A0A3B62D-12A3-CD43-A337-7BA493DC9558}">
      <dgm:prSet/>
      <dgm:spPr/>
      <dgm:t>
        <a:bodyPr/>
        <a:lstStyle/>
        <a:p>
          <a:endParaRPr lang="en-US"/>
        </a:p>
      </dgm:t>
    </dgm:pt>
    <dgm:pt modelId="{81E1F3D4-7B90-AC41-9E54-8A61091631B1}">
      <dgm:prSet phldrT="[Text]"/>
      <dgm:spPr/>
      <dgm:t>
        <a:bodyPr/>
        <a:lstStyle/>
        <a:p>
          <a:r>
            <a:rPr lang="en-US" dirty="0"/>
            <a:t>STRUCTURAL</a:t>
          </a:r>
        </a:p>
      </dgm:t>
    </dgm:pt>
    <dgm:pt modelId="{80318CB5-6B81-4E47-A807-7A5C3CF46626}" type="parTrans" cxnId="{7AE7E6B1-29B4-0E4E-B9F5-2D0140DCE93B}">
      <dgm:prSet/>
      <dgm:spPr/>
      <dgm:t>
        <a:bodyPr/>
        <a:lstStyle/>
        <a:p>
          <a:endParaRPr lang="en-US"/>
        </a:p>
      </dgm:t>
    </dgm:pt>
    <dgm:pt modelId="{38EED434-DAF0-1141-A48B-18660E84AADC}" type="sibTrans" cxnId="{7AE7E6B1-29B4-0E4E-B9F5-2D0140DCE93B}">
      <dgm:prSet/>
      <dgm:spPr/>
      <dgm:t>
        <a:bodyPr/>
        <a:lstStyle/>
        <a:p>
          <a:endParaRPr lang="en-US"/>
        </a:p>
      </dgm:t>
    </dgm:pt>
    <dgm:pt modelId="{489F9DBD-EAC6-154A-930E-7912A1F79F18}">
      <dgm:prSet phldrT="[Text]"/>
      <dgm:spPr/>
      <dgm:t>
        <a:bodyPr/>
        <a:lstStyle/>
        <a:p>
          <a:r>
            <a:rPr lang="en-US" dirty="0"/>
            <a:t>PROCEDURAL </a:t>
          </a:r>
        </a:p>
      </dgm:t>
    </dgm:pt>
    <dgm:pt modelId="{A1271916-3E54-4643-8D31-632183924092}" type="parTrans" cxnId="{3C285864-4F6C-6547-AA82-B1C788DFA8A5}">
      <dgm:prSet/>
      <dgm:spPr/>
      <dgm:t>
        <a:bodyPr/>
        <a:lstStyle/>
        <a:p>
          <a:endParaRPr lang="en-US"/>
        </a:p>
      </dgm:t>
    </dgm:pt>
    <dgm:pt modelId="{72B649A0-CF81-884F-ADCB-E24B1064138B}" type="sibTrans" cxnId="{3C285864-4F6C-6547-AA82-B1C788DFA8A5}">
      <dgm:prSet/>
      <dgm:spPr/>
      <dgm:t>
        <a:bodyPr/>
        <a:lstStyle/>
        <a:p>
          <a:endParaRPr lang="en-US"/>
        </a:p>
      </dgm:t>
    </dgm:pt>
    <dgm:pt modelId="{4A704CCB-FE42-244D-B275-AB6BFD79692F}">
      <dgm:prSet phldrT="[Text]"/>
      <dgm:spPr/>
      <dgm:t>
        <a:bodyPr/>
        <a:lstStyle/>
        <a:p>
          <a:r>
            <a:rPr lang="en-US" dirty="0"/>
            <a:t>C,C++, Go, Fortran, Pascal, ALGOL</a:t>
          </a:r>
        </a:p>
      </dgm:t>
    </dgm:pt>
    <dgm:pt modelId="{C3E0BF68-F530-5A41-9096-0A6FD6ACC85F}" type="parTrans" cxnId="{E15664AD-E16C-3B4A-AFC9-10DAEDCD0641}">
      <dgm:prSet/>
      <dgm:spPr/>
      <dgm:t>
        <a:bodyPr/>
        <a:lstStyle/>
        <a:p>
          <a:endParaRPr lang="en-US"/>
        </a:p>
      </dgm:t>
    </dgm:pt>
    <dgm:pt modelId="{9BE5C5FD-389B-6E44-8F0F-3164DB24339B}" type="sibTrans" cxnId="{E15664AD-E16C-3B4A-AFC9-10DAEDCD0641}">
      <dgm:prSet/>
      <dgm:spPr/>
      <dgm:t>
        <a:bodyPr/>
        <a:lstStyle/>
        <a:p>
          <a:endParaRPr lang="en-US"/>
        </a:p>
      </dgm:t>
    </dgm:pt>
    <dgm:pt modelId="{DF02A5F0-A144-4943-9948-E2AC396974E6}">
      <dgm:prSet/>
      <dgm:spPr/>
      <dgm:t>
        <a:bodyPr/>
        <a:lstStyle/>
        <a:p>
          <a:r>
            <a:rPr lang="en-US" dirty="0"/>
            <a:t>OBJECT-ORIENTED</a:t>
          </a:r>
        </a:p>
      </dgm:t>
    </dgm:pt>
    <dgm:pt modelId="{A306A30C-572A-ED45-8168-FB6D79A2662E}" type="parTrans" cxnId="{4559A154-EA85-A74E-BC5E-8C73D40D20C1}">
      <dgm:prSet/>
      <dgm:spPr/>
      <dgm:t>
        <a:bodyPr/>
        <a:lstStyle/>
        <a:p>
          <a:endParaRPr lang="en-US"/>
        </a:p>
      </dgm:t>
    </dgm:pt>
    <dgm:pt modelId="{02434A62-8BA8-2043-9BC6-2D27DFBF4063}" type="sibTrans" cxnId="{4559A154-EA85-A74E-BC5E-8C73D40D20C1}">
      <dgm:prSet/>
      <dgm:spPr/>
      <dgm:t>
        <a:bodyPr/>
        <a:lstStyle/>
        <a:p>
          <a:endParaRPr lang="en-US"/>
        </a:p>
      </dgm:t>
    </dgm:pt>
    <dgm:pt modelId="{F433117E-E5DF-3C47-AA20-2CCEF8C9079D}">
      <dgm:prSet/>
      <dgm:spPr/>
      <dgm:t>
        <a:bodyPr/>
        <a:lstStyle/>
        <a:p>
          <a:r>
            <a:rPr lang="en-US" dirty="0"/>
            <a:t>C++, Java, C#, Swift, Smalltalk</a:t>
          </a:r>
        </a:p>
      </dgm:t>
    </dgm:pt>
    <dgm:pt modelId="{CEC74713-0F1D-B344-B24D-C86E5C8DB631}" type="parTrans" cxnId="{6874703D-09D2-F54D-8F83-BE370A5E50EA}">
      <dgm:prSet/>
      <dgm:spPr/>
      <dgm:t>
        <a:bodyPr/>
        <a:lstStyle/>
        <a:p>
          <a:endParaRPr lang="en-US"/>
        </a:p>
      </dgm:t>
    </dgm:pt>
    <dgm:pt modelId="{B5ED586E-3ECF-554B-8622-EE447F99C1DB}" type="sibTrans" cxnId="{6874703D-09D2-F54D-8F83-BE370A5E50EA}">
      <dgm:prSet/>
      <dgm:spPr/>
      <dgm:t>
        <a:bodyPr/>
        <a:lstStyle/>
        <a:p>
          <a:endParaRPr lang="en-US"/>
        </a:p>
      </dgm:t>
    </dgm:pt>
    <dgm:pt modelId="{9294607D-ED8E-8544-B4A4-55A40A9B2E65}" type="pres">
      <dgm:prSet presAssocID="{3D9A77C5-C33F-9541-8EB0-2E7EE6852A6B}" presName="hierChild1" presStyleCnt="0">
        <dgm:presLayoutVars>
          <dgm:chPref val="1"/>
          <dgm:dir/>
          <dgm:animOne val="branch"/>
          <dgm:animLvl val="lvl"/>
          <dgm:resizeHandles/>
        </dgm:presLayoutVars>
      </dgm:prSet>
      <dgm:spPr/>
    </dgm:pt>
    <dgm:pt modelId="{B52A529C-5C02-A446-B126-CA59B956CDA7}" type="pres">
      <dgm:prSet presAssocID="{4E8CE070-333E-E94A-B0C4-E1BC0EC1E3AD}" presName="hierRoot1" presStyleCnt="0"/>
      <dgm:spPr/>
    </dgm:pt>
    <dgm:pt modelId="{3F96D293-9018-AF4A-BE3D-8EF611AF7B33}" type="pres">
      <dgm:prSet presAssocID="{4E8CE070-333E-E94A-B0C4-E1BC0EC1E3AD}" presName="composite" presStyleCnt="0"/>
      <dgm:spPr/>
    </dgm:pt>
    <dgm:pt modelId="{CD8ED095-A1C3-0C4E-AADF-C01947D7B096}" type="pres">
      <dgm:prSet presAssocID="{4E8CE070-333E-E94A-B0C4-E1BC0EC1E3AD}" presName="background" presStyleLbl="node0" presStyleIdx="0" presStyleCnt="1"/>
      <dgm:spPr/>
    </dgm:pt>
    <dgm:pt modelId="{64A2D261-131E-CF47-9932-D6E968F059C5}" type="pres">
      <dgm:prSet presAssocID="{4E8CE070-333E-E94A-B0C4-E1BC0EC1E3AD}" presName="text" presStyleLbl="fgAcc0" presStyleIdx="0" presStyleCnt="1">
        <dgm:presLayoutVars>
          <dgm:chPref val="3"/>
        </dgm:presLayoutVars>
      </dgm:prSet>
      <dgm:spPr/>
    </dgm:pt>
    <dgm:pt modelId="{860CBBCF-492D-D349-830F-F6FA3D69FEB6}" type="pres">
      <dgm:prSet presAssocID="{4E8CE070-333E-E94A-B0C4-E1BC0EC1E3AD}" presName="hierChild2" presStyleCnt="0"/>
      <dgm:spPr/>
    </dgm:pt>
    <dgm:pt modelId="{FDECBAA0-D982-FE4A-A701-EC67F0B6EF7B}" type="pres">
      <dgm:prSet presAssocID="{80318CB5-6B81-4E47-A807-7A5C3CF46626}" presName="Name10" presStyleLbl="parChTrans1D2" presStyleIdx="0" presStyleCnt="1"/>
      <dgm:spPr/>
    </dgm:pt>
    <dgm:pt modelId="{0958FFAA-52CE-5F45-884C-AFF27B0F19C8}" type="pres">
      <dgm:prSet presAssocID="{81E1F3D4-7B90-AC41-9E54-8A61091631B1}" presName="hierRoot2" presStyleCnt="0"/>
      <dgm:spPr/>
    </dgm:pt>
    <dgm:pt modelId="{42891C68-CD4F-0643-AEC3-705394E57ACC}" type="pres">
      <dgm:prSet presAssocID="{81E1F3D4-7B90-AC41-9E54-8A61091631B1}" presName="composite2" presStyleCnt="0"/>
      <dgm:spPr/>
    </dgm:pt>
    <dgm:pt modelId="{B7EE306C-5CA6-5948-8D0B-3735EBCA47F1}" type="pres">
      <dgm:prSet presAssocID="{81E1F3D4-7B90-AC41-9E54-8A61091631B1}" presName="background2" presStyleLbl="node2" presStyleIdx="0" presStyleCnt="1"/>
      <dgm:spPr/>
    </dgm:pt>
    <dgm:pt modelId="{F294F298-DA44-5345-9559-95F34A70712D}" type="pres">
      <dgm:prSet presAssocID="{81E1F3D4-7B90-AC41-9E54-8A61091631B1}" presName="text2" presStyleLbl="fgAcc2" presStyleIdx="0" presStyleCnt="1">
        <dgm:presLayoutVars>
          <dgm:chPref val="3"/>
        </dgm:presLayoutVars>
      </dgm:prSet>
      <dgm:spPr/>
    </dgm:pt>
    <dgm:pt modelId="{9E2A5C00-C270-714B-8EF4-4C4AE58A3698}" type="pres">
      <dgm:prSet presAssocID="{81E1F3D4-7B90-AC41-9E54-8A61091631B1}" presName="hierChild3" presStyleCnt="0"/>
      <dgm:spPr/>
    </dgm:pt>
    <dgm:pt modelId="{D0329EC4-3FF9-D442-9136-7383DCCF7A87}" type="pres">
      <dgm:prSet presAssocID="{A1271916-3E54-4643-8D31-632183924092}" presName="Name17" presStyleLbl="parChTrans1D3" presStyleIdx="0" presStyleCnt="2"/>
      <dgm:spPr/>
    </dgm:pt>
    <dgm:pt modelId="{4BB313F3-CDC1-9143-8760-E539B11DC0D0}" type="pres">
      <dgm:prSet presAssocID="{489F9DBD-EAC6-154A-930E-7912A1F79F18}" presName="hierRoot3" presStyleCnt="0"/>
      <dgm:spPr/>
    </dgm:pt>
    <dgm:pt modelId="{6B45192E-0236-4741-A7CD-7DD314F99F1B}" type="pres">
      <dgm:prSet presAssocID="{489F9DBD-EAC6-154A-930E-7912A1F79F18}" presName="composite3" presStyleCnt="0"/>
      <dgm:spPr/>
    </dgm:pt>
    <dgm:pt modelId="{BEF94EAF-2D74-0C42-B599-0D182B185218}" type="pres">
      <dgm:prSet presAssocID="{489F9DBD-EAC6-154A-930E-7912A1F79F18}" presName="background3" presStyleLbl="node3" presStyleIdx="0" presStyleCnt="2"/>
      <dgm:spPr/>
    </dgm:pt>
    <dgm:pt modelId="{8E8ADEA8-9486-CD40-9F97-98560D79E854}" type="pres">
      <dgm:prSet presAssocID="{489F9DBD-EAC6-154A-930E-7912A1F79F18}" presName="text3" presStyleLbl="fgAcc3" presStyleIdx="0" presStyleCnt="2">
        <dgm:presLayoutVars>
          <dgm:chPref val="3"/>
        </dgm:presLayoutVars>
      </dgm:prSet>
      <dgm:spPr/>
    </dgm:pt>
    <dgm:pt modelId="{ABA3F443-C30A-E842-B207-00FABE132A11}" type="pres">
      <dgm:prSet presAssocID="{489F9DBD-EAC6-154A-930E-7912A1F79F18}" presName="hierChild4" presStyleCnt="0"/>
      <dgm:spPr/>
    </dgm:pt>
    <dgm:pt modelId="{5384EFEC-3D72-7C4A-99FC-44C615B42D95}" type="pres">
      <dgm:prSet presAssocID="{C3E0BF68-F530-5A41-9096-0A6FD6ACC85F}" presName="Name23" presStyleLbl="parChTrans1D4" presStyleIdx="0" presStyleCnt="2"/>
      <dgm:spPr/>
    </dgm:pt>
    <dgm:pt modelId="{B6650502-2054-104F-9600-4909A0D857F3}" type="pres">
      <dgm:prSet presAssocID="{4A704CCB-FE42-244D-B275-AB6BFD79692F}" presName="hierRoot4" presStyleCnt="0"/>
      <dgm:spPr/>
    </dgm:pt>
    <dgm:pt modelId="{7A45BD88-F629-B446-8B66-22A2F7DB6F06}" type="pres">
      <dgm:prSet presAssocID="{4A704CCB-FE42-244D-B275-AB6BFD79692F}" presName="composite4" presStyleCnt="0"/>
      <dgm:spPr/>
    </dgm:pt>
    <dgm:pt modelId="{1BCDE36A-47E2-4349-921D-0E94E589ED42}" type="pres">
      <dgm:prSet presAssocID="{4A704CCB-FE42-244D-B275-AB6BFD79692F}" presName="background4" presStyleLbl="node4" presStyleIdx="0" presStyleCnt="2"/>
      <dgm:spPr/>
    </dgm:pt>
    <dgm:pt modelId="{32CD792F-7EBD-E449-B818-5521EB6634E3}" type="pres">
      <dgm:prSet presAssocID="{4A704CCB-FE42-244D-B275-AB6BFD79692F}" presName="text4" presStyleLbl="fgAcc4" presStyleIdx="0" presStyleCnt="2">
        <dgm:presLayoutVars>
          <dgm:chPref val="3"/>
        </dgm:presLayoutVars>
      </dgm:prSet>
      <dgm:spPr/>
    </dgm:pt>
    <dgm:pt modelId="{606AF384-65DE-0342-85F7-26060C2668BE}" type="pres">
      <dgm:prSet presAssocID="{4A704CCB-FE42-244D-B275-AB6BFD79692F}" presName="hierChild5" presStyleCnt="0"/>
      <dgm:spPr/>
    </dgm:pt>
    <dgm:pt modelId="{817A81DC-18D7-C04F-A24B-551A57FC9884}" type="pres">
      <dgm:prSet presAssocID="{A306A30C-572A-ED45-8168-FB6D79A2662E}" presName="Name17" presStyleLbl="parChTrans1D3" presStyleIdx="1" presStyleCnt="2"/>
      <dgm:spPr/>
    </dgm:pt>
    <dgm:pt modelId="{5AB185E6-12B0-B84B-8944-B7CAAC403FF4}" type="pres">
      <dgm:prSet presAssocID="{DF02A5F0-A144-4943-9948-E2AC396974E6}" presName="hierRoot3" presStyleCnt="0"/>
      <dgm:spPr/>
    </dgm:pt>
    <dgm:pt modelId="{F0D64F8E-2815-4648-8A40-7B4009FF13D2}" type="pres">
      <dgm:prSet presAssocID="{DF02A5F0-A144-4943-9948-E2AC396974E6}" presName="composite3" presStyleCnt="0"/>
      <dgm:spPr/>
    </dgm:pt>
    <dgm:pt modelId="{85227617-80C1-9D4C-8FC2-5C26A9AC2CB3}" type="pres">
      <dgm:prSet presAssocID="{DF02A5F0-A144-4943-9948-E2AC396974E6}" presName="background3" presStyleLbl="node3" presStyleIdx="1" presStyleCnt="2"/>
      <dgm:spPr/>
    </dgm:pt>
    <dgm:pt modelId="{08007AE8-F430-6849-8D89-E0C56D97DA31}" type="pres">
      <dgm:prSet presAssocID="{DF02A5F0-A144-4943-9948-E2AC396974E6}" presName="text3" presStyleLbl="fgAcc3" presStyleIdx="1" presStyleCnt="2">
        <dgm:presLayoutVars>
          <dgm:chPref val="3"/>
        </dgm:presLayoutVars>
      </dgm:prSet>
      <dgm:spPr/>
    </dgm:pt>
    <dgm:pt modelId="{04726723-0732-FF48-8633-0D8BF3266435}" type="pres">
      <dgm:prSet presAssocID="{DF02A5F0-A144-4943-9948-E2AC396974E6}" presName="hierChild4" presStyleCnt="0"/>
      <dgm:spPr/>
    </dgm:pt>
    <dgm:pt modelId="{2F531A34-E162-B14A-B6CD-B8F50A7A5DEB}" type="pres">
      <dgm:prSet presAssocID="{CEC74713-0F1D-B344-B24D-C86E5C8DB631}" presName="Name23" presStyleLbl="parChTrans1D4" presStyleIdx="1" presStyleCnt="2"/>
      <dgm:spPr/>
    </dgm:pt>
    <dgm:pt modelId="{7F6D11FB-989D-AA46-B668-937355B94CE7}" type="pres">
      <dgm:prSet presAssocID="{F433117E-E5DF-3C47-AA20-2CCEF8C9079D}" presName="hierRoot4" presStyleCnt="0"/>
      <dgm:spPr/>
    </dgm:pt>
    <dgm:pt modelId="{D86BB6C9-F149-794E-BF7E-A72FF9F066C6}" type="pres">
      <dgm:prSet presAssocID="{F433117E-E5DF-3C47-AA20-2CCEF8C9079D}" presName="composite4" presStyleCnt="0"/>
      <dgm:spPr/>
    </dgm:pt>
    <dgm:pt modelId="{26F54B90-96E2-7040-A591-318D85903846}" type="pres">
      <dgm:prSet presAssocID="{F433117E-E5DF-3C47-AA20-2CCEF8C9079D}" presName="background4" presStyleLbl="node4" presStyleIdx="1" presStyleCnt="2"/>
      <dgm:spPr/>
    </dgm:pt>
    <dgm:pt modelId="{56B6A87F-A0B1-E744-91AF-F98281F12A8E}" type="pres">
      <dgm:prSet presAssocID="{F433117E-E5DF-3C47-AA20-2CCEF8C9079D}" presName="text4" presStyleLbl="fgAcc4" presStyleIdx="1" presStyleCnt="2">
        <dgm:presLayoutVars>
          <dgm:chPref val="3"/>
        </dgm:presLayoutVars>
      </dgm:prSet>
      <dgm:spPr/>
    </dgm:pt>
    <dgm:pt modelId="{DDDD3639-97F2-E947-93CF-C2CEAA8B771D}" type="pres">
      <dgm:prSet presAssocID="{F433117E-E5DF-3C47-AA20-2CCEF8C9079D}" presName="hierChild5" presStyleCnt="0"/>
      <dgm:spPr/>
    </dgm:pt>
  </dgm:ptLst>
  <dgm:cxnLst>
    <dgm:cxn modelId="{3A15500E-6EDE-B54A-8825-C6163E6BC7F4}" type="presOf" srcId="{80318CB5-6B81-4E47-A807-7A5C3CF46626}" destId="{FDECBAA0-D982-FE4A-A701-EC67F0B6EF7B}" srcOrd="0" destOrd="0" presId="urn:microsoft.com/office/officeart/2005/8/layout/hierarchy1"/>
    <dgm:cxn modelId="{C9ACB91F-F9DA-9645-AABD-41146D924DCE}" type="presOf" srcId="{A1271916-3E54-4643-8D31-632183924092}" destId="{D0329EC4-3FF9-D442-9136-7383DCCF7A87}" srcOrd="0" destOrd="0" presId="urn:microsoft.com/office/officeart/2005/8/layout/hierarchy1"/>
    <dgm:cxn modelId="{A0A3B62D-12A3-CD43-A337-7BA493DC9558}" srcId="{3D9A77C5-C33F-9541-8EB0-2E7EE6852A6B}" destId="{4E8CE070-333E-E94A-B0C4-E1BC0EC1E3AD}" srcOrd="0" destOrd="0" parTransId="{16E85004-13AE-674B-A561-D2D88DE7E969}" sibTransId="{0E3B8A8F-961F-B840-ABEB-35D57541DDC9}"/>
    <dgm:cxn modelId="{6874703D-09D2-F54D-8F83-BE370A5E50EA}" srcId="{DF02A5F0-A144-4943-9948-E2AC396974E6}" destId="{F433117E-E5DF-3C47-AA20-2CCEF8C9079D}" srcOrd="0" destOrd="0" parTransId="{CEC74713-0F1D-B344-B24D-C86E5C8DB631}" sibTransId="{B5ED586E-3ECF-554B-8622-EE447F99C1DB}"/>
    <dgm:cxn modelId="{F7B22F62-524C-9244-91E9-75EEE11C6D8D}" type="presOf" srcId="{F433117E-E5DF-3C47-AA20-2CCEF8C9079D}" destId="{56B6A87F-A0B1-E744-91AF-F98281F12A8E}" srcOrd="0" destOrd="0" presId="urn:microsoft.com/office/officeart/2005/8/layout/hierarchy1"/>
    <dgm:cxn modelId="{7EE2E842-2DBB-F049-AA1B-B4A7C3AEB4B5}" type="presOf" srcId="{DF02A5F0-A144-4943-9948-E2AC396974E6}" destId="{08007AE8-F430-6849-8D89-E0C56D97DA31}" srcOrd="0" destOrd="0" presId="urn:microsoft.com/office/officeart/2005/8/layout/hierarchy1"/>
    <dgm:cxn modelId="{D47B8763-0455-5948-8FF9-E547EA0E8D62}" type="presOf" srcId="{CEC74713-0F1D-B344-B24D-C86E5C8DB631}" destId="{2F531A34-E162-B14A-B6CD-B8F50A7A5DEB}" srcOrd="0" destOrd="0" presId="urn:microsoft.com/office/officeart/2005/8/layout/hierarchy1"/>
    <dgm:cxn modelId="{3C285864-4F6C-6547-AA82-B1C788DFA8A5}" srcId="{81E1F3D4-7B90-AC41-9E54-8A61091631B1}" destId="{489F9DBD-EAC6-154A-930E-7912A1F79F18}" srcOrd="0" destOrd="0" parTransId="{A1271916-3E54-4643-8D31-632183924092}" sibTransId="{72B649A0-CF81-884F-ADCB-E24B1064138B}"/>
    <dgm:cxn modelId="{CB0C9246-5F53-934D-96A3-2FD58081B2BE}" type="presOf" srcId="{489F9DBD-EAC6-154A-930E-7912A1F79F18}" destId="{8E8ADEA8-9486-CD40-9F97-98560D79E854}" srcOrd="0" destOrd="0" presId="urn:microsoft.com/office/officeart/2005/8/layout/hierarchy1"/>
    <dgm:cxn modelId="{AC7B9249-D652-BA47-99A0-F15C025898A6}" type="presOf" srcId="{4E8CE070-333E-E94A-B0C4-E1BC0EC1E3AD}" destId="{64A2D261-131E-CF47-9932-D6E968F059C5}" srcOrd="0" destOrd="0" presId="urn:microsoft.com/office/officeart/2005/8/layout/hierarchy1"/>
    <dgm:cxn modelId="{81036550-0C37-6E45-A8AA-1A81D28310BC}" type="presOf" srcId="{4A704CCB-FE42-244D-B275-AB6BFD79692F}" destId="{32CD792F-7EBD-E449-B818-5521EB6634E3}" srcOrd="0" destOrd="0" presId="urn:microsoft.com/office/officeart/2005/8/layout/hierarchy1"/>
    <dgm:cxn modelId="{4559A154-EA85-A74E-BC5E-8C73D40D20C1}" srcId="{81E1F3D4-7B90-AC41-9E54-8A61091631B1}" destId="{DF02A5F0-A144-4943-9948-E2AC396974E6}" srcOrd="1" destOrd="0" parTransId="{A306A30C-572A-ED45-8168-FB6D79A2662E}" sibTransId="{02434A62-8BA8-2043-9BC6-2D27DFBF4063}"/>
    <dgm:cxn modelId="{A1CD9FAB-9EB9-4C46-B087-23742B58D15E}" type="presOf" srcId="{81E1F3D4-7B90-AC41-9E54-8A61091631B1}" destId="{F294F298-DA44-5345-9559-95F34A70712D}" srcOrd="0" destOrd="0" presId="urn:microsoft.com/office/officeart/2005/8/layout/hierarchy1"/>
    <dgm:cxn modelId="{E15664AD-E16C-3B4A-AFC9-10DAEDCD0641}" srcId="{489F9DBD-EAC6-154A-930E-7912A1F79F18}" destId="{4A704CCB-FE42-244D-B275-AB6BFD79692F}" srcOrd="0" destOrd="0" parTransId="{C3E0BF68-F530-5A41-9096-0A6FD6ACC85F}" sibTransId="{9BE5C5FD-389B-6E44-8F0F-3164DB24339B}"/>
    <dgm:cxn modelId="{E48160B0-C158-D449-AFBA-76D90DB9389D}" type="presOf" srcId="{A306A30C-572A-ED45-8168-FB6D79A2662E}" destId="{817A81DC-18D7-C04F-A24B-551A57FC9884}" srcOrd="0" destOrd="0" presId="urn:microsoft.com/office/officeart/2005/8/layout/hierarchy1"/>
    <dgm:cxn modelId="{7AE7E6B1-29B4-0E4E-B9F5-2D0140DCE93B}" srcId="{4E8CE070-333E-E94A-B0C4-E1BC0EC1E3AD}" destId="{81E1F3D4-7B90-AC41-9E54-8A61091631B1}" srcOrd="0" destOrd="0" parTransId="{80318CB5-6B81-4E47-A807-7A5C3CF46626}" sibTransId="{38EED434-DAF0-1141-A48B-18660E84AADC}"/>
    <dgm:cxn modelId="{9743C7DF-A725-9542-8CFC-6996D04B293A}" type="presOf" srcId="{C3E0BF68-F530-5A41-9096-0A6FD6ACC85F}" destId="{5384EFEC-3D72-7C4A-99FC-44C615B42D95}" srcOrd="0" destOrd="0" presId="urn:microsoft.com/office/officeart/2005/8/layout/hierarchy1"/>
    <dgm:cxn modelId="{D734D3F3-FC9F-B940-8406-E1C2560A8371}" type="presOf" srcId="{3D9A77C5-C33F-9541-8EB0-2E7EE6852A6B}" destId="{9294607D-ED8E-8544-B4A4-55A40A9B2E65}" srcOrd="0" destOrd="0" presId="urn:microsoft.com/office/officeart/2005/8/layout/hierarchy1"/>
    <dgm:cxn modelId="{3E8AB0C9-55F2-AE4D-8C54-A64B1FAAFF02}" type="presParOf" srcId="{9294607D-ED8E-8544-B4A4-55A40A9B2E65}" destId="{B52A529C-5C02-A446-B126-CA59B956CDA7}" srcOrd="0" destOrd="0" presId="urn:microsoft.com/office/officeart/2005/8/layout/hierarchy1"/>
    <dgm:cxn modelId="{CCB9E76A-700B-6E41-A773-569352C41F03}" type="presParOf" srcId="{B52A529C-5C02-A446-B126-CA59B956CDA7}" destId="{3F96D293-9018-AF4A-BE3D-8EF611AF7B33}" srcOrd="0" destOrd="0" presId="urn:microsoft.com/office/officeart/2005/8/layout/hierarchy1"/>
    <dgm:cxn modelId="{0300A242-FAE7-3D42-963A-6289C8CFBD78}" type="presParOf" srcId="{3F96D293-9018-AF4A-BE3D-8EF611AF7B33}" destId="{CD8ED095-A1C3-0C4E-AADF-C01947D7B096}" srcOrd="0" destOrd="0" presId="urn:microsoft.com/office/officeart/2005/8/layout/hierarchy1"/>
    <dgm:cxn modelId="{D83EDD05-1831-2346-B2EE-A60E160F3558}" type="presParOf" srcId="{3F96D293-9018-AF4A-BE3D-8EF611AF7B33}" destId="{64A2D261-131E-CF47-9932-D6E968F059C5}" srcOrd="1" destOrd="0" presId="urn:microsoft.com/office/officeart/2005/8/layout/hierarchy1"/>
    <dgm:cxn modelId="{8B945A51-3939-104A-B1CA-D96AC3E4242F}" type="presParOf" srcId="{B52A529C-5C02-A446-B126-CA59B956CDA7}" destId="{860CBBCF-492D-D349-830F-F6FA3D69FEB6}" srcOrd="1" destOrd="0" presId="urn:microsoft.com/office/officeart/2005/8/layout/hierarchy1"/>
    <dgm:cxn modelId="{0E49AC4F-EE87-9141-BE0A-9040EBE5F88D}" type="presParOf" srcId="{860CBBCF-492D-D349-830F-F6FA3D69FEB6}" destId="{FDECBAA0-D982-FE4A-A701-EC67F0B6EF7B}" srcOrd="0" destOrd="0" presId="urn:microsoft.com/office/officeart/2005/8/layout/hierarchy1"/>
    <dgm:cxn modelId="{A9B513AE-028F-3D4F-B742-97B90DA50308}" type="presParOf" srcId="{860CBBCF-492D-D349-830F-F6FA3D69FEB6}" destId="{0958FFAA-52CE-5F45-884C-AFF27B0F19C8}" srcOrd="1" destOrd="0" presId="urn:microsoft.com/office/officeart/2005/8/layout/hierarchy1"/>
    <dgm:cxn modelId="{608090DF-E3DE-3144-9C9B-37193D549333}" type="presParOf" srcId="{0958FFAA-52CE-5F45-884C-AFF27B0F19C8}" destId="{42891C68-CD4F-0643-AEC3-705394E57ACC}" srcOrd="0" destOrd="0" presId="urn:microsoft.com/office/officeart/2005/8/layout/hierarchy1"/>
    <dgm:cxn modelId="{0D585566-D74A-F64C-97A5-B86DC9114708}" type="presParOf" srcId="{42891C68-CD4F-0643-AEC3-705394E57ACC}" destId="{B7EE306C-5CA6-5948-8D0B-3735EBCA47F1}" srcOrd="0" destOrd="0" presId="urn:microsoft.com/office/officeart/2005/8/layout/hierarchy1"/>
    <dgm:cxn modelId="{57B96E4B-ACD0-B546-9208-2C8F847C5A88}" type="presParOf" srcId="{42891C68-CD4F-0643-AEC3-705394E57ACC}" destId="{F294F298-DA44-5345-9559-95F34A70712D}" srcOrd="1" destOrd="0" presId="urn:microsoft.com/office/officeart/2005/8/layout/hierarchy1"/>
    <dgm:cxn modelId="{431AA3DE-3B49-624C-AA90-9F4694C8DFCF}" type="presParOf" srcId="{0958FFAA-52CE-5F45-884C-AFF27B0F19C8}" destId="{9E2A5C00-C270-714B-8EF4-4C4AE58A3698}" srcOrd="1" destOrd="0" presId="urn:microsoft.com/office/officeart/2005/8/layout/hierarchy1"/>
    <dgm:cxn modelId="{C7C0A54F-2B0A-004B-81F4-20C9CABBF9E6}" type="presParOf" srcId="{9E2A5C00-C270-714B-8EF4-4C4AE58A3698}" destId="{D0329EC4-3FF9-D442-9136-7383DCCF7A87}" srcOrd="0" destOrd="0" presId="urn:microsoft.com/office/officeart/2005/8/layout/hierarchy1"/>
    <dgm:cxn modelId="{CE76402D-17DB-8143-858B-F1B106D40B1E}" type="presParOf" srcId="{9E2A5C00-C270-714B-8EF4-4C4AE58A3698}" destId="{4BB313F3-CDC1-9143-8760-E539B11DC0D0}" srcOrd="1" destOrd="0" presId="urn:microsoft.com/office/officeart/2005/8/layout/hierarchy1"/>
    <dgm:cxn modelId="{6DE726C5-6D19-F84D-91BD-12A975650403}" type="presParOf" srcId="{4BB313F3-CDC1-9143-8760-E539B11DC0D0}" destId="{6B45192E-0236-4741-A7CD-7DD314F99F1B}" srcOrd="0" destOrd="0" presId="urn:microsoft.com/office/officeart/2005/8/layout/hierarchy1"/>
    <dgm:cxn modelId="{03E23E6E-A3F0-4945-8D61-A4C8052D9BFB}" type="presParOf" srcId="{6B45192E-0236-4741-A7CD-7DD314F99F1B}" destId="{BEF94EAF-2D74-0C42-B599-0D182B185218}" srcOrd="0" destOrd="0" presId="urn:microsoft.com/office/officeart/2005/8/layout/hierarchy1"/>
    <dgm:cxn modelId="{7B13DCC4-458D-C949-A203-8C1147CD0922}" type="presParOf" srcId="{6B45192E-0236-4741-A7CD-7DD314F99F1B}" destId="{8E8ADEA8-9486-CD40-9F97-98560D79E854}" srcOrd="1" destOrd="0" presId="urn:microsoft.com/office/officeart/2005/8/layout/hierarchy1"/>
    <dgm:cxn modelId="{A76A8D9B-5ACA-B148-A8C3-535233FB6C70}" type="presParOf" srcId="{4BB313F3-CDC1-9143-8760-E539B11DC0D0}" destId="{ABA3F443-C30A-E842-B207-00FABE132A11}" srcOrd="1" destOrd="0" presId="urn:microsoft.com/office/officeart/2005/8/layout/hierarchy1"/>
    <dgm:cxn modelId="{9FDE6985-6730-5640-912F-C91255C5F514}" type="presParOf" srcId="{ABA3F443-C30A-E842-B207-00FABE132A11}" destId="{5384EFEC-3D72-7C4A-99FC-44C615B42D95}" srcOrd="0" destOrd="0" presId="urn:microsoft.com/office/officeart/2005/8/layout/hierarchy1"/>
    <dgm:cxn modelId="{9B2CF846-8247-1B41-B8EE-734AC4E20C72}" type="presParOf" srcId="{ABA3F443-C30A-E842-B207-00FABE132A11}" destId="{B6650502-2054-104F-9600-4909A0D857F3}" srcOrd="1" destOrd="0" presId="urn:microsoft.com/office/officeart/2005/8/layout/hierarchy1"/>
    <dgm:cxn modelId="{D2B5CB67-6444-E643-AB44-A791A7EC450A}" type="presParOf" srcId="{B6650502-2054-104F-9600-4909A0D857F3}" destId="{7A45BD88-F629-B446-8B66-22A2F7DB6F06}" srcOrd="0" destOrd="0" presId="urn:microsoft.com/office/officeart/2005/8/layout/hierarchy1"/>
    <dgm:cxn modelId="{3B7FCAF6-8857-774C-A713-3D6D3EABC18E}" type="presParOf" srcId="{7A45BD88-F629-B446-8B66-22A2F7DB6F06}" destId="{1BCDE36A-47E2-4349-921D-0E94E589ED42}" srcOrd="0" destOrd="0" presId="urn:microsoft.com/office/officeart/2005/8/layout/hierarchy1"/>
    <dgm:cxn modelId="{A26D48C2-A526-E24C-AC22-9FDC55877715}" type="presParOf" srcId="{7A45BD88-F629-B446-8B66-22A2F7DB6F06}" destId="{32CD792F-7EBD-E449-B818-5521EB6634E3}" srcOrd="1" destOrd="0" presId="urn:microsoft.com/office/officeart/2005/8/layout/hierarchy1"/>
    <dgm:cxn modelId="{74FDBE63-8CC7-124E-A4D9-8E9C5E60212E}" type="presParOf" srcId="{B6650502-2054-104F-9600-4909A0D857F3}" destId="{606AF384-65DE-0342-85F7-26060C2668BE}" srcOrd="1" destOrd="0" presId="urn:microsoft.com/office/officeart/2005/8/layout/hierarchy1"/>
    <dgm:cxn modelId="{C3E7D1E2-49E8-CB46-BE66-28DB924105A6}" type="presParOf" srcId="{9E2A5C00-C270-714B-8EF4-4C4AE58A3698}" destId="{817A81DC-18D7-C04F-A24B-551A57FC9884}" srcOrd="2" destOrd="0" presId="urn:microsoft.com/office/officeart/2005/8/layout/hierarchy1"/>
    <dgm:cxn modelId="{1E9A4A07-00E6-C941-9BE0-D08F40FB8E86}" type="presParOf" srcId="{9E2A5C00-C270-714B-8EF4-4C4AE58A3698}" destId="{5AB185E6-12B0-B84B-8944-B7CAAC403FF4}" srcOrd="3" destOrd="0" presId="urn:microsoft.com/office/officeart/2005/8/layout/hierarchy1"/>
    <dgm:cxn modelId="{C213956A-1E1A-D94F-96D7-B5845AECD258}" type="presParOf" srcId="{5AB185E6-12B0-B84B-8944-B7CAAC403FF4}" destId="{F0D64F8E-2815-4648-8A40-7B4009FF13D2}" srcOrd="0" destOrd="0" presId="urn:microsoft.com/office/officeart/2005/8/layout/hierarchy1"/>
    <dgm:cxn modelId="{90FD7DA7-415F-3443-9D68-0E1C224BE666}" type="presParOf" srcId="{F0D64F8E-2815-4648-8A40-7B4009FF13D2}" destId="{85227617-80C1-9D4C-8FC2-5C26A9AC2CB3}" srcOrd="0" destOrd="0" presId="urn:microsoft.com/office/officeart/2005/8/layout/hierarchy1"/>
    <dgm:cxn modelId="{C3206288-3220-6F4B-99A3-A7DAC2F7BE5C}" type="presParOf" srcId="{F0D64F8E-2815-4648-8A40-7B4009FF13D2}" destId="{08007AE8-F430-6849-8D89-E0C56D97DA31}" srcOrd="1" destOrd="0" presId="urn:microsoft.com/office/officeart/2005/8/layout/hierarchy1"/>
    <dgm:cxn modelId="{74010FA5-8A37-8843-9268-0DB746AA6148}" type="presParOf" srcId="{5AB185E6-12B0-B84B-8944-B7CAAC403FF4}" destId="{04726723-0732-FF48-8633-0D8BF3266435}" srcOrd="1" destOrd="0" presId="urn:microsoft.com/office/officeart/2005/8/layout/hierarchy1"/>
    <dgm:cxn modelId="{A172D00F-D31F-564D-9747-7392AE962932}" type="presParOf" srcId="{04726723-0732-FF48-8633-0D8BF3266435}" destId="{2F531A34-E162-B14A-B6CD-B8F50A7A5DEB}" srcOrd="0" destOrd="0" presId="urn:microsoft.com/office/officeart/2005/8/layout/hierarchy1"/>
    <dgm:cxn modelId="{A49954DB-03DB-FB48-A1B3-525BC8EF98B9}" type="presParOf" srcId="{04726723-0732-FF48-8633-0D8BF3266435}" destId="{7F6D11FB-989D-AA46-B668-937355B94CE7}" srcOrd="1" destOrd="0" presId="urn:microsoft.com/office/officeart/2005/8/layout/hierarchy1"/>
    <dgm:cxn modelId="{EB8BBC50-EE44-F54E-990E-2B5366FB9373}" type="presParOf" srcId="{7F6D11FB-989D-AA46-B668-937355B94CE7}" destId="{D86BB6C9-F149-794E-BF7E-A72FF9F066C6}" srcOrd="0" destOrd="0" presId="urn:microsoft.com/office/officeart/2005/8/layout/hierarchy1"/>
    <dgm:cxn modelId="{F0D564E5-B6D3-F44A-B839-9310B0E9BF74}" type="presParOf" srcId="{D86BB6C9-F149-794E-BF7E-A72FF9F066C6}" destId="{26F54B90-96E2-7040-A591-318D85903846}" srcOrd="0" destOrd="0" presId="urn:microsoft.com/office/officeart/2005/8/layout/hierarchy1"/>
    <dgm:cxn modelId="{C374D098-14E4-984F-9B43-4C4880FE8C87}" type="presParOf" srcId="{D86BB6C9-F149-794E-BF7E-A72FF9F066C6}" destId="{56B6A87F-A0B1-E744-91AF-F98281F12A8E}" srcOrd="1" destOrd="0" presId="urn:microsoft.com/office/officeart/2005/8/layout/hierarchy1"/>
    <dgm:cxn modelId="{2218F1E8-6F6C-6040-BD01-5D97E141764E}" type="presParOf" srcId="{7F6D11FB-989D-AA46-B668-937355B94CE7}" destId="{DDDD3639-97F2-E947-93CF-C2CEAA8B77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31A34-E162-B14A-B6CD-B8F50A7A5DEB}">
      <dsp:nvSpPr>
        <dsp:cNvPr id="0" name=""/>
        <dsp:cNvSpPr/>
      </dsp:nvSpPr>
      <dsp:spPr>
        <a:xfrm>
          <a:off x="4759233" y="3090709"/>
          <a:ext cx="91440" cy="361295"/>
        </a:xfrm>
        <a:custGeom>
          <a:avLst/>
          <a:gdLst/>
          <a:ahLst/>
          <a:cxnLst/>
          <a:rect l="0" t="0" r="0" b="0"/>
          <a:pathLst>
            <a:path>
              <a:moveTo>
                <a:pt x="45720" y="0"/>
              </a:moveTo>
              <a:lnTo>
                <a:pt x="45720" y="3612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17A81DC-18D7-C04F-A24B-551A57FC9884}">
      <dsp:nvSpPr>
        <dsp:cNvPr id="0" name=""/>
        <dsp:cNvSpPr/>
      </dsp:nvSpPr>
      <dsp:spPr>
        <a:xfrm>
          <a:off x="4045784" y="1940569"/>
          <a:ext cx="759168" cy="361295"/>
        </a:xfrm>
        <a:custGeom>
          <a:avLst/>
          <a:gdLst/>
          <a:ahLst/>
          <a:cxnLst/>
          <a:rect l="0" t="0" r="0" b="0"/>
          <a:pathLst>
            <a:path>
              <a:moveTo>
                <a:pt x="0" y="0"/>
              </a:moveTo>
              <a:lnTo>
                <a:pt x="0" y="246212"/>
              </a:lnTo>
              <a:lnTo>
                <a:pt x="759168" y="246212"/>
              </a:lnTo>
              <a:lnTo>
                <a:pt x="759168" y="3612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84EFEC-3D72-7C4A-99FC-44C615B42D95}">
      <dsp:nvSpPr>
        <dsp:cNvPr id="0" name=""/>
        <dsp:cNvSpPr/>
      </dsp:nvSpPr>
      <dsp:spPr>
        <a:xfrm>
          <a:off x="3240896" y="3090709"/>
          <a:ext cx="91440" cy="361295"/>
        </a:xfrm>
        <a:custGeom>
          <a:avLst/>
          <a:gdLst/>
          <a:ahLst/>
          <a:cxnLst/>
          <a:rect l="0" t="0" r="0" b="0"/>
          <a:pathLst>
            <a:path>
              <a:moveTo>
                <a:pt x="45720" y="0"/>
              </a:moveTo>
              <a:lnTo>
                <a:pt x="45720" y="3612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329EC4-3FF9-D442-9136-7383DCCF7A87}">
      <dsp:nvSpPr>
        <dsp:cNvPr id="0" name=""/>
        <dsp:cNvSpPr/>
      </dsp:nvSpPr>
      <dsp:spPr>
        <a:xfrm>
          <a:off x="3286616" y="1940569"/>
          <a:ext cx="759168" cy="361295"/>
        </a:xfrm>
        <a:custGeom>
          <a:avLst/>
          <a:gdLst/>
          <a:ahLst/>
          <a:cxnLst/>
          <a:rect l="0" t="0" r="0" b="0"/>
          <a:pathLst>
            <a:path>
              <a:moveTo>
                <a:pt x="759168" y="0"/>
              </a:moveTo>
              <a:lnTo>
                <a:pt x="759168" y="246212"/>
              </a:lnTo>
              <a:lnTo>
                <a:pt x="0" y="246212"/>
              </a:lnTo>
              <a:lnTo>
                <a:pt x="0" y="36129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ECBAA0-D982-FE4A-A701-EC67F0B6EF7B}">
      <dsp:nvSpPr>
        <dsp:cNvPr id="0" name=""/>
        <dsp:cNvSpPr/>
      </dsp:nvSpPr>
      <dsp:spPr>
        <a:xfrm>
          <a:off x="4000064" y="790428"/>
          <a:ext cx="91440" cy="361295"/>
        </a:xfrm>
        <a:custGeom>
          <a:avLst/>
          <a:gdLst/>
          <a:ahLst/>
          <a:cxnLst/>
          <a:rect l="0" t="0" r="0" b="0"/>
          <a:pathLst>
            <a:path>
              <a:moveTo>
                <a:pt x="45720" y="0"/>
              </a:moveTo>
              <a:lnTo>
                <a:pt x="45720" y="36129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8ED095-A1C3-0C4E-AADF-C01947D7B096}">
      <dsp:nvSpPr>
        <dsp:cNvPr id="0" name=""/>
        <dsp:cNvSpPr/>
      </dsp:nvSpPr>
      <dsp:spPr>
        <a:xfrm>
          <a:off x="3424646" y="1583"/>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4A2D261-131E-CF47-9932-D6E968F059C5}">
      <dsp:nvSpPr>
        <dsp:cNvPr id="0" name=""/>
        <dsp:cNvSpPr/>
      </dsp:nvSpPr>
      <dsp:spPr>
        <a:xfrm>
          <a:off x="3562677" y="132712"/>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IMPERATIVE</a:t>
          </a:r>
        </a:p>
      </dsp:txBody>
      <dsp:txXfrm>
        <a:off x="3585781" y="155816"/>
        <a:ext cx="1196067" cy="742637"/>
      </dsp:txXfrm>
    </dsp:sp>
    <dsp:sp modelId="{B7EE306C-5CA6-5948-8D0B-3735EBCA47F1}">
      <dsp:nvSpPr>
        <dsp:cNvPr id="0" name=""/>
        <dsp:cNvSpPr/>
      </dsp:nvSpPr>
      <dsp:spPr>
        <a:xfrm>
          <a:off x="3424646" y="1151724"/>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F294F298-DA44-5345-9559-95F34A70712D}">
      <dsp:nvSpPr>
        <dsp:cNvPr id="0" name=""/>
        <dsp:cNvSpPr/>
      </dsp:nvSpPr>
      <dsp:spPr>
        <a:xfrm>
          <a:off x="3562677" y="1282853"/>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STRUCTURAL</a:t>
          </a:r>
        </a:p>
      </dsp:txBody>
      <dsp:txXfrm>
        <a:off x="3585781" y="1305957"/>
        <a:ext cx="1196067" cy="742637"/>
      </dsp:txXfrm>
    </dsp:sp>
    <dsp:sp modelId="{BEF94EAF-2D74-0C42-B599-0D182B185218}">
      <dsp:nvSpPr>
        <dsp:cNvPr id="0" name=""/>
        <dsp:cNvSpPr/>
      </dsp:nvSpPr>
      <dsp:spPr>
        <a:xfrm>
          <a:off x="2665478" y="2301864"/>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E8ADEA8-9486-CD40-9F97-98560D79E854}">
      <dsp:nvSpPr>
        <dsp:cNvPr id="0" name=""/>
        <dsp:cNvSpPr/>
      </dsp:nvSpPr>
      <dsp:spPr>
        <a:xfrm>
          <a:off x="2803508" y="2432993"/>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PROCEDURAL </a:t>
          </a:r>
        </a:p>
      </dsp:txBody>
      <dsp:txXfrm>
        <a:off x="2826612" y="2456097"/>
        <a:ext cx="1196067" cy="742637"/>
      </dsp:txXfrm>
    </dsp:sp>
    <dsp:sp modelId="{1BCDE36A-47E2-4349-921D-0E94E589ED42}">
      <dsp:nvSpPr>
        <dsp:cNvPr id="0" name=""/>
        <dsp:cNvSpPr/>
      </dsp:nvSpPr>
      <dsp:spPr>
        <a:xfrm>
          <a:off x="2665478" y="3452004"/>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32CD792F-7EBD-E449-B818-5521EB6634E3}">
      <dsp:nvSpPr>
        <dsp:cNvPr id="0" name=""/>
        <dsp:cNvSpPr/>
      </dsp:nvSpPr>
      <dsp:spPr>
        <a:xfrm>
          <a:off x="2803508" y="3583134"/>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C,C++, Go, Fortran, Pascal, ALGOL</a:t>
          </a:r>
        </a:p>
      </dsp:txBody>
      <dsp:txXfrm>
        <a:off x="2826612" y="3606238"/>
        <a:ext cx="1196067" cy="742637"/>
      </dsp:txXfrm>
    </dsp:sp>
    <dsp:sp modelId="{85227617-80C1-9D4C-8FC2-5C26A9AC2CB3}">
      <dsp:nvSpPr>
        <dsp:cNvPr id="0" name=""/>
        <dsp:cNvSpPr/>
      </dsp:nvSpPr>
      <dsp:spPr>
        <a:xfrm>
          <a:off x="4183815" y="2301864"/>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08007AE8-F430-6849-8D89-E0C56D97DA31}">
      <dsp:nvSpPr>
        <dsp:cNvPr id="0" name=""/>
        <dsp:cNvSpPr/>
      </dsp:nvSpPr>
      <dsp:spPr>
        <a:xfrm>
          <a:off x="4321845" y="2432993"/>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OBJECT-ORIENTED</a:t>
          </a:r>
        </a:p>
      </dsp:txBody>
      <dsp:txXfrm>
        <a:off x="4344949" y="2456097"/>
        <a:ext cx="1196067" cy="742637"/>
      </dsp:txXfrm>
    </dsp:sp>
    <dsp:sp modelId="{26F54B90-96E2-7040-A591-318D85903846}">
      <dsp:nvSpPr>
        <dsp:cNvPr id="0" name=""/>
        <dsp:cNvSpPr/>
      </dsp:nvSpPr>
      <dsp:spPr>
        <a:xfrm>
          <a:off x="4183815" y="3452004"/>
          <a:ext cx="1242275" cy="78884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6B6A87F-A0B1-E744-91AF-F98281F12A8E}">
      <dsp:nvSpPr>
        <dsp:cNvPr id="0" name=""/>
        <dsp:cNvSpPr/>
      </dsp:nvSpPr>
      <dsp:spPr>
        <a:xfrm>
          <a:off x="4321845" y="3583134"/>
          <a:ext cx="1242275" cy="788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 Java, C#, Swift, Smalltalk</a:t>
          </a:r>
        </a:p>
      </dsp:txBody>
      <dsp:txXfrm>
        <a:off x="4344949" y="3606238"/>
        <a:ext cx="1196067" cy="7426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CC56E0F-B1E0-444E-B231-3FE770F5F523}" type="datetimeFigureOut">
              <a:rPr lang="en-US" smtClean="0"/>
              <a:t>5/21/2020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C302C80-7FE1-9349-B7D1-112A23C9D5E8}" type="slidenum">
              <a:rPr lang="en-US" smtClean="0"/>
              <a:t>‹#›</a:t>
            </a:fld>
            <a:endParaRPr lang="en-US"/>
          </a:p>
        </p:txBody>
      </p:sp>
    </p:spTree>
    <p:extLst>
      <p:ext uri="{BB962C8B-B14F-4D97-AF65-F5344CB8AC3E}">
        <p14:creationId xmlns:p14="http://schemas.microsoft.com/office/powerpoint/2010/main" val="32433126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computerhope.com/jargon/c/compinst.htm" TargetMode="External"/><Relationship Id="rId3" Type="http://schemas.openxmlformats.org/officeDocument/2006/relationships/hyperlink" Target="https://www.computerhope.com/jargon/p/paradigm.htm" TargetMode="External"/><Relationship Id="rId7" Type="http://schemas.openxmlformats.org/officeDocument/2006/relationships/hyperlink" Target="https://www.computerhope.com/jargon/c/cpu.ht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computerhope.com/jargon/e/execfile.htm" TargetMode="External"/><Relationship Id="rId5" Type="http://schemas.openxmlformats.org/officeDocument/2006/relationships/hyperlink" Target="https://www.computerhope.com/jargon/b/binary.htm" TargetMode="External"/><Relationship Id="rId4" Type="http://schemas.openxmlformats.org/officeDocument/2006/relationships/hyperlink" Target="https://www.computerhope.com/jargon/p/progming.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mputerhope.com/jargon/p/programming-language.ht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computerhope.com/jargon/v/variable.htm" TargetMode="External"/><Relationship Id="rId5" Type="http://schemas.openxmlformats.org/officeDocument/2006/relationships/hyperlink" Target="https://www.computerhope.com/jargon/c/contstat.htm" TargetMode="External"/><Relationship Id="rId4" Type="http://schemas.openxmlformats.org/officeDocument/2006/relationships/hyperlink" Target="https://www.computerhope.com/jargon/f/function.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Imperative programming</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a:rPr>
              <a:t>paradigm</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4"/>
              </a:rPr>
              <a:t>computer programming</a:t>
            </a:r>
            <a:r>
              <a:rPr lang="en-US" sz="1200" b="0" i="0" kern="1200" dirty="0">
                <a:solidFill>
                  <a:schemeClr val="tx1"/>
                </a:solidFill>
                <a:effectLst/>
                <a:latin typeface="+mn-lt"/>
                <a:ea typeface="+mn-ea"/>
                <a:cs typeface="+mn-cs"/>
              </a:rPr>
              <a:t> in which the program describes a sequence of steps that change the state of the computer. Unlike declarative programming, which describes "what" a program should accomplish, imperative programming explicitly tells the computer "how" to accomplish it. Programs written this way often compile to </a:t>
            </a:r>
            <a:r>
              <a:rPr lang="en-US" sz="1200" b="0" i="0" u="none" strike="noStrike" kern="1200" dirty="0" err="1">
                <a:solidFill>
                  <a:schemeClr val="tx1"/>
                </a:solidFill>
                <a:effectLst/>
                <a:latin typeface="+mn-lt"/>
                <a:ea typeface="+mn-ea"/>
                <a:cs typeface="+mn-cs"/>
                <a:hlinkClick r:id="rId5"/>
              </a:rPr>
              <a:t>binary</a:t>
            </a:r>
            <a:r>
              <a:rPr lang="en-US" sz="1200" b="0" i="0" u="none" strike="noStrike" kern="1200" dirty="0" err="1">
                <a:solidFill>
                  <a:schemeClr val="tx1"/>
                </a:solidFill>
                <a:effectLst/>
                <a:latin typeface="+mn-lt"/>
                <a:ea typeface="+mn-ea"/>
                <a:cs typeface="+mn-cs"/>
                <a:hlinkClick r:id="rId6"/>
              </a:rPr>
              <a:t>executables</a:t>
            </a:r>
            <a:r>
              <a:rPr lang="en-US" sz="1200" b="0" i="0" kern="1200" dirty="0">
                <a:solidFill>
                  <a:schemeClr val="tx1"/>
                </a:solidFill>
                <a:effectLst/>
                <a:latin typeface="+mn-lt"/>
                <a:ea typeface="+mn-ea"/>
                <a:cs typeface="+mn-cs"/>
              </a:rPr>
              <a:t> that run more efficiently since all </a:t>
            </a:r>
            <a:r>
              <a:rPr lang="en-US" sz="1200" b="0" i="0" u="none" strike="noStrike" kern="1200" dirty="0" err="1">
                <a:solidFill>
                  <a:schemeClr val="tx1"/>
                </a:solidFill>
                <a:effectLst/>
                <a:latin typeface="+mn-lt"/>
                <a:ea typeface="+mn-ea"/>
                <a:cs typeface="+mn-cs"/>
                <a:hlinkClick r:id="rId7"/>
              </a:rPr>
              <a:t>CPU</a:t>
            </a:r>
            <a:r>
              <a:rPr lang="en-US" sz="1200" b="0" i="0" u="none" strike="noStrike" kern="1200" dirty="0" err="1">
                <a:solidFill>
                  <a:schemeClr val="tx1"/>
                </a:solidFill>
                <a:effectLst/>
                <a:latin typeface="+mn-lt"/>
                <a:ea typeface="+mn-ea"/>
                <a:cs typeface="+mn-cs"/>
                <a:hlinkClick r:id="rId8"/>
              </a:rPr>
              <a:t>instructions</a:t>
            </a:r>
            <a:r>
              <a:rPr lang="en-US" sz="1200" b="0" i="0" kern="1200" dirty="0">
                <a:solidFill>
                  <a:schemeClr val="tx1"/>
                </a:solidFill>
                <a:effectLst/>
                <a:latin typeface="+mn-lt"/>
                <a:ea typeface="+mn-ea"/>
                <a:cs typeface="+mn-cs"/>
              </a:rPr>
              <a:t> are themselves imperative statements</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6</a:t>
            </a:fld>
            <a:endParaRPr lang="en-US"/>
          </a:p>
        </p:txBody>
      </p:sp>
    </p:spTree>
    <p:extLst>
      <p:ext uri="{BB962C8B-B14F-4D97-AF65-F5344CB8AC3E}">
        <p14:creationId xmlns:p14="http://schemas.microsoft.com/office/powerpoint/2010/main" val="277939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class</a:t>
            </a:r>
            <a:r>
              <a:rPr lang="en-US" sz="1200" kern="1200" dirty="0">
                <a:solidFill>
                  <a:schemeClr val="tx1"/>
                </a:solidFill>
                <a:effectLst/>
                <a:latin typeface="+mn-lt"/>
                <a:ea typeface="+mn-ea"/>
                <a:cs typeface="+mn-cs"/>
              </a:rPr>
              <a:t> is a user defined blueprint or prototype from which </a:t>
            </a:r>
            <a:r>
              <a:rPr lang="en-US" sz="1200" b="1" kern="1200" dirty="0">
                <a:solidFill>
                  <a:schemeClr val="tx1"/>
                </a:solidFill>
                <a:effectLst/>
                <a:latin typeface="+mn-lt"/>
                <a:ea typeface="+mn-ea"/>
                <a:cs typeface="+mn-cs"/>
              </a:rPr>
              <a:t>objects</a:t>
            </a:r>
            <a:r>
              <a:rPr lang="en-US" sz="1200" kern="1200" dirty="0">
                <a:solidFill>
                  <a:schemeClr val="tx1"/>
                </a:solidFill>
                <a:effectLst/>
                <a:latin typeface="+mn-lt"/>
                <a:ea typeface="+mn-ea"/>
                <a:cs typeface="+mn-cs"/>
              </a:rPr>
              <a:t> are created. It represents the set of properties or methods that are common to all </a:t>
            </a:r>
            <a:r>
              <a:rPr lang="en-US" sz="1200" b="1" kern="1200" dirty="0">
                <a:solidFill>
                  <a:schemeClr val="tx1"/>
                </a:solidFill>
                <a:effectLst/>
                <a:latin typeface="+mn-lt"/>
                <a:ea typeface="+mn-ea"/>
                <a:cs typeface="+mn-cs"/>
              </a:rPr>
              <a:t>objects</a:t>
            </a:r>
            <a:r>
              <a:rPr lang="en-US" sz="1200" kern="1200" dirty="0">
                <a:solidFill>
                  <a:schemeClr val="tx1"/>
                </a:solidFill>
                <a:effectLst/>
                <a:latin typeface="+mn-lt"/>
                <a:ea typeface="+mn-ea"/>
                <a:cs typeface="+mn-cs"/>
              </a:rPr>
              <a:t> of one type</a:t>
            </a:r>
          </a:p>
          <a:p>
            <a:endParaRPr lang="en-US" dirty="0"/>
          </a:p>
        </p:txBody>
      </p:sp>
      <p:sp>
        <p:nvSpPr>
          <p:cNvPr id="4" name="Slide Number Placeholder 3"/>
          <p:cNvSpPr>
            <a:spLocks noGrp="1"/>
          </p:cNvSpPr>
          <p:nvPr>
            <p:ph type="sldNum" sz="quarter" idx="5"/>
          </p:nvPr>
        </p:nvSpPr>
        <p:spPr/>
        <p:txBody>
          <a:bodyPr/>
          <a:lstStyle/>
          <a:p>
            <a:fld id="{FC302C80-7FE1-9349-B7D1-112A23C9D5E8}" type="slidenum">
              <a:rPr lang="en-US" smtClean="0"/>
              <a:t>26</a:t>
            </a:fld>
            <a:endParaRPr lang="en-US"/>
          </a:p>
        </p:txBody>
      </p:sp>
    </p:spTree>
    <p:extLst>
      <p:ext uri="{BB962C8B-B14F-4D97-AF65-F5344CB8AC3E}">
        <p14:creationId xmlns:p14="http://schemas.microsoft.com/office/powerpoint/2010/main" val="1226489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class definition declares the variables and the function prototypes.  The variables store each object's data and the functions contain the logic that operates on that data.  Clients access objects through calls to these functions without knowledge of the data stored within the objects or the logic that manipulates that data.</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cout</a:t>
            </a:r>
            <a:r>
              <a:rPr lang="en-US" sz="1200" b="0" i="0" kern="1200" dirty="0">
                <a:solidFill>
                  <a:schemeClr val="tx1"/>
                </a:solidFill>
                <a:effectLst/>
                <a:latin typeface="+mn-lt"/>
                <a:ea typeface="+mn-ea"/>
                <a:cs typeface="+mn-cs"/>
              </a:rPr>
              <a:t> refers to the standard output object.  Its class defines how to store the object's data in memory and how to control the operations that work with that data.  The </a:t>
            </a:r>
            <a:r>
              <a:rPr lang="en-US" sz="1200" b="1" i="0" kern="1200" dirty="0">
                <a:solidFill>
                  <a:schemeClr val="tx1"/>
                </a:solidFill>
                <a:effectLst/>
                <a:latin typeface="+mn-lt"/>
                <a:ea typeface="+mn-ea"/>
                <a:cs typeface="+mn-cs"/>
              </a:rPr>
              <a:t>&lt;&lt;</a:t>
            </a:r>
            <a:r>
              <a:rPr lang="en-US" sz="1200" b="0" i="0" kern="1200" dirty="0">
                <a:solidFill>
                  <a:schemeClr val="tx1"/>
                </a:solidFill>
                <a:effectLst/>
                <a:latin typeface="+mn-lt"/>
                <a:ea typeface="+mn-ea"/>
                <a:cs typeface="+mn-cs"/>
              </a:rPr>
              <a:t> operator copies the string to the output object without exposing any of the implementation details.  As client programmers, we only see the interface that manages the output process.</a:t>
            </a:r>
          </a:p>
          <a:p>
            <a:r>
              <a:rPr lang="en-US" sz="1200" b="0" i="0" kern="1200" dirty="0">
                <a:solidFill>
                  <a:schemeClr val="tx1"/>
                </a:solidFill>
                <a:effectLst/>
                <a:latin typeface="+mn-lt"/>
                <a:ea typeface="+mn-ea"/>
                <a:cs typeface="+mn-cs"/>
              </a:rPr>
              <a:t>A well-encapsulated class hides all implementation details within itself.  The client does not see the data that the class' object stores within itself or the logic that it uses to manage its internal data.  The client only sees a clean and simple interface to the object. </a:t>
            </a:r>
          </a:p>
          <a:p>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27</a:t>
            </a:fld>
            <a:endParaRPr lang="en-US"/>
          </a:p>
        </p:txBody>
      </p:sp>
    </p:spTree>
    <p:extLst>
      <p:ext uri="{BB962C8B-B14F-4D97-AF65-F5344CB8AC3E}">
        <p14:creationId xmlns:p14="http://schemas.microsoft.com/office/powerpoint/2010/main" val="142782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 polymorphism</a:t>
            </a:r>
            <a:r>
              <a:rPr lang="en-US" sz="1200" b="0" i="0" kern="1200" dirty="0">
                <a:solidFill>
                  <a:schemeClr val="tx1"/>
                </a:solidFill>
                <a:effectLst/>
                <a:latin typeface="+mn-lt"/>
                <a:ea typeface="+mn-ea"/>
                <a:cs typeface="+mn-cs"/>
              </a:rPr>
              <a:t> means that a call to a member function will cause a different function to be executed depending on the type of object that invokes the function. ... You have different classes with a function of the same name, and even the same parameters, but with different implementations.</a:t>
            </a:r>
            <a:endParaRPr lang="en-US" dirty="0"/>
          </a:p>
        </p:txBody>
      </p:sp>
      <p:sp>
        <p:nvSpPr>
          <p:cNvPr id="4" name="Slide Number Placeholder 3"/>
          <p:cNvSpPr>
            <a:spLocks noGrp="1"/>
          </p:cNvSpPr>
          <p:nvPr>
            <p:ph type="sldNum" sz="quarter" idx="5"/>
          </p:nvPr>
        </p:nvSpPr>
        <p:spPr/>
        <p:txBody>
          <a:bodyPr/>
          <a:lstStyle/>
          <a:p>
            <a:fld id="{FC302C80-7FE1-9349-B7D1-112A23C9D5E8}" type="slidenum">
              <a:rPr lang="en-US" smtClean="0"/>
              <a:t>29</a:t>
            </a:fld>
            <a:endParaRPr lang="en-US"/>
          </a:p>
        </p:txBody>
      </p:sp>
    </p:spTree>
    <p:extLst>
      <p:ext uri="{BB962C8B-B14F-4D97-AF65-F5344CB8AC3E}">
        <p14:creationId xmlns:p14="http://schemas.microsoft.com/office/powerpoint/2010/main" val="62333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procedural language</a:t>
            </a:r>
            <a:r>
              <a:rPr lang="en-US" sz="1200" b="0" i="0" kern="1200" dirty="0">
                <a:solidFill>
                  <a:schemeClr val="tx1"/>
                </a:solidFill>
                <a:effectLst/>
                <a:latin typeface="+mn-lt"/>
                <a:ea typeface="+mn-ea"/>
                <a:cs typeface="+mn-cs"/>
              </a:rPr>
              <a:t> is a computer </a:t>
            </a:r>
            <a:r>
              <a:rPr lang="en-US" sz="1200" b="0" i="0" u="none" strike="noStrike" kern="1200" dirty="0">
                <a:solidFill>
                  <a:schemeClr val="tx1"/>
                </a:solidFill>
                <a:effectLst/>
                <a:latin typeface="+mn-lt"/>
                <a:ea typeface="+mn-ea"/>
                <a:cs typeface="+mn-cs"/>
                <a:hlinkClick r:id="rId3"/>
              </a:rPr>
              <a:t>programming language</a:t>
            </a:r>
            <a:r>
              <a:rPr lang="en-US" sz="1200" b="0" i="0" kern="1200" dirty="0">
                <a:solidFill>
                  <a:schemeClr val="tx1"/>
                </a:solidFill>
                <a:effectLst/>
                <a:latin typeface="+mn-lt"/>
                <a:ea typeface="+mn-ea"/>
                <a:cs typeface="+mn-cs"/>
              </a:rPr>
              <a:t> that follows, in order, a set of commands. They make use of </a:t>
            </a:r>
            <a:r>
              <a:rPr lang="en-US" sz="1200" b="0" i="0" u="none" strike="noStrike" kern="1200" dirty="0">
                <a:solidFill>
                  <a:schemeClr val="tx1"/>
                </a:solidFill>
                <a:effectLst/>
                <a:latin typeface="+mn-lt"/>
                <a:ea typeface="+mn-ea"/>
                <a:cs typeface="+mn-cs"/>
                <a:hlinkClick r:id="rId4"/>
              </a:rPr>
              <a:t>functions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conditional statements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a:rPr>
              <a:t>variables</a:t>
            </a:r>
            <a:r>
              <a:rPr lang="en-US" sz="1200" b="0" i="0" kern="1200" dirty="0">
                <a:solidFill>
                  <a:schemeClr val="tx1"/>
                </a:solidFill>
                <a:effectLst/>
                <a:latin typeface="+mn-lt"/>
                <a:ea typeface="+mn-ea"/>
                <a:cs typeface="+mn-cs"/>
              </a:rPr>
              <a:t> to create programs that allow a computer to calculate and display a desired output. Object oriented : an interaction of functions between participating objects ex: morning recipe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Structural: Makes extensive use of subroutine (functions), block structure, for, while (control statements) </a:t>
            </a:r>
          </a:p>
          <a:p>
            <a:r>
              <a:rPr lang="en-US" sz="1200" b="1" i="0" kern="1200" dirty="0">
                <a:solidFill>
                  <a:schemeClr val="tx1"/>
                </a:solidFill>
                <a:effectLst/>
                <a:latin typeface="+mn-lt"/>
                <a:ea typeface="+mn-ea"/>
                <a:cs typeface="+mn-cs"/>
              </a:rPr>
              <a:t>Structured programming</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program</a:t>
            </a:r>
            <a:r>
              <a:rPr lang="en-US" sz="1200" b="0" i="0" kern="1200" dirty="0">
                <a:solidFill>
                  <a:schemeClr val="tx1"/>
                </a:solidFill>
                <a:effectLst/>
                <a:latin typeface="+mn-lt"/>
                <a:ea typeface="+mn-ea"/>
                <a:cs typeface="+mn-cs"/>
              </a:rPr>
              <a:t> written with only the </a:t>
            </a:r>
            <a:r>
              <a:rPr lang="en-US" sz="1200" b="1" i="0" kern="1200" dirty="0">
                <a:solidFill>
                  <a:schemeClr val="tx1"/>
                </a:solidFill>
                <a:effectLst/>
                <a:latin typeface="+mn-lt"/>
                <a:ea typeface="+mn-ea"/>
                <a:cs typeface="+mn-cs"/>
              </a:rPr>
              <a:t>structured programming</a:t>
            </a:r>
            <a:r>
              <a:rPr lang="en-US" sz="1200" b="0" i="0" kern="1200" dirty="0">
                <a:solidFill>
                  <a:schemeClr val="tx1"/>
                </a:solidFill>
                <a:effectLst/>
                <a:latin typeface="+mn-lt"/>
                <a:ea typeface="+mn-ea"/>
                <a:cs typeface="+mn-cs"/>
              </a:rPr>
              <a:t> constructions: (1) sequence, (2) repetition, and (3) selection. Sequence.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C302C80-7FE1-9349-B7D1-112A23C9D5E8}" type="slidenum">
              <a:rPr lang="en-US" smtClean="0"/>
              <a:t>7</a:t>
            </a:fld>
            <a:endParaRPr lang="en-US"/>
          </a:p>
        </p:txBody>
      </p:sp>
    </p:spTree>
    <p:extLst>
      <p:ext uri="{BB962C8B-B14F-4D97-AF65-F5344CB8AC3E}">
        <p14:creationId xmlns:p14="http://schemas.microsoft.com/office/powerpoint/2010/main" val="228426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design method used in procedural programming is called Top Down Design.  This is where you start with a problem (procedure) and then systematically break the problem down into sub problems (sub procedures).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alternative to procedural programming is object oriented programming. Object oriented programming is meant to address the difficulties with procedural programming.  In object oriented programming, the main modules in a program are classes, rather than procedures.  The object-oriented approach lets you create classes and objects that model real world objects. </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8</a:t>
            </a:fld>
            <a:endParaRPr lang="en-US"/>
          </a:p>
        </p:txBody>
      </p:sp>
    </p:spTree>
    <p:extLst>
      <p:ext uri="{BB962C8B-B14F-4D97-AF65-F5344CB8AC3E}">
        <p14:creationId xmlns:p14="http://schemas.microsoft.com/office/powerpoint/2010/main" val="209471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You are going to use it</a:t>
            </a:r>
          </a:p>
          <a:p>
            <a:pPr fontAlgn="base"/>
            <a:r>
              <a:rPr lang="en-US" sz="1200" b="1" i="0" kern="1200" dirty="0">
                <a:solidFill>
                  <a:schemeClr val="tx1"/>
                </a:solidFill>
                <a:effectLst/>
                <a:latin typeface="+mn-lt"/>
                <a:ea typeface="+mn-ea"/>
                <a:cs typeface="+mn-cs"/>
              </a:rPr>
              <a:t>namespace</a:t>
            </a:r>
            <a:r>
              <a:rPr lang="en-US" sz="1200" b="0" i="0" kern="1200" dirty="0">
                <a:solidFill>
                  <a:schemeClr val="tx1"/>
                </a:solidFill>
                <a:effectLst/>
                <a:latin typeface="+mn-lt"/>
                <a:ea typeface="+mn-ea"/>
                <a:cs typeface="+mn-cs"/>
              </a:rPr>
              <a:t>: To use what? A namespace</a:t>
            </a:r>
          </a:p>
          <a:p>
            <a:pPr fontAlgn="base"/>
            <a:r>
              <a:rPr lang="en-US" sz="1200" b="1"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 namespace (where features of the C++ Standard Library, such as string or vector, are declared).</a:t>
            </a:r>
          </a:p>
          <a:p>
            <a:pPr fontAlgn="base"/>
            <a:r>
              <a:rPr lang="en-US" sz="1200" b="0" i="0" kern="1200" dirty="0">
                <a:solidFill>
                  <a:schemeClr val="tx1"/>
                </a:solidFill>
                <a:effectLst/>
                <a:latin typeface="+mn-lt"/>
                <a:ea typeface="+mn-ea"/>
                <a:cs typeface="+mn-cs"/>
              </a:rPr>
              <a:t>After you write this instruction, if the compiler sees string it will know that you may be referring to </a:t>
            </a:r>
            <a:r>
              <a:rPr lang="en-US" sz="1200" b="0"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::string, and if it sees vector, it will know that you may be referring to </a:t>
            </a:r>
            <a:r>
              <a:rPr lang="en-US" sz="1200" b="0"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::vector. (Provided that you have included in your compilation unit the header files where they are defined, of course.)</a:t>
            </a:r>
          </a:p>
          <a:p>
            <a:pPr fontAlgn="base"/>
            <a:r>
              <a:rPr lang="en-US" sz="1200" b="0" i="0" kern="1200" dirty="0">
                <a:solidFill>
                  <a:schemeClr val="tx1"/>
                </a:solidFill>
                <a:effectLst/>
                <a:latin typeface="+mn-lt"/>
                <a:ea typeface="+mn-ea"/>
                <a:cs typeface="+mn-cs"/>
              </a:rPr>
              <a:t>If you </a:t>
            </a:r>
            <a:r>
              <a:rPr lang="en-US" sz="1200" b="0" i="1" kern="1200" dirty="0">
                <a:solidFill>
                  <a:schemeClr val="tx1"/>
                </a:solidFill>
                <a:effectLst/>
                <a:latin typeface="+mn-lt"/>
                <a:ea typeface="+mn-ea"/>
                <a:cs typeface="+mn-cs"/>
              </a:rPr>
              <a:t>don't</a:t>
            </a:r>
            <a:r>
              <a:rPr lang="en-US" sz="1200" b="0" i="0" kern="1200" dirty="0">
                <a:solidFill>
                  <a:schemeClr val="tx1"/>
                </a:solidFill>
                <a:effectLst/>
                <a:latin typeface="+mn-lt"/>
                <a:ea typeface="+mn-ea"/>
                <a:cs typeface="+mn-cs"/>
              </a:rPr>
              <a:t> write it, when the compiler sees string or vector it will not know what you are </a:t>
            </a:r>
            <a:r>
              <a:rPr lang="en-US" sz="1200" b="0" i="0" kern="1200" dirty="0" err="1">
                <a:solidFill>
                  <a:schemeClr val="tx1"/>
                </a:solidFill>
                <a:effectLst/>
                <a:latin typeface="+mn-lt"/>
                <a:ea typeface="+mn-ea"/>
                <a:cs typeface="+mn-cs"/>
              </a:rPr>
              <a:t>refering</a:t>
            </a:r>
            <a:r>
              <a:rPr lang="en-US" sz="1200" b="0" i="0" kern="1200" dirty="0">
                <a:solidFill>
                  <a:schemeClr val="tx1"/>
                </a:solidFill>
                <a:effectLst/>
                <a:latin typeface="+mn-lt"/>
                <a:ea typeface="+mn-ea"/>
                <a:cs typeface="+mn-cs"/>
              </a:rPr>
              <a:t> to. You will need to explicitly tell it </a:t>
            </a:r>
            <a:r>
              <a:rPr lang="en-US" sz="1200" b="0"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::string or </a:t>
            </a:r>
            <a:r>
              <a:rPr lang="en-US" sz="1200" b="0" i="0" kern="1200" dirty="0" err="1">
                <a:solidFill>
                  <a:schemeClr val="tx1"/>
                </a:solidFill>
                <a:effectLst/>
                <a:latin typeface="+mn-lt"/>
                <a:ea typeface="+mn-ea"/>
                <a:cs typeface="+mn-cs"/>
              </a:rPr>
              <a:t>std</a:t>
            </a:r>
            <a:r>
              <a:rPr lang="en-US" sz="1200" b="0" i="0" kern="1200" dirty="0">
                <a:solidFill>
                  <a:schemeClr val="tx1"/>
                </a:solidFill>
                <a:effectLst/>
                <a:latin typeface="+mn-lt"/>
                <a:ea typeface="+mn-ea"/>
                <a:cs typeface="+mn-cs"/>
              </a:rPr>
              <a:t>::vector, and if you don't, you will get a compile error.</a:t>
            </a:r>
          </a:p>
          <a:p>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14</a:t>
            </a:fld>
            <a:endParaRPr lang="en-US"/>
          </a:p>
        </p:txBody>
      </p:sp>
    </p:spTree>
    <p:extLst>
      <p:ext uri="{BB962C8B-B14F-4D97-AF65-F5344CB8AC3E}">
        <p14:creationId xmlns:p14="http://schemas.microsoft.com/office/powerpoint/2010/main" val="397964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space for movement or activity; opportunity for operation:</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15</a:t>
            </a:fld>
            <a:endParaRPr lang="en-US"/>
          </a:p>
        </p:txBody>
      </p:sp>
    </p:spTree>
    <p:extLst>
      <p:ext uri="{BB962C8B-B14F-4D97-AF65-F5344CB8AC3E}">
        <p14:creationId xmlns:p14="http://schemas.microsoft.com/office/powerpoint/2010/main" val="383233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resolution operator. </a:t>
            </a:r>
          </a:p>
          <a:p>
            <a:r>
              <a:rPr lang="en-US" sz="1200" b="0" i="0" kern="1200" dirty="0">
                <a:solidFill>
                  <a:schemeClr val="tx1"/>
                </a:solidFill>
                <a:effectLst/>
                <a:latin typeface="+mn-lt"/>
                <a:ea typeface="+mn-ea"/>
                <a:cs typeface="+mn-cs"/>
              </a:rPr>
              <a:t>When you make a call to </a:t>
            </a:r>
            <a:r>
              <a:rPr lang="en-US" dirty="0"/>
              <a:t>using namespace &lt;</a:t>
            </a:r>
            <a:r>
              <a:rPr lang="en-US" dirty="0" err="1"/>
              <a:t>some_namespace</a:t>
            </a:r>
            <a:r>
              <a:rPr lang="en-US" dirty="0"/>
              <a:t>&gt;;</a:t>
            </a:r>
            <a:r>
              <a:rPr lang="en-US" sz="1200" b="0" i="0" kern="1200" dirty="0">
                <a:solidFill>
                  <a:schemeClr val="tx1"/>
                </a:solidFill>
                <a:effectLst/>
                <a:latin typeface="+mn-lt"/>
                <a:ea typeface="+mn-ea"/>
                <a:cs typeface="+mn-cs"/>
              </a:rPr>
              <a:t> all symbols in that namespace will become visible without adding the namespace prefix.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E.g. if you add </a:t>
            </a:r>
            <a:r>
              <a:rPr lang="en-US" dirty="0"/>
              <a:t>using namespace </a:t>
            </a:r>
            <a:r>
              <a:rPr lang="en-US" dirty="0" err="1"/>
              <a:t>std</a:t>
            </a:r>
            <a:r>
              <a:rPr lang="en-US" dirty="0"/>
              <a:t>;</a:t>
            </a:r>
            <a:r>
              <a:rPr lang="en-US" sz="1200" b="0" i="0" kern="1200" dirty="0">
                <a:solidFill>
                  <a:schemeClr val="tx1"/>
                </a:solidFill>
                <a:effectLst/>
                <a:latin typeface="+mn-lt"/>
                <a:ea typeface="+mn-ea"/>
                <a:cs typeface="+mn-cs"/>
              </a:rPr>
              <a:t> you can write just </a:t>
            </a:r>
            <a:r>
              <a:rPr lang="en-US" dirty="0" err="1"/>
              <a:t>cout</a:t>
            </a:r>
            <a:r>
              <a:rPr lang="en-US" sz="1200" b="0" i="0" kern="1200" dirty="0">
                <a:solidFill>
                  <a:schemeClr val="tx1"/>
                </a:solidFill>
                <a:effectLst/>
                <a:latin typeface="+mn-lt"/>
                <a:ea typeface="+mn-ea"/>
                <a:cs typeface="+mn-cs"/>
              </a:rPr>
              <a:t> instead of </a:t>
            </a:r>
            <a:r>
              <a:rPr lang="en-US" dirty="0" err="1"/>
              <a:t>std</a:t>
            </a:r>
            <a:r>
              <a:rPr lang="en-US" dirty="0"/>
              <a:t>::</a:t>
            </a:r>
            <a:r>
              <a:rPr lang="en-US" dirty="0" err="1"/>
              <a:t>cout</a:t>
            </a:r>
            <a:r>
              <a:rPr lang="en-US" sz="1200" b="0" i="0" kern="1200" dirty="0">
                <a:solidFill>
                  <a:schemeClr val="tx1"/>
                </a:solidFill>
                <a:effectLst/>
                <a:latin typeface="+mn-lt"/>
                <a:ea typeface="+mn-ea"/>
                <a:cs typeface="+mn-cs"/>
              </a:rPr>
              <a:t> when calling the operator </a:t>
            </a:r>
            <a:r>
              <a:rPr lang="en-US" dirty="0" err="1"/>
              <a:t>cout</a:t>
            </a:r>
            <a:r>
              <a:rPr lang="en-US" sz="1200" b="0" i="0" kern="1200" dirty="0">
                <a:solidFill>
                  <a:schemeClr val="tx1"/>
                </a:solidFill>
                <a:effectLst/>
                <a:latin typeface="+mn-lt"/>
                <a:ea typeface="+mn-ea"/>
                <a:cs typeface="+mn-cs"/>
              </a:rPr>
              <a:t> defined in the namespace </a:t>
            </a:r>
            <a:r>
              <a:rPr lang="en-US" dirty="0"/>
              <a:t>std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17</a:t>
            </a:fld>
            <a:endParaRPr lang="en-US"/>
          </a:p>
        </p:txBody>
      </p:sp>
    </p:spTree>
    <p:extLst>
      <p:ext uri="{BB962C8B-B14F-4D97-AF65-F5344CB8AC3E}">
        <p14:creationId xmlns:p14="http://schemas.microsoft.com/office/powerpoint/2010/main" val="110139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fix this easily.  If we include the parameter type in the prototype as shown on top, the compiler will check for an argument/parameter type mismatch and issue an error message like that shown on the right: </a:t>
            </a:r>
          </a:p>
          <a:p>
            <a:r>
              <a:rPr lang="en-US" dirty="0"/>
              <a:t>Function argument assignment between types "char*" and "int" is not allowed.</a:t>
            </a:r>
          </a:p>
        </p:txBody>
      </p:sp>
      <p:sp>
        <p:nvSpPr>
          <p:cNvPr id="4" name="Slide Number Placeholder 3"/>
          <p:cNvSpPr>
            <a:spLocks noGrp="1"/>
          </p:cNvSpPr>
          <p:nvPr>
            <p:ph type="sldNum" sz="quarter" idx="10"/>
          </p:nvPr>
        </p:nvSpPr>
        <p:spPr/>
        <p:txBody>
          <a:bodyPr/>
          <a:lstStyle/>
          <a:p>
            <a:fld id="{FC302C80-7FE1-9349-B7D1-112A23C9D5E8}" type="slidenum">
              <a:rPr lang="en-US" smtClean="0"/>
              <a:t>21</a:t>
            </a:fld>
            <a:endParaRPr lang="en-US"/>
          </a:p>
        </p:txBody>
      </p:sp>
    </p:spTree>
    <p:extLst>
      <p:ext uri="{BB962C8B-B14F-4D97-AF65-F5344CB8AC3E}">
        <p14:creationId xmlns:p14="http://schemas.microsoft.com/office/powerpoint/2010/main" val="254816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man only knows that pressing the accelerators will increase the speed of car or applying brakes will stop the car but he does not know about how on pressing accelerator the speed is actually increasing, he does not know about the inner mechanism of the car or the implementation of accelerator, brakes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in the car. This is what abstraction is.</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23</a:t>
            </a:fld>
            <a:endParaRPr lang="en-US"/>
          </a:p>
        </p:txBody>
      </p:sp>
    </p:spTree>
    <p:extLst>
      <p:ext uri="{BB962C8B-B14F-4D97-AF65-F5344CB8AC3E}">
        <p14:creationId xmlns:p14="http://schemas.microsoft.com/office/powerpoint/2010/main" val="154598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Whenever we need to calculate power of a number, we simply call the function pow() present in the </a:t>
            </a:r>
            <a:r>
              <a:rPr lang="en-US" sz="1200" b="0" i="0" kern="1200" dirty="0" err="1">
                <a:solidFill>
                  <a:schemeClr val="tx1"/>
                </a:solidFill>
                <a:effectLst/>
                <a:latin typeface="+mn-lt"/>
                <a:ea typeface="+mn-ea"/>
                <a:cs typeface="+mn-cs"/>
              </a:rPr>
              <a:t>math.h</a:t>
            </a:r>
            <a:r>
              <a:rPr lang="en-US" sz="1200" b="0" i="0" kern="1200" dirty="0">
                <a:solidFill>
                  <a:schemeClr val="tx1"/>
                </a:solidFill>
                <a:effectLst/>
                <a:latin typeface="+mn-lt"/>
                <a:ea typeface="+mn-ea"/>
                <a:cs typeface="+mn-cs"/>
              </a:rPr>
              <a:t> header file and pass the numbers as arguments without knowing the underlying algorithm according to which the function is actually calculating power of numbers.</a:t>
            </a:r>
            <a:endParaRPr lang="en-US" dirty="0"/>
          </a:p>
        </p:txBody>
      </p:sp>
      <p:sp>
        <p:nvSpPr>
          <p:cNvPr id="4" name="Slide Number Placeholder 3"/>
          <p:cNvSpPr>
            <a:spLocks noGrp="1"/>
          </p:cNvSpPr>
          <p:nvPr>
            <p:ph type="sldNum" sz="quarter" idx="10"/>
          </p:nvPr>
        </p:nvSpPr>
        <p:spPr/>
        <p:txBody>
          <a:bodyPr/>
          <a:lstStyle/>
          <a:p>
            <a:fld id="{FC302C80-7FE1-9349-B7D1-112A23C9D5E8}" type="slidenum">
              <a:rPr lang="en-US" smtClean="0"/>
              <a:t>25</a:t>
            </a:fld>
            <a:endParaRPr lang="en-US"/>
          </a:p>
        </p:txBody>
      </p:sp>
    </p:spTree>
    <p:extLst>
      <p:ext uri="{BB962C8B-B14F-4D97-AF65-F5344CB8AC3E}">
        <p14:creationId xmlns:p14="http://schemas.microsoft.com/office/powerpoint/2010/main" val="257218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5/21/2020</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BB47B5-C739-4DAE-AACD-CC58CA843AC4}" type="datetime1">
              <a:rPr lang="en-US" smtClean="0"/>
              <a:pPr/>
              <a:t>5/21/2020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77FB3B-20DA-4D0E-BF16-8262B7156612}" type="datetime1">
              <a:rPr lang="en-US" smtClean="0"/>
              <a:pPr/>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5/21/2020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5/21/2020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hyperlink" Target="mailto:nargis.khan@senecacollege.c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s.senecac.on.ca/~oop24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OOP244 – Nargis Khan</a:t>
            </a:r>
          </a:p>
        </p:txBody>
      </p:sp>
      <p:sp>
        <p:nvSpPr>
          <p:cNvPr id="3" name="Title 2"/>
          <p:cNvSpPr>
            <a:spLocks noGrp="1"/>
          </p:cNvSpPr>
          <p:nvPr>
            <p:ph type="ctrTitle"/>
          </p:nvPr>
        </p:nvSpPr>
        <p:spPr>
          <a:xfrm>
            <a:off x="642805" y="2630714"/>
            <a:ext cx="6777624" cy="1875972"/>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Introduction to </a:t>
            </a:r>
            <a:r>
              <a:rPr lang="en-US" dirty="0" err="1"/>
              <a:t>Oop</a:t>
            </a:r>
            <a:br>
              <a:rPr lang="en-US" dirty="0"/>
            </a:br>
            <a:r>
              <a:rPr lang="en-US" dirty="0"/>
              <a:t>with </a:t>
            </a:r>
            <a:r>
              <a:rPr lang="en-US" dirty="0" err="1"/>
              <a:t>c++</a:t>
            </a:r>
            <a:endParaRPr lang="en-US" dirty="0"/>
          </a:p>
        </p:txBody>
      </p:sp>
    </p:spTree>
    <p:extLst>
      <p:ext uri="{BB962C8B-B14F-4D97-AF65-F5344CB8AC3E}">
        <p14:creationId xmlns:p14="http://schemas.microsoft.com/office/powerpoint/2010/main" val="323055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p>
        </p:txBody>
      </p:sp>
      <p:sp>
        <p:nvSpPr>
          <p:cNvPr id="3" name="Content Placeholder 2"/>
          <p:cNvSpPr>
            <a:spLocks noGrp="1"/>
          </p:cNvSpPr>
          <p:nvPr>
            <p:ph idx="1"/>
          </p:nvPr>
        </p:nvSpPr>
        <p:spPr/>
        <p:txBody>
          <a:bodyPr/>
          <a:lstStyle/>
          <a:p>
            <a:r>
              <a:rPr lang="en-US" dirty="0"/>
              <a:t>C++ is a multi paradigm programming language</a:t>
            </a:r>
          </a:p>
          <a:p>
            <a:pPr lvl="1"/>
            <a:r>
              <a:rPr lang="en-US" dirty="0"/>
              <a:t>Imperative</a:t>
            </a:r>
          </a:p>
          <a:p>
            <a:pPr lvl="1"/>
            <a:r>
              <a:rPr lang="en-US" dirty="0"/>
              <a:t>Structural</a:t>
            </a:r>
          </a:p>
          <a:p>
            <a:pPr lvl="1"/>
            <a:r>
              <a:rPr lang="en-US" dirty="0"/>
              <a:t>Procedural</a:t>
            </a:r>
          </a:p>
          <a:p>
            <a:pPr lvl="1"/>
            <a:r>
              <a:rPr lang="en-US" dirty="0"/>
              <a:t>Object-Oriented</a:t>
            </a:r>
          </a:p>
        </p:txBody>
      </p:sp>
    </p:spTree>
    <p:extLst>
      <p:ext uri="{BB962C8B-B14F-4D97-AF65-F5344CB8AC3E}">
        <p14:creationId xmlns:p14="http://schemas.microsoft.com/office/powerpoint/2010/main" val="111614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a:t>
            </a:r>
          </a:p>
        </p:txBody>
      </p:sp>
      <p:sp>
        <p:nvSpPr>
          <p:cNvPr id="3" name="Content Placeholder 2"/>
          <p:cNvSpPr>
            <a:spLocks noGrp="1"/>
          </p:cNvSpPr>
          <p:nvPr>
            <p:ph idx="1"/>
          </p:nvPr>
        </p:nvSpPr>
        <p:spPr/>
        <p:txBody>
          <a:bodyPr/>
          <a:lstStyle/>
          <a:p>
            <a:pPr marL="114300" indent="0">
              <a:buNone/>
            </a:pPr>
            <a:r>
              <a:rPr lang="en-US" dirty="0">
                <a:solidFill>
                  <a:srgbClr val="643820"/>
                </a:solidFill>
                <a:latin typeface="Menlo-Regular"/>
              </a:rPr>
              <a:t>#include </a:t>
            </a:r>
            <a:r>
              <a:rPr lang="en-US" dirty="0">
                <a:solidFill>
                  <a:srgbClr val="C41A16"/>
                </a:solidFill>
                <a:latin typeface="Menlo-Regular"/>
              </a:rPr>
              <a:t>&lt;</a:t>
            </a:r>
            <a:r>
              <a:rPr lang="en-US" dirty="0" err="1">
                <a:solidFill>
                  <a:srgbClr val="C41A16"/>
                </a:solidFill>
                <a:latin typeface="Menlo-Regular"/>
              </a:rPr>
              <a:t>stdio.h</a:t>
            </a:r>
            <a:r>
              <a:rPr lang="en-US" dirty="0">
                <a:solidFill>
                  <a:srgbClr val="C41A16"/>
                </a:solidFill>
                <a:latin typeface="Menlo-Regular"/>
              </a:rPr>
              <a:t>&gt;</a:t>
            </a:r>
            <a:endParaRPr lang="en-US" sz="2800" dirty="0">
              <a:solidFill>
                <a:prstClr val="black"/>
              </a:solidFill>
              <a:latin typeface="Helvetica"/>
            </a:endParaRPr>
          </a:p>
          <a:p>
            <a:pPr marL="114300" indent="0">
              <a:buNone/>
            </a:pPr>
            <a:endParaRPr lang="en-US" sz="2800" dirty="0">
              <a:solidFill>
                <a:prstClr val="black"/>
              </a:solidFill>
              <a:latin typeface="Helvetica"/>
            </a:endParaRPr>
          </a:p>
          <a:p>
            <a:pPr marL="114300" indent="0">
              <a:buNone/>
            </a:pPr>
            <a:r>
              <a:rPr lang="en-US" dirty="0">
                <a:solidFill>
                  <a:srgbClr val="AA0D91"/>
                </a:solidFill>
                <a:latin typeface="Menlo-Regular"/>
              </a:rPr>
              <a:t>int</a:t>
            </a:r>
            <a:r>
              <a:rPr lang="en-US" dirty="0">
                <a:solidFill>
                  <a:srgbClr val="000000"/>
                </a:solidFill>
                <a:latin typeface="Menlo-Regular"/>
              </a:rPr>
              <a:t> main(</a:t>
            </a:r>
            <a:r>
              <a:rPr lang="en-US" dirty="0">
                <a:solidFill>
                  <a:srgbClr val="AA0D91"/>
                </a:solidFill>
                <a:latin typeface="Menlo-Regular"/>
              </a:rPr>
              <a:t>void</a:t>
            </a:r>
            <a:r>
              <a:rPr lang="en-US" dirty="0">
                <a:solidFill>
                  <a:srgbClr val="000000"/>
                </a:solidFill>
                <a:latin typeface="Menlo-Regular"/>
              </a:rPr>
              <a:t>)</a:t>
            </a:r>
            <a:endParaRPr lang="en-US" sz="2800" dirty="0">
              <a:solidFill>
                <a:prstClr val="black"/>
              </a:solidFill>
              <a:latin typeface="Helvetica"/>
            </a:endParaRPr>
          </a:p>
          <a:p>
            <a:pPr marL="114300" indent="0">
              <a:buNone/>
            </a:pPr>
            <a:r>
              <a:rPr lang="en-US" dirty="0">
                <a:solidFill>
                  <a:srgbClr val="000000"/>
                </a:solidFill>
                <a:latin typeface="Menlo-Regular"/>
              </a:rPr>
              <a:t>{</a:t>
            </a:r>
            <a:endParaRPr lang="en-US" sz="2800" dirty="0">
              <a:solidFill>
                <a:prstClr val="black"/>
              </a:solidFill>
              <a:latin typeface="Helvetica"/>
            </a:endParaRPr>
          </a:p>
          <a:p>
            <a:pPr marL="114300" indent="0">
              <a:buNone/>
            </a:pPr>
            <a:r>
              <a:rPr lang="en-US" dirty="0">
                <a:solidFill>
                  <a:srgbClr val="000000"/>
                </a:solidFill>
                <a:latin typeface="Menlo-Regular"/>
              </a:rPr>
              <a:t>    </a:t>
            </a:r>
            <a:r>
              <a:rPr lang="en-US" dirty="0" err="1">
                <a:solidFill>
                  <a:srgbClr val="000000"/>
                </a:solidFill>
                <a:latin typeface="Menlo-Regular"/>
              </a:rPr>
              <a:t>printf</a:t>
            </a:r>
            <a:r>
              <a:rPr lang="en-US" dirty="0">
                <a:solidFill>
                  <a:srgbClr val="000000"/>
                </a:solidFill>
                <a:latin typeface="Menlo-Regular"/>
              </a:rPr>
              <a:t>(</a:t>
            </a:r>
            <a:r>
              <a:rPr lang="en-US" dirty="0">
                <a:solidFill>
                  <a:srgbClr val="C41A16"/>
                </a:solidFill>
                <a:latin typeface="Menlo-Regular"/>
              </a:rPr>
              <a:t>"Welcome to Object-Oriented\n"</a:t>
            </a:r>
            <a:r>
              <a:rPr lang="en-US" dirty="0">
                <a:solidFill>
                  <a:srgbClr val="000000"/>
                </a:solidFill>
                <a:latin typeface="Menlo-Regular"/>
              </a:rPr>
              <a:t>);</a:t>
            </a:r>
            <a:endParaRPr lang="en-US" sz="2800" dirty="0">
              <a:solidFill>
                <a:prstClr val="black"/>
              </a:solidFill>
              <a:latin typeface="Helvetica"/>
            </a:endParaRPr>
          </a:p>
          <a:p>
            <a:pPr marL="114300" indent="0">
              <a:buNone/>
            </a:pPr>
            <a:r>
              <a:rPr lang="mr-IN" dirty="0">
                <a:solidFill>
                  <a:srgbClr val="000000"/>
                </a:solidFill>
                <a:latin typeface="Menlo-Regular"/>
              </a:rPr>
              <a:t>    </a:t>
            </a:r>
            <a:r>
              <a:rPr lang="mr-IN" dirty="0">
                <a:solidFill>
                  <a:srgbClr val="AA0D91"/>
                </a:solidFill>
                <a:latin typeface="Menlo-Regular"/>
              </a:rPr>
              <a:t>return</a:t>
            </a:r>
            <a:r>
              <a:rPr lang="mr-IN" dirty="0">
                <a:solidFill>
                  <a:srgbClr val="000000"/>
                </a:solidFill>
                <a:latin typeface="Menlo-Regular"/>
              </a:rPr>
              <a:t> </a:t>
            </a:r>
            <a:r>
              <a:rPr lang="mr-IN" dirty="0">
                <a:solidFill>
                  <a:srgbClr val="1C00CF"/>
                </a:solidFill>
                <a:latin typeface="Menlo-Regular"/>
              </a:rPr>
              <a:t>0</a:t>
            </a:r>
            <a:r>
              <a:rPr lang="mr-IN" dirty="0">
                <a:solidFill>
                  <a:srgbClr val="000000"/>
                </a:solidFill>
                <a:latin typeface="Menlo-Regular"/>
              </a:rPr>
              <a:t>;</a:t>
            </a:r>
            <a:endParaRPr lang="mr-IN" sz="2800" dirty="0">
              <a:solidFill>
                <a:prstClr val="black"/>
              </a:solidFill>
              <a:latin typeface="Helvetica"/>
            </a:endParaRPr>
          </a:p>
          <a:p>
            <a:pPr marL="114300" indent="0">
              <a:buNone/>
            </a:pPr>
            <a:r>
              <a:rPr lang="mr-IN" dirty="0">
                <a:solidFill>
                  <a:srgbClr val="000000"/>
                </a:solidFill>
                <a:latin typeface="Menlo-Regular"/>
              </a:rPr>
              <a:t>}</a:t>
            </a:r>
            <a:endParaRPr lang="mr-IN" sz="2800" dirty="0">
              <a:solidFill>
                <a:prstClr val="black"/>
              </a:solidFill>
              <a:latin typeface="Helvetica"/>
            </a:endParaRPr>
          </a:p>
        </p:txBody>
      </p:sp>
    </p:spTree>
    <p:extLst>
      <p:ext uri="{BB962C8B-B14F-4D97-AF65-F5344CB8AC3E}">
        <p14:creationId xmlns:p14="http://schemas.microsoft.com/office/powerpoint/2010/main" val="307739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Procedural</a:t>
            </a:r>
          </a:p>
        </p:txBody>
      </p:sp>
      <p:sp>
        <p:nvSpPr>
          <p:cNvPr id="3" name="Content Placeholder 2"/>
          <p:cNvSpPr>
            <a:spLocks noGrp="1"/>
          </p:cNvSpPr>
          <p:nvPr>
            <p:ph idx="1"/>
          </p:nvPr>
        </p:nvSpPr>
        <p:spPr/>
        <p:txBody>
          <a:bodyPr/>
          <a:lstStyle/>
          <a:p>
            <a:pPr marL="114300" indent="0">
              <a:buNone/>
            </a:pPr>
            <a:r>
              <a:rPr lang="en-US" dirty="0">
                <a:solidFill>
                  <a:srgbClr val="643820"/>
                </a:solidFill>
                <a:latin typeface="Menlo-Regular"/>
              </a:rPr>
              <a:t>#include </a:t>
            </a:r>
            <a:r>
              <a:rPr lang="en-US" dirty="0">
                <a:solidFill>
                  <a:srgbClr val="C41A16"/>
                </a:solidFill>
                <a:latin typeface="Menlo-Regular"/>
              </a:rPr>
              <a:t>&lt;</a:t>
            </a:r>
            <a:r>
              <a:rPr lang="en-US" dirty="0" err="1">
                <a:solidFill>
                  <a:srgbClr val="C41A16"/>
                </a:solidFill>
                <a:latin typeface="Menlo-Regular"/>
              </a:rPr>
              <a:t>cstdio</a:t>
            </a:r>
            <a:r>
              <a:rPr lang="en-US" dirty="0">
                <a:solidFill>
                  <a:srgbClr val="C41A16"/>
                </a:solidFill>
                <a:latin typeface="Menlo-Regular"/>
              </a:rPr>
              <a:t>&gt;         --</a:t>
            </a:r>
            <a:r>
              <a:rPr lang="en-US" dirty="0">
                <a:solidFill>
                  <a:srgbClr val="C41A16"/>
                </a:solidFill>
                <a:latin typeface="Menlo-Regular"/>
                <a:sym typeface="Wingdings" panose="05000000000000000000" pitchFamily="2" charset="2"/>
              </a:rPr>
              <a:t>pre processor directive</a:t>
            </a:r>
            <a:endParaRPr lang="en-US" sz="2800" dirty="0">
              <a:solidFill>
                <a:prstClr val="black"/>
              </a:solidFill>
              <a:latin typeface="Helvetica"/>
            </a:endParaRPr>
          </a:p>
          <a:p>
            <a:pPr marL="114300" indent="0">
              <a:buNone/>
            </a:pPr>
            <a:r>
              <a:rPr lang="en-US" dirty="0">
                <a:solidFill>
                  <a:srgbClr val="000000"/>
                </a:solidFill>
                <a:latin typeface="Menlo-Regular"/>
              </a:rPr>
              <a:t>using namespace </a:t>
            </a:r>
            <a:r>
              <a:rPr lang="en-US" dirty="0" err="1">
                <a:solidFill>
                  <a:srgbClr val="000000"/>
                </a:solidFill>
                <a:latin typeface="Menlo-Regular"/>
              </a:rPr>
              <a:t>std</a:t>
            </a:r>
            <a:r>
              <a:rPr lang="en-US" dirty="0">
                <a:solidFill>
                  <a:srgbClr val="000000"/>
                </a:solidFill>
                <a:latin typeface="Menlo-Regular"/>
              </a:rPr>
              <a:t>;    -</a:t>
            </a:r>
            <a:r>
              <a:rPr lang="en-US" dirty="0">
                <a:solidFill>
                  <a:srgbClr val="000000"/>
                </a:solidFill>
                <a:latin typeface="Menlo-Regular"/>
                <a:sym typeface="Wingdings" panose="05000000000000000000" pitchFamily="2" charset="2"/>
              </a:rPr>
              <a:t>standard library</a:t>
            </a:r>
            <a:endParaRPr lang="en-US" sz="2800" dirty="0">
              <a:solidFill>
                <a:prstClr val="black"/>
              </a:solidFill>
              <a:latin typeface="Helvetica"/>
            </a:endParaRPr>
          </a:p>
          <a:p>
            <a:pPr marL="114300" indent="0">
              <a:buNone/>
            </a:pPr>
            <a:endParaRPr lang="en-US" sz="2800" dirty="0">
              <a:solidFill>
                <a:prstClr val="black"/>
              </a:solidFill>
              <a:latin typeface="Helvetica"/>
            </a:endParaRPr>
          </a:p>
          <a:p>
            <a:pPr marL="114300" indent="0">
              <a:buNone/>
            </a:pPr>
            <a:r>
              <a:rPr lang="fr-FR" dirty="0" err="1">
                <a:solidFill>
                  <a:srgbClr val="AA0D91"/>
                </a:solidFill>
                <a:latin typeface="Menlo-Regular"/>
              </a:rPr>
              <a:t>int</a:t>
            </a:r>
            <a:r>
              <a:rPr lang="fr-FR" dirty="0">
                <a:solidFill>
                  <a:srgbClr val="000000"/>
                </a:solidFill>
                <a:latin typeface="Menlo-Regular"/>
              </a:rPr>
              <a:t> main ( ) {</a:t>
            </a:r>
            <a:endParaRPr lang="fr-FR" sz="2800" dirty="0">
              <a:solidFill>
                <a:prstClr val="black"/>
              </a:solidFill>
              <a:latin typeface="Helvetica"/>
            </a:endParaRPr>
          </a:p>
          <a:p>
            <a:pPr marL="114300" indent="0">
              <a:buNone/>
            </a:pPr>
            <a:r>
              <a:rPr lang="fr-FR" dirty="0">
                <a:solidFill>
                  <a:srgbClr val="000000"/>
                </a:solidFill>
                <a:latin typeface="Menlo-Regular"/>
              </a:rPr>
              <a:t>    </a:t>
            </a:r>
            <a:r>
              <a:rPr lang="fr-FR" dirty="0" err="1">
                <a:solidFill>
                  <a:srgbClr val="000000"/>
                </a:solidFill>
                <a:latin typeface="Menlo-Regular"/>
              </a:rPr>
              <a:t>printf</a:t>
            </a:r>
            <a:r>
              <a:rPr lang="fr-FR" dirty="0">
                <a:solidFill>
                  <a:srgbClr val="000000"/>
                </a:solidFill>
                <a:latin typeface="Menlo-Regular"/>
              </a:rPr>
              <a:t>(</a:t>
            </a:r>
            <a:r>
              <a:rPr lang="fr-FR" dirty="0">
                <a:solidFill>
                  <a:srgbClr val="C41A16"/>
                </a:solidFill>
                <a:latin typeface="Menlo-Regular"/>
              </a:rPr>
              <a:t>"</a:t>
            </a:r>
            <a:r>
              <a:rPr lang="fr-FR" dirty="0" err="1">
                <a:solidFill>
                  <a:srgbClr val="C41A16"/>
                </a:solidFill>
                <a:latin typeface="Menlo-Regular"/>
              </a:rPr>
              <a:t>Welcome</a:t>
            </a:r>
            <a:r>
              <a:rPr lang="fr-FR" dirty="0">
                <a:solidFill>
                  <a:srgbClr val="C41A16"/>
                </a:solidFill>
                <a:latin typeface="Menlo-Regular"/>
              </a:rPr>
              <a:t> to Object-</a:t>
            </a:r>
            <a:r>
              <a:rPr lang="fr-FR" dirty="0" err="1">
                <a:solidFill>
                  <a:srgbClr val="C41A16"/>
                </a:solidFill>
                <a:latin typeface="Menlo-Regular"/>
              </a:rPr>
              <a:t>Oriented</a:t>
            </a:r>
            <a:r>
              <a:rPr lang="fr-FR" dirty="0">
                <a:solidFill>
                  <a:srgbClr val="C41A16"/>
                </a:solidFill>
                <a:latin typeface="Menlo-Regular"/>
              </a:rPr>
              <a:t>\n"</a:t>
            </a:r>
            <a:r>
              <a:rPr lang="fr-FR" dirty="0">
                <a:solidFill>
                  <a:srgbClr val="000000"/>
                </a:solidFill>
                <a:latin typeface="Menlo-Regular"/>
              </a:rPr>
              <a:t>);</a:t>
            </a:r>
            <a:endParaRPr lang="fr-FR" sz="2800" dirty="0">
              <a:solidFill>
                <a:prstClr val="black"/>
              </a:solidFill>
              <a:latin typeface="Helvetica"/>
            </a:endParaRPr>
          </a:p>
          <a:p>
            <a:pPr marL="114300" indent="0">
              <a:buNone/>
            </a:pPr>
            <a:r>
              <a:rPr lang="fr-FR" dirty="0">
                <a:solidFill>
                  <a:srgbClr val="000000"/>
                </a:solidFill>
                <a:latin typeface="Menlo-Regular"/>
              </a:rPr>
              <a:t>//return 0 </a:t>
            </a:r>
            <a:r>
              <a:rPr lang="fr-FR" dirty="0" err="1">
                <a:solidFill>
                  <a:srgbClr val="000000"/>
                </a:solidFill>
                <a:latin typeface="Menlo-Regular"/>
              </a:rPr>
              <a:t>is</a:t>
            </a:r>
            <a:r>
              <a:rPr lang="fr-FR" dirty="0">
                <a:solidFill>
                  <a:srgbClr val="000000"/>
                </a:solidFill>
                <a:latin typeface="Menlo-Regular"/>
              </a:rPr>
              <a:t> not </a:t>
            </a:r>
            <a:r>
              <a:rPr lang="fr-FR" dirty="0" err="1">
                <a:solidFill>
                  <a:srgbClr val="000000"/>
                </a:solidFill>
                <a:latin typeface="Menlo-Regular"/>
              </a:rPr>
              <a:t>necessary</a:t>
            </a:r>
            <a:r>
              <a:rPr lang="fr-FR" dirty="0">
                <a:solidFill>
                  <a:srgbClr val="000000"/>
                </a:solidFill>
                <a:latin typeface="Menlo-Regular"/>
              </a:rPr>
              <a:t> compiler </a:t>
            </a:r>
            <a:r>
              <a:rPr lang="fr-FR" dirty="0" err="1">
                <a:solidFill>
                  <a:srgbClr val="000000"/>
                </a:solidFill>
                <a:latin typeface="Menlo-Regular"/>
              </a:rPr>
              <a:t>automatically</a:t>
            </a:r>
            <a:r>
              <a:rPr lang="fr-FR" dirty="0">
                <a:solidFill>
                  <a:srgbClr val="000000"/>
                </a:solidFill>
                <a:latin typeface="Menlo-Regular"/>
              </a:rPr>
              <a:t> </a:t>
            </a:r>
            <a:r>
              <a:rPr lang="fr-FR" dirty="0" err="1">
                <a:solidFill>
                  <a:srgbClr val="000000"/>
                </a:solidFill>
                <a:latin typeface="Menlo-Regular"/>
              </a:rPr>
              <a:t>add</a:t>
            </a:r>
            <a:r>
              <a:rPr lang="fr-FR">
                <a:solidFill>
                  <a:srgbClr val="000000"/>
                </a:solidFill>
                <a:latin typeface="Menlo-Regular"/>
              </a:rPr>
              <a:t>. </a:t>
            </a:r>
            <a:endParaRPr lang="fr-FR" dirty="0">
              <a:solidFill>
                <a:srgbClr val="000000"/>
              </a:solidFill>
              <a:latin typeface="Menlo-Regular"/>
            </a:endParaRPr>
          </a:p>
          <a:p>
            <a:pPr marL="114300" indent="0">
              <a:buNone/>
            </a:pPr>
            <a:r>
              <a:rPr lang="fr-FR" dirty="0">
                <a:solidFill>
                  <a:srgbClr val="000000"/>
                </a:solidFill>
                <a:latin typeface="Menlo-Regular"/>
              </a:rPr>
              <a:t>}</a:t>
            </a:r>
          </a:p>
          <a:p>
            <a:r>
              <a:rPr lang="fr-FR" sz="2800" dirty="0">
                <a:solidFill>
                  <a:srgbClr val="000000"/>
                </a:solidFill>
                <a:latin typeface="Menlo-Regular"/>
              </a:rPr>
              <a:t>File extension </a:t>
            </a:r>
            <a:r>
              <a:rPr lang="fr-FR" sz="2800" dirty="0" err="1">
                <a:solidFill>
                  <a:srgbClr val="000000"/>
                </a:solidFill>
                <a:latin typeface="Menlo-Regular"/>
              </a:rPr>
              <a:t>is</a:t>
            </a:r>
            <a:r>
              <a:rPr lang="fr-FR" sz="2800" dirty="0">
                <a:solidFill>
                  <a:srgbClr val="000000"/>
                </a:solidFill>
                <a:latin typeface="Menlo-Regular"/>
              </a:rPr>
              <a:t> .</a:t>
            </a:r>
            <a:r>
              <a:rPr lang="fr-FR" sz="2800" dirty="0" err="1">
                <a:solidFill>
                  <a:srgbClr val="000000"/>
                </a:solidFill>
                <a:latin typeface="Menlo-Regular"/>
              </a:rPr>
              <a:t>cpp</a:t>
            </a:r>
            <a:endParaRPr lang="fr-FR" sz="2800" dirty="0">
              <a:solidFill>
                <a:srgbClr val="000000"/>
              </a:solidFill>
              <a:latin typeface="Menlo-Regular"/>
            </a:endParaRPr>
          </a:p>
          <a:p>
            <a:r>
              <a:rPr lang="fr-FR" sz="2800" dirty="0">
                <a:solidFill>
                  <a:srgbClr val="000000"/>
                </a:solidFill>
                <a:latin typeface="Menlo-Regular"/>
              </a:rPr>
              <a:t>&lt;</a:t>
            </a:r>
            <a:r>
              <a:rPr lang="fr-FR" sz="2800" dirty="0" err="1">
                <a:solidFill>
                  <a:srgbClr val="000000"/>
                </a:solidFill>
                <a:latin typeface="Menlo-Regular"/>
              </a:rPr>
              <a:t>cstdio</a:t>
            </a:r>
            <a:r>
              <a:rPr lang="fr-FR" sz="2800" dirty="0">
                <a:solidFill>
                  <a:srgbClr val="000000"/>
                </a:solidFill>
                <a:latin typeface="Menlo-Regular"/>
              </a:rPr>
              <a:t>&gt; </a:t>
            </a:r>
            <a:r>
              <a:rPr lang="fr-FR" sz="2800" dirty="0" err="1">
                <a:solidFill>
                  <a:srgbClr val="000000"/>
                </a:solidFill>
                <a:latin typeface="Menlo-Regular"/>
              </a:rPr>
              <a:t>instead</a:t>
            </a:r>
            <a:r>
              <a:rPr lang="fr-FR" sz="2800" dirty="0">
                <a:solidFill>
                  <a:srgbClr val="000000"/>
                </a:solidFill>
                <a:latin typeface="Menlo-Regular"/>
              </a:rPr>
              <a:t> of &lt;</a:t>
            </a:r>
            <a:r>
              <a:rPr lang="fr-FR" sz="2800" dirty="0" err="1">
                <a:solidFill>
                  <a:srgbClr val="000000"/>
                </a:solidFill>
                <a:latin typeface="Menlo-Regular"/>
              </a:rPr>
              <a:t>stdio.h</a:t>
            </a:r>
            <a:r>
              <a:rPr lang="fr-FR" sz="2800" dirty="0">
                <a:solidFill>
                  <a:srgbClr val="000000"/>
                </a:solidFill>
                <a:latin typeface="Menlo-Regular"/>
              </a:rPr>
              <a:t>&gt;</a:t>
            </a:r>
            <a:endParaRPr lang="fr-FR" sz="2800" dirty="0">
              <a:solidFill>
                <a:prstClr val="black"/>
              </a:solidFill>
              <a:latin typeface="Helvetica"/>
            </a:endParaRPr>
          </a:p>
          <a:p>
            <a:endParaRPr lang="en-US" dirty="0"/>
          </a:p>
        </p:txBody>
      </p:sp>
    </p:spTree>
    <p:extLst>
      <p:ext uri="{BB962C8B-B14F-4D97-AF65-F5344CB8AC3E}">
        <p14:creationId xmlns:p14="http://schemas.microsoft.com/office/powerpoint/2010/main" val="230725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D074-DE81-4F57-ABF1-087C7A435D77}"/>
              </a:ext>
            </a:extLst>
          </p:cNvPr>
          <p:cNvSpPr>
            <a:spLocks noGrp="1"/>
          </p:cNvSpPr>
          <p:nvPr>
            <p:ph type="title"/>
          </p:nvPr>
        </p:nvSpPr>
        <p:spPr/>
        <p:txBody>
          <a:bodyPr/>
          <a:lstStyle/>
          <a:p>
            <a:r>
              <a:rPr lang="en-US" dirty="0"/>
              <a:t>C/C++</a:t>
            </a:r>
          </a:p>
        </p:txBody>
      </p:sp>
      <p:sp>
        <p:nvSpPr>
          <p:cNvPr id="3" name="Content Placeholder 2">
            <a:extLst>
              <a:ext uri="{FF2B5EF4-FFF2-40B4-BE49-F238E27FC236}">
                <a16:creationId xmlns:a16="http://schemas.microsoft.com/office/drawing/2014/main" id="{514990A7-C3CF-4C6B-A361-DCB6AAC64F2C}"/>
              </a:ext>
            </a:extLst>
          </p:cNvPr>
          <p:cNvSpPr>
            <a:spLocks noGrp="1"/>
          </p:cNvSpPr>
          <p:nvPr>
            <p:ph idx="1"/>
          </p:nvPr>
        </p:nvSpPr>
        <p:spPr/>
        <p:txBody>
          <a:bodyPr/>
          <a:lstStyle/>
          <a:p>
            <a:r>
              <a:rPr lang="en-US" dirty="0"/>
              <a:t>C has no object-oriented support.</a:t>
            </a:r>
          </a:p>
        </p:txBody>
      </p:sp>
    </p:spTree>
    <p:extLst>
      <p:ext uri="{BB962C8B-B14F-4D97-AF65-F5344CB8AC3E}">
        <p14:creationId xmlns:p14="http://schemas.microsoft.com/office/powerpoint/2010/main" val="414885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OOP</a:t>
            </a:r>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7400"/>
                </a:solidFill>
                <a:latin typeface="Menlo-Regular"/>
              </a:rPr>
              <a:t>// A Language for Complex Applications</a:t>
            </a:r>
            <a:endParaRPr lang="en-US" sz="2800" dirty="0">
              <a:solidFill>
                <a:prstClr val="black"/>
              </a:solidFill>
              <a:latin typeface="Helvetica"/>
            </a:endParaRPr>
          </a:p>
          <a:p>
            <a:pPr marL="114300" indent="0">
              <a:buNone/>
            </a:pPr>
            <a:r>
              <a:rPr lang="en-US" dirty="0">
                <a:solidFill>
                  <a:srgbClr val="007400"/>
                </a:solidFill>
                <a:latin typeface="Menlo-Regular"/>
              </a:rPr>
              <a:t>// </a:t>
            </a:r>
            <a:r>
              <a:rPr lang="en-US" dirty="0" err="1">
                <a:solidFill>
                  <a:srgbClr val="007400"/>
                </a:solidFill>
                <a:latin typeface="Menlo-Regular"/>
              </a:rPr>
              <a:t>welcome.cpp</a:t>
            </a:r>
            <a:endParaRPr lang="en-US" sz="2800" dirty="0">
              <a:solidFill>
                <a:prstClr val="black"/>
              </a:solidFill>
              <a:latin typeface="Helvetica"/>
            </a:endParaRPr>
          </a:p>
          <a:p>
            <a:pPr marL="114300" indent="0">
              <a:buNone/>
            </a:pPr>
            <a:r>
              <a:rPr lang="mr-IN" dirty="0">
                <a:solidFill>
                  <a:srgbClr val="007400"/>
                </a:solidFill>
                <a:latin typeface="Menlo-Regular"/>
              </a:rPr>
              <a:t>//</a:t>
            </a:r>
            <a:endParaRPr lang="mr-IN" sz="2800" dirty="0">
              <a:solidFill>
                <a:prstClr val="black"/>
              </a:solidFill>
              <a:latin typeface="Helvetica"/>
            </a:endParaRPr>
          </a:p>
          <a:p>
            <a:pPr marL="114300" indent="0">
              <a:buNone/>
            </a:pPr>
            <a:r>
              <a:rPr lang="en-US" dirty="0">
                <a:solidFill>
                  <a:srgbClr val="007400"/>
                </a:solidFill>
                <a:latin typeface="Menlo-Regular"/>
              </a:rPr>
              <a:t>// To compile on </a:t>
            </a:r>
            <a:r>
              <a:rPr lang="en-US" dirty="0" err="1">
                <a:solidFill>
                  <a:srgbClr val="007400"/>
                </a:solidFill>
                <a:latin typeface="Menlo-Regular"/>
              </a:rPr>
              <a:t>linux</a:t>
            </a:r>
            <a:r>
              <a:rPr lang="en-US" dirty="0">
                <a:solidFill>
                  <a:srgbClr val="007400"/>
                </a:solidFill>
                <a:latin typeface="Menlo-Regular"/>
              </a:rPr>
              <a:t>:  g++ </a:t>
            </a:r>
            <a:r>
              <a:rPr lang="en-US" dirty="0" err="1">
                <a:solidFill>
                  <a:srgbClr val="007400"/>
                </a:solidFill>
                <a:latin typeface="Menlo-Regular"/>
              </a:rPr>
              <a:t>welcome.cpp</a:t>
            </a:r>
            <a:endParaRPr lang="en-US" sz="2800" dirty="0">
              <a:solidFill>
                <a:prstClr val="black"/>
              </a:solidFill>
              <a:latin typeface="Helvetica"/>
            </a:endParaRPr>
          </a:p>
          <a:p>
            <a:pPr marL="114300" indent="0">
              <a:buNone/>
            </a:pPr>
            <a:r>
              <a:rPr lang="en-US" dirty="0">
                <a:solidFill>
                  <a:srgbClr val="007400"/>
                </a:solidFill>
                <a:latin typeface="Menlo-Regular"/>
              </a:rPr>
              <a:t>// To run compiled code: </a:t>
            </a:r>
            <a:r>
              <a:rPr lang="en-US" dirty="0" err="1">
                <a:solidFill>
                  <a:srgbClr val="007400"/>
                </a:solidFill>
                <a:latin typeface="Menlo-Regular"/>
              </a:rPr>
              <a:t>a.out</a:t>
            </a:r>
            <a:endParaRPr lang="en-US" sz="2800" dirty="0">
              <a:solidFill>
                <a:prstClr val="black"/>
              </a:solidFill>
              <a:latin typeface="Helvetica"/>
            </a:endParaRPr>
          </a:p>
          <a:p>
            <a:pPr marL="114300" indent="0">
              <a:buNone/>
            </a:pPr>
            <a:r>
              <a:rPr lang="mr-IN" dirty="0">
                <a:solidFill>
                  <a:srgbClr val="007400"/>
                </a:solidFill>
                <a:latin typeface="Menlo-Regular"/>
              </a:rPr>
              <a:t>//</a:t>
            </a:r>
            <a:endParaRPr lang="mr-IN" sz="2800" dirty="0">
              <a:solidFill>
                <a:prstClr val="black"/>
              </a:solidFill>
              <a:latin typeface="Helvetica"/>
            </a:endParaRPr>
          </a:p>
          <a:p>
            <a:pPr marL="114300" indent="0">
              <a:buNone/>
            </a:pPr>
            <a:r>
              <a:rPr lang="en-US" dirty="0">
                <a:solidFill>
                  <a:srgbClr val="007400"/>
                </a:solidFill>
                <a:latin typeface="Menlo-Regular"/>
              </a:rPr>
              <a:t>// To compile on windows:   cl </a:t>
            </a:r>
            <a:r>
              <a:rPr lang="en-US" dirty="0" err="1">
                <a:solidFill>
                  <a:srgbClr val="007400"/>
                </a:solidFill>
                <a:latin typeface="Menlo-Regular"/>
              </a:rPr>
              <a:t>welcome.cpp</a:t>
            </a:r>
            <a:endParaRPr lang="en-US" sz="2800" dirty="0">
              <a:solidFill>
                <a:prstClr val="black"/>
              </a:solidFill>
              <a:latin typeface="Helvetica"/>
            </a:endParaRPr>
          </a:p>
          <a:p>
            <a:pPr marL="114300" indent="0">
              <a:buNone/>
            </a:pPr>
            <a:r>
              <a:rPr lang="en-US" dirty="0">
                <a:solidFill>
                  <a:srgbClr val="007400"/>
                </a:solidFill>
                <a:latin typeface="Menlo-Regular"/>
              </a:rPr>
              <a:t>//  To run compiled code: welcome</a:t>
            </a:r>
            <a:endParaRPr lang="en-US" sz="2800" dirty="0">
              <a:solidFill>
                <a:prstClr val="black"/>
              </a:solidFill>
              <a:latin typeface="Helvetica"/>
            </a:endParaRPr>
          </a:p>
          <a:p>
            <a:pPr marL="114300" indent="0">
              <a:buNone/>
            </a:pPr>
            <a:r>
              <a:rPr lang="mr-IN" dirty="0">
                <a:solidFill>
                  <a:srgbClr val="007400"/>
                </a:solidFill>
                <a:latin typeface="Menlo-Regular"/>
              </a:rPr>
              <a:t>//</a:t>
            </a:r>
            <a:endParaRPr lang="mr-IN" sz="2800" dirty="0">
              <a:solidFill>
                <a:prstClr val="black"/>
              </a:solidFill>
              <a:latin typeface="Helvetica"/>
            </a:endParaRPr>
          </a:p>
          <a:p>
            <a:pPr marL="114300" indent="0">
              <a:buNone/>
            </a:pPr>
            <a:endParaRPr lang="en-US" dirty="0">
              <a:solidFill>
                <a:srgbClr val="643820"/>
              </a:solidFill>
              <a:latin typeface="Menlo-Regular"/>
            </a:endParaRPr>
          </a:p>
          <a:p>
            <a:pPr marL="114300" indent="0">
              <a:buNone/>
            </a:pPr>
            <a:r>
              <a:rPr lang="en-US" dirty="0">
                <a:solidFill>
                  <a:srgbClr val="643820"/>
                </a:solidFill>
                <a:latin typeface="Menlo-Regular"/>
              </a:rPr>
              <a:t>#include </a:t>
            </a:r>
            <a:r>
              <a:rPr lang="en-US" dirty="0">
                <a:solidFill>
                  <a:srgbClr val="C41A16"/>
                </a:solidFill>
                <a:latin typeface="Menlo-Regular"/>
              </a:rPr>
              <a:t>&lt;</a:t>
            </a:r>
            <a:r>
              <a:rPr lang="en-US" dirty="0" err="1">
                <a:solidFill>
                  <a:srgbClr val="C41A16"/>
                </a:solidFill>
                <a:latin typeface="Menlo-Regular"/>
              </a:rPr>
              <a:t>iostream</a:t>
            </a:r>
            <a:r>
              <a:rPr lang="en-US" dirty="0">
                <a:solidFill>
                  <a:srgbClr val="C41A16"/>
                </a:solidFill>
                <a:latin typeface="Menlo-Regular"/>
              </a:rPr>
              <a:t>&gt;</a:t>
            </a:r>
            <a:endParaRPr lang="en-US" sz="2800" dirty="0">
              <a:solidFill>
                <a:prstClr val="black"/>
              </a:solidFill>
              <a:latin typeface="Helvetica"/>
            </a:endParaRPr>
          </a:p>
          <a:p>
            <a:pPr marL="114300" indent="0">
              <a:buNone/>
            </a:pPr>
            <a:r>
              <a:rPr lang="en-US" dirty="0">
                <a:solidFill>
                  <a:srgbClr val="000000"/>
                </a:solidFill>
                <a:latin typeface="Menlo-Regular"/>
              </a:rPr>
              <a:t>using namespace </a:t>
            </a:r>
            <a:r>
              <a:rPr lang="en-US" dirty="0" err="1">
                <a:solidFill>
                  <a:schemeClr val="tx1"/>
                </a:solidFill>
                <a:latin typeface="Menlo-Regular"/>
              </a:rPr>
              <a:t>std</a:t>
            </a:r>
            <a:r>
              <a:rPr lang="en-US" dirty="0">
                <a:solidFill>
                  <a:srgbClr val="000000"/>
                </a:solidFill>
                <a:latin typeface="Menlo-Regular"/>
              </a:rPr>
              <a:t>;</a:t>
            </a:r>
            <a:endParaRPr lang="en-US" sz="2800" dirty="0">
              <a:solidFill>
                <a:prstClr val="black"/>
              </a:solidFill>
              <a:latin typeface="Helvetica"/>
            </a:endParaRPr>
          </a:p>
          <a:p>
            <a:pPr marL="114300" indent="0">
              <a:buNone/>
            </a:pPr>
            <a:endParaRPr lang="en-US" sz="2800" dirty="0">
              <a:solidFill>
                <a:prstClr val="black"/>
              </a:solidFill>
              <a:latin typeface="Helvetica"/>
            </a:endParaRPr>
          </a:p>
          <a:p>
            <a:pPr marL="114300" indent="0">
              <a:buNone/>
            </a:pPr>
            <a:r>
              <a:rPr lang="fr-FR" dirty="0" err="1">
                <a:solidFill>
                  <a:srgbClr val="AA0D91"/>
                </a:solidFill>
                <a:latin typeface="Menlo-Regular"/>
              </a:rPr>
              <a:t>int</a:t>
            </a:r>
            <a:r>
              <a:rPr lang="fr-FR" dirty="0">
                <a:solidFill>
                  <a:srgbClr val="000000"/>
                </a:solidFill>
                <a:latin typeface="Menlo-Regular"/>
              </a:rPr>
              <a:t> main ( ) {</a:t>
            </a:r>
            <a:endParaRPr lang="fr-FR" sz="2800" dirty="0">
              <a:solidFill>
                <a:prstClr val="black"/>
              </a:solidFill>
              <a:latin typeface="Helvetica"/>
            </a:endParaRPr>
          </a:p>
          <a:p>
            <a:pPr marL="114300" indent="0">
              <a:buNone/>
            </a:pPr>
            <a:r>
              <a:rPr lang="fr-FR" dirty="0">
                <a:solidFill>
                  <a:srgbClr val="000000"/>
                </a:solidFill>
                <a:latin typeface="Menlo-Regular"/>
              </a:rPr>
              <a:t>    cout &lt;&lt; </a:t>
            </a:r>
            <a:r>
              <a:rPr lang="fr-FR" dirty="0">
                <a:solidFill>
                  <a:srgbClr val="C41A16"/>
                </a:solidFill>
                <a:latin typeface="Menlo-Regular"/>
              </a:rPr>
              <a:t>"</a:t>
            </a:r>
            <a:r>
              <a:rPr lang="fr-FR" dirty="0" err="1">
                <a:solidFill>
                  <a:srgbClr val="C41A16"/>
                </a:solidFill>
                <a:latin typeface="Menlo-Regular"/>
              </a:rPr>
              <a:t>Welcome</a:t>
            </a:r>
            <a:r>
              <a:rPr lang="fr-FR" dirty="0">
                <a:solidFill>
                  <a:srgbClr val="C41A16"/>
                </a:solidFill>
                <a:latin typeface="Menlo-Regular"/>
              </a:rPr>
              <a:t> to Object-</a:t>
            </a:r>
            <a:r>
              <a:rPr lang="fr-FR" dirty="0" err="1">
                <a:solidFill>
                  <a:srgbClr val="C41A16"/>
                </a:solidFill>
                <a:latin typeface="Menlo-Regular"/>
              </a:rPr>
              <a:t>Oriented</a:t>
            </a:r>
            <a:r>
              <a:rPr lang="fr-FR" dirty="0">
                <a:solidFill>
                  <a:srgbClr val="C41A16"/>
                </a:solidFill>
                <a:latin typeface="Menlo-Regular"/>
              </a:rPr>
              <a:t>"</a:t>
            </a:r>
            <a:r>
              <a:rPr lang="fr-FR" dirty="0">
                <a:solidFill>
                  <a:srgbClr val="000000"/>
                </a:solidFill>
                <a:latin typeface="Menlo-Regular"/>
              </a:rPr>
              <a:t> &lt;&lt; </a:t>
            </a:r>
            <a:r>
              <a:rPr lang="fr-FR" dirty="0" err="1">
                <a:solidFill>
                  <a:srgbClr val="000000"/>
                </a:solidFill>
                <a:latin typeface="Menlo-Regular"/>
              </a:rPr>
              <a:t>endl</a:t>
            </a:r>
            <a:r>
              <a:rPr lang="fr-FR" dirty="0">
                <a:solidFill>
                  <a:srgbClr val="000000"/>
                </a:solidFill>
                <a:latin typeface="Menlo-Regular"/>
              </a:rPr>
              <a:t>;</a:t>
            </a:r>
            <a:endParaRPr lang="fr-FR" sz="2800" dirty="0">
              <a:solidFill>
                <a:prstClr val="black"/>
              </a:solidFill>
              <a:latin typeface="Helvetica"/>
            </a:endParaRPr>
          </a:p>
          <a:p>
            <a:pPr marL="114300" indent="0">
              <a:buNone/>
            </a:pPr>
            <a:r>
              <a:rPr lang="fr-FR" dirty="0">
                <a:solidFill>
                  <a:srgbClr val="000000"/>
                </a:solidFill>
                <a:latin typeface="Menlo-Regular"/>
              </a:rPr>
              <a:t>}</a:t>
            </a:r>
            <a:endParaRPr lang="fr-FR" sz="2800" dirty="0">
              <a:solidFill>
                <a:prstClr val="black"/>
              </a:solidFill>
              <a:latin typeface="Helvetica"/>
            </a:endParaRPr>
          </a:p>
        </p:txBody>
      </p:sp>
    </p:spTree>
    <p:extLst>
      <p:ext uri="{BB962C8B-B14F-4D97-AF65-F5344CB8AC3E}">
        <p14:creationId xmlns:p14="http://schemas.microsoft.com/office/powerpoint/2010/main" val="42278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0" end="1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783430"/>
          </a:xfrm>
        </p:spPr>
        <p:txBody>
          <a:bodyPr/>
          <a:lstStyle/>
          <a:p>
            <a:r>
              <a:rPr lang="en-US" dirty="0"/>
              <a:t>namespaces</a:t>
            </a:r>
          </a:p>
        </p:txBody>
      </p:sp>
      <p:sp>
        <p:nvSpPr>
          <p:cNvPr id="3" name="Content Placeholder 2"/>
          <p:cNvSpPr>
            <a:spLocks noGrp="1"/>
          </p:cNvSpPr>
          <p:nvPr>
            <p:ph idx="1"/>
          </p:nvPr>
        </p:nvSpPr>
        <p:spPr>
          <a:xfrm>
            <a:off x="272267" y="1495747"/>
            <a:ext cx="8522413" cy="5362253"/>
          </a:xfrm>
        </p:spPr>
        <p:txBody>
          <a:bodyPr>
            <a:noAutofit/>
          </a:bodyPr>
          <a:lstStyle/>
          <a:p>
            <a:r>
              <a:rPr lang="en-US" dirty="0"/>
              <a:t>Scope</a:t>
            </a:r>
          </a:p>
          <a:p>
            <a:pPr lvl="1"/>
            <a:r>
              <a:rPr lang="en-US" sz="2400" dirty="0"/>
              <a:t>A namespace is a scope for the entities that it encloses </a:t>
            </a:r>
          </a:p>
          <a:p>
            <a:pPr marL="114300" indent="0">
              <a:buNone/>
            </a:pPr>
            <a:endParaRPr lang="en-US" dirty="0"/>
          </a:p>
          <a:p>
            <a:r>
              <a:rPr lang="en-US" dirty="0"/>
              <a:t>To avoid naming conflict</a:t>
            </a:r>
          </a:p>
          <a:p>
            <a:pPr lvl="1"/>
            <a:r>
              <a:rPr lang="en-US" sz="2400" dirty="0"/>
              <a:t>Each part of application within its own namespace</a:t>
            </a:r>
          </a:p>
          <a:p>
            <a:pPr lvl="1"/>
            <a:r>
              <a:rPr lang="en-US" sz="2400" dirty="0"/>
              <a:t>Scoping variables within each namespace</a:t>
            </a:r>
          </a:p>
          <a:p>
            <a:pPr marL="411480" lvl="1" indent="0">
              <a:buNone/>
            </a:pPr>
            <a:endParaRPr lang="en-US" sz="1200" dirty="0"/>
          </a:p>
          <a:p>
            <a:pPr marL="114300" indent="0">
              <a:buNone/>
            </a:pPr>
            <a:r>
              <a:rPr lang="en-US" dirty="0">
                <a:solidFill>
                  <a:srgbClr val="000000"/>
                </a:solidFill>
                <a:latin typeface="Menlo-Regular"/>
              </a:rPr>
              <a:t>Define a namespace:</a:t>
            </a:r>
          </a:p>
          <a:p>
            <a:pPr marL="114300" indent="0">
              <a:buNone/>
            </a:pPr>
            <a:endParaRPr lang="en-US" dirty="0">
              <a:solidFill>
                <a:prstClr val="black"/>
              </a:solidFill>
              <a:latin typeface="Helvetica"/>
            </a:endParaRPr>
          </a:p>
          <a:p>
            <a:pPr marL="114300" indent="0">
              <a:buNone/>
            </a:pPr>
            <a:r>
              <a:rPr lang="en-US" dirty="0">
                <a:solidFill>
                  <a:srgbClr val="000000"/>
                </a:solidFill>
                <a:latin typeface="Menlo-Regular"/>
              </a:rPr>
              <a:t>namespace identifier {</a:t>
            </a:r>
            <a:endParaRPr lang="en-US" dirty="0">
              <a:solidFill>
                <a:prstClr val="black"/>
              </a:solidFill>
              <a:latin typeface="Helvetica"/>
            </a:endParaRPr>
          </a:p>
          <a:p>
            <a:pPr marL="114300" indent="0">
              <a:buNone/>
            </a:pPr>
            <a:r>
              <a:rPr lang="mr-IN" dirty="0">
                <a:solidFill>
                  <a:srgbClr val="000000"/>
                </a:solidFill>
                <a:latin typeface="Menlo-Regular"/>
              </a:rPr>
              <a:t>    </a:t>
            </a:r>
            <a:r>
              <a:rPr lang="en-US" dirty="0">
                <a:solidFill>
                  <a:prstClr val="black"/>
                </a:solidFill>
                <a:latin typeface="Helvetica"/>
              </a:rPr>
              <a:t>                                         </a:t>
            </a:r>
            <a:r>
              <a:rPr lang="mr-IN" dirty="0">
                <a:solidFill>
                  <a:srgbClr val="000000"/>
                </a:solidFill>
                <a:latin typeface="Menlo-Regular"/>
              </a:rPr>
              <a:t>}</a:t>
            </a:r>
            <a:endParaRPr lang="en-US" dirty="0"/>
          </a:p>
        </p:txBody>
      </p:sp>
    </p:spTree>
    <p:extLst>
      <p:ext uri="{BB962C8B-B14F-4D97-AF65-F5344CB8AC3E}">
        <p14:creationId xmlns:p14="http://schemas.microsoft.com/office/powerpoint/2010/main" val="1876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r>
              <a:rPr lang="mr-IN" dirty="0"/>
              <a:t>…</a:t>
            </a:r>
            <a:endParaRPr lang="en-US" dirty="0"/>
          </a:p>
        </p:txBody>
      </p:sp>
      <p:sp>
        <p:nvSpPr>
          <p:cNvPr id="3" name="Content Placeholder 2"/>
          <p:cNvSpPr>
            <a:spLocks noGrp="1"/>
          </p:cNvSpPr>
          <p:nvPr>
            <p:ph idx="1"/>
          </p:nvPr>
        </p:nvSpPr>
        <p:spPr>
          <a:xfrm>
            <a:off x="457199" y="1752600"/>
            <a:ext cx="8515533" cy="4915306"/>
          </a:xfrm>
        </p:spPr>
        <p:txBody>
          <a:bodyPr>
            <a:normAutofit fontScale="70000" lnSpcReduction="20000"/>
          </a:bodyPr>
          <a:lstStyle/>
          <a:p>
            <a:pPr marL="114300" indent="0">
              <a:buNone/>
            </a:pPr>
            <a:r>
              <a:rPr lang="en-US" dirty="0"/>
              <a:t>// A program to demonstrate need of namespace</a:t>
            </a:r>
          </a:p>
          <a:p>
            <a:pPr marL="114300" indent="0" fontAlgn="base">
              <a:buNone/>
            </a:pPr>
            <a:r>
              <a:rPr lang="en-US" dirty="0">
                <a:latin typeface="Monaco"/>
              </a:rPr>
              <a:t>int main()</a:t>
            </a:r>
          </a:p>
          <a:p>
            <a:pPr marL="114300" indent="0" fontAlgn="base">
              <a:buNone/>
            </a:pPr>
            <a:r>
              <a:rPr lang="en-US" dirty="0">
                <a:latin typeface="Monaco"/>
              </a:rPr>
              <a:t>{</a:t>
            </a:r>
          </a:p>
          <a:p>
            <a:pPr marL="114300" indent="0" fontAlgn="base">
              <a:buNone/>
            </a:pPr>
            <a:r>
              <a:rPr lang="en-US" dirty="0">
                <a:latin typeface="Monaco"/>
              </a:rPr>
              <a:t>    int value;</a:t>
            </a:r>
          </a:p>
          <a:p>
            <a:pPr marL="114300" indent="0" fontAlgn="base">
              <a:buNone/>
            </a:pPr>
            <a:r>
              <a:rPr lang="en-US" dirty="0">
                <a:latin typeface="Monaco"/>
              </a:rPr>
              <a:t>    value = 0;</a:t>
            </a:r>
          </a:p>
          <a:p>
            <a:pPr marL="114300" indent="0" fontAlgn="base">
              <a:buNone/>
            </a:pPr>
            <a:r>
              <a:rPr lang="en-US" dirty="0">
                <a:latin typeface="Monaco"/>
              </a:rPr>
              <a:t>    double value; // Error here</a:t>
            </a:r>
          </a:p>
          <a:p>
            <a:pPr marL="114300" indent="0" fontAlgn="base">
              <a:buNone/>
            </a:pPr>
            <a:r>
              <a:rPr lang="en-US" dirty="0">
                <a:latin typeface="Monaco"/>
              </a:rPr>
              <a:t>    value = 0.0; </a:t>
            </a:r>
          </a:p>
          <a:p>
            <a:pPr marL="114300" indent="0" fontAlgn="base">
              <a:buNone/>
            </a:pPr>
            <a:r>
              <a:rPr lang="en-US" dirty="0">
                <a:latin typeface="Monaco"/>
              </a:rPr>
              <a:t>}</a:t>
            </a:r>
          </a:p>
          <a:p>
            <a:pPr marL="114300" indent="0">
              <a:buNone/>
            </a:pPr>
            <a:endParaRPr lang="en-US" dirty="0"/>
          </a:p>
          <a:p>
            <a:pPr marL="114300" indent="0">
              <a:buNone/>
            </a:pPr>
            <a:r>
              <a:rPr lang="en-US" dirty="0"/>
              <a:t>namespace </a:t>
            </a:r>
            <a:r>
              <a:rPr lang="en-US" dirty="0" err="1"/>
              <a:t>english</a:t>
            </a:r>
            <a:r>
              <a:rPr lang="en-US" dirty="0"/>
              <a:t> {</a:t>
            </a:r>
            <a:endParaRPr lang="mr-IN" dirty="0"/>
          </a:p>
          <a:p>
            <a:pPr marL="114300" indent="0">
              <a:buNone/>
            </a:pPr>
            <a:r>
              <a:rPr lang="mr-IN" dirty="0">
                <a:solidFill>
                  <a:srgbClr val="000000"/>
                </a:solidFill>
                <a:latin typeface="Menlo-Regular"/>
              </a:rPr>
              <a:t> </a:t>
            </a:r>
            <a:r>
              <a:rPr lang="mr-IN" dirty="0">
                <a:solidFill>
                  <a:srgbClr val="AA0D91"/>
                </a:solidFill>
                <a:latin typeface="Menlo-Regular"/>
              </a:rPr>
              <a:t>int</a:t>
            </a:r>
            <a:r>
              <a:rPr lang="mr-IN" dirty="0">
                <a:solidFill>
                  <a:srgbClr val="000000"/>
                </a:solidFill>
                <a:latin typeface="Menlo-Regular"/>
              </a:rPr>
              <a:t> x = </a:t>
            </a:r>
            <a:r>
              <a:rPr lang="mr-IN" dirty="0">
                <a:solidFill>
                  <a:srgbClr val="1C00CF"/>
                </a:solidFill>
                <a:latin typeface="Menlo-Regular"/>
              </a:rPr>
              <a:t>2</a:t>
            </a:r>
            <a:r>
              <a:rPr lang="mr-IN" dirty="0">
                <a:solidFill>
                  <a:srgbClr val="000000"/>
                </a:solidFill>
                <a:latin typeface="Menlo-Regular"/>
              </a:rPr>
              <a:t>;</a:t>
            </a:r>
            <a:endParaRPr lang="mr-IN" sz="2800" dirty="0">
              <a:solidFill>
                <a:prstClr val="black"/>
              </a:solidFill>
              <a:latin typeface="Helvetica"/>
            </a:endParaRPr>
          </a:p>
          <a:p>
            <a:pPr marL="114300" indent="0">
              <a:buNone/>
            </a:pPr>
            <a:r>
              <a:rPr lang="mr-IN" dirty="0">
                <a:solidFill>
                  <a:srgbClr val="000000"/>
                </a:solidFill>
                <a:latin typeface="Menlo-Regular"/>
              </a:rPr>
              <a:t>    </a:t>
            </a:r>
            <a:r>
              <a:rPr lang="mr-IN" dirty="0">
                <a:solidFill>
                  <a:srgbClr val="007400"/>
                </a:solidFill>
                <a:latin typeface="Menlo-Regular"/>
              </a:rPr>
              <a:t>// ...</a:t>
            </a:r>
            <a:endParaRPr lang="en-CA" dirty="0">
              <a:solidFill>
                <a:srgbClr val="007400"/>
              </a:solidFill>
              <a:latin typeface="Menlo-Regular"/>
            </a:endParaRPr>
          </a:p>
          <a:p>
            <a:pPr marL="114300" indent="0">
              <a:buNone/>
            </a:pPr>
            <a:r>
              <a:rPr lang="en-CA" dirty="0">
                <a:solidFill>
                  <a:schemeClr val="tx1"/>
                </a:solidFill>
                <a:latin typeface="Menlo-Regular"/>
              </a:rPr>
              <a:t>}</a:t>
            </a:r>
          </a:p>
          <a:p>
            <a:pPr marL="114300" indent="0">
              <a:buNone/>
            </a:pPr>
            <a:endParaRPr lang="en-CA" dirty="0">
              <a:solidFill>
                <a:srgbClr val="007400"/>
              </a:solidFill>
              <a:latin typeface="Menlo-Regular"/>
            </a:endParaRPr>
          </a:p>
          <a:p>
            <a:pPr marL="114300" indent="0">
              <a:buNone/>
            </a:pPr>
            <a:r>
              <a:rPr lang="en-US" dirty="0"/>
              <a:t>namespace </a:t>
            </a:r>
            <a:r>
              <a:rPr lang="en-US" dirty="0" err="1"/>
              <a:t>french</a:t>
            </a:r>
            <a:r>
              <a:rPr lang="en-US" dirty="0"/>
              <a:t>{</a:t>
            </a:r>
            <a:endParaRPr lang="en-CA" dirty="0">
              <a:solidFill>
                <a:srgbClr val="007400"/>
              </a:solidFill>
              <a:latin typeface="Menlo-Regular"/>
            </a:endParaRPr>
          </a:p>
          <a:p>
            <a:pPr marL="114300" indent="0">
              <a:buNone/>
            </a:pPr>
            <a:r>
              <a:rPr lang="mr-IN" dirty="0">
                <a:solidFill>
                  <a:srgbClr val="000000"/>
                </a:solidFill>
                <a:latin typeface="Menlo-Regular"/>
              </a:rPr>
              <a:t> </a:t>
            </a:r>
            <a:r>
              <a:rPr lang="mr-IN" dirty="0">
                <a:solidFill>
                  <a:srgbClr val="AA0D91"/>
                </a:solidFill>
                <a:latin typeface="Menlo-Regular"/>
              </a:rPr>
              <a:t>int</a:t>
            </a:r>
            <a:r>
              <a:rPr lang="mr-IN" dirty="0">
                <a:solidFill>
                  <a:srgbClr val="000000"/>
                </a:solidFill>
                <a:latin typeface="Menlo-Regular"/>
              </a:rPr>
              <a:t> x = </a:t>
            </a:r>
            <a:r>
              <a:rPr lang="en-CA" dirty="0">
                <a:solidFill>
                  <a:srgbClr val="1C00CF"/>
                </a:solidFill>
                <a:latin typeface="Menlo-Regular"/>
              </a:rPr>
              <a:t>3</a:t>
            </a:r>
            <a:r>
              <a:rPr lang="mr-IN" dirty="0">
                <a:solidFill>
                  <a:srgbClr val="000000"/>
                </a:solidFill>
                <a:latin typeface="Menlo-Regular"/>
              </a:rPr>
              <a:t>;</a:t>
            </a:r>
            <a:endParaRPr lang="mr-IN" sz="2800" dirty="0">
              <a:solidFill>
                <a:prstClr val="black"/>
              </a:solidFill>
              <a:latin typeface="Helvetica"/>
            </a:endParaRPr>
          </a:p>
          <a:p>
            <a:pPr marL="114300" indent="0">
              <a:buNone/>
            </a:pPr>
            <a:r>
              <a:rPr lang="mr-IN" dirty="0">
                <a:solidFill>
                  <a:srgbClr val="000000"/>
                </a:solidFill>
                <a:latin typeface="Menlo-Regular"/>
              </a:rPr>
              <a:t>    </a:t>
            </a:r>
            <a:r>
              <a:rPr lang="mr-IN" dirty="0">
                <a:solidFill>
                  <a:srgbClr val="007400"/>
                </a:solidFill>
                <a:latin typeface="Menlo-Regular"/>
              </a:rPr>
              <a:t>// ...</a:t>
            </a:r>
            <a:endParaRPr lang="en-US" dirty="0"/>
          </a:p>
          <a:p>
            <a:pPr marL="114300" indent="0">
              <a:buNone/>
            </a:pPr>
            <a:r>
              <a:rPr lang="en-US" dirty="0"/>
              <a:t>}</a:t>
            </a:r>
          </a:p>
        </p:txBody>
      </p:sp>
    </p:spTree>
    <p:extLst>
      <p:ext uri="{BB962C8B-B14F-4D97-AF65-F5344CB8AC3E}">
        <p14:creationId xmlns:p14="http://schemas.microsoft.com/office/powerpoint/2010/main" val="424010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 entities</a:t>
            </a:r>
          </a:p>
        </p:txBody>
      </p:sp>
      <p:sp>
        <p:nvSpPr>
          <p:cNvPr id="3" name="Content Placeholder 2"/>
          <p:cNvSpPr>
            <a:spLocks noGrp="1"/>
          </p:cNvSpPr>
          <p:nvPr>
            <p:ph idx="1"/>
          </p:nvPr>
        </p:nvSpPr>
        <p:spPr>
          <a:xfrm>
            <a:off x="457199" y="1752600"/>
            <a:ext cx="8348443" cy="4831748"/>
          </a:xfrm>
        </p:spPr>
        <p:txBody>
          <a:bodyPr>
            <a:normAutofit/>
          </a:bodyPr>
          <a:lstStyle/>
          <a:p>
            <a:r>
              <a:rPr lang="en-US" dirty="0"/>
              <a:t>In line</a:t>
            </a:r>
          </a:p>
          <a:p>
            <a:pPr marL="114300" indent="0">
              <a:buNone/>
            </a:pPr>
            <a:r>
              <a:rPr lang="en-US" dirty="0" err="1">
                <a:solidFill>
                  <a:srgbClr val="000000"/>
                </a:solidFill>
                <a:latin typeface="Menlo-Regular"/>
              </a:rPr>
              <a:t>english</a:t>
            </a:r>
            <a:r>
              <a:rPr lang="en-US" dirty="0">
                <a:solidFill>
                  <a:srgbClr val="000000"/>
                </a:solidFill>
                <a:latin typeface="Menlo-Regular"/>
              </a:rPr>
              <a:t>::x++;</a:t>
            </a:r>
            <a:endParaRPr lang="en-US" sz="2800" dirty="0">
              <a:solidFill>
                <a:prstClr val="black"/>
              </a:solidFill>
              <a:latin typeface="Helvetica"/>
            </a:endParaRPr>
          </a:p>
          <a:p>
            <a:pPr marL="114300" indent="0">
              <a:buNone/>
            </a:pPr>
            <a:r>
              <a:rPr lang="en-US" dirty="0" err="1">
                <a:solidFill>
                  <a:srgbClr val="000000"/>
                </a:solidFill>
                <a:latin typeface="Menlo-Regular"/>
              </a:rPr>
              <a:t>french</a:t>
            </a:r>
            <a:r>
              <a:rPr lang="en-US" dirty="0">
                <a:solidFill>
                  <a:srgbClr val="000000"/>
                </a:solidFill>
                <a:latin typeface="Menlo-Regular"/>
              </a:rPr>
              <a:t>::x--;</a:t>
            </a:r>
            <a:endParaRPr lang="en-US" dirty="0"/>
          </a:p>
          <a:p>
            <a:r>
              <a:rPr lang="en-US" dirty="0"/>
              <a:t>Expose an identifier to current namespace</a:t>
            </a:r>
          </a:p>
          <a:p>
            <a:pPr marL="114300" indent="0">
              <a:buNone/>
            </a:pPr>
            <a:r>
              <a:rPr lang="en-US" dirty="0">
                <a:solidFill>
                  <a:srgbClr val="000000"/>
                </a:solidFill>
                <a:latin typeface="Menlo-Regular"/>
              </a:rPr>
              <a:t>using </a:t>
            </a:r>
            <a:r>
              <a:rPr lang="en-US" dirty="0" err="1">
                <a:solidFill>
                  <a:srgbClr val="000000"/>
                </a:solidFill>
                <a:latin typeface="Menlo-Regular"/>
              </a:rPr>
              <a:t>french</a:t>
            </a:r>
            <a:r>
              <a:rPr lang="en-US" dirty="0">
                <a:solidFill>
                  <a:srgbClr val="000000"/>
                </a:solidFill>
                <a:latin typeface="Menlo-Regular"/>
              </a:rPr>
              <a:t>::x;</a:t>
            </a:r>
            <a:endParaRPr lang="en-US" sz="2800" dirty="0">
              <a:solidFill>
                <a:prstClr val="black"/>
              </a:solidFill>
              <a:latin typeface="Helvetica"/>
            </a:endParaRPr>
          </a:p>
          <a:p>
            <a:pPr marL="114300" indent="0">
              <a:buNone/>
            </a:pPr>
            <a:r>
              <a:rPr lang="en-US" dirty="0">
                <a:solidFill>
                  <a:srgbClr val="000000"/>
                </a:solidFill>
                <a:latin typeface="Menlo-Regular"/>
              </a:rPr>
              <a:t>x++;  </a:t>
            </a:r>
            <a:r>
              <a:rPr lang="en-US" dirty="0">
                <a:solidFill>
                  <a:srgbClr val="007400"/>
                </a:solidFill>
                <a:latin typeface="Menlo-Regular"/>
              </a:rPr>
              <a:t>// increments </a:t>
            </a:r>
            <a:r>
              <a:rPr lang="en-US" dirty="0" err="1">
                <a:solidFill>
                  <a:srgbClr val="007400"/>
                </a:solidFill>
                <a:latin typeface="Menlo-Regular"/>
              </a:rPr>
              <a:t>french</a:t>
            </a:r>
            <a:r>
              <a:rPr lang="en-US" dirty="0">
                <a:solidFill>
                  <a:srgbClr val="007400"/>
                </a:solidFill>
                <a:latin typeface="Menlo-Regular"/>
              </a:rPr>
              <a:t>::x but not </a:t>
            </a:r>
            <a:r>
              <a:rPr lang="en-US" dirty="0" err="1">
                <a:solidFill>
                  <a:srgbClr val="007400"/>
                </a:solidFill>
                <a:latin typeface="Menlo-Regular"/>
              </a:rPr>
              <a:t>english</a:t>
            </a:r>
            <a:r>
              <a:rPr lang="en-US" dirty="0">
                <a:solidFill>
                  <a:srgbClr val="007400"/>
                </a:solidFill>
                <a:latin typeface="Menlo-Regular"/>
              </a:rPr>
              <a:t>::x</a:t>
            </a:r>
            <a:endParaRPr lang="en-US" dirty="0"/>
          </a:p>
          <a:p>
            <a:r>
              <a:rPr lang="en-US" dirty="0"/>
              <a:t>All identifier to current namespace </a:t>
            </a:r>
          </a:p>
          <a:p>
            <a:pPr marL="114300" indent="0">
              <a:buNone/>
            </a:pPr>
            <a:r>
              <a:rPr lang="en-US" dirty="0">
                <a:solidFill>
                  <a:srgbClr val="000000"/>
                </a:solidFill>
                <a:latin typeface="Menlo-Regular"/>
              </a:rPr>
              <a:t>using namespace </a:t>
            </a:r>
            <a:r>
              <a:rPr lang="en-US" dirty="0" err="1">
                <a:solidFill>
                  <a:srgbClr val="000000"/>
                </a:solidFill>
                <a:latin typeface="Menlo-Regular"/>
              </a:rPr>
              <a:t>english</a:t>
            </a:r>
            <a:r>
              <a:rPr lang="en-US" dirty="0">
                <a:solidFill>
                  <a:srgbClr val="000000"/>
                </a:solidFill>
                <a:latin typeface="Menlo-Regular"/>
              </a:rPr>
              <a:t>;</a:t>
            </a:r>
            <a:endParaRPr lang="en-US" sz="2800" dirty="0">
              <a:solidFill>
                <a:prstClr val="black"/>
              </a:solidFill>
              <a:latin typeface="Helvetica"/>
            </a:endParaRPr>
          </a:p>
          <a:p>
            <a:pPr marL="114300" indent="0">
              <a:buNone/>
            </a:pPr>
            <a:r>
              <a:rPr lang="en-US" dirty="0">
                <a:solidFill>
                  <a:srgbClr val="000000"/>
                </a:solidFill>
                <a:latin typeface="Menlo-Regular"/>
              </a:rPr>
              <a:t>x++;  </a:t>
            </a:r>
            <a:r>
              <a:rPr lang="en-US" dirty="0">
                <a:solidFill>
                  <a:srgbClr val="007400"/>
                </a:solidFill>
                <a:latin typeface="Menlo-Regular"/>
              </a:rPr>
              <a:t>// increments </a:t>
            </a:r>
            <a:r>
              <a:rPr lang="en-US" dirty="0" err="1">
                <a:solidFill>
                  <a:srgbClr val="007400"/>
                </a:solidFill>
                <a:latin typeface="Menlo-Regular"/>
              </a:rPr>
              <a:t>english</a:t>
            </a:r>
            <a:r>
              <a:rPr lang="en-US" dirty="0">
                <a:solidFill>
                  <a:srgbClr val="007400"/>
                </a:solidFill>
                <a:latin typeface="Menlo-Regular"/>
              </a:rPr>
              <a:t>::x but not </a:t>
            </a:r>
            <a:r>
              <a:rPr lang="en-US" dirty="0" err="1">
                <a:solidFill>
                  <a:srgbClr val="007400"/>
                </a:solidFill>
                <a:latin typeface="Menlo-Regular"/>
              </a:rPr>
              <a:t>french</a:t>
            </a:r>
            <a:r>
              <a:rPr lang="en-US" dirty="0">
                <a:solidFill>
                  <a:srgbClr val="007400"/>
                </a:solidFill>
                <a:latin typeface="Menlo-Regular"/>
              </a:rPr>
              <a:t>::x</a:t>
            </a:r>
            <a:endParaRPr lang="en-US" dirty="0"/>
          </a:p>
        </p:txBody>
      </p:sp>
    </p:spTree>
    <p:extLst>
      <p:ext uri="{BB962C8B-B14F-4D97-AF65-F5344CB8AC3E}">
        <p14:creationId xmlns:p14="http://schemas.microsoft.com/office/powerpoint/2010/main" val="111996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anim calcmode="lin" valueType="num">
                                      <p:cBhvr>
                                        <p:cTn id="2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365-CE32-4756-B905-DB3A793A9502}"/>
              </a:ext>
            </a:extLst>
          </p:cNvPr>
          <p:cNvSpPr>
            <a:spLocks noGrp="1"/>
          </p:cNvSpPr>
          <p:nvPr>
            <p:ph type="title"/>
          </p:nvPr>
        </p:nvSpPr>
        <p:spPr>
          <a:xfrm>
            <a:off x="426128" y="347637"/>
            <a:ext cx="8260672" cy="646399"/>
          </a:xfrm>
        </p:spPr>
        <p:txBody>
          <a:bodyPr/>
          <a:lstStyle/>
          <a:p>
            <a:r>
              <a:rPr lang="en-US" dirty="0"/>
              <a:t>Name space -example</a:t>
            </a:r>
          </a:p>
        </p:txBody>
      </p:sp>
      <p:graphicFrame>
        <p:nvGraphicFramePr>
          <p:cNvPr id="4" name="Content Placeholder 3">
            <a:extLst>
              <a:ext uri="{FF2B5EF4-FFF2-40B4-BE49-F238E27FC236}">
                <a16:creationId xmlns:a16="http://schemas.microsoft.com/office/drawing/2014/main" id="{7C779EE7-9BFA-4BB9-AA8E-C3FCC7745C36}"/>
              </a:ext>
            </a:extLst>
          </p:cNvPr>
          <p:cNvGraphicFramePr>
            <a:graphicFrameLocks noGrp="1"/>
          </p:cNvGraphicFramePr>
          <p:nvPr>
            <p:ph idx="1"/>
            <p:extLst>
              <p:ext uri="{D42A27DB-BD31-4B8C-83A1-F6EECF244321}">
                <p14:modId xmlns:p14="http://schemas.microsoft.com/office/powerpoint/2010/main" val="3622809421"/>
              </p:ext>
            </p:extLst>
          </p:nvPr>
        </p:nvGraphicFramePr>
        <p:xfrm>
          <a:off x="1109609" y="940951"/>
          <a:ext cx="7608263" cy="5852160"/>
        </p:xfrm>
        <a:graphic>
          <a:graphicData uri="http://schemas.openxmlformats.org/drawingml/2006/table">
            <a:tbl>
              <a:tblPr/>
              <a:tblGrid>
                <a:gridCol w="7608263">
                  <a:extLst>
                    <a:ext uri="{9D8B030D-6E8A-4147-A177-3AD203B41FA5}">
                      <a16:colId xmlns:a16="http://schemas.microsoft.com/office/drawing/2014/main" val="4055287975"/>
                    </a:ext>
                  </a:extLst>
                </a:gridCol>
              </a:tblGrid>
              <a:tr h="4373563">
                <a:tc>
                  <a:txBody>
                    <a:bodyPr/>
                    <a:lstStyle/>
                    <a:p>
                      <a:pPr algn="l" rtl="0" fontAlgn="base"/>
                      <a:r>
                        <a:rPr lang="en-US" sz="1600" b="0" i="0" dirty="0">
                          <a:effectLst/>
                          <a:latin typeface="Monaco"/>
                        </a:rPr>
                        <a:t>// Creating namespaces</a:t>
                      </a:r>
                    </a:p>
                    <a:p>
                      <a:pPr algn="l" rtl="0" fontAlgn="base"/>
                      <a:r>
                        <a:rPr lang="en-US" sz="1600" b="0" i="0" dirty="0">
                          <a:effectLst/>
                          <a:latin typeface="Monaco"/>
                        </a:rPr>
                        <a:t>#include &lt;iostream&gt;</a:t>
                      </a:r>
                    </a:p>
                    <a:p>
                      <a:pPr algn="l" rtl="0" fontAlgn="base"/>
                      <a:r>
                        <a:rPr lang="en-US" sz="1600" b="0" i="0" dirty="0">
                          <a:effectLst/>
                          <a:latin typeface="Monaco"/>
                        </a:rPr>
                        <a:t>using namespace </a:t>
                      </a:r>
                      <a:r>
                        <a:rPr lang="en-US" sz="1600" b="0" i="0" dirty="0" err="1">
                          <a:effectLst/>
                          <a:latin typeface="Monaco"/>
                        </a:rPr>
                        <a:t>std</a:t>
                      </a:r>
                      <a:r>
                        <a:rPr lang="en-US" sz="1600" b="0" i="0" dirty="0">
                          <a:effectLst/>
                          <a:latin typeface="Monaco"/>
                        </a:rPr>
                        <a:t>;</a:t>
                      </a:r>
                    </a:p>
                    <a:p>
                      <a:pPr algn="l" rtl="0" fontAlgn="base"/>
                      <a:r>
                        <a:rPr lang="en-US" sz="1600" b="0" i="0" dirty="0">
                          <a:effectLst/>
                          <a:latin typeface="Monaco"/>
                        </a:rPr>
                        <a:t>namespace ns1</a:t>
                      </a:r>
                    </a:p>
                    <a:p>
                      <a:pPr algn="l" rtl="0" fontAlgn="base"/>
                      <a:r>
                        <a:rPr lang="en-US" sz="1600" b="0" i="0" dirty="0">
                          <a:effectLst/>
                          <a:latin typeface="Monaco"/>
                        </a:rPr>
                        <a:t>{</a:t>
                      </a:r>
                    </a:p>
                    <a:p>
                      <a:pPr algn="l" rtl="0" fontAlgn="base"/>
                      <a:r>
                        <a:rPr lang="en-US" sz="1600" b="0" i="0" dirty="0">
                          <a:effectLst/>
                          <a:latin typeface="Monaco"/>
                        </a:rPr>
                        <a:t>    int value()    { return 5; }</a:t>
                      </a:r>
                    </a:p>
                    <a:p>
                      <a:pPr algn="l" rtl="0" fontAlgn="base"/>
                      <a:r>
                        <a:rPr lang="en-US" sz="1600" b="0" i="0" dirty="0">
                          <a:effectLst/>
                          <a:latin typeface="Monaco"/>
                        </a:rPr>
                        <a:t>}</a:t>
                      </a:r>
                    </a:p>
                    <a:p>
                      <a:pPr algn="l" rtl="0" fontAlgn="base"/>
                      <a:r>
                        <a:rPr lang="en-US" sz="1600" b="0" i="0" dirty="0">
                          <a:effectLst/>
                          <a:latin typeface="Monaco"/>
                        </a:rPr>
                        <a:t>namespace ns2 </a:t>
                      </a:r>
                    </a:p>
                    <a:p>
                      <a:pPr algn="l" rtl="0" fontAlgn="base"/>
                      <a:r>
                        <a:rPr lang="en-US" sz="1600" b="0" i="0" dirty="0">
                          <a:effectLst/>
                          <a:latin typeface="Monaco"/>
                        </a:rPr>
                        <a:t>{</a:t>
                      </a:r>
                    </a:p>
                    <a:p>
                      <a:pPr algn="l" rtl="0" fontAlgn="base"/>
                      <a:r>
                        <a:rPr lang="en-US" sz="1600" b="0" i="0" dirty="0">
                          <a:effectLst/>
                          <a:latin typeface="Monaco"/>
                        </a:rPr>
                        <a:t>    </a:t>
                      </a:r>
                      <a:r>
                        <a:rPr lang="en-US" sz="1600" b="0" i="0" dirty="0" err="1">
                          <a:effectLst/>
                          <a:latin typeface="Monaco"/>
                        </a:rPr>
                        <a:t>const</a:t>
                      </a:r>
                      <a:r>
                        <a:rPr lang="en-US" sz="1600" b="0" i="0" dirty="0">
                          <a:effectLst/>
                          <a:latin typeface="Monaco"/>
                        </a:rPr>
                        <a:t> double x = 100;</a:t>
                      </a:r>
                    </a:p>
                    <a:p>
                      <a:pPr algn="l" rtl="0" fontAlgn="base"/>
                      <a:r>
                        <a:rPr lang="en-US" sz="1600" b="0" i="0" dirty="0">
                          <a:effectLst/>
                          <a:latin typeface="Monaco"/>
                        </a:rPr>
                        <a:t>    double value() {  return 2*x; }</a:t>
                      </a:r>
                    </a:p>
                    <a:p>
                      <a:pPr algn="l" rtl="0" fontAlgn="base"/>
                      <a:r>
                        <a:rPr lang="en-US" sz="1600" b="0" i="0" dirty="0">
                          <a:effectLst/>
                          <a:latin typeface="Monaco"/>
                        </a:rPr>
                        <a:t>}</a:t>
                      </a:r>
                    </a:p>
                    <a:p>
                      <a:pPr algn="l" rtl="0" fontAlgn="base"/>
                      <a:r>
                        <a:rPr lang="en-US" sz="1600" b="0" i="0" dirty="0">
                          <a:effectLst/>
                          <a:latin typeface="Monaco"/>
                        </a:rPr>
                        <a:t> </a:t>
                      </a:r>
                    </a:p>
                    <a:p>
                      <a:pPr algn="l" rtl="0" fontAlgn="base"/>
                      <a:r>
                        <a:rPr lang="en-US" sz="1600" b="0" i="0" dirty="0">
                          <a:effectLst/>
                          <a:latin typeface="Monaco"/>
                        </a:rPr>
                        <a:t>int main() {</a:t>
                      </a:r>
                    </a:p>
                    <a:p>
                      <a:pPr algn="l" rtl="0" fontAlgn="base"/>
                      <a:r>
                        <a:rPr lang="en-US" sz="1600" b="0" i="0" dirty="0">
                          <a:effectLst/>
                          <a:latin typeface="Monaco"/>
                        </a:rPr>
                        <a:t>    // Access value function within ns1</a:t>
                      </a:r>
                    </a:p>
                    <a:p>
                      <a:pPr algn="l" rtl="0" fontAlgn="base"/>
                      <a:r>
                        <a:rPr lang="en-US" sz="1600" b="0" i="0" dirty="0">
                          <a:effectLst/>
                          <a:latin typeface="Monaco"/>
                        </a:rPr>
                        <a:t>    </a:t>
                      </a:r>
                      <a:r>
                        <a:rPr lang="en-US" sz="1600" b="0" i="0" dirty="0" err="1">
                          <a:effectLst/>
                          <a:latin typeface="Monaco"/>
                        </a:rPr>
                        <a:t>cout</a:t>
                      </a:r>
                      <a:r>
                        <a:rPr lang="en-US" sz="1600" b="0" i="0" dirty="0">
                          <a:effectLst/>
                          <a:latin typeface="Monaco"/>
                        </a:rPr>
                        <a:t> &lt;&lt; ns1::value() &lt;&lt; '\n’; </a:t>
                      </a:r>
                    </a:p>
                    <a:p>
                      <a:pPr algn="l" rtl="0" fontAlgn="base"/>
                      <a:endParaRPr lang="en-US" sz="1600" b="0" i="0" dirty="0">
                        <a:effectLst/>
                        <a:latin typeface="Monaco"/>
                      </a:endParaRPr>
                    </a:p>
                    <a:p>
                      <a:pPr algn="l" rtl="0" fontAlgn="base"/>
                      <a:r>
                        <a:rPr lang="en-US" sz="1600" b="0" i="0" dirty="0">
                          <a:effectLst/>
                          <a:latin typeface="Monaco"/>
                        </a:rPr>
                        <a:t>    // Access value function within ns2</a:t>
                      </a:r>
                    </a:p>
                    <a:p>
                      <a:pPr algn="l" rtl="0" fontAlgn="base"/>
                      <a:r>
                        <a:rPr lang="en-US" sz="1600" b="0" i="0" dirty="0">
                          <a:effectLst/>
                          <a:latin typeface="Monaco"/>
                        </a:rPr>
                        <a:t>    </a:t>
                      </a:r>
                      <a:r>
                        <a:rPr lang="en-US" sz="1600" b="0" i="0" dirty="0" err="1">
                          <a:effectLst/>
                          <a:latin typeface="Monaco"/>
                        </a:rPr>
                        <a:t>cout</a:t>
                      </a:r>
                      <a:r>
                        <a:rPr lang="en-US" sz="1600" b="0" i="0" dirty="0">
                          <a:effectLst/>
                          <a:latin typeface="Monaco"/>
                        </a:rPr>
                        <a:t> &lt;&lt; ns2::value() &lt;&lt; '\n'; </a:t>
                      </a:r>
                    </a:p>
                    <a:p>
                      <a:pPr algn="l" rtl="0" fontAlgn="base"/>
                      <a:r>
                        <a:rPr lang="en-US" sz="1600" b="0" i="0" dirty="0">
                          <a:effectLst/>
                          <a:latin typeface="Monaco"/>
                        </a:rPr>
                        <a:t> </a:t>
                      </a:r>
                    </a:p>
                    <a:p>
                      <a:pPr algn="l" rtl="0" fontAlgn="base"/>
                      <a:r>
                        <a:rPr lang="en-US" sz="1600" b="0" i="0" dirty="0">
                          <a:effectLst/>
                          <a:latin typeface="Monaco"/>
                        </a:rPr>
                        <a:t>    // Access variable x directly</a:t>
                      </a:r>
                    </a:p>
                    <a:p>
                      <a:pPr algn="l" rtl="0" fontAlgn="base"/>
                      <a:r>
                        <a:rPr lang="en-US" sz="1600" b="0" i="0" dirty="0">
                          <a:effectLst/>
                          <a:latin typeface="Monaco"/>
                        </a:rPr>
                        <a:t>    </a:t>
                      </a:r>
                      <a:r>
                        <a:rPr lang="en-US" sz="1600" b="0" i="0" dirty="0" err="1">
                          <a:effectLst/>
                          <a:latin typeface="Monaco"/>
                        </a:rPr>
                        <a:t>cout</a:t>
                      </a:r>
                      <a:r>
                        <a:rPr lang="en-US" sz="1600" b="0" i="0" dirty="0">
                          <a:effectLst/>
                          <a:latin typeface="Monaco"/>
                        </a:rPr>
                        <a:t> &lt;&lt; ns2::x &lt;&lt; '\n';       </a:t>
                      </a:r>
                    </a:p>
                    <a:p>
                      <a:pPr algn="l" rtl="0" fontAlgn="base"/>
                      <a:r>
                        <a:rPr lang="en-US" sz="1600" b="0" i="0" dirty="0">
                          <a:effectLst/>
                          <a:latin typeface="Monaco"/>
                        </a:rPr>
                        <a:t> </a:t>
                      </a:r>
                    </a:p>
                    <a:p>
                      <a:pPr algn="l" rtl="0" fontAlgn="base"/>
                      <a:r>
                        <a:rPr lang="en-US" sz="1600" b="0" i="0" dirty="0">
                          <a:effectLst/>
                          <a:latin typeface="Monaco"/>
                        </a:rPr>
                        <a:t>    return 0; }</a:t>
                      </a:r>
                    </a:p>
                  </a:txBody>
                  <a:tcPr marL="0" marR="0" marT="0" marB="0" anchor="ctr">
                    <a:lnL>
                      <a:noFill/>
                    </a:lnL>
                    <a:lnR>
                      <a:noFill/>
                    </a:lnR>
                    <a:lnT>
                      <a:noFill/>
                    </a:lnT>
                    <a:lnB>
                      <a:noFill/>
                    </a:lnB>
                  </a:tcPr>
                </a:tc>
                <a:extLst>
                  <a:ext uri="{0D108BD9-81ED-4DB2-BD59-A6C34878D82A}">
                    <a16:rowId xmlns:a16="http://schemas.microsoft.com/office/drawing/2014/main" val="1408505512"/>
                  </a:ext>
                </a:extLst>
              </a:tr>
            </a:tbl>
          </a:graphicData>
        </a:graphic>
      </p:graphicFrame>
      <p:sp>
        <p:nvSpPr>
          <p:cNvPr id="5" name="Rectangle 2">
            <a:extLst>
              <a:ext uri="{FF2B5EF4-FFF2-40B4-BE49-F238E27FC236}">
                <a16:creationId xmlns:a16="http://schemas.microsoft.com/office/drawing/2014/main" id="{A66D2C3E-8A5D-4DF9-B99B-133E2F6D3B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72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 output</a:t>
            </a:r>
          </a:p>
        </p:txBody>
      </p:sp>
      <p:sp>
        <p:nvSpPr>
          <p:cNvPr id="3" name="Content Placeholder 2"/>
          <p:cNvSpPr>
            <a:spLocks noGrp="1"/>
          </p:cNvSpPr>
          <p:nvPr>
            <p:ph idx="1"/>
          </p:nvPr>
        </p:nvSpPr>
        <p:spPr/>
        <p:txBody>
          <a:bodyPr/>
          <a:lstStyle/>
          <a:p>
            <a:r>
              <a:rPr lang="en-US" dirty="0" err="1">
                <a:solidFill>
                  <a:srgbClr val="0000FF"/>
                </a:solidFill>
              </a:rPr>
              <a:t>cout</a:t>
            </a:r>
            <a:r>
              <a:rPr lang="en-US" dirty="0">
                <a:solidFill>
                  <a:srgbClr val="0000FF"/>
                </a:solidFill>
              </a:rPr>
              <a:t> </a:t>
            </a:r>
            <a:r>
              <a:rPr lang="en-US" dirty="0"/>
              <a:t>is the library </a:t>
            </a:r>
            <a:r>
              <a:rPr lang="en-US" b="1" dirty="0"/>
              <a:t>object</a:t>
            </a:r>
            <a:r>
              <a:rPr lang="en-US" dirty="0"/>
              <a:t> that represents the </a:t>
            </a:r>
            <a:r>
              <a:rPr lang="en-US" dirty="0">
                <a:solidFill>
                  <a:srgbClr val="0000FF"/>
                </a:solidFill>
              </a:rPr>
              <a:t>standard output device</a:t>
            </a:r>
          </a:p>
          <a:p>
            <a:r>
              <a:rPr lang="en-US" dirty="0" err="1">
                <a:solidFill>
                  <a:srgbClr val="0000FF"/>
                </a:solidFill>
              </a:rPr>
              <a:t>endl</a:t>
            </a:r>
            <a:r>
              <a:rPr lang="en-US" dirty="0">
                <a:solidFill>
                  <a:srgbClr val="0000FF"/>
                </a:solidFill>
              </a:rPr>
              <a:t> </a:t>
            </a:r>
            <a:r>
              <a:rPr lang="en-US" dirty="0"/>
              <a:t>is the </a:t>
            </a:r>
            <a:r>
              <a:rPr lang="en-US" b="1" dirty="0"/>
              <a:t>manipulator </a:t>
            </a:r>
            <a:r>
              <a:rPr lang="en-US" dirty="0"/>
              <a:t>end of line + flush the buffer</a:t>
            </a:r>
            <a:endParaRPr lang="en-US" b="1" dirty="0">
              <a:solidFill>
                <a:srgbClr val="0000FF"/>
              </a:solidFill>
            </a:endParaRPr>
          </a:p>
          <a:p>
            <a:r>
              <a:rPr lang="en-US" dirty="0" err="1">
                <a:solidFill>
                  <a:srgbClr val="0000FF"/>
                </a:solidFill>
              </a:rPr>
              <a:t>cin</a:t>
            </a:r>
            <a:r>
              <a:rPr lang="en-US" dirty="0">
                <a:solidFill>
                  <a:srgbClr val="0000FF"/>
                </a:solidFill>
              </a:rPr>
              <a:t> </a:t>
            </a:r>
            <a:r>
              <a:rPr lang="en-US" dirty="0"/>
              <a:t>is the library </a:t>
            </a:r>
            <a:r>
              <a:rPr lang="en-US" b="1" dirty="0"/>
              <a:t>object</a:t>
            </a:r>
            <a:r>
              <a:rPr lang="en-US" dirty="0"/>
              <a:t> that represents the </a:t>
            </a:r>
            <a:r>
              <a:rPr lang="en-US" dirty="0">
                <a:solidFill>
                  <a:srgbClr val="0000FF"/>
                </a:solidFill>
              </a:rPr>
              <a:t>standard input device</a:t>
            </a:r>
          </a:p>
          <a:p>
            <a:r>
              <a:rPr lang="en-US" dirty="0">
                <a:solidFill>
                  <a:srgbClr val="0000FF"/>
                </a:solidFill>
              </a:rPr>
              <a:t>&lt;&lt;</a:t>
            </a:r>
            <a:r>
              <a:rPr lang="en-US" dirty="0"/>
              <a:t> is the operator that </a:t>
            </a:r>
            <a:r>
              <a:rPr lang="en-US" b="1" dirty="0"/>
              <a:t>inserts</a:t>
            </a:r>
            <a:r>
              <a:rPr lang="en-US" dirty="0"/>
              <a:t> data </a:t>
            </a:r>
            <a:r>
              <a:rPr lang="en-US" i="1" u="sng" dirty="0"/>
              <a:t>into the object on its left-side operand</a:t>
            </a:r>
          </a:p>
          <a:p>
            <a:r>
              <a:rPr lang="en-US" dirty="0">
                <a:solidFill>
                  <a:srgbClr val="0000FF"/>
                </a:solidFill>
              </a:rPr>
              <a:t>&gt;&gt;</a:t>
            </a:r>
            <a:r>
              <a:rPr lang="en-US" dirty="0"/>
              <a:t> is the operator that </a:t>
            </a:r>
            <a:r>
              <a:rPr lang="en-US" b="1" dirty="0"/>
              <a:t>extracts</a:t>
            </a:r>
            <a:r>
              <a:rPr lang="en-US" dirty="0"/>
              <a:t> data </a:t>
            </a:r>
            <a:r>
              <a:rPr lang="en-US" i="1" u="sng" dirty="0"/>
              <a:t>from the object on its left-side operand</a:t>
            </a:r>
          </a:p>
        </p:txBody>
      </p:sp>
    </p:spTree>
    <p:extLst>
      <p:ext uri="{BB962C8B-B14F-4D97-AF65-F5344CB8AC3E}">
        <p14:creationId xmlns:p14="http://schemas.microsoft.com/office/powerpoint/2010/main" val="399798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About Me</a:t>
            </a:r>
          </a:p>
          <a:p>
            <a:r>
              <a:rPr lang="en-US" dirty="0"/>
              <a:t>Course outline</a:t>
            </a:r>
          </a:p>
          <a:p>
            <a:r>
              <a:rPr lang="en-US" dirty="0"/>
              <a:t>Types of Programming Language</a:t>
            </a:r>
          </a:p>
          <a:p>
            <a:r>
              <a:rPr lang="en-US" dirty="0"/>
              <a:t>Introduction to C++ </a:t>
            </a:r>
          </a:p>
          <a:p>
            <a:r>
              <a:rPr lang="en-US" dirty="0"/>
              <a:t>Quiz</a:t>
            </a:r>
          </a:p>
          <a:p>
            <a:r>
              <a:rPr lang="en-US" dirty="0"/>
              <a:t>Workshop</a:t>
            </a:r>
          </a:p>
          <a:p>
            <a:pPr marL="114300" indent="0">
              <a:buNone/>
            </a:pPr>
            <a:endParaRPr lang="en-US" dirty="0"/>
          </a:p>
          <a:p>
            <a:endParaRPr lang="en-US" dirty="0"/>
          </a:p>
          <a:p>
            <a:endParaRPr lang="en-US" dirty="0"/>
          </a:p>
        </p:txBody>
      </p:sp>
    </p:spTree>
    <p:extLst>
      <p:ext uri="{BB962C8B-B14F-4D97-AF65-F5344CB8AC3E}">
        <p14:creationId xmlns:p14="http://schemas.microsoft.com/office/powerpoint/2010/main" val="1691539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input-output</a:t>
            </a:r>
          </a:p>
        </p:txBody>
      </p:sp>
      <p:sp>
        <p:nvSpPr>
          <p:cNvPr id="3" name="Content Placeholder 2"/>
          <p:cNvSpPr>
            <a:spLocks noGrp="1"/>
          </p:cNvSpPr>
          <p:nvPr>
            <p:ph idx="1"/>
          </p:nvPr>
        </p:nvSpPr>
        <p:spPr/>
        <p:txBody>
          <a:bodyPr>
            <a:normAutofit lnSpcReduction="10000"/>
          </a:bodyPr>
          <a:lstStyle/>
          <a:p>
            <a:pPr marL="114300" indent="0">
              <a:buNone/>
            </a:pPr>
            <a:r>
              <a:rPr lang="en-US" dirty="0">
                <a:solidFill>
                  <a:srgbClr val="643820"/>
                </a:solidFill>
                <a:latin typeface="Menlo-Regular"/>
              </a:rPr>
              <a:t>#include </a:t>
            </a:r>
            <a:r>
              <a:rPr lang="en-US" dirty="0">
                <a:solidFill>
                  <a:srgbClr val="C41A16"/>
                </a:solidFill>
                <a:latin typeface="Menlo-Regular"/>
              </a:rPr>
              <a:t>&lt;</a:t>
            </a:r>
            <a:r>
              <a:rPr lang="en-US" dirty="0" err="1">
                <a:solidFill>
                  <a:srgbClr val="C41A16"/>
                </a:solidFill>
                <a:latin typeface="Menlo-Regular"/>
              </a:rPr>
              <a:t>iostream</a:t>
            </a:r>
            <a:r>
              <a:rPr lang="en-US" dirty="0">
                <a:solidFill>
                  <a:srgbClr val="C41A16"/>
                </a:solidFill>
                <a:latin typeface="Menlo-Regular"/>
              </a:rPr>
              <a:t>&gt;</a:t>
            </a:r>
            <a:endParaRPr lang="en-US" sz="2800" dirty="0">
              <a:solidFill>
                <a:prstClr val="black"/>
              </a:solidFill>
              <a:latin typeface="Helvetica"/>
            </a:endParaRPr>
          </a:p>
          <a:p>
            <a:pPr marL="114300" indent="0">
              <a:buNone/>
            </a:pPr>
            <a:r>
              <a:rPr lang="en-US" dirty="0">
                <a:solidFill>
                  <a:srgbClr val="000000"/>
                </a:solidFill>
                <a:latin typeface="Menlo-Regular"/>
              </a:rPr>
              <a:t>using namespace </a:t>
            </a:r>
            <a:r>
              <a:rPr lang="en-US" dirty="0" err="1">
                <a:solidFill>
                  <a:srgbClr val="000000"/>
                </a:solidFill>
                <a:latin typeface="Menlo-Regular"/>
              </a:rPr>
              <a:t>std</a:t>
            </a:r>
            <a:r>
              <a:rPr lang="en-US" dirty="0">
                <a:solidFill>
                  <a:srgbClr val="000000"/>
                </a:solidFill>
                <a:latin typeface="Menlo-Regular"/>
              </a:rPr>
              <a:t>;</a:t>
            </a:r>
            <a:endParaRPr lang="en-US" sz="2800" dirty="0">
              <a:solidFill>
                <a:prstClr val="black"/>
              </a:solidFill>
              <a:latin typeface="Helvetica"/>
            </a:endParaRPr>
          </a:p>
          <a:p>
            <a:pPr marL="114300" indent="0">
              <a:buNone/>
            </a:pPr>
            <a:endParaRPr lang="en-US" sz="2800" dirty="0">
              <a:solidFill>
                <a:prstClr val="black"/>
              </a:solidFill>
              <a:latin typeface="Helvetica"/>
            </a:endParaRPr>
          </a:p>
          <a:p>
            <a:pPr marL="114300" indent="0">
              <a:buNone/>
            </a:pPr>
            <a:r>
              <a:rPr lang="en-US" dirty="0">
                <a:solidFill>
                  <a:srgbClr val="AA0D91"/>
                </a:solidFill>
                <a:latin typeface="Menlo-Regular"/>
              </a:rPr>
              <a:t>int</a:t>
            </a:r>
            <a:r>
              <a:rPr lang="en-US" dirty="0">
                <a:solidFill>
                  <a:srgbClr val="000000"/>
                </a:solidFill>
                <a:latin typeface="Menlo-Regular"/>
              </a:rPr>
              <a:t> main() {</a:t>
            </a:r>
            <a:endParaRPr lang="en-US" sz="2800" dirty="0">
              <a:solidFill>
                <a:prstClr val="black"/>
              </a:solidFill>
              <a:latin typeface="Helvetica"/>
            </a:endParaRPr>
          </a:p>
          <a:p>
            <a:pPr marL="114300" indent="0">
              <a:buNone/>
            </a:pPr>
            <a:r>
              <a:rPr lang="mr-IN" dirty="0">
                <a:solidFill>
                  <a:srgbClr val="000000"/>
                </a:solidFill>
                <a:latin typeface="Menlo-Regular"/>
              </a:rPr>
              <a:t>    </a:t>
            </a:r>
            <a:r>
              <a:rPr lang="mr-IN" dirty="0">
                <a:solidFill>
                  <a:srgbClr val="AA0D91"/>
                </a:solidFill>
                <a:latin typeface="Menlo-Regular"/>
              </a:rPr>
              <a:t>int</a:t>
            </a:r>
            <a:r>
              <a:rPr lang="mr-IN" dirty="0">
                <a:solidFill>
                  <a:srgbClr val="000000"/>
                </a:solidFill>
                <a:latin typeface="Menlo-Regular"/>
              </a:rPr>
              <a:t> i;</a:t>
            </a:r>
            <a:endParaRPr lang="mr-IN" sz="2800" dirty="0">
              <a:solidFill>
                <a:prstClr val="black"/>
              </a:solidFill>
              <a:latin typeface="Helvetica"/>
            </a:endParaRPr>
          </a:p>
          <a:p>
            <a:pPr marL="114300" indent="0">
              <a:buNone/>
            </a:pPr>
            <a:r>
              <a:rPr lang="mr-IN" dirty="0">
                <a:solidFill>
                  <a:srgbClr val="000000"/>
                </a:solidFill>
                <a:latin typeface="Menlo-Regular"/>
              </a:rPr>
              <a:t>    </a:t>
            </a:r>
            <a:endParaRPr lang="mr-IN" sz="2800" dirty="0">
              <a:solidFill>
                <a:prstClr val="black"/>
              </a:solidFill>
              <a:latin typeface="Helvetica"/>
            </a:endParaRPr>
          </a:p>
          <a:p>
            <a:pPr marL="114300" indent="0">
              <a:buNone/>
            </a:pPr>
            <a:r>
              <a:rPr lang="en-US" dirty="0">
                <a:solidFill>
                  <a:srgbClr val="000000"/>
                </a:solidFill>
                <a:latin typeface="Menlo-Regular"/>
              </a:rPr>
              <a:t>    </a:t>
            </a:r>
            <a:r>
              <a:rPr lang="en-US" dirty="0" err="1">
                <a:solidFill>
                  <a:srgbClr val="000000"/>
                </a:solidFill>
                <a:latin typeface="Menlo-Regular"/>
              </a:rPr>
              <a:t>cout</a:t>
            </a:r>
            <a:r>
              <a:rPr lang="en-US" dirty="0">
                <a:solidFill>
                  <a:srgbClr val="000000"/>
                </a:solidFill>
                <a:latin typeface="Menlo-Regular"/>
              </a:rPr>
              <a:t> &lt;&lt; </a:t>
            </a:r>
            <a:r>
              <a:rPr lang="en-US" dirty="0">
                <a:solidFill>
                  <a:srgbClr val="C41A16"/>
                </a:solidFill>
                <a:latin typeface="Menlo-Regular"/>
              </a:rPr>
              <a:t>"Enter an integer : "</a:t>
            </a:r>
            <a:r>
              <a:rPr lang="en-US" dirty="0">
                <a:solidFill>
                  <a:srgbClr val="000000"/>
                </a:solidFill>
                <a:latin typeface="Menlo-Regular"/>
              </a:rPr>
              <a:t>;</a:t>
            </a:r>
            <a:endParaRPr lang="en-US" sz="2800" dirty="0">
              <a:solidFill>
                <a:prstClr val="black"/>
              </a:solidFill>
              <a:latin typeface="Helvetica"/>
            </a:endParaRPr>
          </a:p>
          <a:p>
            <a:pPr marL="114300" indent="0">
              <a:buNone/>
            </a:pPr>
            <a:r>
              <a:rPr lang="mr-IN" dirty="0">
                <a:solidFill>
                  <a:srgbClr val="000000"/>
                </a:solidFill>
                <a:latin typeface="Menlo-Regular"/>
              </a:rPr>
              <a:t>    cin </a:t>
            </a:r>
            <a:r>
              <a:rPr lang="en-CA" dirty="0">
                <a:solidFill>
                  <a:srgbClr val="000000"/>
                </a:solidFill>
                <a:latin typeface="Menlo-Regular"/>
              </a:rPr>
              <a:t>&gt;&gt; </a:t>
            </a:r>
            <a:r>
              <a:rPr lang="mr-IN" dirty="0">
                <a:solidFill>
                  <a:srgbClr val="000000"/>
                </a:solidFill>
                <a:latin typeface="Menlo-Regular"/>
              </a:rPr>
              <a:t>i;</a:t>
            </a:r>
            <a:endParaRPr lang="mr-IN" sz="2800" dirty="0">
              <a:solidFill>
                <a:prstClr val="black"/>
              </a:solidFill>
              <a:latin typeface="Helvetica"/>
            </a:endParaRPr>
          </a:p>
          <a:p>
            <a:pPr marL="114300" indent="0">
              <a:buNone/>
            </a:pPr>
            <a:r>
              <a:rPr lang="mr-IN" dirty="0">
                <a:solidFill>
                  <a:srgbClr val="000000"/>
                </a:solidFill>
                <a:latin typeface="Menlo-Regular"/>
              </a:rPr>
              <a:t>    cout </a:t>
            </a:r>
            <a:r>
              <a:rPr lang="en-CA" dirty="0">
                <a:solidFill>
                  <a:srgbClr val="000000"/>
                </a:solidFill>
                <a:latin typeface="Menlo-Regular"/>
              </a:rPr>
              <a:t> &lt;&lt;</a:t>
            </a:r>
            <a:r>
              <a:rPr lang="en-CA" dirty="0">
                <a:solidFill>
                  <a:srgbClr val="C41A16"/>
                </a:solidFill>
                <a:latin typeface="Menlo-Regular"/>
              </a:rPr>
              <a:t> “</a:t>
            </a:r>
            <a:r>
              <a:rPr lang="mr-IN" dirty="0">
                <a:solidFill>
                  <a:srgbClr val="C41A16"/>
                </a:solidFill>
                <a:latin typeface="Menlo-Regular"/>
              </a:rPr>
              <a:t>You entered </a:t>
            </a:r>
            <a:r>
              <a:rPr lang="en-CA" dirty="0">
                <a:solidFill>
                  <a:srgbClr val="C41A16"/>
                </a:solidFill>
                <a:latin typeface="Menlo-Regular"/>
              </a:rPr>
              <a:t>“ &lt;&lt;</a:t>
            </a:r>
            <a:r>
              <a:rPr lang="mr-IN" dirty="0">
                <a:solidFill>
                  <a:srgbClr val="000000"/>
                </a:solidFill>
                <a:latin typeface="Menlo-Regular"/>
              </a:rPr>
              <a:t> i </a:t>
            </a:r>
            <a:r>
              <a:rPr lang="en-CA" dirty="0">
                <a:solidFill>
                  <a:srgbClr val="000000"/>
                </a:solidFill>
                <a:latin typeface="Menlo-Regular"/>
              </a:rPr>
              <a:t> &lt;&lt;</a:t>
            </a:r>
            <a:r>
              <a:rPr lang="mr-IN" dirty="0">
                <a:solidFill>
                  <a:srgbClr val="000000"/>
                </a:solidFill>
                <a:latin typeface="Menlo-Regular"/>
              </a:rPr>
              <a:t> endl;</a:t>
            </a:r>
            <a:endParaRPr lang="mr-IN" sz="2800" dirty="0">
              <a:solidFill>
                <a:prstClr val="black"/>
              </a:solidFill>
              <a:latin typeface="Helvetica"/>
            </a:endParaRPr>
          </a:p>
          <a:p>
            <a:pPr marL="114300" indent="0">
              <a:buNone/>
            </a:pPr>
            <a:r>
              <a:rPr lang="mr-IN" dirty="0">
                <a:solidFill>
                  <a:srgbClr val="000000"/>
                </a:solidFill>
                <a:latin typeface="Menlo-Regular"/>
              </a:rPr>
              <a:t>}</a:t>
            </a:r>
            <a:endParaRPr lang="en-US" dirty="0"/>
          </a:p>
        </p:txBody>
      </p:sp>
    </p:spTree>
    <p:extLst>
      <p:ext uri="{BB962C8B-B14F-4D97-AF65-F5344CB8AC3E}">
        <p14:creationId xmlns:p14="http://schemas.microsoft.com/office/powerpoint/2010/main" val="223327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BCE-BA33-4878-AC91-A757F08E8C86}"/>
              </a:ext>
            </a:extLst>
          </p:cNvPr>
          <p:cNvSpPr>
            <a:spLocks noGrp="1"/>
          </p:cNvSpPr>
          <p:nvPr>
            <p:ph type="title"/>
          </p:nvPr>
        </p:nvSpPr>
        <p:spPr/>
        <p:txBody>
          <a:bodyPr/>
          <a:lstStyle/>
          <a:p>
            <a:r>
              <a:rPr lang="en-US" dirty="0"/>
              <a:t>Type Safety</a:t>
            </a:r>
          </a:p>
        </p:txBody>
      </p:sp>
      <p:sp>
        <p:nvSpPr>
          <p:cNvPr id="3" name="Content Placeholder 2">
            <a:extLst>
              <a:ext uri="{FF2B5EF4-FFF2-40B4-BE49-F238E27FC236}">
                <a16:creationId xmlns:a16="http://schemas.microsoft.com/office/drawing/2014/main" id="{FFFDF477-5048-4DDC-B1F4-63FC803EE598}"/>
              </a:ext>
            </a:extLst>
          </p:cNvPr>
          <p:cNvSpPr>
            <a:spLocks noGrp="1"/>
          </p:cNvSpPr>
          <p:nvPr>
            <p:ph idx="1"/>
          </p:nvPr>
        </p:nvSpPr>
        <p:spPr>
          <a:xfrm>
            <a:off x="457200" y="1752601"/>
            <a:ext cx="8229600" cy="1676400"/>
          </a:xfrm>
        </p:spPr>
        <p:txBody>
          <a:bodyPr/>
          <a:lstStyle/>
          <a:p>
            <a:r>
              <a:rPr lang="en-US" dirty="0"/>
              <a:t>C compilers are more tolerant of type errors than C++ compilers.  For example, a C compiler will accept the following code, which may cause a segmentation fault at run-time</a:t>
            </a:r>
          </a:p>
          <a:p>
            <a:endParaRPr lang="en-US" dirty="0"/>
          </a:p>
          <a:p>
            <a:endParaRPr lang="en-US" dirty="0"/>
          </a:p>
          <a:p>
            <a:pPr marL="114300" indent="0">
              <a:buNone/>
            </a:pPr>
            <a:endParaRPr lang="en-US" dirty="0"/>
          </a:p>
        </p:txBody>
      </p:sp>
      <p:sp>
        <p:nvSpPr>
          <p:cNvPr id="5" name="Rectangle 2">
            <a:extLst>
              <a:ext uri="{FF2B5EF4-FFF2-40B4-BE49-F238E27FC236}">
                <a16:creationId xmlns:a16="http://schemas.microsoft.com/office/drawing/2014/main" id="{A700F930-B87A-4E6D-B5E6-4B466F140F05}"/>
              </a:ext>
            </a:extLst>
          </p:cNvPr>
          <p:cNvSpPr>
            <a:spLocks noChangeArrowheads="1"/>
          </p:cNvSpPr>
          <p:nvPr/>
        </p:nvSpPr>
        <p:spPr bwMode="auto">
          <a:xfrm>
            <a:off x="647265" y="3432395"/>
            <a:ext cx="4078847" cy="2308324"/>
          </a:xfrm>
          <a:prstGeom prst="rect">
            <a:avLst/>
          </a:prstGeom>
          <a:solidFill>
            <a:srgbClr val="FFFF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#include &lt;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stdio.h</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void foo();</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main(void)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foo(-25);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foo(char x[]) { </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printf</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 x);} </a:t>
            </a:r>
            <a:r>
              <a:rPr kumimoji="0" lang="en-US" altLang="en-US"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/*ERROR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BEAAE03-398A-45C2-B618-BB4EA57E07D4}"/>
              </a:ext>
            </a:extLst>
          </p:cNvPr>
          <p:cNvSpPr>
            <a:spLocks noChangeArrowheads="1"/>
          </p:cNvSpPr>
          <p:nvPr/>
        </p:nvSpPr>
        <p:spPr bwMode="auto">
          <a:xfrm>
            <a:off x="4916177" y="3452939"/>
            <a:ext cx="3770615" cy="2308324"/>
          </a:xfrm>
          <a:prstGeom prst="rect">
            <a:avLst/>
          </a:prstGeom>
          <a:solidFill>
            <a:srgbClr val="FFFF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#include &lt;</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stdio.h</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foo(</a:t>
            </a:r>
            <a:r>
              <a:rPr kumimoji="0" lang="en-US" altLang="en-US"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char x[]</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main(void)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foo(-25);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foo(char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printf</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 x);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DCAC06D-7E65-48B7-9E86-B9CFE4713193}"/>
              </a:ext>
            </a:extLst>
          </p:cNvPr>
          <p:cNvSpPr txBox="1"/>
          <p:nvPr/>
        </p:nvSpPr>
        <p:spPr>
          <a:xfrm>
            <a:off x="626717" y="5907642"/>
            <a:ext cx="8126865" cy="923330"/>
          </a:xfrm>
          <a:prstGeom prst="rect">
            <a:avLst/>
          </a:prstGeom>
          <a:noFill/>
        </p:spPr>
        <p:txBody>
          <a:bodyPr wrap="square" rtlCol="0">
            <a:spAutoFit/>
          </a:bodyPr>
          <a:lstStyle/>
          <a:p>
            <a:r>
              <a:rPr lang="en-US" dirty="0"/>
              <a:t>In C++ all prototypes list their parameter types, which has forced all C++ compilers to check for argument/parameter type mismatches at compile-time. </a:t>
            </a:r>
          </a:p>
        </p:txBody>
      </p:sp>
    </p:spTree>
    <p:extLst>
      <p:ext uri="{BB962C8B-B14F-4D97-AF65-F5344CB8AC3E}">
        <p14:creationId xmlns:p14="http://schemas.microsoft.com/office/powerpoint/2010/main" val="74890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A1D7-7C83-4AD6-B2A3-D457DC26A9AC}"/>
              </a:ext>
            </a:extLst>
          </p:cNvPr>
          <p:cNvSpPr>
            <a:spLocks noGrp="1"/>
          </p:cNvSpPr>
          <p:nvPr>
            <p:ph type="title"/>
          </p:nvPr>
        </p:nvSpPr>
        <p:spPr/>
        <p:txBody>
          <a:bodyPr/>
          <a:lstStyle/>
          <a:p>
            <a:r>
              <a:rPr lang="en-US" dirty="0"/>
              <a:t>Object terminology</a:t>
            </a:r>
          </a:p>
        </p:txBody>
      </p:sp>
      <p:sp>
        <p:nvSpPr>
          <p:cNvPr id="3" name="Content Placeholder 2">
            <a:extLst>
              <a:ext uri="{FF2B5EF4-FFF2-40B4-BE49-F238E27FC236}">
                <a16:creationId xmlns:a16="http://schemas.microsoft.com/office/drawing/2014/main" id="{2AFA5E1A-E7A8-44EF-AD33-AFC2CFB5F9FA}"/>
              </a:ext>
            </a:extLst>
          </p:cNvPr>
          <p:cNvSpPr>
            <a:spLocks noGrp="1"/>
          </p:cNvSpPr>
          <p:nvPr>
            <p:ph idx="1"/>
          </p:nvPr>
        </p:nvSpPr>
        <p:spPr/>
        <p:txBody>
          <a:bodyPr/>
          <a:lstStyle/>
          <a:p>
            <a:r>
              <a:rPr lang="en-US" dirty="0"/>
              <a:t>Object oriented programming </a:t>
            </a:r>
          </a:p>
          <a:p>
            <a:r>
              <a:rPr lang="en-US" dirty="0"/>
              <a:t>Abstraction</a:t>
            </a:r>
          </a:p>
          <a:p>
            <a:r>
              <a:rPr lang="en-US" dirty="0"/>
              <a:t>Encapsulation</a:t>
            </a:r>
          </a:p>
          <a:p>
            <a:r>
              <a:rPr lang="en-US" dirty="0"/>
              <a:t>Inheritance</a:t>
            </a:r>
          </a:p>
          <a:p>
            <a:r>
              <a:rPr lang="en-US" dirty="0"/>
              <a:t>Polymorphism</a:t>
            </a:r>
          </a:p>
          <a:p>
            <a:endParaRPr lang="en-US" dirty="0"/>
          </a:p>
        </p:txBody>
      </p:sp>
      <p:pic>
        <p:nvPicPr>
          <p:cNvPr id="5" name="Picture 4">
            <a:extLst>
              <a:ext uri="{FF2B5EF4-FFF2-40B4-BE49-F238E27FC236}">
                <a16:creationId xmlns:a16="http://schemas.microsoft.com/office/drawing/2014/main" id="{2A662435-3C79-403A-B71B-9DB7C4D9BDA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38921" y="2574877"/>
            <a:ext cx="5347879" cy="3474720"/>
          </a:xfrm>
          <a:prstGeom prst="rect">
            <a:avLst/>
          </a:prstGeom>
        </p:spPr>
      </p:pic>
    </p:spTree>
    <p:extLst>
      <p:ext uri="{BB962C8B-B14F-4D97-AF65-F5344CB8AC3E}">
        <p14:creationId xmlns:p14="http://schemas.microsoft.com/office/powerpoint/2010/main" val="2429502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A099-A7ED-4CF0-8A3E-8312EEF7E8AA}"/>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4316A3D-E057-418F-BD4F-28419DC39449}"/>
              </a:ext>
            </a:extLst>
          </p:cNvPr>
          <p:cNvSpPr>
            <a:spLocks noGrp="1"/>
          </p:cNvSpPr>
          <p:nvPr>
            <p:ph idx="1"/>
          </p:nvPr>
        </p:nvSpPr>
        <p:spPr/>
        <p:txBody>
          <a:bodyPr/>
          <a:lstStyle/>
          <a:p>
            <a:r>
              <a:rPr lang="en-US" dirty="0"/>
              <a:t>One of the most essential and important feature of object oriented programming in C++</a:t>
            </a:r>
          </a:p>
          <a:p>
            <a:endParaRPr lang="en-US" dirty="0"/>
          </a:p>
          <a:p>
            <a:r>
              <a:rPr lang="en-US" dirty="0"/>
              <a:t>Data abstraction refers to providing only essential information about the data to the outside world, hiding the background details or implementation</a:t>
            </a:r>
          </a:p>
          <a:p>
            <a:endParaRPr lang="en-US" dirty="0"/>
          </a:p>
          <a:p>
            <a:r>
              <a:rPr lang="en-US" dirty="0"/>
              <a:t>Example:</a:t>
            </a:r>
          </a:p>
          <a:p>
            <a:r>
              <a:rPr lang="en-US" dirty="0"/>
              <a:t>A real life example of a man driving a car.</a:t>
            </a:r>
          </a:p>
        </p:txBody>
      </p:sp>
    </p:spTree>
    <p:extLst>
      <p:ext uri="{BB962C8B-B14F-4D97-AF65-F5344CB8AC3E}">
        <p14:creationId xmlns:p14="http://schemas.microsoft.com/office/powerpoint/2010/main" val="392316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0C48-6326-4C22-8F00-380F7B8BBEC7}"/>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C8EC5D0D-3161-4F81-8E4C-83D19446556B}"/>
              </a:ext>
            </a:extLst>
          </p:cNvPr>
          <p:cNvSpPr>
            <a:spLocks noGrp="1"/>
          </p:cNvSpPr>
          <p:nvPr>
            <p:ph idx="1"/>
          </p:nvPr>
        </p:nvSpPr>
        <p:spPr/>
        <p:txBody>
          <a:bodyPr/>
          <a:lstStyle/>
          <a:p>
            <a:r>
              <a:rPr lang="en-US" sz="2800" b="1" dirty="0"/>
              <a:t>Abstraction using Classes:</a:t>
            </a:r>
            <a:r>
              <a:rPr lang="en-US" sz="2800" dirty="0"/>
              <a:t> </a:t>
            </a:r>
          </a:p>
          <a:p>
            <a:r>
              <a:rPr lang="en-US" dirty="0"/>
              <a:t>We can implement Abstraction in C++ using classes.</a:t>
            </a:r>
          </a:p>
          <a:p>
            <a:pPr marL="114300" indent="0">
              <a:buNone/>
            </a:pPr>
            <a:endParaRPr lang="en-US" dirty="0"/>
          </a:p>
          <a:p>
            <a:r>
              <a:rPr lang="en-US" dirty="0"/>
              <a:t> Class helps us to group data members and member functions using available access specifiers.</a:t>
            </a:r>
          </a:p>
          <a:p>
            <a:endParaRPr lang="en-US" dirty="0"/>
          </a:p>
          <a:p>
            <a:r>
              <a:rPr lang="en-US" dirty="0"/>
              <a:t> A Class can decide which data member will be visible to outside world and which is not.</a:t>
            </a:r>
          </a:p>
        </p:txBody>
      </p:sp>
    </p:spTree>
    <p:extLst>
      <p:ext uri="{BB962C8B-B14F-4D97-AF65-F5344CB8AC3E}">
        <p14:creationId xmlns:p14="http://schemas.microsoft.com/office/powerpoint/2010/main" val="148240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FBC2-1999-43F8-8C0B-90836E18684C}"/>
              </a:ext>
            </a:extLst>
          </p:cNvPr>
          <p:cNvSpPr>
            <a:spLocks noGrp="1"/>
          </p:cNvSpPr>
          <p:nvPr>
            <p:ph type="title"/>
          </p:nvPr>
        </p:nvSpPr>
        <p:spPr>
          <a:xfrm>
            <a:off x="426128" y="408373"/>
            <a:ext cx="8260672" cy="639592"/>
          </a:xfrm>
        </p:spPr>
        <p:txBody>
          <a:bodyPr/>
          <a:lstStyle/>
          <a:p>
            <a:r>
              <a:rPr lang="en-US" dirty="0"/>
              <a:t>Abstraction</a:t>
            </a:r>
          </a:p>
        </p:txBody>
      </p:sp>
      <p:sp>
        <p:nvSpPr>
          <p:cNvPr id="3" name="Content Placeholder 2">
            <a:extLst>
              <a:ext uri="{FF2B5EF4-FFF2-40B4-BE49-F238E27FC236}">
                <a16:creationId xmlns:a16="http://schemas.microsoft.com/office/drawing/2014/main" id="{6255E6A2-AA91-4DEA-8683-9AD7DD718991}"/>
              </a:ext>
            </a:extLst>
          </p:cNvPr>
          <p:cNvSpPr>
            <a:spLocks noGrp="1"/>
          </p:cNvSpPr>
          <p:nvPr>
            <p:ph idx="1"/>
          </p:nvPr>
        </p:nvSpPr>
        <p:spPr>
          <a:xfrm>
            <a:off x="457200" y="1629312"/>
            <a:ext cx="8229600" cy="5228688"/>
          </a:xfrm>
        </p:spPr>
        <p:txBody>
          <a:bodyPr>
            <a:normAutofit fontScale="92500" lnSpcReduction="10000"/>
          </a:bodyPr>
          <a:lstStyle/>
          <a:p>
            <a:r>
              <a:rPr lang="en-US" b="1" dirty="0"/>
              <a:t>Abstraction in Header files</a:t>
            </a:r>
          </a:p>
          <a:p>
            <a:r>
              <a:rPr lang="en-US" dirty="0"/>
              <a:t>For example, consider the pow() method present in </a:t>
            </a:r>
            <a:r>
              <a:rPr lang="en-US" dirty="0" err="1"/>
              <a:t>math.h</a:t>
            </a:r>
            <a:r>
              <a:rPr lang="en-US" dirty="0"/>
              <a:t> header file. </a:t>
            </a:r>
          </a:p>
          <a:p>
            <a:endParaRPr lang="en-US" dirty="0"/>
          </a:p>
          <a:p>
            <a:pPr fontAlgn="base"/>
            <a:r>
              <a:rPr lang="en-US" b="1" dirty="0"/>
              <a:t>Abstraction using access specifiers</a:t>
            </a:r>
            <a:endParaRPr lang="en-US" dirty="0"/>
          </a:p>
          <a:p>
            <a:pPr fontAlgn="base"/>
            <a:r>
              <a:rPr lang="en-US" dirty="0"/>
              <a:t>Access specifiers are the main pillar of implementing abstraction in C++. We can use access specifiers to enforce restrictions on class members. </a:t>
            </a:r>
          </a:p>
          <a:p>
            <a:pPr marL="114300" indent="0" fontAlgn="base">
              <a:buNone/>
            </a:pPr>
            <a:endParaRPr lang="en-US" sz="1100" dirty="0"/>
          </a:p>
          <a:p>
            <a:pPr fontAlgn="base"/>
            <a:r>
              <a:rPr lang="en-US" dirty="0"/>
              <a:t>Members declared as </a:t>
            </a:r>
            <a:r>
              <a:rPr lang="en-US" b="1" dirty="0"/>
              <a:t>public </a:t>
            </a:r>
            <a:r>
              <a:rPr lang="en-US" dirty="0"/>
              <a:t>in a class, can be accessed from anywhere in the program.</a:t>
            </a:r>
          </a:p>
          <a:p>
            <a:pPr fontAlgn="base"/>
            <a:r>
              <a:rPr lang="en-US" dirty="0"/>
              <a:t>Members declared as </a:t>
            </a:r>
            <a:r>
              <a:rPr lang="en-US" b="1" dirty="0"/>
              <a:t>private </a:t>
            </a:r>
            <a:r>
              <a:rPr lang="en-US" dirty="0"/>
              <a:t>in a class, can be accessed only from within the class. They are not allowed to be accessed from any part of code outside the class.</a:t>
            </a:r>
          </a:p>
          <a:p>
            <a:pPr fontAlgn="base"/>
            <a:endParaRPr lang="en-US" dirty="0">
              <a:solidFill>
                <a:schemeClr val="tx1"/>
              </a:solidFill>
            </a:endParaRPr>
          </a:p>
          <a:p>
            <a:endParaRPr lang="en-US" dirty="0"/>
          </a:p>
        </p:txBody>
      </p:sp>
    </p:spTree>
    <p:extLst>
      <p:ext uri="{BB962C8B-B14F-4D97-AF65-F5344CB8AC3E}">
        <p14:creationId xmlns:p14="http://schemas.microsoft.com/office/powerpoint/2010/main" val="372221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8D64-0587-4A06-A229-F7A071AFBD85}"/>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D879D153-0CCB-40D4-B3B0-4AD22BE2F925}"/>
              </a:ext>
            </a:extLst>
          </p:cNvPr>
          <p:cNvSpPr>
            <a:spLocks noGrp="1"/>
          </p:cNvSpPr>
          <p:nvPr>
            <p:ph idx="1"/>
          </p:nvPr>
        </p:nvSpPr>
        <p:spPr/>
        <p:txBody>
          <a:bodyPr/>
          <a:lstStyle/>
          <a:p>
            <a:r>
              <a:rPr lang="en-US" dirty="0"/>
              <a:t>User defined data types </a:t>
            </a:r>
          </a:p>
          <a:p>
            <a:r>
              <a:rPr lang="en-US" dirty="0"/>
              <a:t>Structure of similar objects.</a:t>
            </a:r>
          </a:p>
          <a:p>
            <a:pPr marL="114300" indent="0">
              <a:buNone/>
            </a:pPr>
            <a:endParaRPr lang="en-US" dirty="0"/>
          </a:p>
          <a:p>
            <a:r>
              <a:rPr lang="en-US" dirty="0"/>
              <a:t>Objects have similar structure but possibly different states.</a:t>
            </a:r>
          </a:p>
          <a:p>
            <a:pPr marL="114300" indent="0">
              <a:buNone/>
            </a:pPr>
            <a:endParaRPr lang="en-US" dirty="0"/>
          </a:p>
          <a:p>
            <a:r>
              <a:rPr lang="en-US" dirty="0"/>
              <a:t>Example </a:t>
            </a:r>
          </a:p>
          <a:p>
            <a:pPr lvl="1"/>
            <a:r>
              <a:rPr lang="en-US" dirty="0"/>
              <a:t>Books</a:t>
            </a:r>
          </a:p>
        </p:txBody>
      </p:sp>
    </p:spTree>
    <p:extLst>
      <p:ext uri="{BB962C8B-B14F-4D97-AF65-F5344CB8AC3E}">
        <p14:creationId xmlns:p14="http://schemas.microsoft.com/office/powerpoint/2010/main" val="343811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FA76-CCDA-4469-A3A8-AC6FA3B00F7D}"/>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03AE0FA4-6847-414E-BF9E-D81820A7AAE7}"/>
              </a:ext>
            </a:extLst>
          </p:cNvPr>
          <p:cNvSpPr>
            <a:spLocks noGrp="1"/>
          </p:cNvSpPr>
          <p:nvPr>
            <p:ph idx="1"/>
          </p:nvPr>
        </p:nvSpPr>
        <p:spPr>
          <a:xfrm>
            <a:off x="457200" y="1752601"/>
            <a:ext cx="8229600" cy="1676400"/>
          </a:xfrm>
        </p:spPr>
        <p:txBody>
          <a:bodyPr/>
          <a:lstStyle/>
          <a:p>
            <a:r>
              <a:rPr lang="en-US" dirty="0"/>
              <a:t>Primary concept of OOP</a:t>
            </a:r>
          </a:p>
          <a:p>
            <a:r>
              <a:rPr lang="en-US" dirty="0"/>
              <a:t>Integration of data and logic within a class</a:t>
            </a:r>
          </a:p>
          <a:p>
            <a:pPr lvl="1"/>
            <a:r>
              <a:rPr lang="en-US" dirty="0"/>
              <a:t>Interface between implementation and any client</a:t>
            </a:r>
          </a:p>
        </p:txBody>
      </p:sp>
      <p:pic>
        <p:nvPicPr>
          <p:cNvPr id="1028" name="Picture 4" descr="encapsulation">
            <a:extLst>
              <a:ext uri="{FF2B5EF4-FFF2-40B4-BE49-F238E27FC236}">
                <a16:creationId xmlns:a16="http://schemas.microsoft.com/office/drawing/2014/main" id="{7782BE00-7206-4057-B607-8B200F68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63" y="3462336"/>
            <a:ext cx="7972425" cy="2038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7F00A1-AEFA-4B66-B3CB-8DFC05991F2D}"/>
              </a:ext>
            </a:extLst>
          </p:cNvPr>
          <p:cNvSpPr txBox="1"/>
          <p:nvPr/>
        </p:nvSpPr>
        <p:spPr>
          <a:xfrm>
            <a:off x="678094" y="5979560"/>
            <a:ext cx="60617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err="1"/>
              <a:t>cout</a:t>
            </a:r>
            <a:r>
              <a:rPr lang="en-US" dirty="0"/>
              <a:t> &lt;&lt; “OOP”;</a:t>
            </a:r>
          </a:p>
        </p:txBody>
      </p:sp>
    </p:spTree>
    <p:extLst>
      <p:ext uri="{BB962C8B-B14F-4D97-AF65-F5344CB8AC3E}">
        <p14:creationId xmlns:p14="http://schemas.microsoft.com/office/powerpoint/2010/main" val="55919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774C-5712-45FE-99F6-C362361B2165}"/>
              </a:ext>
            </a:extLst>
          </p:cNvPr>
          <p:cNvSpPr>
            <a:spLocks noGrp="1"/>
          </p:cNvSpPr>
          <p:nvPr>
            <p:ph type="title"/>
          </p:nvPr>
        </p:nvSpPr>
        <p:spPr/>
        <p:txBody>
          <a:bodyPr/>
          <a:lstStyle/>
          <a:p>
            <a:r>
              <a:rPr lang="en-US" dirty="0"/>
              <a:t>inheritance</a:t>
            </a:r>
          </a:p>
        </p:txBody>
      </p:sp>
      <p:pic>
        <p:nvPicPr>
          <p:cNvPr id="2050" name="Picture 2" descr="is a kind of hierarchy">
            <a:extLst>
              <a:ext uri="{FF2B5EF4-FFF2-40B4-BE49-F238E27FC236}">
                <a16:creationId xmlns:a16="http://schemas.microsoft.com/office/drawing/2014/main" id="{0769A1F3-C88D-4B6E-A45F-F62CB7FA65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780" y="3253546"/>
            <a:ext cx="2311685" cy="1371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F55EED-D46B-42BC-B0C8-EEA814E04003}"/>
              </a:ext>
            </a:extLst>
          </p:cNvPr>
          <p:cNvSpPr txBox="1"/>
          <p:nvPr/>
        </p:nvSpPr>
        <p:spPr>
          <a:xfrm>
            <a:off x="544530" y="2034283"/>
            <a:ext cx="7674796" cy="369332"/>
          </a:xfrm>
          <a:prstGeom prst="rect">
            <a:avLst/>
          </a:prstGeom>
          <a:noFill/>
        </p:spPr>
        <p:txBody>
          <a:bodyPr wrap="square" rtlCol="0">
            <a:spAutoFit/>
          </a:bodyPr>
          <a:lstStyle/>
          <a:p>
            <a:r>
              <a:rPr lang="en-US"/>
              <a:t>one class inherits the structure of another class</a:t>
            </a:r>
            <a:endParaRPr lang="en-US" dirty="0"/>
          </a:p>
        </p:txBody>
      </p:sp>
    </p:spTree>
    <p:extLst>
      <p:ext uri="{BB962C8B-B14F-4D97-AF65-F5344CB8AC3E}">
        <p14:creationId xmlns:p14="http://schemas.microsoft.com/office/powerpoint/2010/main" val="2114040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480C-77CD-437B-8F7A-6EA9C8B13D70}"/>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85320ACB-DBD1-40AA-AC6A-FB5BC57F82B7}"/>
              </a:ext>
            </a:extLst>
          </p:cNvPr>
          <p:cNvSpPr>
            <a:spLocks noGrp="1"/>
          </p:cNvSpPr>
          <p:nvPr>
            <p:ph idx="1"/>
          </p:nvPr>
        </p:nvSpPr>
        <p:spPr>
          <a:xfrm>
            <a:off x="457200" y="1752601"/>
            <a:ext cx="8229600" cy="702923"/>
          </a:xfrm>
        </p:spPr>
        <p:txBody>
          <a:bodyPr/>
          <a:lstStyle/>
          <a:p>
            <a:r>
              <a:rPr lang="en-US" dirty="0"/>
              <a:t>A single interface provides multiple implementations</a:t>
            </a:r>
          </a:p>
        </p:txBody>
      </p:sp>
      <p:pic>
        <p:nvPicPr>
          <p:cNvPr id="3074" name="Picture 2" descr="identical behavior polymorphism">
            <a:extLst>
              <a:ext uri="{FF2B5EF4-FFF2-40B4-BE49-F238E27FC236}">
                <a16:creationId xmlns:a16="http://schemas.microsoft.com/office/drawing/2014/main" id="{100DBA7E-CE8F-4B1D-8B54-810B4AFF728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01822" y="2778306"/>
            <a:ext cx="4384978"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fferent behavior polymorphism">
            <a:extLst>
              <a:ext uri="{FF2B5EF4-FFF2-40B4-BE49-F238E27FC236}">
                <a16:creationId xmlns:a16="http://schemas.microsoft.com/office/drawing/2014/main" id="{AD2CDA64-9CAF-4784-8106-5E0A944726B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8812" y="2778306"/>
            <a:ext cx="3501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4CAD88-BF4E-452A-9B1E-0778FD95BFD9}"/>
              </a:ext>
            </a:extLst>
          </p:cNvPr>
          <p:cNvSpPr txBox="1"/>
          <p:nvPr/>
        </p:nvSpPr>
        <p:spPr>
          <a:xfrm>
            <a:off x="426128" y="5671335"/>
            <a:ext cx="8481566" cy="646331"/>
          </a:xfrm>
          <a:prstGeom prst="rect">
            <a:avLst/>
          </a:prstGeom>
          <a:noFill/>
        </p:spPr>
        <p:txBody>
          <a:bodyPr wrap="square" rtlCol="0">
            <a:spAutoFit/>
          </a:bodyPr>
          <a:lstStyle/>
          <a:p>
            <a:r>
              <a:rPr lang="en-US"/>
              <a:t>Polymorphic programming allows us to minimize the duplication of code amongst objects that belong to the same inheritance hierarchy.</a:t>
            </a:r>
            <a:endParaRPr lang="en-US" dirty="0"/>
          </a:p>
        </p:txBody>
      </p:sp>
    </p:spTree>
    <p:extLst>
      <p:ext uri="{BB962C8B-B14F-4D97-AF65-F5344CB8AC3E}">
        <p14:creationId xmlns:p14="http://schemas.microsoft.com/office/powerpoint/2010/main" val="53843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330195" y="1794935"/>
            <a:ext cx="8229600" cy="4373563"/>
          </a:xfrm>
        </p:spPr>
        <p:txBody>
          <a:bodyPr/>
          <a:lstStyle/>
          <a:p>
            <a:r>
              <a:rPr lang="en-US" dirty="0"/>
              <a:t>Dr. Nargis Khan </a:t>
            </a:r>
          </a:p>
          <a:p>
            <a:r>
              <a:rPr lang="en-US" dirty="0"/>
              <a:t>Office: Microsoft Teams</a:t>
            </a:r>
          </a:p>
          <a:p>
            <a:r>
              <a:rPr lang="en-US" dirty="0">
                <a:solidFill>
                  <a:srgbClr val="0000FF"/>
                </a:solidFill>
                <a:hlinkClick r:id="rId2"/>
              </a:rPr>
              <a:t>nargis.khan@senecacollege.ca</a:t>
            </a:r>
            <a:endParaRPr lang="en-US" dirty="0">
              <a:solidFill>
                <a:srgbClr val="0000FF"/>
              </a:solidFill>
            </a:endParaRPr>
          </a:p>
        </p:txBody>
      </p:sp>
    </p:spTree>
    <p:extLst>
      <p:ext uri="{BB962C8B-B14F-4D97-AF65-F5344CB8AC3E}">
        <p14:creationId xmlns:p14="http://schemas.microsoft.com/office/powerpoint/2010/main" val="4081495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Quiz</a:t>
            </a:r>
          </a:p>
        </p:txBody>
      </p:sp>
      <p:sp>
        <p:nvSpPr>
          <p:cNvPr id="3" name="Content Placeholder 2"/>
          <p:cNvSpPr>
            <a:spLocks noGrp="1"/>
          </p:cNvSpPr>
          <p:nvPr>
            <p:ph idx="1"/>
          </p:nvPr>
        </p:nvSpPr>
        <p:spPr/>
        <p:txBody>
          <a:bodyPr/>
          <a:lstStyle/>
          <a:p>
            <a:r>
              <a:rPr lang="en-US" dirty="0"/>
              <a:t>Welcome to Object-Oriented</a:t>
            </a:r>
          </a:p>
          <a:p>
            <a:r>
              <a:rPr lang="en-US" dirty="0"/>
              <a:t>Modular Programming</a:t>
            </a:r>
          </a:p>
          <a:p>
            <a:r>
              <a:rPr lang="en-US" dirty="0"/>
              <a:t>Object Terminology</a:t>
            </a:r>
          </a:p>
          <a:p>
            <a:r>
              <a:rPr lang="en-US" dirty="0"/>
              <a:t>Types, References and Overloading</a:t>
            </a:r>
          </a:p>
          <a:p>
            <a:r>
              <a:rPr lang="en-US" dirty="0"/>
              <a:t>Dynamic Memory</a:t>
            </a:r>
          </a:p>
        </p:txBody>
      </p:sp>
    </p:spTree>
    <p:extLst>
      <p:ext uri="{BB962C8B-B14F-4D97-AF65-F5344CB8AC3E}">
        <p14:creationId xmlns:p14="http://schemas.microsoft.com/office/powerpoint/2010/main" val="4241772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workshop</a:t>
            </a:r>
          </a:p>
        </p:txBody>
      </p:sp>
      <p:sp>
        <p:nvSpPr>
          <p:cNvPr id="3" name="Content Placeholder 2"/>
          <p:cNvSpPr>
            <a:spLocks noGrp="1"/>
          </p:cNvSpPr>
          <p:nvPr>
            <p:ph idx="1"/>
          </p:nvPr>
        </p:nvSpPr>
        <p:spPr>
          <a:xfrm>
            <a:off x="457200" y="1752600"/>
            <a:ext cx="8229600" cy="4831748"/>
          </a:xfrm>
        </p:spPr>
        <p:txBody>
          <a:bodyPr>
            <a:normAutofit/>
          </a:bodyPr>
          <a:lstStyle/>
          <a:p>
            <a:r>
              <a:rPr lang="en-US" dirty="0"/>
              <a:t>Workshop 1</a:t>
            </a:r>
          </a:p>
        </p:txBody>
      </p:sp>
    </p:spTree>
    <p:extLst>
      <p:ext uri="{BB962C8B-B14F-4D97-AF65-F5344CB8AC3E}">
        <p14:creationId xmlns:p14="http://schemas.microsoft.com/office/powerpoint/2010/main" val="33352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Content Placeholder 2"/>
          <p:cNvSpPr>
            <a:spLocks noGrp="1"/>
          </p:cNvSpPr>
          <p:nvPr>
            <p:ph idx="1"/>
          </p:nvPr>
        </p:nvSpPr>
        <p:spPr/>
        <p:txBody>
          <a:bodyPr/>
          <a:lstStyle/>
          <a:p>
            <a:r>
              <a:rPr lang="en-US" dirty="0">
                <a:solidFill>
                  <a:schemeClr val="tx1"/>
                </a:solidFill>
              </a:rPr>
              <a:t>Course website </a:t>
            </a:r>
          </a:p>
          <a:p>
            <a:pPr>
              <a:buClr>
                <a:srgbClr val="0000FF"/>
              </a:buClr>
            </a:pPr>
            <a:r>
              <a:rPr lang="en-US" dirty="0">
                <a:solidFill>
                  <a:schemeClr val="tx1"/>
                </a:solidFill>
                <a:hlinkClick r:id="rId2"/>
              </a:rPr>
              <a:t>https://scs.senecac.on.ca/~oop244/</a:t>
            </a:r>
            <a:endParaRPr lang="en-US" dirty="0">
              <a:solidFill>
                <a:schemeClr val="tx1"/>
              </a:solidFill>
            </a:endParaRPr>
          </a:p>
          <a:p>
            <a:pPr>
              <a:buClr>
                <a:srgbClr val="0000FF"/>
              </a:buClr>
            </a:pPr>
            <a:r>
              <a:rPr lang="en-US" dirty="0">
                <a:solidFill>
                  <a:schemeClr val="tx1"/>
                </a:solidFill>
              </a:rPr>
              <a:t>Blackboard </a:t>
            </a:r>
          </a:p>
          <a:p>
            <a:endParaRPr lang="en-US" dirty="0">
              <a:solidFill>
                <a:schemeClr val="tx1"/>
              </a:solidFill>
            </a:endParaRPr>
          </a:p>
        </p:txBody>
      </p:sp>
    </p:spTree>
    <p:extLst>
      <p:ext uri="{BB962C8B-B14F-4D97-AF65-F5344CB8AC3E}">
        <p14:creationId xmlns:p14="http://schemas.microsoft.com/office/powerpoint/2010/main" val="16566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Kinds of programming language</a:t>
            </a:r>
          </a:p>
        </p:txBody>
      </p:sp>
      <p:sp>
        <p:nvSpPr>
          <p:cNvPr id="3" name="Content Placeholder 2"/>
          <p:cNvSpPr>
            <a:spLocks noGrp="1"/>
          </p:cNvSpPr>
          <p:nvPr>
            <p:ph idx="1"/>
          </p:nvPr>
        </p:nvSpPr>
        <p:spPr/>
        <p:txBody>
          <a:bodyPr/>
          <a:lstStyle/>
          <a:p>
            <a:r>
              <a:rPr lang="en-US" dirty="0"/>
              <a:t>Imperative</a:t>
            </a:r>
          </a:p>
          <a:p>
            <a:r>
              <a:rPr lang="en-US" dirty="0"/>
              <a:t>Declarative</a:t>
            </a:r>
          </a:p>
          <a:p>
            <a:endParaRPr lang="en-US" dirty="0"/>
          </a:p>
        </p:txBody>
      </p:sp>
    </p:spTree>
    <p:extLst>
      <p:ext uri="{BB962C8B-B14F-4D97-AF65-F5344CB8AC3E}">
        <p14:creationId xmlns:p14="http://schemas.microsoft.com/office/powerpoint/2010/main" val="220498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a:t>
            </a:r>
          </a:p>
        </p:txBody>
      </p:sp>
      <p:sp>
        <p:nvSpPr>
          <p:cNvPr id="3" name="Content Placeholder 2"/>
          <p:cNvSpPr>
            <a:spLocks noGrp="1"/>
          </p:cNvSpPr>
          <p:nvPr>
            <p:ph idx="1"/>
          </p:nvPr>
        </p:nvSpPr>
        <p:spPr/>
        <p:txBody>
          <a:bodyPr/>
          <a:lstStyle/>
          <a:p>
            <a:r>
              <a:rPr lang="en-US" dirty="0"/>
              <a:t>Telling the machine what to do</a:t>
            </a:r>
          </a:p>
          <a:p>
            <a:pPr lvl="1"/>
            <a:r>
              <a:rPr lang="en-US" dirty="0"/>
              <a:t>Statement oriented language</a:t>
            </a:r>
          </a:p>
          <a:p>
            <a:pPr lvl="2"/>
            <a:r>
              <a:rPr lang="en-US" dirty="0"/>
              <a:t>A statement is a syntactic unit that express some action to be carried out</a:t>
            </a:r>
          </a:p>
          <a:p>
            <a:pPr lvl="2"/>
            <a:r>
              <a:rPr lang="en-US" dirty="0"/>
              <a:t>age = age + 5;</a:t>
            </a:r>
          </a:p>
          <a:p>
            <a:pPr lvl="1"/>
            <a:r>
              <a:rPr lang="en-US" dirty="0"/>
              <a:t>Every statement changes the machine state</a:t>
            </a:r>
          </a:p>
          <a:p>
            <a:pPr lvl="2"/>
            <a:r>
              <a:rPr lang="en-US" dirty="0"/>
              <a:t>A variable represents a storage location in the computer memory</a:t>
            </a:r>
          </a:p>
          <a:p>
            <a:pPr lvl="2"/>
            <a:r>
              <a:rPr lang="en-US" dirty="0"/>
              <a:t>The value of variables (content of memory ) at any given point is called the program’s state</a:t>
            </a:r>
          </a:p>
          <a:p>
            <a:pPr lvl="2"/>
            <a:r>
              <a:rPr lang="en-US" dirty="0"/>
              <a:t>Example: C,C++,Java, </a:t>
            </a:r>
            <a:r>
              <a:rPr lang="en-US" dirty="0" err="1"/>
              <a:t>MatLab</a:t>
            </a:r>
            <a:r>
              <a:rPr lang="en-US" dirty="0"/>
              <a:t>, Assembly language etc.</a:t>
            </a:r>
          </a:p>
          <a:p>
            <a:pPr lvl="2"/>
            <a:endParaRPr lang="en-US" dirty="0"/>
          </a:p>
        </p:txBody>
      </p:sp>
    </p:spTree>
    <p:extLst>
      <p:ext uri="{BB962C8B-B14F-4D97-AF65-F5344CB8AC3E}">
        <p14:creationId xmlns:p14="http://schemas.microsoft.com/office/powerpoint/2010/main" val="168952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84446"/>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23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a:t>
            </a:r>
          </a:p>
        </p:txBody>
      </p:sp>
      <p:sp>
        <p:nvSpPr>
          <p:cNvPr id="3" name="Content Placeholder 2"/>
          <p:cNvSpPr>
            <a:spLocks noGrp="1"/>
          </p:cNvSpPr>
          <p:nvPr>
            <p:ph idx="1"/>
          </p:nvPr>
        </p:nvSpPr>
        <p:spPr/>
        <p:txBody>
          <a:bodyPr/>
          <a:lstStyle/>
          <a:p>
            <a:r>
              <a:rPr lang="en-US" dirty="0"/>
              <a:t>Breaks down a programming task into objects</a:t>
            </a:r>
          </a:p>
          <a:p>
            <a:r>
              <a:rPr lang="en-US" dirty="0"/>
              <a:t>Objects expose behavior (method) and data (members/attributes)</a:t>
            </a:r>
          </a:p>
        </p:txBody>
      </p:sp>
    </p:spTree>
    <p:extLst>
      <p:ext uri="{BB962C8B-B14F-4D97-AF65-F5344CB8AC3E}">
        <p14:creationId xmlns:p14="http://schemas.microsoft.com/office/powerpoint/2010/main" val="104539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declarative</a:t>
            </a:r>
          </a:p>
        </p:txBody>
      </p:sp>
      <p:sp>
        <p:nvSpPr>
          <p:cNvPr id="3" name="Content Placeholder 2"/>
          <p:cNvSpPr>
            <a:spLocks noGrp="1"/>
          </p:cNvSpPr>
          <p:nvPr>
            <p:ph idx="1"/>
          </p:nvPr>
        </p:nvSpPr>
        <p:spPr/>
        <p:txBody>
          <a:bodyPr/>
          <a:lstStyle/>
          <a:p>
            <a:r>
              <a:rPr lang="en-US" dirty="0"/>
              <a:t>Telling the machine what to achieve</a:t>
            </a:r>
          </a:p>
          <a:p>
            <a:r>
              <a:rPr lang="en-US" dirty="0"/>
              <a:t>SQL,HTML,XML etc.</a:t>
            </a:r>
          </a:p>
        </p:txBody>
      </p:sp>
    </p:spTree>
    <p:extLst>
      <p:ext uri="{BB962C8B-B14F-4D97-AF65-F5344CB8AC3E}">
        <p14:creationId xmlns:p14="http://schemas.microsoft.com/office/powerpoint/2010/main" val="192490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ustom 3">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2AAA15"/>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12440</TotalTime>
  <Words>1131</Words>
  <Application>Microsoft Office PowerPoint</Application>
  <PresentationFormat>On-screen Show (4:3)</PresentationFormat>
  <Paragraphs>284</Paragraphs>
  <Slides>31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Book Antiqua</vt:lpstr>
      <vt:lpstr>Calibri</vt:lpstr>
      <vt:lpstr>Century Gothic</vt:lpstr>
      <vt:lpstr>Courier New</vt:lpstr>
      <vt:lpstr>Helvetica</vt:lpstr>
      <vt:lpstr>Menlo-Regular</vt:lpstr>
      <vt:lpstr>Monaco</vt:lpstr>
      <vt:lpstr>Apothecary</vt:lpstr>
      <vt:lpstr>         Introduction to Oop with c++</vt:lpstr>
      <vt:lpstr>outline</vt:lpstr>
      <vt:lpstr>About me</vt:lpstr>
      <vt:lpstr>Course outline</vt:lpstr>
      <vt:lpstr>Kinds of programming language</vt:lpstr>
      <vt:lpstr>imperative</vt:lpstr>
      <vt:lpstr>Imperative </vt:lpstr>
      <vt:lpstr>Object-oriented</vt:lpstr>
      <vt:lpstr>declarative</vt:lpstr>
      <vt:lpstr>C ++</vt:lpstr>
      <vt:lpstr>C Code</vt:lpstr>
      <vt:lpstr>C++ Procedural</vt:lpstr>
      <vt:lpstr>C/C++</vt:lpstr>
      <vt:lpstr>C++ OOP</vt:lpstr>
      <vt:lpstr>namespaces</vt:lpstr>
      <vt:lpstr>Namespaces…</vt:lpstr>
      <vt:lpstr>Expose entities</vt:lpstr>
      <vt:lpstr>Name space -example</vt:lpstr>
      <vt:lpstr>Input - output</vt:lpstr>
      <vt:lpstr>Example: input-output</vt:lpstr>
      <vt:lpstr>Type Safety</vt:lpstr>
      <vt:lpstr>Object terminology</vt:lpstr>
      <vt:lpstr>abstraction</vt:lpstr>
      <vt:lpstr>Abstraction</vt:lpstr>
      <vt:lpstr>Abstraction</vt:lpstr>
      <vt:lpstr>classes</vt:lpstr>
      <vt:lpstr>encapsulation</vt:lpstr>
      <vt:lpstr>inheritance</vt:lpstr>
      <vt:lpstr>Polymorphism</vt:lpstr>
      <vt:lpstr>Next Quiz</vt:lpstr>
      <vt:lpstr>Next workshop</vt:lpstr>
    </vt:vector>
  </TitlesOfParts>
  <Company>mcmaster Univeristy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Md Nour Hossain</dc:creator>
  <cp:lastModifiedBy>Nargis Khan</cp:lastModifiedBy>
  <cp:revision>112</cp:revision>
  <dcterms:created xsi:type="dcterms:W3CDTF">2017-12-26T17:37:53Z</dcterms:created>
  <dcterms:modified xsi:type="dcterms:W3CDTF">2020-05-21T04:38:52Z</dcterms:modified>
</cp:coreProperties>
</file>