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4"/>
  </p:notesMasterIdLst>
  <p:sldIdLst>
    <p:sldId id="256" r:id="rId2"/>
    <p:sldId id="257" r:id="rId3"/>
    <p:sldId id="258" r:id="rId4"/>
    <p:sldId id="283" r:id="rId5"/>
    <p:sldId id="259" r:id="rId6"/>
    <p:sldId id="284" r:id="rId7"/>
    <p:sldId id="260" r:id="rId8"/>
    <p:sldId id="262" r:id="rId9"/>
    <p:sldId id="300" r:id="rId10"/>
    <p:sldId id="285" r:id="rId11"/>
    <p:sldId id="263" r:id="rId12"/>
    <p:sldId id="264" r:id="rId13"/>
    <p:sldId id="286" r:id="rId14"/>
    <p:sldId id="265" r:id="rId15"/>
    <p:sldId id="287" r:id="rId16"/>
    <p:sldId id="266" r:id="rId17"/>
    <p:sldId id="288" r:id="rId18"/>
    <p:sldId id="267" r:id="rId19"/>
    <p:sldId id="292" r:id="rId20"/>
    <p:sldId id="293" r:id="rId21"/>
    <p:sldId id="268" r:id="rId22"/>
    <p:sldId id="269" r:id="rId23"/>
    <p:sldId id="289" r:id="rId24"/>
    <p:sldId id="270" r:id="rId25"/>
    <p:sldId id="296" r:id="rId26"/>
    <p:sldId id="297" r:id="rId27"/>
    <p:sldId id="271" r:id="rId28"/>
    <p:sldId id="294" r:id="rId29"/>
    <p:sldId id="298" r:id="rId30"/>
    <p:sldId id="301" r:id="rId31"/>
    <p:sldId id="299" r:id="rId32"/>
    <p:sldId id="273" r:id="rId33"/>
    <p:sldId id="274" r:id="rId34"/>
    <p:sldId id="290" r:id="rId35"/>
    <p:sldId id="275" r:id="rId36"/>
    <p:sldId id="276" r:id="rId37"/>
    <p:sldId id="277" r:id="rId38"/>
    <p:sldId id="278" r:id="rId39"/>
    <p:sldId id="279" r:id="rId40"/>
    <p:sldId id="280" r:id="rId41"/>
    <p:sldId id="281" r:id="rId42"/>
    <p:sldId id="282"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39" autoAdjust="0"/>
  </p:normalViewPr>
  <p:slideViewPr>
    <p:cSldViewPr snapToGrid="0" snapToObjects="1">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888F6-D65D-8847-96C9-5D62AD12AB0B}" type="doc">
      <dgm:prSet loTypeId="urn:microsoft.com/office/officeart/2005/8/layout/hierarchy1" loCatId="" qsTypeId="urn:microsoft.com/office/officeart/2005/8/quickstyle/simple4" qsCatId="simple" csTypeId="urn:microsoft.com/office/officeart/2005/8/colors/accent1_2" csCatId="accent1"/>
      <dgm:spPr/>
      <dgm:t>
        <a:bodyPr/>
        <a:lstStyle/>
        <a:p>
          <a:endParaRPr lang="en-US"/>
        </a:p>
      </dgm:t>
    </dgm:pt>
    <dgm:pt modelId="{3D57622C-A5D6-D94C-B9FE-9B992B33D619}">
      <dgm:prSet/>
      <dgm:spPr/>
      <dgm:t>
        <a:bodyPr/>
        <a:lstStyle/>
        <a:p>
          <a:pPr rtl="0"/>
          <a:r>
            <a:rPr lang="en-US"/>
            <a:t>C++ inherit from C </a:t>
          </a:r>
        </a:p>
      </dgm:t>
    </dgm:pt>
    <dgm:pt modelId="{2CC71BB7-702B-314C-BCE2-79F05C72C38E}" type="parTrans" cxnId="{0384E990-2042-5A43-9274-4217A3ECD9EB}">
      <dgm:prSet/>
      <dgm:spPr/>
      <dgm:t>
        <a:bodyPr/>
        <a:lstStyle/>
        <a:p>
          <a:endParaRPr lang="en-US"/>
        </a:p>
      </dgm:t>
    </dgm:pt>
    <dgm:pt modelId="{CDA35DA2-DC39-B74F-B7DB-F716D4B86868}" type="sibTrans" cxnId="{0384E990-2042-5A43-9274-4217A3ECD9EB}">
      <dgm:prSet/>
      <dgm:spPr/>
      <dgm:t>
        <a:bodyPr/>
        <a:lstStyle/>
        <a:p>
          <a:endParaRPr lang="en-US"/>
        </a:p>
      </dgm:t>
    </dgm:pt>
    <dgm:pt modelId="{EE9BE94E-9B01-3440-96EC-5120717BBB70}">
      <dgm:prSet/>
      <dgm:spPr/>
      <dgm:t>
        <a:bodyPr/>
        <a:lstStyle/>
        <a:p>
          <a:pPr rtl="0"/>
          <a:r>
            <a:rPr lang="en-US"/>
            <a:t>Variable Declaration</a:t>
          </a:r>
        </a:p>
      </dgm:t>
    </dgm:pt>
    <dgm:pt modelId="{4DC326A6-BE8A-014D-9B54-2BAA9D09FFF6}" type="parTrans" cxnId="{7A64EC06-CB1A-0B4F-8F26-487D14C82B05}">
      <dgm:prSet/>
      <dgm:spPr/>
      <dgm:t>
        <a:bodyPr/>
        <a:lstStyle/>
        <a:p>
          <a:endParaRPr lang="en-US"/>
        </a:p>
      </dgm:t>
    </dgm:pt>
    <dgm:pt modelId="{8217026A-F4FD-A34F-B5C7-7F017D39A412}" type="sibTrans" cxnId="{7A64EC06-CB1A-0B4F-8F26-487D14C82B05}">
      <dgm:prSet/>
      <dgm:spPr/>
      <dgm:t>
        <a:bodyPr/>
        <a:lstStyle/>
        <a:p>
          <a:endParaRPr lang="en-US"/>
        </a:p>
      </dgm:t>
    </dgm:pt>
    <dgm:pt modelId="{0AF5FC04-6FC7-A248-9EF3-08184A628814}">
      <dgm:prSet/>
      <dgm:spPr/>
      <dgm:t>
        <a:bodyPr/>
        <a:lstStyle/>
        <a:p>
          <a:pPr rtl="0"/>
          <a:r>
            <a:rPr lang="en-US"/>
            <a:t>Data Types</a:t>
          </a:r>
        </a:p>
      </dgm:t>
    </dgm:pt>
    <dgm:pt modelId="{1FC6E0B6-9B7D-EA44-8A99-ED11ED94190C}" type="parTrans" cxnId="{CA622DAF-659C-F448-8B0A-52C49029F227}">
      <dgm:prSet/>
      <dgm:spPr/>
      <dgm:t>
        <a:bodyPr/>
        <a:lstStyle/>
        <a:p>
          <a:endParaRPr lang="en-US"/>
        </a:p>
      </dgm:t>
    </dgm:pt>
    <dgm:pt modelId="{2D21F72F-11E3-4645-8D1C-769EF57DA7E7}" type="sibTrans" cxnId="{CA622DAF-659C-F448-8B0A-52C49029F227}">
      <dgm:prSet/>
      <dgm:spPr/>
      <dgm:t>
        <a:bodyPr/>
        <a:lstStyle/>
        <a:p>
          <a:endParaRPr lang="en-US"/>
        </a:p>
      </dgm:t>
    </dgm:pt>
    <dgm:pt modelId="{ABBD0794-03CE-344E-9851-0F22055747A9}">
      <dgm:prSet/>
      <dgm:spPr/>
      <dgm:t>
        <a:bodyPr/>
        <a:lstStyle/>
        <a:p>
          <a:pPr rtl="0"/>
          <a:r>
            <a:rPr lang="en-US"/>
            <a:t>Data Structure</a:t>
          </a:r>
        </a:p>
      </dgm:t>
    </dgm:pt>
    <dgm:pt modelId="{88874856-9ECE-344E-9C7D-486414519CFD}" type="parTrans" cxnId="{B90AFA34-0907-B94E-9BD5-2F72B2244CAE}">
      <dgm:prSet/>
      <dgm:spPr/>
      <dgm:t>
        <a:bodyPr/>
        <a:lstStyle/>
        <a:p>
          <a:endParaRPr lang="en-US"/>
        </a:p>
      </dgm:t>
    </dgm:pt>
    <dgm:pt modelId="{C58EA01E-FD75-DA46-BE9A-A707811F184D}" type="sibTrans" cxnId="{B90AFA34-0907-B94E-9BD5-2F72B2244CAE}">
      <dgm:prSet/>
      <dgm:spPr/>
      <dgm:t>
        <a:bodyPr/>
        <a:lstStyle/>
        <a:p>
          <a:endParaRPr lang="en-US"/>
        </a:p>
      </dgm:t>
    </dgm:pt>
    <dgm:pt modelId="{87A3FAFD-F014-6846-A38A-1250F7295C67}">
      <dgm:prSet/>
      <dgm:spPr/>
      <dgm:t>
        <a:bodyPr/>
        <a:lstStyle/>
        <a:p>
          <a:pPr rtl="0"/>
          <a:r>
            <a:rPr lang="en-US"/>
            <a:t>Logic Construct</a:t>
          </a:r>
        </a:p>
      </dgm:t>
    </dgm:pt>
    <dgm:pt modelId="{E277F946-2B4F-D74D-872E-B51607DEAF6A}" type="parTrans" cxnId="{1783E544-EF9B-0743-859B-31EB17095187}">
      <dgm:prSet/>
      <dgm:spPr/>
      <dgm:t>
        <a:bodyPr/>
        <a:lstStyle/>
        <a:p>
          <a:endParaRPr lang="en-US"/>
        </a:p>
      </dgm:t>
    </dgm:pt>
    <dgm:pt modelId="{59667DBE-A7CA-3D46-87B2-E0A3F2B1DBAD}" type="sibTrans" cxnId="{1783E544-EF9B-0743-859B-31EB17095187}">
      <dgm:prSet/>
      <dgm:spPr/>
      <dgm:t>
        <a:bodyPr/>
        <a:lstStyle/>
        <a:p>
          <a:endParaRPr lang="en-US"/>
        </a:p>
      </dgm:t>
    </dgm:pt>
    <dgm:pt modelId="{E02694F1-8A4D-884F-96FF-50EA7B7F5835}">
      <dgm:prSet/>
      <dgm:spPr/>
      <dgm:t>
        <a:bodyPr/>
        <a:lstStyle/>
        <a:p>
          <a:pPr rtl="0"/>
          <a:r>
            <a:rPr lang="en-US"/>
            <a:t>Modular Programming</a:t>
          </a:r>
        </a:p>
      </dgm:t>
    </dgm:pt>
    <dgm:pt modelId="{658B889D-527D-ED49-9E29-8E2BD5BD1420}" type="parTrans" cxnId="{F09D3172-9556-1F48-9544-C1DCFEB07537}">
      <dgm:prSet/>
      <dgm:spPr/>
      <dgm:t>
        <a:bodyPr/>
        <a:lstStyle/>
        <a:p>
          <a:endParaRPr lang="en-US"/>
        </a:p>
      </dgm:t>
    </dgm:pt>
    <dgm:pt modelId="{A8547360-0B5C-D548-80B1-FA4290D12FD4}" type="sibTrans" cxnId="{F09D3172-9556-1F48-9544-C1DCFEB07537}">
      <dgm:prSet/>
      <dgm:spPr/>
      <dgm:t>
        <a:bodyPr/>
        <a:lstStyle/>
        <a:p>
          <a:endParaRPr lang="en-US"/>
        </a:p>
      </dgm:t>
    </dgm:pt>
    <dgm:pt modelId="{CFCD34F2-1BA2-8E47-B688-9AB3A76000F4}" type="pres">
      <dgm:prSet presAssocID="{2CA888F6-D65D-8847-96C9-5D62AD12AB0B}" presName="hierChild1" presStyleCnt="0">
        <dgm:presLayoutVars>
          <dgm:chPref val="1"/>
          <dgm:dir/>
          <dgm:animOne val="branch"/>
          <dgm:animLvl val="lvl"/>
          <dgm:resizeHandles/>
        </dgm:presLayoutVars>
      </dgm:prSet>
      <dgm:spPr/>
    </dgm:pt>
    <dgm:pt modelId="{32DAD849-6DC4-5148-8ABB-9AB2700EA102}" type="pres">
      <dgm:prSet presAssocID="{3D57622C-A5D6-D94C-B9FE-9B992B33D619}" presName="hierRoot1" presStyleCnt="0"/>
      <dgm:spPr/>
    </dgm:pt>
    <dgm:pt modelId="{B48FD41C-0324-AD43-8BF3-2D3108E55749}" type="pres">
      <dgm:prSet presAssocID="{3D57622C-A5D6-D94C-B9FE-9B992B33D619}" presName="composite" presStyleCnt="0"/>
      <dgm:spPr/>
    </dgm:pt>
    <dgm:pt modelId="{E06B55E5-4774-F146-92F3-D27A91920203}" type="pres">
      <dgm:prSet presAssocID="{3D57622C-A5D6-D94C-B9FE-9B992B33D619}" presName="background" presStyleLbl="node0" presStyleIdx="0" presStyleCnt="1"/>
      <dgm:spPr/>
    </dgm:pt>
    <dgm:pt modelId="{866F49D7-4784-604F-8FC7-CC999B5DCCA8}" type="pres">
      <dgm:prSet presAssocID="{3D57622C-A5D6-D94C-B9FE-9B992B33D619}" presName="text" presStyleLbl="fgAcc0" presStyleIdx="0" presStyleCnt="1">
        <dgm:presLayoutVars>
          <dgm:chPref val="3"/>
        </dgm:presLayoutVars>
      </dgm:prSet>
      <dgm:spPr/>
    </dgm:pt>
    <dgm:pt modelId="{6D079E4A-C062-D449-86B6-ACC548022C18}" type="pres">
      <dgm:prSet presAssocID="{3D57622C-A5D6-D94C-B9FE-9B992B33D619}" presName="hierChild2" presStyleCnt="0"/>
      <dgm:spPr/>
    </dgm:pt>
    <dgm:pt modelId="{03C20E01-AE8C-2840-9F96-1019924C1C0B}" type="pres">
      <dgm:prSet presAssocID="{4DC326A6-BE8A-014D-9B54-2BAA9D09FFF6}" presName="Name10" presStyleLbl="parChTrans1D2" presStyleIdx="0" presStyleCnt="5"/>
      <dgm:spPr/>
    </dgm:pt>
    <dgm:pt modelId="{3DBFB8F0-7B2D-0B4E-A900-3F59E8860574}" type="pres">
      <dgm:prSet presAssocID="{EE9BE94E-9B01-3440-96EC-5120717BBB70}" presName="hierRoot2" presStyleCnt="0"/>
      <dgm:spPr/>
    </dgm:pt>
    <dgm:pt modelId="{795F67F6-E495-934A-8E25-B5A60C4EA3B7}" type="pres">
      <dgm:prSet presAssocID="{EE9BE94E-9B01-3440-96EC-5120717BBB70}" presName="composite2" presStyleCnt="0"/>
      <dgm:spPr/>
    </dgm:pt>
    <dgm:pt modelId="{1A8A581D-EC2E-6C40-87CE-B863CB67FFFE}" type="pres">
      <dgm:prSet presAssocID="{EE9BE94E-9B01-3440-96EC-5120717BBB70}" presName="background2" presStyleLbl="node2" presStyleIdx="0" presStyleCnt="5"/>
      <dgm:spPr/>
    </dgm:pt>
    <dgm:pt modelId="{CF0D94C2-3D3C-804A-88B2-B22316F68D5D}" type="pres">
      <dgm:prSet presAssocID="{EE9BE94E-9B01-3440-96EC-5120717BBB70}" presName="text2" presStyleLbl="fgAcc2" presStyleIdx="0" presStyleCnt="5">
        <dgm:presLayoutVars>
          <dgm:chPref val="3"/>
        </dgm:presLayoutVars>
      </dgm:prSet>
      <dgm:spPr/>
    </dgm:pt>
    <dgm:pt modelId="{64FF0343-E815-3E41-A40C-21D9195E98DC}" type="pres">
      <dgm:prSet presAssocID="{EE9BE94E-9B01-3440-96EC-5120717BBB70}" presName="hierChild3" presStyleCnt="0"/>
      <dgm:spPr/>
    </dgm:pt>
    <dgm:pt modelId="{AA1C59B1-BBFC-AF42-996D-A5913BD2CC83}" type="pres">
      <dgm:prSet presAssocID="{1FC6E0B6-9B7D-EA44-8A99-ED11ED94190C}" presName="Name10" presStyleLbl="parChTrans1D2" presStyleIdx="1" presStyleCnt="5"/>
      <dgm:spPr/>
    </dgm:pt>
    <dgm:pt modelId="{857E9566-CB42-E249-BB91-D1FEAFF18DA5}" type="pres">
      <dgm:prSet presAssocID="{0AF5FC04-6FC7-A248-9EF3-08184A628814}" presName="hierRoot2" presStyleCnt="0"/>
      <dgm:spPr/>
    </dgm:pt>
    <dgm:pt modelId="{F66EF4F5-CA10-0349-A324-AD2F46741CBB}" type="pres">
      <dgm:prSet presAssocID="{0AF5FC04-6FC7-A248-9EF3-08184A628814}" presName="composite2" presStyleCnt="0"/>
      <dgm:spPr/>
    </dgm:pt>
    <dgm:pt modelId="{DAB8CD97-677B-BB4C-ABBA-98DE3DD389F7}" type="pres">
      <dgm:prSet presAssocID="{0AF5FC04-6FC7-A248-9EF3-08184A628814}" presName="background2" presStyleLbl="node2" presStyleIdx="1" presStyleCnt="5"/>
      <dgm:spPr/>
    </dgm:pt>
    <dgm:pt modelId="{7ABC6383-1EE8-CC43-8E66-B0F4B8F9FA19}" type="pres">
      <dgm:prSet presAssocID="{0AF5FC04-6FC7-A248-9EF3-08184A628814}" presName="text2" presStyleLbl="fgAcc2" presStyleIdx="1" presStyleCnt="5">
        <dgm:presLayoutVars>
          <dgm:chPref val="3"/>
        </dgm:presLayoutVars>
      </dgm:prSet>
      <dgm:spPr/>
    </dgm:pt>
    <dgm:pt modelId="{DFB99DA0-94C1-0F4F-9897-8E2812875389}" type="pres">
      <dgm:prSet presAssocID="{0AF5FC04-6FC7-A248-9EF3-08184A628814}" presName="hierChild3" presStyleCnt="0"/>
      <dgm:spPr/>
    </dgm:pt>
    <dgm:pt modelId="{D5D2C944-782B-5441-9E0E-146C896845D4}" type="pres">
      <dgm:prSet presAssocID="{88874856-9ECE-344E-9C7D-486414519CFD}" presName="Name10" presStyleLbl="parChTrans1D2" presStyleIdx="2" presStyleCnt="5"/>
      <dgm:spPr/>
    </dgm:pt>
    <dgm:pt modelId="{AB10DF13-C56B-F448-A8B8-53B29C1C9D25}" type="pres">
      <dgm:prSet presAssocID="{ABBD0794-03CE-344E-9851-0F22055747A9}" presName="hierRoot2" presStyleCnt="0"/>
      <dgm:spPr/>
    </dgm:pt>
    <dgm:pt modelId="{A3491640-5987-C348-AA00-BB68819559B0}" type="pres">
      <dgm:prSet presAssocID="{ABBD0794-03CE-344E-9851-0F22055747A9}" presName="composite2" presStyleCnt="0"/>
      <dgm:spPr/>
    </dgm:pt>
    <dgm:pt modelId="{AAB19927-58B5-8844-BB03-6A02AB10A98E}" type="pres">
      <dgm:prSet presAssocID="{ABBD0794-03CE-344E-9851-0F22055747A9}" presName="background2" presStyleLbl="node2" presStyleIdx="2" presStyleCnt="5"/>
      <dgm:spPr/>
    </dgm:pt>
    <dgm:pt modelId="{972C711D-9358-814D-844C-071C8DC406F9}" type="pres">
      <dgm:prSet presAssocID="{ABBD0794-03CE-344E-9851-0F22055747A9}" presName="text2" presStyleLbl="fgAcc2" presStyleIdx="2" presStyleCnt="5">
        <dgm:presLayoutVars>
          <dgm:chPref val="3"/>
        </dgm:presLayoutVars>
      </dgm:prSet>
      <dgm:spPr/>
    </dgm:pt>
    <dgm:pt modelId="{E61C9CE6-ED17-8148-9CFF-DC39E0CE73DA}" type="pres">
      <dgm:prSet presAssocID="{ABBD0794-03CE-344E-9851-0F22055747A9}" presName="hierChild3" presStyleCnt="0"/>
      <dgm:spPr/>
    </dgm:pt>
    <dgm:pt modelId="{BF008061-44E0-0B4C-AA2D-481BB695C98B}" type="pres">
      <dgm:prSet presAssocID="{E277F946-2B4F-D74D-872E-B51607DEAF6A}" presName="Name10" presStyleLbl="parChTrans1D2" presStyleIdx="3" presStyleCnt="5"/>
      <dgm:spPr/>
    </dgm:pt>
    <dgm:pt modelId="{ABDE4985-233F-B245-9D14-0D3C87389681}" type="pres">
      <dgm:prSet presAssocID="{87A3FAFD-F014-6846-A38A-1250F7295C67}" presName="hierRoot2" presStyleCnt="0"/>
      <dgm:spPr/>
    </dgm:pt>
    <dgm:pt modelId="{C30A18B1-E269-7F4B-AA28-3266EA03C8CF}" type="pres">
      <dgm:prSet presAssocID="{87A3FAFD-F014-6846-A38A-1250F7295C67}" presName="composite2" presStyleCnt="0"/>
      <dgm:spPr/>
    </dgm:pt>
    <dgm:pt modelId="{0BB79756-CD18-FC43-8909-9A56414188E7}" type="pres">
      <dgm:prSet presAssocID="{87A3FAFD-F014-6846-A38A-1250F7295C67}" presName="background2" presStyleLbl="node2" presStyleIdx="3" presStyleCnt="5"/>
      <dgm:spPr/>
    </dgm:pt>
    <dgm:pt modelId="{62B11286-968F-EB43-BA84-100E18D5C1C7}" type="pres">
      <dgm:prSet presAssocID="{87A3FAFD-F014-6846-A38A-1250F7295C67}" presName="text2" presStyleLbl="fgAcc2" presStyleIdx="3" presStyleCnt="5">
        <dgm:presLayoutVars>
          <dgm:chPref val="3"/>
        </dgm:presLayoutVars>
      </dgm:prSet>
      <dgm:spPr/>
    </dgm:pt>
    <dgm:pt modelId="{4E2CF144-E40C-034D-873F-E7DAE95EAFF2}" type="pres">
      <dgm:prSet presAssocID="{87A3FAFD-F014-6846-A38A-1250F7295C67}" presName="hierChild3" presStyleCnt="0"/>
      <dgm:spPr/>
    </dgm:pt>
    <dgm:pt modelId="{4850D55C-6BF5-6145-B9CB-AAC0821D4687}" type="pres">
      <dgm:prSet presAssocID="{658B889D-527D-ED49-9E29-8E2BD5BD1420}" presName="Name10" presStyleLbl="parChTrans1D2" presStyleIdx="4" presStyleCnt="5"/>
      <dgm:spPr/>
    </dgm:pt>
    <dgm:pt modelId="{14D9FA07-3FCD-AC49-B17C-BB15AE829565}" type="pres">
      <dgm:prSet presAssocID="{E02694F1-8A4D-884F-96FF-50EA7B7F5835}" presName="hierRoot2" presStyleCnt="0"/>
      <dgm:spPr/>
    </dgm:pt>
    <dgm:pt modelId="{B3A25F5B-B29B-F64A-AC40-D17CF289D1D0}" type="pres">
      <dgm:prSet presAssocID="{E02694F1-8A4D-884F-96FF-50EA7B7F5835}" presName="composite2" presStyleCnt="0"/>
      <dgm:spPr/>
    </dgm:pt>
    <dgm:pt modelId="{CAE6D344-3D95-6D48-AFF5-31F2F18820ED}" type="pres">
      <dgm:prSet presAssocID="{E02694F1-8A4D-884F-96FF-50EA7B7F5835}" presName="background2" presStyleLbl="node2" presStyleIdx="4" presStyleCnt="5"/>
      <dgm:spPr/>
    </dgm:pt>
    <dgm:pt modelId="{2E8ADF09-A01B-134A-8609-322155CF2F0A}" type="pres">
      <dgm:prSet presAssocID="{E02694F1-8A4D-884F-96FF-50EA7B7F5835}" presName="text2" presStyleLbl="fgAcc2" presStyleIdx="4" presStyleCnt="5">
        <dgm:presLayoutVars>
          <dgm:chPref val="3"/>
        </dgm:presLayoutVars>
      </dgm:prSet>
      <dgm:spPr/>
    </dgm:pt>
    <dgm:pt modelId="{A37499CC-4E50-3B4B-B2E1-03006B1DFB65}" type="pres">
      <dgm:prSet presAssocID="{E02694F1-8A4D-884F-96FF-50EA7B7F5835}" presName="hierChild3" presStyleCnt="0"/>
      <dgm:spPr/>
    </dgm:pt>
  </dgm:ptLst>
  <dgm:cxnLst>
    <dgm:cxn modelId="{7A64EC06-CB1A-0B4F-8F26-487D14C82B05}" srcId="{3D57622C-A5D6-D94C-B9FE-9B992B33D619}" destId="{EE9BE94E-9B01-3440-96EC-5120717BBB70}" srcOrd="0" destOrd="0" parTransId="{4DC326A6-BE8A-014D-9B54-2BAA9D09FFF6}" sibTransId="{8217026A-F4FD-A34F-B5C7-7F017D39A412}"/>
    <dgm:cxn modelId="{5E1C0E14-EE19-CB4E-A39D-09D4C5BF589C}" type="presOf" srcId="{1FC6E0B6-9B7D-EA44-8A99-ED11ED94190C}" destId="{AA1C59B1-BBFC-AF42-996D-A5913BD2CC83}" srcOrd="0" destOrd="0" presId="urn:microsoft.com/office/officeart/2005/8/layout/hierarchy1"/>
    <dgm:cxn modelId="{013C7615-446F-0842-9A10-3E9CB6783657}" type="presOf" srcId="{EE9BE94E-9B01-3440-96EC-5120717BBB70}" destId="{CF0D94C2-3D3C-804A-88B2-B22316F68D5D}" srcOrd="0" destOrd="0" presId="urn:microsoft.com/office/officeart/2005/8/layout/hierarchy1"/>
    <dgm:cxn modelId="{3C495715-A7DE-A14D-963D-42CABDCFC402}" type="presOf" srcId="{3D57622C-A5D6-D94C-B9FE-9B992B33D619}" destId="{866F49D7-4784-604F-8FC7-CC999B5DCCA8}" srcOrd="0" destOrd="0" presId="urn:microsoft.com/office/officeart/2005/8/layout/hierarchy1"/>
    <dgm:cxn modelId="{B90AFA34-0907-B94E-9BD5-2F72B2244CAE}" srcId="{3D57622C-A5D6-D94C-B9FE-9B992B33D619}" destId="{ABBD0794-03CE-344E-9851-0F22055747A9}" srcOrd="2" destOrd="0" parTransId="{88874856-9ECE-344E-9C7D-486414519CFD}" sibTransId="{C58EA01E-FD75-DA46-BE9A-A707811F184D}"/>
    <dgm:cxn modelId="{A626A85E-C3E5-5242-A9B6-935FFC25E1F4}" type="presOf" srcId="{E02694F1-8A4D-884F-96FF-50EA7B7F5835}" destId="{2E8ADF09-A01B-134A-8609-322155CF2F0A}" srcOrd="0" destOrd="0" presId="urn:microsoft.com/office/officeart/2005/8/layout/hierarchy1"/>
    <dgm:cxn modelId="{1783E544-EF9B-0743-859B-31EB17095187}" srcId="{3D57622C-A5D6-D94C-B9FE-9B992B33D619}" destId="{87A3FAFD-F014-6846-A38A-1250F7295C67}" srcOrd="3" destOrd="0" parTransId="{E277F946-2B4F-D74D-872E-B51607DEAF6A}" sibTransId="{59667DBE-A7CA-3D46-87B2-E0A3F2B1DBAD}"/>
    <dgm:cxn modelId="{844E5B49-EBBE-B244-B707-510A47B651C6}" type="presOf" srcId="{4DC326A6-BE8A-014D-9B54-2BAA9D09FFF6}" destId="{03C20E01-AE8C-2840-9F96-1019924C1C0B}" srcOrd="0" destOrd="0" presId="urn:microsoft.com/office/officeart/2005/8/layout/hierarchy1"/>
    <dgm:cxn modelId="{BA71164B-DC6E-1D49-9278-85C534B6A72B}" type="presOf" srcId="{E277F946-2B4F-D74D-872E-B51607DEAF6A}" destId="{BF008061-44E0-0B4C-AA2D-481BB695C98B}" srcOrd="0" destOrd="0" presId="urn:microsoft.com/office/officeart/2005/8/layout/hierarchy1"/>
    <dgm:cxn modelId="{40680550-BFE2-6A4D-A3AD-22E363ABBEC3}" type="presOf" srcId="{88874856-9ECE-344E-9C7D-486414519CFD}" destId="{D5D2C944-782B-5441-9E0E-146C896845D4}" srcOrd="0" destOrd="0" presId="urn:microsoft.com/office/officeart/2005/8/layout/hierarchy1"/>
    <dgm:cxn modelId="{F09D3172-9556-1F48-9544-C1DCFEB07537}" srcId="{3D57622C-A5D6-D94C-B9FE-9B992B33D619}" destId="{E02694F1-8A4D-884F-96FF-50EA7B7F5835}" srcOrd="4" destOrd="0" parTransId="{658B889D-527D-ED49-9E29-8E2BD5BD1420}" sibTransId="{A8547360-0B5C-D548-80B1-FA4290D12FD4}"/>
    <dgm:cxn modelId="{D4B4707B-5166-2748-98B4-1F198F30BB6B}" type="presOf" srcId="{87A3FAFD-F014-6846-A38A-1250F7295C67}" destId="{62B11286-968F-EB43-BA84-100E18D5C1C7}" srcOrd="0" destOrd="0" presId="urn:microsoft.com/office/officeart/2005/8/layout/hierarchy1"/>
    <dgm:cxn modelId="{22D52A87-2E80-2247-96E3-F682E211C1FB}" type="presOf" srcId="{0AF5FC04-6FC7-A248-9EF3-08184A628814}" destId="{7ABC6383-1EE8-CC43-8E66-B0F4B8F9FA19}" srcOrd="0" destOrd="0" presId="urn:microsoft.com/office/officeart/2005/8/layout/hierarchy1"/>
    <dgm:cxn modelId="{0384E990-2042-5A43-9274-4217A3ECD9EB}" srcId="{2CA888F6-D65D-8847-96C9-5D62AD12AB0B}" destId="{3D57622C-A5D6-D94C-B9FE-9B992B33D619}" srcOrd="0" destOrd="0" parTransId="{2CC71BB7-702B-314C-BCE2-79F05C72C38E}" sibTransId="{CDA35DA2-DC39-B74F-B7DB-F716D4B86868}"/>
    <dgm:cxn modelId="{80C0EE96-9FD3-A04E-8980-2D2CBA540AF3}" type="presOf" srcId="{658B889D-527D-ED49-9E29-8E2BD5BD1420}" destId="{4850D55C-6BF5-6145-B9CB-AAC0821D4687}" srcOrd="0" destOrd="0" presId="urn:microsoft.com/office/officeart/2005/8/layout/hierarchy1"/>
    <dgm:cxn modelId="{310D51A1-A310-B349-AC1B-BA68621E7A4E}" type="presOf" srcId="{ABBD0794-03CE-344E-9851-0F22055747A9}" destId="{972C711D-9358-814D-844C-071C8DC406F9}" srcOrd="0" destOrd="0" presId="urn:microsoft.com/office/officeart/2005/8/layout/hierarchy1"/>
    <dgm:cxn modelId="{CA622DAF-659C-F448-8B0A-52C49029F227}" srcId="{3D57622C-A5D6-D94C-B9FE-9B992B33D619}" destId="{0AF5FC04-6FC7-A248-9EF3-08184A628814}" srcOrd="1" destOrd="0" parTransId="{1FC6E0B6-9B7D-EA44-8A99-ED11ED94190C}" sibTransId="{2D21F72F-11E3-4645-8D1C-769EF57DA7E7}"/>
    <dgm:cxn modelId="{9D2A3CD0-9C90-9448-A59F-EAF8838FF241}" type="presOf" srcId="{2CA888F6-D65D-8847-96C9-5D62AD12AB0B}" destId="{CFCD34F2-1BA2-8E47-B688-9AB3A76000F4}" srcOrd="0" destOrd="0" presId="urn:microsoft.com/office/officeart/2005/8/layout/hierarchy1"/>
    <dgm:cxn modelId="{6A1B7B8E-441E-164E-B133-F648D619E726}" type="presParOf" srcId="{CFCD34F2-1BA2-8E47-B688-9AB3A76000F4}" destId="{32DAD849-6DC4-5148-8ABB-9AB2700EA102}" srcOrd="0" destOrd="0" presId="urn:microsoft.com/office/officeart/2005/8/layout/hierarchy1"/>
    <dgm:cxn modelId="{96E8E9C8-688A-1849-B502-384095713B64}" type="presParOf" srcId="{32DAD849-6DC4-5148-8ABB-9AB2700EA102}" destId="{B48FD41C-0324-AD43-8BF3-2D3108E55749}" srcOrd="0" destOrd="0" presId="urn:microsoft.com/office/officeart/2005/8/layout/hierarchy1"/>
    <dgm:cxn modelId="{35E3BD6D-4472-4041-8A05-83A72EF7A61C}" type="presParOf" srcId="{B48FD41C-0324-AD43-8BF3-2D3108E55749}" destId="{E06B55E5-4774-F146-92F3-D27A91920203}" srcOrd="0" destOrd="0" presId="urn:microsoft.com/office/officeart/2005/8/layout/hierarchy1"/>
    <dgm:cxn modelId="{AF39FB4C-90A9-7B48-98D5-7FB0DC8BBDED}" type="presParOf" srcId="{B48FD41C-0324-AD43-8BF3-2D3108E55749}" destId="{866F49D7-4784-604F-8FC7-CC999B5DCCA8}" srcOrd="1" destOrd="0" presId="urn:microsoft.com/office/officeart/2005/8/layout/hierarchy1"/>
    <dgm:cxn modelId="{41C05284-DD75-FC40-BE0D-C792BBA9061A}" type="presParOf" srcId="{32DAD849-6DC4-5148-8ABB-9AB2700EA102}" destId="{6D079E4A-C062-D449-86B6-ACC548022C18}" srcOrd="1" destOrd="0" presId="urn:microsoft.com/office/officeart/2005/8/layout/hierarchy1"/>
    <dgm:cxn modelId="{386A77EA-1452-634D-B99A-0C5AC2B82E81}" type="presParOf" srcId="{6D079E4A-C062-D449-86B6-ACC548022C18}" destId="{03C20E01-AE8C-2840-9F96-1019924C1C0B}" srcOrd="0" destOrd="0" presId="urn:microsoft.com/office/officeart/2005/8/layout/hierarchy1"/>
    <dgm:cxn modelId="{61BF38A2-4826-DB46-9FED-C32B7E936C50}" type="presParOf" srcId="{6D079E4A-C062-D449-86B6-ACC548022C18}" destId="{3DBFB8F0-7B2D-0B4E-A900-3F59E8860574}" srcOrd="1" destOrd="0" presId="urn:microsoft.com/office/officeart/2005/8/layout/hierarchy1"/>
    <dgm:cxn modelId="{6A237E58-838D-1A41-8060-EA956CF27B1B}" type="presParOf" srcId="{3DBFB8F0-7B2D-0B4E-A900-3F59E8860574}" destId="{795F67F6-E495-934A-8E25-B5A60C4EA3B7}" srcOrd="0" destOrd="0" presId="urn:microsoft.com/office/officeart/2005/8/layout/hierarchy1"/>
    <dgm:cxn modelId="{BD9D071E-8D6D-C342-92DD-A11E107B0DA2}" type="presParOf" srcId="{795F67F6-E495-934A-8E25-B5A60C4EA3B7}" destId="{1A8A581D-EC2E-6C40-87CE-B863CB67FFFE}" srcOrd="0" destOrd="0" presId="urn:microsoft.com/office/officeart/2005/8/layout/hierarchy1"/>
    <dgm:cxn modelId="{6CC1D0E7-DD8A-9E44-9A4E-923E6769551C}" type="presParOf" srcId="{795F67F6-E495-934A-8E25-B5A60C4EA3B7}" destId="{CF0D94C2-3D3C-804A-88B2-B22316F68D5D}" srcOrd="1" destOrd="0" presId="urn:microsoft.com/office/officeart/2005/8/layout/hierarchy1"/>
    <dgm:cxn modelId="{6074C5E0-38CD-6845-94D2-0ACA97DF0B39}" type="presParOf" srcId="{3DBFB8F0-7B2D-0B4E-A900-3F59E8860574}" destId="{64FF0343-E815-3E41-A40C-21D9195E98DC}" srcOrd="1" destOrd="0" presId="urn:microsoft.com/office/officeart/2005/8/layout/hierarchy1"/>
    <dgm:cxn modelId="{D161EB6A-E9B4-8C4D-842C-5C6C24504D1D}" type="presParOf" srcId="{6D079E4A-C062-D449-86B6-ACC548022C18}" destId="{AA1C59B1-BBFC-AF42-996D-A5913BD2CC83}" srcOrd="2" destOrd="0" presId="urn:microsoft.com/office/officeart/2005/8/layout/hierarchy1"/>
    <dgm:cxn modelId="{A8AFF334-DA99-0543-A3B5-028C246097BA}" type="presParOf" srcId="{6D079E4A-C062-D449-86B6-ACC548022C18}" destId="{857E9566-CB42-E249-BB91-D1FEAFF18DA5}" srcOrd="3" destOrd="0" presId="urn:microsoft.com/office/officeart/2005/8/layout/hierarchy1"/>
    <dgm:cxn modelId="{3656A8A3-9E7A-B448-905D-B8B74BDF1A47}" type="presParOf" srcId="{857E9566-CB42-E249-BB91-D1FEAFF18DA5}" destId="{F66EF4F5-CA10-0349-A324-AD2F46741CBB}" srcOrd="0" destOrd="0" presId="urn:microsoft.com/office/officeart/2005/8/layout/hierarchy1"/>
    <dgm:cxn modelId="{EC1A4984-5C2B-DB44-93E7-CD1B55E49F9C}" type="presParOf" srcId="{F66EF4F5-CA10-0349-A324-AD2F46741CBB}" destId="{DAB8CD97-677B-BB4C-ABBA-98DE3DD389F7}" srcOrd="0" destOrd="0" presId="urn:microsoft.com/office/officeart/2005/8/layout/hierarchy1"/>
    <dgm:cxn modelId="{F7590421-63CC-BF48-A4D0-116ADEE3198F}" type="presParOf" srcId="{F66EF4F5-CA10-0349-A324-AD2F46741CBB}" destId="{7ABC6383-1EE8-CC43-8E66-B0F4B8F9FA19}" srcOrd="1" destOrd="0" presId="urn:microsoft.com/office/officeart/2005/8/layout/hierarchy1"/>
    <dgm:cxn modelId="{23C8FB5D-F94A-704E-9C0C-A5BEA381E0F4}" type="presParOf" srcId="{857E9566-CB42-E249-BB91-D1FEAFF18DA5}" destId="{DFB99DA0-94C1-0F4F-9897-8E2812875389}" srcOrd="1" destOrd="0" presId="urn:microsoft.com/office/officeart/2005/8/layout/hierarchy1"/>
    <dgm:cxn modelId="{3E1A12CE-01A7-F34F-894C-7376A3F80A82}" type="presParOf" srcId="{6D079E4A-C062-D449-86B6-ACC548022C18}" destId="{D5D2C944-782B-5441-9E0E-146C896845D4}" srcOrd="4" destOrd="0" presId="urn:microsoft.com/office/officeart/2005/8/layout/hierarchy1"/>
    <dgm:cxn modelId="{66218A6B-13B3-664C-BA8A-50B477D2A4F4}" type="presParOf" srcId="{6D079E4A-C062-D449-86B6-ACC548022C18}" destId="{AB10DF13-C56B-F448-A8B8-53B29C1C9D25}" srcOrd="5" destOrd="0" presId="urn:microsoft.com/office/officeart/2005/8/layout/hierarchy1"/>
    <dgm:cxn modelId="{0307433E-1C73-384D-BF7D-9976D81BB6F2}" type="presParOf" srcId="{AB10DF13-C56B-F448-A8B8-53B29C1C9D25}" destId="{A3491640-5987-C348-AA00-BB68819559B0}" srcOrd="0" destOrd="0" presId="urn:microsoft.com/office/officeart/2005/8/layout/hierarchy1"/>
    <dgm:cxn modelId="{336068CA-3601-7440-A99B-921DCA2594FC}" type="presParOf" srcId="{A3491640-5987-C348-AA00-BB68819559B0}" destId="{AAB19927-58B5-8844-BB03-6A02AB10A98E}" srcOrd="0" destOrd="0" presId="urn:microsoft.com/office/officeart/2005/8/layout/hierarchy1"/>
    <dgm:cxn modelId="{7EA10212-9972-D24E-918C-58EB5D6D0FF7}" type="presParOf" srcId="{A3491640-5987-C348-AA00-BB68819559B0}" destId="{972C711D-9358-814D-844C-071C8DC406F9}" srcOrd="1" destOrd="0" presId="urn:microsoft.com/office/officeart/2005/8/layout/hierarchy1"/>
    <dgm:cxn modelId="{FA10934D-CBFC-F74C-A09E-67A662D541DE}" type="presParOf" srcId="{AB10DF13-C56B-F448-A8B8-53B29C1C9D25}" destId="{E61C9CE6-ED17-8148-9CFF-DC39E0CE73DA}" srcOrd="1" destOrd="0" presId="urn:microsoft.com/office/officeart/2005/8/layout/hierarchy1"/>
    <dgm:cxn modelId="{DDCBE747-6757-9945-B883-D54636B7FAB6}" type="presParOf" srcId="{6D079E4A-C062-D449-86B6-ACC548022C18}" destId="{BF008061-44E0-0B4C-AA2D-481BB695C98B}" srcOrd="6" destOrd="0" presId="urn:microsoft.com/office/officeart/2005/8/layout/hierarchy1"/>
    <dgm:cxn modelId="{4C28804F-583C-E440-89F7-3E5A847B8A84}" type="presParOf" srcId="{6D079E4A-C062-D449-86B6-ACC548022C18}" destId="{ABDE4985-233F-B245-9D14-0D3C87389681}" srcOrd="7" destOrd="0" presId="urn:microsoft.com/office/officeart/2005/8/layout/hierarchy1"/>
    <dgm:cxn modelId="{9A24342D-917E-BE4C-84AE-CB35ECE3A9D1}" type="presParOf" srcId="{ABDE4985-233F-B245-9D14-0D3C87389681}" destId="{C30A18B1-E269-7F4B-AA28-3266EA03C8CF}" srcOrd="0" destOrd="0" presId="urn:microsoft.com/office/officeart/2005/8/layout/hierarchy1"/>
    <dgm:cxn modelId="{2E8255B0-F74C-6644-9B53-F8B91D5C6CD3}" type="presParOf" srcId="{C30A18B1-E269-7F4B-AA28-3266EA03C8CF}" destId="{0BB79756-CD18-FC43-8909-9A56414188E7}" srcOrd="0" destOrd="0" presId="urn:microsoft.com/office/officeart/2005/8/layout/hierarchy1"/>
    <dgm:cxn modelId="{EADE0DA6-1CCE-A94A-9715-A1B5E4072539}" type="presParOf" srcId="{C30A18B1-E269-7F4B-AA28-3266EA03C8CF}" destId="{62B11286-968F-EB43-BA84-100E18D5C1C7}" srcOrd="1" destOrd="0" presId="urn:microsoft.com/office/officeart/2005/8/layout/hierarchy1"/>
    <dgm:cxn modelId="{41255800-2E19-714C-8D1B-0B6267F613A4}" type="presParOf" srcId="{ABDE4985-233F-B245-9D14-0D3C87389681}" destId="{4E2CF144-E40C-034D-873F-E7DAE95EAFF2}" srcOrd="1" destOrd="0" presId="urn:microsoft.com/office/officeart/2005/8/layout/hierarchy1"/>
    <dgm:cxn modelId="{14F3336D-CA1F-574B-873C-DC24C4758F58}" type="presParOf" srcId="{6D079E4A-C062-D449-86B6-ACC548022C18}" destId="{4850D55C-6BF5-6145-B9CB-AAC0821D4687}" srcOrd="8" destOrd="0" presId="urn:microsoft.com/office/officeart/2005/8/layout/hierarchy1"/>
    <dgm:cxn modelId="{F4D1653C-13D3-514E-8A7F-B3495C82E453}" type="presParOf" srcId="{6D079E4A-C062-D449-86B6-ACC548022C18}" destId="{14D9FA07-3FCD-AC49-B17C-BB15AE829565}" srcOrd="9" destOrd="0" presId="urn:microsoft.com/office/officeart/2005/8/layout/hierarchy1"/>
    <dgm:cxn modelId="{B35DF5FB-3ECC-1142-A649-2F4A3E194B43}" type="presParOf" srcId="{14D9FA07-3FCD-AC49-B17C-BB15AE829565}" destId="{B3A25F5B-B29B-F64A-AC40-D17CF289D1D0}" srcOrd="0" destOrd="0" presId="urn:microsoft.com/office/officeart/2005/8/layout/hierarchy1"/>
    <dgm:cxn modelId="{C4A72AA0-1A70-E140-9DF2-26A441282EB9}" type="presParOf" srcId="{B3A25F5B-B29B-F64A-AC40-D17CF289D1D0}" destId="{CAE6D344-3D95-6D48-AFF5-31F2F18820ED}" srcOrd="0" destOrd="0" presId="urn:microsoft.com/office/officeart/2005/8/layout/hierarchy1"/>
    <dgm:cxn modelId="{4F55EAA9-BC08-7C44-8A76-BB32F3C591B3}" type="presParOf" srcId="{B3A25F5B-B29B-F64A-AC40-D17CF289D1D0}" destId="{2E8ADF09-A01B-134A-8609-322155CF2F0A}" srcOrd="1" destOrd="0" presId="urn:microsoft.com/office/officeart/2005/8/layout/hierarchy1"/>
    <dgm:cxn modelId="{82D5CD08-7A7E-4B42-9593-54D6D1EA5EFC}" type="presParOf" srcId="{14D9FA07-3FCD-AC49-B17C-BB15AE829565}" destId="{A37499CC-4E50-3B4B-B2E1-03006B1DFB6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EF2E5-168E-A542-8F76-1CC91549788C}"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09A58833-62CA-434B-AB59-0CA813B1E32C}">
      <dgm:prSet phldrT="[Text]"/>
      <dgm:spPr/>
      <dgm:t>
        <a:bodyPr/>
        <a:lstStyle/>
        <a:p>
          <a:r>
            <a:rPr lang="en-US" dirty="0"/>
            <a:t>Types</a:t>
          </a:r>
        </a:p>
      </dgm:t>
    </dgm:pt>
    <dgm:pt modelId="{655F4367-076E-5C49-B809-4CBBA03E5F59}" type="parTrans" cxnId="{3B853FB4-3EC4-4842-9846-D6D854F044DA}">
      <dgm:prSet/>
      <dgm:spPr/>
      <dgm:t>
        <a:bodyPr/>
        <a:lstStyle/>
        <a:p>
          <a:endParaRPr lang="en-US"/>
        </a:p>
      </dgm:t>
    </dgm:pt>
    <dgm:pt modelId="{AAB5B552-2BA2-4048-8195-86B8624C2ECD}" type="sibTrans" cxnId="{3B853FB4-3EC4-4842-9846-D6D854F044DA}">
      <dgm:prSet/>
      <dgm:spPr/>
      <dgm:t>
        <a:bodyPr/>
        <a:lstStyle/>
        <a:p>
          <a:endParaRPr lang="en-US"/>
        </a:p>
      </dgm:t>
    </dgm:pt>
    <dgm:pt modelId="{C5972C1B-5157-944F-AAE0-9448F24F2876}">
      <dgm:prSet phldrT="[Text]"/>
      <dgm:spPr/>
      <dgm:t>
        <a:bodyPr/>
        <a:lstStyle/>
        <a:p>
          <a:r>
            <a:rPr lang="en-US" dirty="0"/>
            <a:t>fundamental</a:t>
          </a:r>
        </a:p>
      </dgm:t>
    </dgm:pt>
    <dgm:pt modelId="{A4DD5612-A292-7847-957A-A0B6F353D85F}" type="parTrans" cxnId="{613D792E-A352-9349-83AD-38FD75E25B44}">
      <dgm:prSet/>
      <dgm:spPr/>
      <dgm:t>
        <a:bodyPr/>
        <a:lstStyle/>
        <a:p>
          <a:endParaRPr lang="en-US"/>
        </a:p>
      </dgm:t>
    </dgm:pt>
    <dgm:pt modelId="{6A047637-5F02-D84F-9FAE-BE570F9C1D71}" type="sibTrans" cxnId="{613D792E-A352-9349-83AD-38FD75E25B44}">
      <dgm:prSet/>
      <dgm:spPr/>
      <dgm:t>
        <a:bodyPr/>
        <a:lstStyle/>
        <a:p>
          <a:endParaRPr lang="en-US"/>
        </a:p>
      </dgm:t>
    </dgm:pt>
    <dgm:pt modelId="{21500D31-4EFC-6541-AE44-7062B1128AA3}">
      <dgm:prSet phldrT="[Text]"/>
      <dgm:spPr/>
      <dgm:t>
        <a:bodyPr/>
        <a:lstStyle/>
        <a:p>
          <a:r>
            <a:rPr lang="en-US" dirty="0"/>
            <a:t>Primitive in C</a:t>
          </a:r>
        </a:p>
      </dgm:t>
    </dgm:pt>
    <dgm:pt modelId="{EADEA181-F56D-AC4A-A5DF-C358A2CD8F4A}" type="parTrans" cxnId="{7BAE5AA5-38BD-254C-9644-685B566E3EE7}">
      <dgm:prSet/>
      <dgm:spPr/>
      <dgm:t>
        <a:bodyPr/>
        <a:lstStyle/>
        <a:p>
          <a:endParaRPr lang="en-US"/>
        </a:p>
      </dgm:t>
    </dgm:pt>
    <dgm:pt modelId="{72F69D65-6E28-6F44-9455-035211CEA2C3}" type="sibTrans" cxnId="{7BAE5AA5-38BD-254C-9644-685B566E3EE7}">
      <dgm:prSet/>
      <dgm:spPr/>
      <dgm:t>
        <a:bodyPr/>
        <a:lstStyle/>
        <a:p>
          <a:endParaRPr lang="en-US"/>
        </a:p>
      </dgm:t>
    </dgm:pt>
    <dgm:pt modelId="{79EED24D-F9FD-8E4D-824D-FE0EA90940A1}">
      <dgm:prSet phldrT="[Text]"/>
      <dgm:spPr/>
      <dgm:t>
        <a:bodyPr/>
        <a:lstStyle/>
        <a:p>
          <a:r>
            <a:rPr lang="en-US" dirty="0"/>
            <a:t>compound</a:t>
          </a:r>
        </a:p>
      </dgm:t>
    </dgm:pt>
    <dgm:pt modelId="{BC14836D-7BF4-DB48-A4C1-ACDC0DDA0EF5}" type="parTrans" cxnId="{EFD9543D-E072-F141-866E-27D616987212}">
      <dgm:prSet/>
      <dgm:spPr/>
      <dgm:t>
        <a:bodyPr/>
        <a:lstStyle/>
        <a:p>
          <a:endParaRPr lang="en-US"/>
        </a:p>
      </dgm:t>
    </dgm:pt>
    <dgm:pt modelId="{4442A30D-A462-6642-8AC7-000E4A7A1EB1}" type="sibTrans" cxnId="{EFD9543D-E072-F141-866E-27D616987212}">
      <dgm:prSet/>
      <dgm:spPr/>
      <dgm:t>
        <a:bodyPr/>
        <a:lstStyle/>
        <a:p>
          <a:endParaRPr lang="en-US"/>
        </a:p>
      </dgm:t>
    </dgm:pt>
    <dgm:pt modelId="{9093F2E9-7BAC-254F-A0E8-284783EE4FFA}">
      <dgm:prSet phldrT="[Text]"/>
      <dgm:spPr/>
      <dgm:t>
        <a:bodyPr/>
        <a:lstStyle/>
        <a:p>
          <a:r>
            <a:rPr lang="en-US" dirty="0"/>
            <a:t>derived types in C, class</a:t>
          </a:r>
        </a:p>
      </dgm:t>
    </dgm:pt>
    <dgm:pt modelId="{B5C734E1-C1E4-E840-873C-1D1431C6399A}" type="parTrans" cxnId="{78A6090F-BA8D-394C-8EAE-5B677169A320}">
      <dgm:prSet/>
      <dgm:spPr/>
      <dgm:t>
        <a:bodyPr/>
        <a:lstStyle/>
        <a:p>
          <a:endParaRPr lang="en-US"/>
        </a:p>
      </dgm:t>
    </dgm:pt>
    <dgm:pt modelId="{87004698-F900-8348-9099-18B6C70984E9}" type="sibTrans" cxnId="{78A6090F-BA8D-394C-8EAE-5B677169A320}">
      <dgm:prSet/>
      <dgm:spPr/>
      <dgm:t>
        <a:bodyPr/>
        <a:lstStyle/>
        <a:p>
          <a:endParaRPr lang="en-US"/>
        </a:p>
      </dgm:t>
    </dgm:pt>
    <dgm:pt modelId="{B369AB09-31AE-A844-A21C-11C31EB02212}" type="pres">
      <dgm:prSet presAssocID="{756EF2E5-168E-A542-8F76-1CC91549788C}" presName="hierChild1" presStyleCnt="0">
        <dgm:presLayoutVars>
          <dgm:chPref val="1"/>
          <dgm:dir/>
          <dgm:animOne val="branch"/>
          <dgm:animLvl val="lvl"/>
          <dgm:resizeHandles/>
        </dgm:presLayoutVars>
      </dgm:prSet>
      <dgm:spPr/>
    </dgm:pt>
    <dgm:pt modelId="{C8AC5B3E-AD88-3D4E-BBB4-22E631092923}" type="pres">
      <dgm:prSet presAssocID="{09A58833-62CA-434B-AB59-0CA813B1E32C}" presName="hierRoot1" presStyleCnt="0"/>
      <dgm:spPr/>
    </dgm:pt>
    <dgm:pt modelId="{785C7D01-8A0E-D34A-AC07-57D538E3C1F5}" type="pres">
      <dgm:prSet presAssocID="{09A58833-62CA-434B-AB59-0CA813B1E32C}" presName="composite" presStyleCnt="0"/>
      <dgm:spPr/>
    </dgm:pt>
    <dgm:pt modelId="{59C6A3A0-D32C-D441-942F-D851E959988B}" type="pres">
      <dgm:prSet presAssocID="{09A58833-62CA-434B-AB59-0CA813B1E32C}" presName="background" presStyleLbl="node0" presStyleIdx="0" presStyleCnt="1"/>
      <dgm:spPr/>
    </dgm:pt>
    <dgm:pt modelId="{569F7B78-5349-9D4B-B3F5-E051CAFB3809}" type="pres">
      <dgm:prSet presAssocID="{09A58833-62CA-434B-AB59-0CA813B1E32C}" presName="text" presStyleLbl="fgAcc0" presStyleIdx="0" presStyleCnt="1">
        <dgm:presLayoutVars>
          <dgm:chPref val="3"/>
        </dgm:presLayoutVars>
      </dgm:prSet>
      <dgm:spPr/>
    </dgm:pt>
    <dgm:pt modelId="{3148E619-D2A8-8949-9815-880244A345A4}" type="pres">
      <dgm:prSet presAssocID="{09A58833-62CA-434B-AB59-0CA813B1E32C}" presName="hierChild2" presStyleCnt="0"/>
      <dgm:spPr/>
    </dgm:pt>
    <dgm:pt modelId="{50018C09-24D7-7C47-AA09-A6890269D4DF}" type="pres">
      <dgm:prSet presAssocID="{A4DD5612-A292-7847-957A-A0B6F353D85F}" presName="Name10" presStyleLbl="parChTrans1D2" presStyleIdx="0" presStyleCnt="2"/>
      <dgm:spPr/>
    </dgm:pt>
    <dgm:pt modelId="{6200D028-6ECA-7B48-BC0F-B0811784D1C4}" type="pres">
      <dgm:prSet presAssocID="{C5972C1B-5157-944F-AAE0-9448F24F2876}" presName="hierRoot2" presStyleCnt="0"/>
      <dgm:spPr/>
    </dgm:pt>
    <dgm:pt modelId="{5A7CD8AA-95C7-7C45-9BC4-8E9639285D0D}" type="pres">
      <dgm:prSet presAssocID="{C5972C1B-5157-944F-AAE0-9448F24F2876}" presName="composite2" presStyleCnt="0"/>
      <dgm:spPr/>
    </dgm:pt>
    <dgm:pt modelId="{D995A286-4062-9E4E-88D3-AECCA6C48E33}" type="pres">
      <dgm:prSet presAssocID="{C5972C1B-5157-944F-AAE0-9448F24F2876}" presName="background2" presStyleLbl="node2" presStyleIdx="0" presStyleCnt="2"/>
      <dgm:spPr/>
    </dgm:pt>
    <dgm:pt modelId="{0485AB2E-F452-484C-81F5-76FE1B14BBF3}" type="pres">
      <dgm:prSet presAssocID="{C5972C1B-5157-944F-AAE0-9448F24F2876}" presName="text2" presStyleLbl="fgAcc2" presStyleIdx="0" presStyleCnt="2">
        <dgm:presLayoutVars>
          <dgm:chPref val="3"/>
        </dgm:presLayoutVars>
      </dgm:prSet>
      <dgm:spPr/>
    </dgm:pt>
    <dgm:pt modelId="{03161683-26DA-A34E-B5AE-431CE2DEA33A}" type="pres">
      <dgm:prSet presAssocID="{C5972C1B-5157-944F-AAE0-9448F24F2876}" presName="hierChild3" presStyleCnt="0"/>
      <dgm:spPr/>
    </dgm:pt>
    <dgm:pt modelId="{2FED8DBB-647C-4543-9D3D-53B535116EF9}" type="pres">
      <dgm:prSet presAssocID="{EADEA181-F56D-AC4A-A5DF-C358A2CD8F4A}" presName="Name17" presStyleLbl="parChTrans1D3" presStyleIdx="0" presStyleCnt="2"/>
      <dgm:spPr/>
    </dgm:pt>
    <dgm:pt modelId="{09D085DF-0AD1-3D4D-835F-6BBBA4569BE0}" type="pres">
      <dgm:prSet presAssocID="{21500D31-4EFC-6541-AE44-7062B1128AA3}" presName="hierRoot3" presStyleCnt="0"/>
      <dgm:spPr/>
    </dgm:pt>
    <dgm:pt modelId="{12EB3892-BC41-3F40-9E88-64C2EE50E7E1}" type="pres">
      <dgm:prSet presAssocID="{21500D31-4EFC-6541-AE44-7062B1128AA3}" presName="composite3" presStyleCnt="0"/>
      <dgm:spPr/>
    </dgm:pt>
    <dgm:pt modelId="{9E570FBD-38D9-4844-A257-0804986F3F68}" type="pres">
      <dgm:prSet presAssocID="{21500D31-4EFC-6541-AE44-7062B1128AA3}" presName="background3" presStyleLbl="node3" presStyleIdx="0" presStyleCnt="2"/>
      <dgm:spPr/>
    </dgm:pt>
    <dgm:pt modelId="{94985A3A-2ABC-D149-B910-72C8F46A1504}" type="pres">
      <dgm:prSet presAssocID="{21500D31-4EFC-6541-AE44-7062B1128AA3}" presName="text3" presStyleLbl="fgAcc3" presStyleIdx="0" presStyleCnt="2">
        <dgm:presLayoutVars>
          <dgm:chPref val="3"/>
        </dgm:presLayoutVars>
      </dgm:prSet>
      <dgm:spPr/>
    </dgm:pt>
    <dgm:pt modelId="{952D382B-868F-384E-B5AD-7CD73A427E9B}" type="pres">
      <dgm:prSet presAssocID="{21500D31-4EFC-6541-AE44-7062B1128AA3}" presName="hierChild4" presStyleCnt="0"/>
      <dgm:spPr/>
    </dgm:pt>
    <dgm:pt modelId="{F1774D25-2B57-094E-9F42-81AA1B476278}" type="pres">
      <dgm:prSet presAssocID="{BC14836D-7BF4-DB48-A4C1-ACDC0DDA0EF5}" presName="Name10" presStyleLbl="parChTrans1D2" presStyleIdx="1" presStyleCnt="2"/>
      <dgm:spPr/>
    </dgm:pt>
    <dgm:pt modelId="{BA3F5A83-A0E2-3345-895C-ABAF0FC2E050}" type="pres">
      <dgm:prSet presAssocID="{79EED24D-F9FD-8E4D-824D-FE0EA90940A1}" presName="hierRoot2" presStyleCnt="0"/>
      <dgm:spPr/>
    </dgm:pt>
    <dgm:pt modelId="{AB52C278-932C-1F40-BC30-C3335E6B246F}" type="pres">
      <dgm:prSet presAssocID="{79EED24D-F9FD-8E4D-824D-FE0EA90940A1}" presName="composite2" presStyleCnt="0"/>
      <dgm:spPr/>
    </dgm:pt>
    <dgm:pt modelId="{185196C7-FA51-F74D-B3DB-2D65ECE7842A}" type="pres">
      <dgm:prSet presAssocID="{79EED24D-F9FD-8E4D-824D-FE0EA90940A1}" presName="background2" presStyleLbl="node2" presStyleIdx="1" presStyleCnt="2"/>
      <dgm:spPr/>
    </dgm:pt>
    <dgm:pt modelId="{8A05ED46-633E-984C-BCA7-573F2A0F80EC}" type="pres">
      <dgm:prSet presAssocID="{79EED24D-F9FD-8E4D-824D-FE0EA90940A1}" presName="text2" presStyleLbl="fgAcc2" presStyleIdx="1" presStyleCnt="2">
        <dgm:presLayoutVars>
          <dgm:chPref val="3"/>
        </dgm:presLayoutVars>
      </dgm:prSet>
      <dgm:spPr/>
    </dgm:pt>
    <dgm:pt modelId="{E03523B0-7FF1-D54A-BCE3-A59B93DDF508}" type="pres">
      <dgm:prSet presAssocID="{79EED24D-F9FD-8E4D-824D-FE0EA90940A1}" presName="hierChild3" presStyleCnt="0"/>
      <dgm:spPr/>
    </dgm:pt>
    <dgm:pt modelId="{F593C226-8981-924A-849C-3E2A0AE608E1}" type="pres">
      <dgm:prSet presAssocID="{B5C734E1-C1E4-E840-873C-1D1431C6399A}" presName="Name17" presStyleLbl="parChTrans1D3" presStyleIdx="1" presStyleCnt="2"/>
      <dgm:spPr/>
    </dgm:pt>
    <dgm:pt modelId="{3260D8DB-8D3D-5347-9CED-1E509C7E7790}" type="pres">
      <dgm:prSet presAssocID="{9093F2E9-7BAC-254F-A0E8-284783EE4FFA}" presName="hierRoot3" presStyleCnt="0"/>
      <dgm:spPr/>
    </dgm:pt>
    <dgm:pt modelId="{AD660C7D-2ACD-FC41-A737-A2338497E43A}" type="pres">
      <dgm:prSet presAssocID="{9093F2E9-7BAC-254F-A0E8-284783EE4FFA}" presName="composite3" presStyleCnt="0"/>
      <dgm:spPr/>
    </dgm:pt>
    <dgm:pt modelId="{A0309526-0527-324C-97CE-E0FD351B3C56}" type="pres">
      <dgm:prSet presAssocID="{9093F2E9-7BAC-254F-A0E8-284783EE4FFA}" presName="background3" presStyleLbl="node3" presStyleIdx="1" presStyleCnt="2"/>
      <dgm:spPr/>
    </dgm:pt>
    <dgm:pt modelId="{AB982FC9-3397-6540-B76A-8D4D50E8BECE}" type="pres">
      <dgm:prSet presAssocID="{9093F2E9-7BAC-254F-A0E8-284783EE4FFA}" presName="text3" presStyleLbl="fgAcc3" presStyleIdx="1" presStyleCnt="2" custScaleX="174900">
        <dgm:presLayoutVars>
          <dgm:chPref val="3"/>
        </dgm:presLayoutVars>
      </dgm:prSet>
      <dgm:spPr/>
    </dgm:pt>
    <dgm:pt modelId="{CAD5A8A6-A0F2-2147-8B94-37C5E24FADC1}" type="pres">
      <dgm:prSet presAssocID="{9093F2E9-7BAC-254F-A0E8-284783EE4FFA}" presName="hierChild4" presStyleCnt="0"/>
      <dgm:spPr/>
    </dgm:pt>
  </dgm:ptLst>
  <dgm:cxnLst>
    <dgm:cxn modelId="{78A6090F-BA8D-394C-8EAE-5B677169A320}" srcId="{79EED24D-F9FD-8E4D-824D-FE0EA90940A1}" destId="{9093F2E9-7BAC-254F-A0E8-284783EE4FFA}" srcOrd="0" destOrd="0" parTransId="{B5C734E1-C1E4-E840-873C-1D1431C6399A}" sibTransId="{87004698-F900-8348-9099-18B6C70984E9}"/>
    <dgm:cxn modelId="{F0676511-9BC7-1645-A311-D9B13DD4B12B}" type="presOf" srcId="{09A58833-62CA-434B-AB59-0CA813B1E32C}" destId="{569F7B78-5349-9D4B-B3F5-E051CAFB3809}" srcOrd="0" destOrd="0" presId="urn:microsoft.com/office/officeart/2005/8/layout/hierarchy1"/>
    <dgm:cxn modelId="{EE155612-D3F7-5C42-84C0-76B11F4C5AF8}" type="presOf" srcId="{79EED24D-F9FD-8E4D-824D-FE0EA90940A1}" destId="{8A05ED46-633E-984C-BCA7-573F2A0F80EC}" srcOrd="0" destOrd="0" presId="urn:microsoft.com/office/officeart/2005/8/layout/hierarchy1"/>
    <dgm:cxn modelId="{60F77F22-0150-0A46-B4D1-292BED26C16C}" type="presOf" srcId="{A4DD5612-A292-7847-957A-A0B6F353D85F}" destId="{50018C09-24D7-7C47-AA09-A6890269D4DF}" srcOrd="0" destOrd="0" presId="urn:microsoft.com/office/officeart/2005/8/layout/hierarchy1"/>
    <dgm:cxn modelId="{613D792E-A352-9349-83AD-38FD75E25B44}" srcId="{09A58833-62CA-434B-AB59-0CA813B1E32C}" destId="{C5972C1B-5157-944F-AAE0-9448F24F2876}" srcOrd="0" destOrd="0" parTransId="{A4DD5612-A292-7847-957A-A0B6F353D85F}" sibTransId="{6A047637-5F02-D84F-9FAE-BE570F9C1D71}"/>
    <dgm:cxn modelId="{F28C3335-A11B-2241-BC75-EF89F22A92E5}" type="presOf" srcId="{B5C734E1-C1E4-E840-873C-1D1431C6399A}" destId="{F593C226-8981-924A-849C-3E2A0AE608E1}" srcOrd="0" destOrd="0" presId="urn:microsoft.com/office/officeart/2005/8/layout/hierarchy1"/>
    <dgm:cxn modelId="{EFD9543D-E072-F141-866E-27D616987212}" srcId="{09A58833-62CA-434B-AB59-0CA813B1E32C}" destId="{79EED24D-F9FD-8E4D-824D-FE0EA90940A1}" srcOrd="1" destOrd="0" parTransId="{BC14836D-7BF4-DB48-A4C1-ACDC0DDA0EF5}" sibTransId="{4442A30D-A462-6642-8AC7-000E4A7A1EB1}"/>
    <dgm:cxn modelId="{82956F76-084C-4C49-986C-3BF7EF896184}" type="presOf" srcId="{EADEA181-F56D-AC4A-A5DF-C358A2CD8F4A}" destId="{2FED8DBB-647C-4543-9D3D-53B535116EF9}" srcOrd="0" destOrd="0" presId="urn:microsoft.com/office/officeart/2005/8/layout/hierarchy1"/>
    <dgm:cxn modelId="{CCAF28A3-649D-A74C-9A69-3554E0F5827F}" type="presOf" srcId="{BC14836D-7BF4-DB48-A4C1-ACDC0DDA0EF5}" destId="{F1774D25-2B57-094E-9F42-81AA1B476278}" srcOrd="0" destOrd="0" presId="urn:microsoft.com/office/officeart/2005/8/layout/hierarchy1"/>
    <dgm:cxn modelId="{7BAE5AA5-38BD-254C-9644-685B566E3EE7}" srcId="{C5972C1B-5157-944F-AAE0-9448F24F2876}" destId="{21500D31-4EFC-6541-AE44-7062B1128AA3}" srcOrd="0" destOrd="0" parTransId="{EADEA181-F56D-AC4A-A5DF-C358A2CD8F4A}" sibTransId="{72F69D65-6E28-6F44-9455-035211CEA2C3}"/>
    <dgm:cxn modelId="{3B853FB4-3EC4-4842-9846-D6D854F044DA}" srcId="{756EF2E5-168E-A542-8F76-1CC91549788C}" destId="{09A58833-62CA-434B-AB59-0CA813B1E32C}" srcOrd="0" destOrd="0" parTransId="{655F4367-076E-5C49-B809-4CBBA03E5F59}" sibTransId="{AAB5B552-2BA2-4048-8195-86B8624C2ECD}"/>
    <dgm:cxn modelId="{BEC41ED2-C994-9D4F-94BF-FE14EEF85A57}" type="presOf" srcId="{C5972C1B-5157-944F-AAE0-9448F24F2876}" destId="{0485AB2E-F452-484C-81F5-76FE1B14BBF3}" srcOrd="0" destOrd="0" presId="urn:microsoft.com/office/officeart/2005/8/layout/hierarchy1"/>
    <dgm:cxn modelId="{206B3FE4-6D6F-BE4E-B824-BA8BE33E3C8C}" type="presOf" srcId="{9093F2E9-7BAC-254F-A0E8-284783EE4FFA}" destId="{AB982FC9-3397-6540-B76A-8D4D50E8BECE}" srcOrd="0" destOrd="0" presId="urn:microsoft.com/office/officeart/2005/8/layout/hierarchy1"/>
    <dgm:cxn modelId="{FEFAB1E4-333F-434E-9B60-AF5B4D957BDD}" type="presOf" srcId="{756EF2E5-168E-A542-8F76-1CC91549788C}" destId="{B369AB09-31AE-A844-A21C-11C31EB02212}" srcOrd="0" destOrd="0" presId="urn:microsoft.com/office/officeart/2005/8/layout/hierarchy1"/>
    <dgm:cxn modelId="{49C0AFEE-73AA-B747-85C7-3BF60B963C51}" type="presOf" srcId="{21500D31-4EFC-6541-AE44-7062B1128AA3}" destId="{94985A3A-2ABC-D149-B910-72C8F46A1504}" srcOrd="0" destOrd="0" presId="urn:microsoft.com/office/officeart/2005/8/layout/hierarchy1"/>
    <dgm:cxn modelId="{07EEF048-0939-8640-9875-4B8C674581DD}" type="presParOf" srcId="{B369AB09-31AE-A844-A21C-11C31EB02212}" destId="{C8AC5B3E-AD88-3D4E-BBB4-22E631092923}" srcOrd="0" destOrd="0" presId="urn:microsoft.com/office/officeart/2005/8/layout/hierarchy1"/>
    <dgm:cxn modelId="{3BCBB8D9-72A1-2F4B-A0FB-2443762A6AA7}" type="presParOf" srcId="{C8AC5B3E-AD88-3D4E-BBB4-22E631092923}" destId="{785C7D01-8A0E-D34A-AC07-57D538E3C1F5}" srcOrd="0" destOrd="0" presId="urn:microsoft.com/office/officeart/2005/8/layout/hierarchy1"/>
    <dgm:cxn modelId="{A7C021A0-148D-A34A-BA81-70262AD2C3AE}" type="presParOf" srcId="{785C7D01-8A0E-D34A-AC07-57D538E3C1F5}" destId="{59C6A3A0-D32C-D441-942F-D851E959988B}" srcOrd="0" destOrd="0" presId="urn:microsoft.com/office/officeart/2005/8/layout/hierarchy1"/>
    <dgm:cxn modelId="{F5A45DC9-C6FA-EE41-A2FD-AF004EC39F4B}" type="presParOf" srcId="{785C7D01-8A0E-D34A-AC07-57D538E3C1F5}" destId="{569F7B78-5349-9D4B-B3F5-E051CAFB3809}" srcOrd="1" destOrd="0" presId="urn:microsoft.com/office/officeart/2005/8/layout/hierarchy1"/>
    <dgm:cxn modelId="{30B043BC-DF70-7743-BE6D-F63CF23CF577}" type="presParOf" srcId="{C8AC5B3E-AD88-3D4E-BBB4-22E631092923}" destId="{3148E619-D2A8-8949-9815-880244A345A4}" srcOrd="1" destOrd="0" presId="urn:microsoft.com/office/officeart/2005/8/layout/hierarchy1"/>
    <dgm:cxn modelId="{3948EF7B-4E28-5B43-931B-9389456255DA}" type="presParOf" srcId="{3148E619-D2A8-8949-9815-880244A345A4}" destId="{50018C09-24D7-7C47-AA09-A6890269D4DF}" srcOrd="0" destOrd="0" presId="urn:microsoft.com/office/officeart/2005/8/layout/hierarchy1"/>
    <dgm:cxn modelId="{9EA0C4DF-3985-F548-864D-426DAF88FD34}" type="presParOf" srcId="{3148E619-D2A8-8949-9815-880244A345A4}" destId="{6200D028-6ECA-7B48-BC0F-B0811784D1C4}" srcOrd="1" destOrd="0" presId="urn:microsoft.com/office/officeart/2005/8/layout/hierarchy1"/>
    <dgm:cxn modelId="{D70CFD4C-0ECF-9040-9FD7-1B36995E4383}" type="presParOf" srcId="{6200D028-6ECA-7B48-BC0F-B0811784D1C4}" destId="{5A7CD8AA-95C7-7C45-9BC4-8E9639285D0D}" srcOrd="0" destOrd="0" presId="urn:microsoft.com/office/officeart/2005/8/layout/hierarchy1"/>
    <dgm:cxn modelId="{315C4A4B-B230-FB41-8661-92624DC04096}" type="presParOf" srcId="{5A7CD8AA-95C7-7C45-9BC4-8E9639285D0D}" destId="{D995A286-4062-9E4E-88D3-AECCA6C48E33}" srcOrd="0" destOrd="0" presId="urn:microsoft.com/office/officeart/2005/8/layout/hierarchy1"/>
    <dgm:cxn modelId="{814286CC-60BC-4C4F-A8AC-8C3EFB5E1A46}" type="presParOf" srcId="{5A7CD8AA-95C7-7C45-9BC4-8E9639285D0D}" destId="{0485AB2E-F452-484C-81F5-76FE1B14BBF3}" srcOrd="1" destOrd="0" presId="urn:microsoft.com/office/officeart/2005/8/layout/hierarchy1"/>
    <dgm:cxn modelId="{3CF652A5-E5D4-494E-951B-5F9D2B7E08A8}" type="presParOf" srcId="{6200D028-6ECA-7B48-BC0F-B0811784D1C4}" destId="{03161683-26DA-A34E-B5AE-431CE2DEA33A}" srcOrd="1" destOrd="0" presId="urn:microsoft.com/office/officeart/2005/8/layout/hierarchy1"/>
    <dgm:cxn modelId="{98BD0986-DA3B-3147-929B-9E973A743886}" type="presParOf" srcId="{03161683-26DA-A34E-B5AE-431CE2DEA33A}" destId="{2FED8DBB-647C-4543-9D3D-53B535116EF9}" srcOrd="0" destOrd="0" presId="urn:microsoft.com/office/officeart/2005/8/layout/hierarchy1"/>
    <dgm:cxn modelId="{4B5188B4-3653-8A42-A797-CA2FE8DC654C}" type="presParOf" srcId="{03161683-26DA-A34E-B5AE-431CE2DEA33A}" destId="{09D085DF-0AD1-3D4D-835F-6BBBA4569BE0}" srcOrd="1" destOrd="0" presId="urn:microsoft.com/office/officeart/2005/8/layout/hierarchy1"/>
    <dgm:cxn modelId="{5C5228CE-A585-A044-B433-6ABA5C863298}" type="presParOf" srcId="{09D085DF-0AD1-3D4D-835F-6BBBA4569BE0}" destId="{12EB3892-BC41-3F40-9E88-64C2EE50E7E1}" srcOrd="0" destOrd="0" presId="urn:microsoft.com/office/officeart/2005/8/layout/hierarchy1"/>
    <dgm:cxn modelId="{E63D7A11-6B3D-EB4F-B769-F423B0D663C1}" type="presParOf" srcId="{12EB3892-BC41-3F40-9E88-64C2EE50E7E1}" destId="{9E570FBD-38D9-4844-A257-0804986F3F68}" srcOrd="0" destOrd="0" presId="urn:microsoft.com/office/officeart/2005/8/layout/hierarchy1"/>
    <dgm:cxn modelId="{638FBB15-0FF7-5746-8FCA-6FB92C8384EF}" type="presParOf" srcId="{12EB3892-BC41-3F40-9E88-64C2EE50E7E1}" destId="{94985A3A-2ABC-D149-B910-72C8F46A1504}" srcOrd="1" destOrd="0" presId="urn:microsoft.com/office/officeart/2005/8/layout/hierarchy1"/>
    <dgm:cxn modelId="{A000DA74-107F-D942-AFD5-6DA7BF1A717D}" type="presParOf" srcId="{09D085DF-0AD1-3D4D-835F-6BBBA4569BE0}" destId="{952D382B-868F-384E-B5AD-7CD73A427E9B}" srcOrd="1" destOrd="0" presId="urn:microsoft.com/office/officeart/2005/8/layout/hierarchy1"/>
    <dgm:cxn modelId="{7D37CD09-5862-C044-8BBE-46136725E6E4}" type="presParOf" srcId="{3148E619-D2A8-8949-9815-880244A345A4}" destId="{F1774D25-2B57-094E-9F42-81AA1B476278}" srcOrd="2" destOrd="0" presId="urn:microsoft.com/office/officeart/2005/8/layout/hierarchy1"/>
    <dgm:cxn modelId="{81A20BC8-08DC-A24C-A51E-49D87C3CAAAB}" type="presParOf" srcId="{3148E619-D2A8-8949-9815-880244A345A4}" destId="{BA3F5A83-A0E2-3345-895C-ABAF0FC2E050}" srcOrd="3" destOrd="0" presId="urn:microsoft.com/office/officeart/2005/8/layout/hierarchy1"/>
    <dgm:cxn modelId="{128ED1D7-36E0-E446-AD54-1C5CC1A4FF66}" type="presParOf" srcId="{BA3F5A83-A0E2-3345-895C-ABAF0FC2E050}" destId="{AB52C278-932C-1F40-BC30-C3335E6B246F}" srcOrd="0" destOrd="0" presId="urn:microsoft.com/office/officeart/2005/8/layout/hierarchy1"/>
    <dgm:cxn modelId="{90A75C79-6963-DE4D-8C70-5179FF118584}" type="presParOf" srcId="{AB52C278-932C-1F40-BC30-C3335E6B246F}" destId="{185196C7-FA51-F74D-B3DB-2D65ECE7842A}" srcOrd="0" destOrd="0" presId="urn:microsoft.com/office/officeart/2005/8/layout/hierarchy1"/>
    <dgm:cxn modelId="{49AA2066-277D-F949-AF03-CA94B24D2931}" type="presParOf" srcId="{AB52C278-932C-1F40-BC30-C3335E6B246F}" destId="{8A05ED46-633E-984C-BCA7-573F2A0F80EC}" srcOrd="1" destOrd="0" presId="urn:microsoft.com/office/officeart/2005/8/layout/hierarchy1"/>
    <dgm:cxn modelId="{12B8B4F4-DD36-2642-9D12-8F6E87339D67}" type="presParOf" srcId="{BA3F5A83-A0E2-3345-895C-ABAF0FC2E050}" destId="{E03523B0-7FF1-D54A-BCE3-A59B93DDF508}" srcOrd="1" destOrd="0" presId="urn:microsoft.com/office/officeart/2005/8/layout/hierarchy1"/>
    <dgm:cxn modelId="{A3B6B9C8-0C8A-334B-B8CE-ABADF49FEBFC}" type="presParOf" srcId="{E03523B0-7FF1-D54A-BCE3-A59B93DDF508}" destId="{F593C226-8981-924A-849C-3E2A0AE608E1}" srcOrd="0" destOrd="0" presId="urn:microsoft.com/office/officeart/2005/8/layout/hierarchy1"/>
    <dgm:cxn modelId="{CCAED73B-ECFD-574B-8EE3-F2BB2322B3F8}" type="presParOf" srcId="{E03523B0-7FF1-D54A-BCE3-A59B93DDF508}" destId="{3260D8DB-8D3D-5347-9CED-1E509C7E7790}" srcOrd="1" destOrd="0" presId="urn:microsoft.com/office/officeart/2005/8/layout/hierarchy1"/>
    <dgm:cxn modelId="{006DF09E-0716-764A-B319-1EDA306ECD81}" type="presParOf" srcId="{3260D8DB-8D3D-5347-9CED-1E509C7E7790}" destId="{AD660C7D-2ACD-FC41-A737-A2338497E43A}" srcOrd="0" destOrd="0" presId="urn:microsoft.com/office/officeart/2005/8/layout/hierarchy1"/>
    <dgm:cxn modelId="{9A7B1B2A-D187-0B48-825E-EF74514657CF}" type="presParOf" srcId="{AD660C7D-2ACD-FC41-A737-A2338497E43A}" destId="{A0309526-0527-324C-97CE-E0FD351B3C56}" srcOrd="0" destOrd="0" presId="urn:microsoft.com/office/officeart/2005/8/layout/hierarchy1"/>
    <dgm:cxn modelId="{60D2E19E-E267-2449-AEAF-B5C0C386103B}" type="presParOf" srcId="{AD660C7D-2ACD-FC41-A737-A2338497E43A}" destId="{AB982FC9-3397-6540-B76A-8D4D50E8BECE}" srcOrd="1" destOrd="0" presId="urn:microsoft.com/office/officeart/2005/8/layout/hierarchy1"/>
    <dgm:cxn modelId="{46DABAD4-57EC-2F41-9FEA-829E7056A80E}" type="presParOf" srcId="{3260D8DB-8D3D-5347-9CED-1E509C7E7790}" destId="{CAD5A8A6-A0F2-2147-8B94-37C5E24FAD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0D55C-6BF5-6145-B9CB-AAC0821D4687}">
      <dsp:nvSpPr>
        <dsp:cNvPr id="0" name=""/>
        <dsp:cNvSpPr/>
      </dsp:nvSpPr>
      <dsp:spPr>
        <a:xfrm>
          <a:off x="4038652" y="1915123"/>
          <a:ext cx="3350508" cy="398634"/>
        </a:xfrm>
        <a:custGeom>
          <a:avLst/>
          <a:gdLst/>
          <a:ahLst/>
          <a:cxnLst/>
          <a:rect l="0" t="0" r="0" b="0"/>
          <a:pathLst>
            <a:path>
              <a:moveTo>
                <a:pt x="0" y="0"/>
              </a:moveTo>
              <a:lnTo>
                <a:pt x="0" y="271657"/>
              </a:lnTo>
              <a:lnTo>
                <a:pt x="3350508" y="271657"/>
              </a:lnTo>
              <a:lnTo>
                <a:pt x="3350508" y="39863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F008061-44E0-0B4C-AA2D-481BB695C98B}">
      <dsp:nvSpPr>
        <dsp:cNvPr id="0" name=""/>
        <dsp:cNvSpPr/>
      </dsp:nvSpPr>
      <dsp:spPr>
        <a:xfrm>
          <a:off x="4038652" y="1915123"/>
          <a:ext cx="1675254" cy="398634"/>
        </a:xfrm>
        <a:custGeom>
          <a:avLst/>
          <a:gdLst/>
          <a:ahLst/>
          <a:cxnLst/>
          <a:rect l="0" t="0" r="0" b="0"/>
          <a:pathLst>
            <a:path>
              <a:moveTo>
                <a:pt x="0" y="0"/>
              </a:moveTo>
              <a:lnTo>
                <a:pt x="0" y="271657"/>
              </a:lnTo>
              <a:lnTo>
                <a:pt x="1675254" y="271657"/>
              </a:lnTo>
              <a:lnTo>
                <a:pt x="1675254" y="39863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D2C944-782B-5441-9E0E-146C896845D4}">
      <dsp:nvSpPr>
        <dsp:cNvPr id="0" name=""/>
        <dsp:cNvSpPr/>
      </dsp:nvSpPr>
      <dsp:spPr>
        <a:xfrm>
          <a:off x="3992932" y="1915123"/>
          <a:ext cx="91440" cy="398634"/>
        </a:xfrm>
        <a:custGeom>
          <a:avLst/>
          <a:gdLst/>
          <a:ahLst/>
          <a:cxnLst/>
          <a:rect l="0" t="0" r="0" b="0"/>
          <a:pathLst>
            <a:path>
              <a:moveTo>
                <a:pt x="45720" y="0"/>
              </a:moveTo>
              <a:lnTo>
                <a:pt x="45720" y="39863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1C59B1-BBFC-AF42-996D-A5913BD2CC83}">
      <dsp:nvSpPr>
        <dsp:cNvPr id="0" name=""/>
        <dsp:cNvSpPr/>
      </dsp:nvSpPr>
      <dsp:spPr>
        <a:xfrm>
          <a:off x="2363398" y="1915123"/>
          <a:ext cx="1675254" cy="398634"/>
        </a:xfrm>
        <a:custGeom>
          <a:avLst/>
          <a:gdLst/>
          <a:ahLst/>
          <a:cxnLst/>
          <a:rect l="0" t="0" r="0" b="0"/>
          <a:pathLst>
            <a:path>
              <a:moveTo>
                <a:pt x="1675254" y="0"/>
              </a:moveTo>
              <a:lnTo>
                <a:pt x="1675254" y="271657"/>
              </a:lnTo>
              <a:lnTo>
                <a:pt x="0" y="271657"/>
              </a:lnTo>
              <a:lnTo>
                <a:pt x="0" y="39863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C20E01-AE8C-2840-9F96-1019924C1C0B}">
      <dsp:nvSpPr>
        <dsp:cNvPr id="0" name=""/>
        <dsp:cNvSpPr/>
      </dsp:nvSpPr>
      <dsp:spPr>
        <a:xfrm>
          <a:off x="688144" y="1915123"/>
          <a:ext cx="3350508" cy="398634"/>
        </a:xfrm>
        <a:custGeom>
          <a:avLst/>
          <a:gdLst/>
          <a:ahLst/>
          <a:cxnLst/>
          <a:rect l="0" t="0" r="0" b="0"/>
          <a:pathLst>
            <a:path>
              <a:moveTo>
                <a:pt x="3350508" y="0"/>
              </a:moveTo>
              <a:lnTo>
                <a:pt x="3350508" y="271657"/>
              </a:lnTo>
              <a:lnTo>
                <a:pt x="0" y="271657"/>
              </a:lnTo>
              <a:lnTo>
                <a:pt x="0" y="39863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6B55E5-4774-F146-92F3-D27A91920203}">
      <dsp:nvSpPr>
        <dsp:cNvPr id="0" name=""/>
        <dsp:cNvSpPr/>
      </dsp:nvSpPr>
      <dsp:spPr>
        <a:xfrm>
          <a:off x="3353320" y="1044753"/>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66F49D7-4784-604F-8FC7-CC999B5DCCA8}">
      <dsp:nvSpPr>
        <dsp:cNvPr id="0" name=""/>
        <dsp:cNvSpPr/>
      </dsp:nvSpPr>
      <dsp:spPr>
        <a:xfrm>
          <a:off x="3505616" y="1189434"/>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C++ inherit from C </a:t>
          </a:r>
        </a:p>
      </dsp:txBody>
      <dsp:txXfrm>
        <a:off x="3531108" y="1214926"/>
        <a:ext cx="1319678" cy="819386"/>
      </dsp:txXfrm>
    </dsp:sp>
    <dsp:sp modelId="{1A8A581D-EC2E-6C40-87CE-B863CB67FFFE}">
      <dsp:nvSpPr>
        <dsp:cNvPr id="0" name=""/>
        <dsp:cNvSpPr/>
      </dsp:nvSpPr>
      <dsp:spPr>
        <a:xfrm>
          <a:off x="2812" y="2313758"/>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CF0D94C2-3D3C-804A-88B2-B22316F68D5D}">
      <dsp:nvSpPr>
        <dsp:cNvPr id="0" name=""/>
        <dsp:cNvSpPr/>
      </dsp:nvSpPr>
      <dsp:spPr>
        <a:xfrm>
          <a:off x="155108" y="2458439"/>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Variable Declaration</a:t>
          </a:r>
        </a:p>
      </dsp:txBody>
      <dsp:txXfrm>
        <a:off x="180600" y="2483931"/>
        <a:ext cx="1319678" cy="819386"/>
      </dsp:txXfrm>
    </dsp:sp>
    <dsp:sp modelId="{DAB8CD97-677B-BB4C-ABBA-98DE3DD389F7}">
      <dsp:nvSpPr>
        <dsp:cNvPr id="0" name=""/>
        <dsp:cNvSpPr/>
      </dsp:nvSpPr>
      <dsp:spPr>
        <a:xfrm>
          <a:off x="1678066" y="2313758"/>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7ABC6383-1EE8-CC43-8E66-B0F4B8F9FA19}">
      <dsp:nvSpPr>
        <dsp:cNvPr id="0" name=""/>
        <dsp:cNvSpPr/>
      </dsp:nvSpPr>
      <dsp:spPr>
        <a:xfrm>
          <a:off x="1830362" y="2458439"/>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Data Types</a:t>
          </a:r>
        </a:p>
      </dsp:txBody>
      <dsp:txXfrm>
        <a:off x="1855854" y="2483931"/>
        <a:ext cx="1319678" cy="819386"/>
      </dsp:txXfrm>
    </dsp:sp>
    <dsp:sp modelId="{AAB19927-58B5-8844-BB03-6A02AB10A98E}">
      <dsp:nvSpPr>
        <dsp:cNvPr id="0" name=""/>
        <dsp:cNvSpPr/>
      </dsp:nvSpPr>
      <dsp:spPr>
        <a:xfrm>
          <a:off x="3353320" y="2313758"/>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972C711D-9358-814D-844C-071C8DC406F9}">
      <dsp:nvSpPr>
        <dsp:cNvPr id="0" name=""/>
        <dsp:cNvSpPr/>
      </dsp:nvSpPr>
      <dsp:spPr>
        <a:xfrm>
          <a:off x="3505616" y="2458439"/>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Data Structure</a:t>
          </a:r>
        </a:p>
      </dsp:txBody>
      <dsp:txXfrm>
        <a:off x="3531108" y="2483931"/>
        <a:ext cx="1319678" cy="819386"/>
      </dsp:txXfrm>
    </dsp:sp>
    <dsp:sp modelId="{0BB79756-CD18-FC43-8909-9A56414188E7}">
      <dsp:nvSpPr>
        <dsp:cNvPr id="0" name=""/>
        <dsp:cNvSpPr/>
      </dsp:nvSpPr>
      <dsp:spPr>
        <a:xfrm>
          <a:off x="5028574" y="2313758"/>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2B11286-968F-EB43-BA84-100E18D5C1C7}">
      <dsp:nvSpPr>
        <dsp:cNvPr id="0" name=""/>
        <dsp:cNvSpPr/>
      </dsp:nvSpPr>
      <dsp:spPr>
        <a:xfrm>
          <a:off x="5180870" y="2458439"/>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Logic Construct</a:t>
          </a:r>
        </a:p>
      </dsp:txBody>
      <dsp:txXfrm>
        <a:off x="5206362" y="2483931"/>
        <a:ext cx="1319678" cy="819386"/>
      </dsp:txXfrm>
    </dsp:sp>
    <dsp:sp modelId="{CAE6D344-3D95-6D48-AFF5-31F2F18820ED}">
      <dsp:nvSpPr>
        <dsp:cNvPr id="0" name=""/>
        <dsp:cNvSpPr/>
      </dsp:nvSpPr>
      <dsp:spPr>
        <a:xfrm>
          <a:off x="6703828" y="2313758"/>
          <a:ext cx="1370662" cy="870370"/>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2E8ADF09-A01B-134A-8609-322155CF2F0A}">
      <dsp:nvSpPr>
        <dsp:cNvPr id="0" name=""/>
        <dsp:cNvSpPr/>
      </dsp:nvSpPr>
      <dsp:spPr>
        <a:xfrm>
          <a:off x="6856124" y="2458439"/>
          <a:ext cx="1370662" cy="87037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t>Modular Programming</a:t>
          </a:r>
        </a:p>
      </dsp:txBody>
      <dsp:txXfrm>
        <a:off x="6881616" y="2483931"/>
        <a:ext cx="1319678" cy="819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3C226-8981-924A-849C-3E2A0AE608E1}">
      <dsp:nvSpPr>
        <dsp:cNvPr id="0" name=""/>
        <dsp:cNvSpPr/>
      </dsp:nvSpPr>
      <dsp:spPr>
        <a:xfrm>
          <a:off x="5172669" y="2633087"/>
          <a:ext cx="91440" cy="490327"/>
        </a:xfrm>
        <a:custGeom>
          <a:avLst/>
          <a:gdLst/>
          <a:ahLst/>
          <a:cxnLst/>
          <a:rect l="0" t="0" r="0" b="0"/>
          <a:pathLst>
            <a:path>
              <a:moveTo>
                <a:pt x="45720" y="0"/>
              </a:moveTo>
              <a:lnTo>
                <a:pt x="45720" y="49032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774D25-2B57-094E-9F42-81AA1B476278}">
      <dsp:nvSpPr>
        <dsp:cNvPr id="0" name=""/>
        <dsp:cNvSpPr/>
      </dsp:nvSpPr>
      <dsp:spPr>
        <a:xfrm>
          <a:off x="3872399" y="1072187"/>
          <a:ext cx="1345989" cy="490327"/>
        </a:xfrm>
        <a:custGeom>
          <a:avLst/>
          <a:gdLst/>
          <a:ahLst/>
          <a:cxnLst/>
          <a:rect l="0" t="0" r="0" b="0"/>
          <a:pathLst>
            <a:path>
              <a:moveTo>
                <a:pt x="0" y="0"/>
              </a:moveTo>
              <a:lnTo>
                <a:pt x="0" y="334144"/>
              </a:lnTo>
              <a:lnTo>
                <a:pt x="1345989" y="334144"/>
              </a:lnTo>
              <a:lnTo>
                <a:pt x="1345989" y="4903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ED8DBB-647C-4543-9D3D-53B535116EF9}">
      <dsp:nvSpPr>
        <dsp:cNvPr id="0" name=""/>
        <dsp:cNvSpPr/>
      </dsp:nvSpPr>
      <dsp:spPr>
        <a:xfrm>
          <a:off x="2480689" y="2633087"/>
          <a:ext cx="91440" cy="490327"/>
        </a:xfrm>
        <a:custGeom>
          <a:avLst/>
          <a:gdLst/>
          <a:ahLst/>
          <a:cxnLst/>
          <a:rect l="0" t="0" r="0" b="0"/>
          <a:pathLst>
            <a:path>
              <a:moveTo>
                <a:pt x="45720" y="0"/>
              </a:moveTo>
              <a:lnTo>
                <a:pt x="45720" y="49032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018C09-24D7-7C47-AA09-A6890269D4DF}">
      <dsp:nvSpPr>
        <dsp:cNvPr id="0" name=""/>
        <dsp:cNvSpPr/>
      </dsp:nvSpPr>
      <dsp:spPr>
        <a:xfrm>
          <a:off x="2526409" y="1072187"/>
          <a:ext cx="1345989" cy="490327"/>
        </a:xfrm>
        <a:custGeom>
          <a:avLst/>
          <a:gdLst/>
          <a:ahLst/>
          <a:cxnLst/>
          <a:rect l="0" t="0" r="0" b="0"/>
          <a:pathLst>
            <a:path>
              <a:moveTo>
                <a:pt x="1345989" y="0"/>
              </a:moveTo>
              <a:lnTo>
                <a:pt x="1345989" y="334144"/>
              </a:lnTo>
              <a:lnTo>
                <a:pt x="0" y="334144"/>
              </a:lnTo>
              <a:lnTo>
                <a:pt x="0" y="49032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C6A3A0-D32C-D441-942F-D851E959988B}">
      <dsp:nvSpPr>
        <dsp:cNvPr id="0" name=""/>
        <dsp:cNvSpPr/>
      </dsp:nvSpPr>
      <dsp:spPr>
        <a:xfrm>
          <a:off x="3029428" y="1614"/>
          <a:ext cx="1685941" cy="107057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569F7B78-5349-9D4B-B3F5-E051CAFB3809}">
      <dsp:nvSpPr>
        <dsp:cNvPr id="0" name=""/>
        <dsp:cNvSpPr/>
      </dsp:nvSpPr>
      <dsp:spPr>
        <a:xfrm>
          <a:off x="3216755" y="179574"/>
          <a:ext cx="1685941" cy="10705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Types</a:t>
          </a:r>
        </a:p>
      </dsp:txBody>
      <dsp:txXfrm>
        <a:off x="3248111" y="210930"/>
        <a:ext cx="1623229" cy="1007860"/>
      </dsp:txXfrm>
    </dsp:sp>
    <dsp:sp modelId="{D995A286-4062-9E4E-88D3-AECCA6C48E33}">
      <dsp:nvSpPr>
        <dsp:cNvPr id="0" name=""/>
        <dsp:cNvSpPr/>
      </dsp:nvSpPr>
      <dsp:spPr>
        <a:xfrm>
          <a:off x="1683439" y="1562514"/>
          <a:ext cx="1685941" cy="107057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0485AB2E-F452-484C-81F5-76FE1B14BBF3}">
      <dsp:nvSpPr>
        <dsp:cNvPr id="0" name=""/>
        <dsp:cNvSpPr/>
      </dsp:nvSpPr>
      <dsp:spPr>
        <a:xfrm>
          <a:off x="1870765" y="1740475"/>
          <a:ext cx="1685941" cy="10705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fundamental</a:t>
          </a:r>
        </a:p>
      </dsp:txBody>
      <dsp:txXfrm>
        <a:off x="1902121" y="1771831"/>
        <a:ext cx="1623229" cy="1007860"/>
      </dsp:txXfrm>
    </dsp:sp>
    <dsp:sp modelId="{9E570FBD-38D9-4844-A257-0804986F3F68}">
      <dsp:nvSpPr>
        <dsp:cNvPr id="0" name=""/>
        <dsp:cNvSpPr/>
      </dsp:nvSpPr>
      <dsp:spPr>
        <a:xfrm>
          <a:off x="1683439" y="3123415"/>
          <a:ext cx="1685941" cy="107057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94985A3A-2ABC-D149-B910-72C8F46A1504}">
      <dsp:nvSpPr>
        <dsp:cNvPr id="0" name=""/>
        <dsp:cNvSpPr/>
      </dsp:nvSpPr>
      <dsp:spPr>
        <a:xfrm>
          <a:off x="1870765" y="3301375"/>
          <a:ext cx="1685941" cy="10705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Primitive in C</a:t>
          </a:r>
        </a:p>
      </dsp:txBody>
      <dsp:txXfrm>
        <a:off x="1902121" y="3332731"/>
        <a:ext cx="1623229" cy="1007860"/>
      </dsp:txXfrm>
    </dsp:sp>
    <dsp:sp modelId="{185196C7-FA51-F74D-B3DB-2D65ECE7842A}">
      <dsp:nvSpPr>
        <dsp:cNvPr id="0" name=""/>
        <dsp:cNvSpPr/>
      </dsp:nvSpPr>
      <dsp:spPr>
        <a:xfrm>
          <a:off x="4375418" y="1562514"/>
          <a:ext cx="1685941" cy="107057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A05ED46-633E-984C-BCA7-573F2A0F80EC}">
      <dsp:nvSpPr>
        <dsp:cNvPr id="0" name=""/>
        <dsp:cNvSpPr/>
      </dsp:nvSpPr>
      <dsp:spPr>
        <a:xfrm>
          <a:off x="4562745" y="1740475"/>
          <a:ext cx="1685941" cy="10705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compound</a:t>
          </a:r>
        </a:p>
      </dsp:txBody>
      <dsp:txXfrm>
        <a:off x="4594101" y="1771831"/>
        <a:ext cx="1623229" cy="1007860"/>
      </dsp:txXfrm>
    </dsp:sp>
    <dsp:sp modelId="{A0309526-0527-324C-97CE-E0FD351B3C56}">
      <dsp:nvSpPr>
        <dsp:cNvPr id="0" name=""/>
        <dsp:cNvSpPr/>
      </dsp:nvSpPr>
      <dsp:spPr>
        <a:xfrm>
          <a:off x="3744033" y="3123415"/>
          <a:ext cx="2948711" cy="1070572"/>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AB982FC9-3397-6540-B76A-8D4D50E8BECE}">
      <dsp:nvSpPr>
        <dsp:cNvPr id="0" name=""/>
        <dsp:cNvSpPr/>
      </dsp:nvSpPr>
      <dsp:spPr>
        <a:xfrm>
          <a:off x="3931360" y="3301375"/>
          <a:ext cx="2948711" cy="107057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derived types in C, class</a:t>
          </a:r>
        </a:p>
      </dsp:txBody>
      <dsp:txXfrm>
        <a:off x="3962716" y="3332731"/>
        <a:ext cx="2885999" cy="1007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7C0EFB6-A47E-7146-A6E0-A8DC96FD7B75}" type="datetimeFigureOut">
              <a:rPr lang="en-US" smtClean="0"/>
              <a:t>5/28/2020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652DCE8-6875-CC4F-89B6-68E07029A716}" type="slidenum">
              <a:rPr lang="en-US" smtClean="0"/>
              <a:t>‹#›</a:t>
            </a:fld>
            <a:endParaRPr lang="en-US"/>
          </a:p>
        </p:txBody>
      </p:sp>
    </p:spTree>
    <p:extLst>
      <p:ext uri="{BB962C8B-B14F-4D97-AF65-F5344CB8AC3E}">
        <p14:creationId xmlns:p14="http://schemas.microsoft.com/office/powerpoint/2010/main" val="22110587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 is called</a:t>
            </a:r>
            <a:r>
              <a:rPr lang="en-US" sz="1200" kern="1200" dirty="0">
                <a:solidFill>
                  <a:schemeClr val="tx1"/>
                </a:solidFill>
                <a:effectLst/>
                <a:latin typeface="+mn-lt"/>
                <a:ea typeface="+mn-ea"/>
                <a:cs typeface="+mn-cs"/>
              </a:rPr>
              <a:t> a structured </a:t>
            </a:r>
            <a:r>
              <a:rPr lang="en-US" sz="1200" b="1" kern="1200" dirty="0">
                <a:solidFill>
                  <a:schemeClr val="tx1"/>
                </a:solidFill>
                <a:effectLst/>
                <a:latin typeface="+mn-lt"/>
                <a:ea typeface="+mn-ea"/>
                <a:cs typeface="+mn-cs"/>
              </a:rPr>
              <a:t>programming language</a:t>
            </a:r>
            <a:r>
              <a:rPr lang="en-US" sz="1200" kern="1200" dirty="0">
                <a:solidFill>
                  <a:schemeClr val="tx1"/>
                </a:solidFill>
                <a:effectLst/>
                <a:latin typeface="+mn-lt"/>
                <a:ea typeface="+mn-ea"/>
                <a:cs typeface="+mn-cs"/>
              </a:rPr>
              <a:t> because to solve a large problem, </a:t>
            </a:r>
            <a:r>
              <a:rPr lang="en-US" sz="1200" b="1" kern="1200" dirty="0">
                <a:solidFill>
                  <a:schemeClr val="tx1"/>
                </a:solidFill>
                <a:effectLst/>
                <a:latin typeface="+mn-lt"/>
                <a:ea typeface="+mn-ea"/>
                <a:cs typeface="+mn-cs"/>
              </a:rPr>
              <a:t>C programming language</a:t>
            </a:r>
            <a:r>
              <a:rPr lang="en-US" sz="1200" kern="1200" dirty="0">
                <a:solidFill>
                  <a:schemeClr val="tx1"/>
                </a:solidFill>
                <a:effectLst/>
                <a:latin typeface="+mn-lt"/>
                <a:ea typeface="+mn-ea"/>
                <a:cs typeface="+mn-cs"/>
              </a:rPr>
              <a:t> divides the problem into smaller modules </a:t>
            </a:r>
            <a:r>
              <a:rPr lang="en-US" sz="1200" b="1" kern="1200" dirty="0">
                <a:solidFill>
                  <a:schemeClr val="tx1"/>
                </a:solidFill>
                <a:effectLst/>
                <a:latin typeface="+mn-lt"/>
                <a:ea typeface="+mn-ea"/>
                <a:cs typeface="+mn-cs"/>
              </a:rPr>
              <a:t>called </a:t>
            </a:r>
            <a:r>
              <a:rPr lang="en-US" sz="1200" kern="1200" dirty="0">
                <a:solidFill>
                  <a:schemeClr val="tx1"/>
                </a:solidFill>
                <a:effectLst/>
                <a:latin typeface="+mn-lt"/>
                <a:ea typeface="+mn-ea"/>
                <a:cs typeface="+mn-cs"/>
              </a:rPr>
              <a:t>functions or procedures each of which handles a particular responsibility</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a:t>
            </a:fld>
            <a:endParaRPr lang="en-US"/>
          </a:p>
        </p:txBody>
      </p:sp>
    </p:spTree>
    <p:extLst>
      <p:ext uri="{BB962C8B-B14F-4D97-AF65-F5344CB8AC3E}">
        <p14:creationId xmlns:p14="http://schemas.microsoft.com/office/powerpoint/2010/main" val="71147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Shadowing is a concept of OOP (Object Oriented Programming) paradigm. Using Shadowing, we can provide a new implementation to base class member without overriding it, which means that the original implementation of base class member gets shadowed (hidden) with the new implementation of base class member provided in derived class.</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18</a:t>
            </a:fld>
            <a:endParaRPr lang="en-US"/>
          </a:p>
        </p:txBody>
      </p:sp>
    </p:spTree>
    <p:extLst>
      <p:ext uri="{BB962C8B-B14F-4D97-AF65-F5344CB8AC3E}">
        <p14:creationId xmlns:p14="http://schemas.microsoft.com/office/powerpoint/2010/main" val="349803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 compilers determine the definition to select by matching the argument types in the function call to the parameters types in the definition. </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21</a:t>
            </a:fld>
            <a:endParaRPr lang="en-US"/>
          </a:p>
        </p:txBody>
      </p:sp>
    </p:spTree>
    <p:extLst>
      <p:ext uri="{BB962C8B-B14F-4D97-AF65-F5344CB8AC3E}">
        <p14:creationId xmlns:p14="http://schemas.microsoft.com/office/powerpoint/2010/main" val="129883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678, 650, 340</a:t>
            </a:r>
          </a:p>
          <a:p>
            <a:r>
              <a:rPr lang="en-US" sz="1200" b="0" i="0" kern="1200" dirty="0">
                <a:solidFill>
                  <a:schemeClr val="tx1"/>
                </a:solidFill>
                <a:effectLst/>
                <a:latin typeface="+mn-lt"/>
                <a:ea typeface="+mn-ea"/>
                <a:cs typeface="+mn-cs"/>
              </a:rPr>
              <a:t>Each call to </a:t>
            </a:r>
            <a:r>
              <a:rPr lang="en-US" sz="1200" b="1" i="0" kern="1200" dirty="0">
                <a:solidFill>
                  <a:schemeClr val="tx1"/>
                </a:solidFill>
                <a:effectLst/>
                <a:latin typeface="+mn-lt"/>
                <a:ea typeface="+mn-ea"/>
                <a:cs typeface="+mn-cs"/>
              </a:rPr>
              <a:t>display()</a:t>
            </a:r>
            <a:r>
              <a:rPr lang="en-US" sz="1200" b="0" i="0" kern="1200" dirty="0">
                <a:solidFill>
                  <a:schemeClr val="tx1"/>
                </a:solidFill>
                <a:effectLst/>
                <a:latin typeface="+mn-lt"/>
                <a:ea typeface="+mn-ea"/>
                <a:cs typeface="+mn-cs"/>
              </a:rPr>
              <a:t> must include enough arguments to initialize the parameters that don't have default values.  In this example, each call must include at least one argument.  An argument passed to a parameter that has a default value overrides the default value. </a:t>
            </a:r>
          </a:p>
          <a:p>
            <a:br>
              <a:rPr lang="en-US" dirty="0"/>
            </a:b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22</a:t>
            </a:fld>
            <a:endParaRPr lang="en-US"/>
          </a:p>
        </p:txBody>
      </p:sp>
    </p:spTree>
    <p:extLst>
      <p:ext uri="{BB962C8B-B14F-4D97-AF65-F5344CB8AC3E}">
        <p14:creationId xmlns:p14="http://schemas.microsoft.com/office/powerpoint/2010/main" val="343972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Read the &amp; in these declarations as </a:t>
            </a:r>
            <a:r>
              <a:rPr lang="en-US" sz="1200" b="1" i="0"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Thus, read the declaration as "r is an integer reference initialized to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25</a:t>
            </a:fld>
            <a:endParaRPr lang="en-US"/>
          </a:p>
        </p:txBody>
      </p:sp>
    </p:spTree>
    <p:extLst>
      <p:ext uri="{BB962C8B-B14F-4D97-AF65-F5344CB8AC3E}">
        <p14:creationId xmlns:p14="http://schemas.microsoft.com/office/powerpoint/2010/main" val="378219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a:solidFill>
                  <a:schemeClr val="tx1"/>
                </a:solidFill>
                <a:effectLst/>
                <a:latin typeface="+mn-lt"/>
                <a:ea typeface="+mn-ea"/>
                <a:cs typeface="+mn-cs"/>
              </a:rPr>
              <a:t>References are usually used for function argument lists and function return values</a:t>
            </a:r>
          </a:p>
          <a:p>
            <a:pPr marL="228600" indent="-228600">
              <a:buAutoNum type="arabicParenR"/>
            </a:pPr>
            <a:r>
              <a:rPr lang="en-US" sz="1200" b="0" i="0" kern="1200" dirty="0">
                <a:solidFill>
                  <a:schemeClr val="tx1"/>
                </a:solidFill>
                <a:effectLst/>
                <a:latin typeface="+mn-lt"/>
                <a:ea typeface="+mn-ea"/>
                <a:cs typeface="+mn-cs"/>
              </a:rPr>
              <a:t>C++ supports passing references as function parameter more safely than parameters.</a:t>
            </a:r>
          </a:p>
          <a:p>
            <a:pPr marL="228600" indent="-228600">
              <a:buAutoNum type="arabicParenR"/>
            </a:pPr>
            <a:r>
              <a:rPr lang="en-US" sz="1200" b="0" i="0" kern="1200" dirty="0">
                <a:solidFill>
                  <a:schemeClr val="tx1"/>
                </a:solidFill>
                <a:effectLst/>
                <a:latin typeface="+mn-lt"/>
                <a:ea typeface="+mn-ea"/>
                <a:cs typeface="+mn-cs"/>
              </a:rPr>
              <a:t>You can return reference from a C++ function like any other data type.</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26</a:t>
            </a:fld>
            <a:endParaRPr lang="en-US"/>
          </a:p>
        </p:txBody>
      </p:sp>
    </p:spTree>
    <p:extLst>
      <p:ext uri="{BB962C8B-B14F-4D97-AF65-F5344CB8AC3E}">
        <p14:creationId xmlns:p14="http://schemas.microsoft.com/office/powerpoint/2010/main" val="3644865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objects' addresses collected in a contiguous array, we can refer to each object indirectly through the pointers in the array and process the data by iterating on its elements. </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28</a:t>
            </a:fld>
            <a:endParaRPr lang="en-US"/>
          </a:p>
        </p:txBody>
      </p:sp>
    </p:spTree>
    <p:extLst>
      <p:ext uri="{BB962C8B-B14F-4D97-AF65-F5344CB8AC3E}">
        <p14:creationId xmlns:p14="http://schemas.microsoft.com/office/powerpoint/2010/main" val="138879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understand the concept of array of pointers, let us consider the following example, which makes use of an array of 3 integers −</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29</a:t>
            </a:fld>
            <a:endParaRPr lang="en-US"/>
          </a:p>
        </p:txBody>
      </p:sp>
    </p:spTree>
    <p:extLst>
      <p:ext uri="{BB962C8B-B14F-4D97-AF65-F5344CB8AC3E}">
        <p14:creationId xmlns:p14="http://schemas.microsoft.com/office/powerpoint/2010/main" val="399337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Following example makes use of three integers which will be stored in an array of pointers as follows −</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31</a:t>
            </a:fld>
            <a:endParaRPr lang="en-US"/>
          </a:p>
        </p:txBody>
      </p:sp>
    </p:spTree>
    <p:extLst>
      <p:ext uri="{BB962C8B-B14F-4D97-AF65-F5344CB8AC3E}">
        <p14:creationId xmlns:p14="http://schemas.microsoft.com/office/powerpoint/2010/main" val="1907154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variable goes out of scope its memory becomes available for newly defined variables or objects.</a:t>
            </a:r>
          </a:p>
        </p:txBody>
      </p:sp>
      <p:sp>
        <p:nvSpPr>
          <p:cNvPr id="4" name="Slide Number Placeholder 3"/>
          <p:cNvSpPr>
            <a:spLocks noGrp="1"/>
          </p:cNvSpPr>
          <p:nvPr>
            <p:ph type="sldNum" sz="quarter" idx="10"/>
          </p:nvPr>
        </p:nvSpPr>
        <p:spPr/>
        <p:txBody>
          <a:bodyPr/>
          <a:lstStyle/>
          <a:p>
            <a:fld id="{6652DCE8-6875-CC4F-89B6-68E07029A716}" type="slidenum">
              <a:rPr lang="en-US" smtClean="0"/>
              <a:t>34</a:t>
            </a:fld>
            <a:endParaRPr lang="en-US"/>
          </a:p>
        </p:txBody>
      </p:sp>
    </p:spTree>
    <p:extLst>
      <p:ext uri="{BB962C8B-B14F-4D97-AF65-F5344CB8AC3E}">
        <p14:creationId xmlns:p14="http://schemas.microsoft.com/office/powerpoint/2010/main" val="355412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keep track of an application's dynamic memory, we store the address of each allocated region in a pointer variable.  We allocate memory for this pointer itself in static memory.  This pointer variable must remain in scope as long as we need access to the data in the allocated region of dynamic memory. </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35</a:t>
            </a:fld>
            <a:endParaRPr lang="en-US"/>
          </a:p>
        </p:txBody>
      </p:sp>
    </p:spTree>
    <p:extLst>
      <p:ext uri="{BB962C8B-B14F-4D97-AF65-F5344CB8AC3E}">
        <p14:creationId xmlns:p14="http://schemas.microsoft.com/office/powerpoint/2010/main" val="393074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Derived / user define type in C, </a:t>
            </a:r>
            <a:r>
              <a:rPr lang="en-US" dirty="0" err="1"/>
              <a:t>i.e</a:t>
            </a:r>
            <a:r>
              <a:rPr lang="en-US" dirty="0"/>
              <a:t>, array, pointer, struct is called compound type in </a:t>
            </a:r>
            <a:r>
              <a:rPr lang="en-US" dirty="0" err="1"/>
              <a:t>c++</a:t>
            </a:r>
            <a:endParaRPr lang="en-US" dirty="0"/>
          </a:p>
          <a:p>
            <a:r>
              <a:rPr lang="en-US" dirty="0"/>
              <a:t>Primitive –basic data types</a:t>
            </a:r>
          </a:p>
          <a:p>
            <a:endParaRPr lang="en-US" strike="sngStrike" dirty="0"/>
          </a:p>
          <a:p>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3</a:t>
            </a:fld>
            <a:endParaRPr lang="en-US"/>
          </a:p>
        </p:txBody>
      </p:sp>
    </p:spTree>
    <p:extLst>
      <p:ext uri="{BB962C8B-B14F-4D97-AF65-F5344CB8AC3E}">
        <p14:creationId xmlns:p14="http://schemas.microsoft.com/office/powerpoint/2010/main" val="197733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type of the arrays elements</a:t>
            </a:r>
          </a:p>
          <a:p>
            <a:r>
              <a:rPr lang="en-US" dirty="0" err="1"/>
              <a:t>Nullptr</a:t>
            </a:r>
            <a:r>
              <a:rPr lang="en-US" dirty="0"/>
              <a:t>==not pointing to any valid dereferenceable address</a:t>
            </a:r>
          </a:p>
        </p:txBody>
      </p:sp>
      <p:sp>
        <p:nvSpPr>
          <p:cNvPr id="4" name="Slide Number Placeholder 3"/>
          <p:cNvSpPr>
            <a:spLocks noGrp="1"/>
          </p:cNvSpPr>
          <p:nvPr>
            <p:ph type="sldNum" sz="quarter" idx="10"/>
          </p:nvPr>
        </p:nvSpPr>
        <p:spPr/>
        <p:txBody>
          <a:bodyPr/>
          <a:lstStyle/>
          <a:p>
            <a:fld id="{6652DCE8-6875-CC4F-89B6-68E07029A716}" type="slidenum">
              <a:rPr lang="en-US" smtClean="0"/>
              <a:t>36</a:t>
            </a:fld>
            <a:endParaRPr lang="en-US"/>
          </a:p>
        </p:txBody>
      </p:sp>
    </p:spTree>
    <p:extLst>
      <p:ext uri="{BB962C8B-B14F-4D97-AF65-F5344CB8AC3E}">
        <p14:creationId xmlns:p14="http://schemas.microsoft.com/office/powerpoint/2010/main" val="3533502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nullptr</a:t>
            </a:r>
            <a:r>
              <a:rPr lang="en-US" sz="1200" b="0" i="0" kern="1200" dirty="0">
                <a:solidFill>
                  <a:schemeClr val="tx1"/>
                </a:solidFill>
                <a:effectLst/>
                <a:latin typeface="+mn-lt"/>
                <a:ea typeface="+mn-ea"/>
                <a:cs typeface="+mn-cs"/>
              </a:rPr>
              <a:t> assignment ensures that </a:t>
            </a:r>
            <a:r>
              <a:rPr lang="en-US" sz="1200" b="1" i="0" kern="1200" dirty="0">
                <a:solidFill>
                  <a:schemeClr val="tx1"/>
                </a:solidFill>
                <a:effectLst/>
                <a:latin typeface="+mn-lt"/>
                <a:ea typeface="+mn-ea"/>
                <a:cs typeface="+mn-cs"/>
              </a:rPr>
              <a:t>student</a:t>
            </a:r>
            <a:r>
              <a:rPr lang="en-US" sz="1200" b="0" i="0" kern="1200" dirty="0">
                <a:solidFill>
                  <a:schemeClr val="tx1"/>
                </a:solidFill>
                <a:effectLst/>
                <a:latin typeface="+mn-lt"/>
                <a:ea typeface="+mn-ea"/>
                <a:cs typeface="+mn-cs"/>
              </a:rPr>
              <a:t> now holds the null address</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37</a:t>
            </a:fld>
            <a:endParaRPr lang="en-US"/>
          </a:p>
        </p:txBody>
      </p:sp>
    </p:spTree>
    <p:extLst>
      <p:ext uri="{BB962C8B-B14F-4D97-AF65-F5344CB8AC3E}">
        <p14:creationId xmlns:p14="http://schemas.microsoft.com/office/powerpoint/2010/main" val="2747979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how many students?</a:t>
            </a:r>
          </a:p>
        </p:txBody>
      </p:sp>
      <p:sp>
        <p:nvSpPr>
          <p:cNvPr id="4" name="Slide Number Placeholder 3"/>
          <p:cNvSpPr>
            <a:spLocks noGrp="1"/>
          </p:cNvSpPr>
          <p:nvPr>
            <p:ph type="sldNum" sz="quarter" idx="10"/>
          </p:nvPr>
        </p:nvSpPr>
        <p:spPr/>
        <p:txBody>
          <a:bodyPr/>
          <a:lstStyle/>
          <a:p>
            <a:fld id="{6652DCE8-6875-CC4F-89B6-68E07029A716}" type="slidenum">
              <a:rPr lang="en-US" smtClean="0"/>
              <a:t>38</a:t>
            </a:fld>
            <a:endParaRPr lang="en-US"/>
          </a:p>
        </p:txBody>
      </p:sp>
    </p:spTree>
    <p:extLst>
      <p:ext uri="{BB962C8B-B14F-4D97-AF65-F5344CB8AC3E}">
        <p14:creationId xmlns:p14="http://schemas.microsoft.com/office/powerpoint/2010/main" val="727325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Memory leaks are difficult to find because they often do not halt execution immediately.  We might only become aware of their existence indirectly through subsequently incorrect results or progressively slower execution</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39</a:t>
            </a:fld>
            <a:endParaRPr lang="en-US"/>
          </a:p>
        </p:txBody>
      </p:sp>
    </p:spTree>
    <p:extLst>
      <p:ext uri="{BB962C8B-B14F-4D97-AF65-F5344CB8AC3E}">
        <p14:creationId xmlns:p14="http://schemas.microsoft.com/office/powerpoint/2010/main" val="215790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Applying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to an </a:t>
            </a:r>
            <a:r>
              <a:rPr lang="en-US" sz="1200" b="1" i="0" kern="1200" dirty="0">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value other than 0 produces a value of 0, while applying the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operator to an </a:t>
            </a:r>
            <a:r>
              <a:rPr lang="en-US" sz="1200" b="1" i="0" kern="1200" dirty="0">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value of 0 produces a value of 1</a:t>
            </a:r>
          </a:p>
          <a:p>
            <a:r>
              <a:rPr lang="en-US" sz="1200" b="0" i="0" kern="1200" dirty="0">
                <a:solidFill>
                  <a:schemeClr val="tx1"/>
                </a:solidFill>
                <a:effectLst/>
                <a:latin typeface="+mn-lt"/>
                <a:ea typeface="+mn-ea"/>
                <a:cs typeface="+mn-cs"/>
              </a:rPr>
              <a:t>First—0</a:t>
            </a:r>
          </a:p>
          <a:p>
            <a:r>
              <a:rPr lang="en-US" sz="1200" b="0" i="0" kern="1200" dirty="0">
                <a:solidFill>
                  <a:schemeClr val="tx1"/>
                </a:solidFill>
                <a:effectLst/>
                <a:latin typeface="+mn-lt"/>
                <a:ea typeface="+mn-ea"/>
                <a:cs typeface="+mn-cs"/>
              </a:rPr>
              <a:t>Second output 1</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5</a:t>
            </a:fld>
            <a:endParaRPr lang="en-US"/>
          </a:p>
        </p:txBody>
      </p:sp>
    </p:spTree>
    <p:extLst>
      <p:ext uri="{BB962C8B-B14F-4D97-AF65-F5344CB8AC3E}">
        <p14:creationId xmlns:p14="http://schemas.microsoft.com/office/powerpoint/2010/main" val="31679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R"/>
            </a:pPr>
            <a:r>
              <a:rPr lang="en-US" sz="1600" b="0" i="0" kern="1200" dirty="0">
                <a:solidFill>
                  <a:schemeClr val="tx1"/>
                </a:solidFill>
                <a:effectLst/>
                <a:latin typeface="+mn-lt"/>
                <a:ea typeface="+mn-ea"/>
                <a:cs typeface="+mn-cs"/>
              </a:rPr>
              <a:t>The C++ language requires the keyword identifying a compound type only in the declaration of that type.  The language does not require the keyword </a:t>
            </a:r>
            <a:r>
              <a:rPr lang="en-US" sz="1600" b="1" i="0" kern="1200" dirty="0">
                <a:solidFill>
                  <a:schemeClr val="tx1"/>
                </a:solidFill>
                <a:effectLst/>
                <a:latin typeface="+mn-lt"/>
                <a:ea typeface="+mn-ea"/>
                <a:cs typeface="+mn-cs"/>
              </a:rPr>
              <a:t>struct</a:t>
            </a:r>
            <a:r>
              <a:rPr lang="en-US" sz="1600" b="0" i="0" kern="1200" dirty="0">
                <a:solidFill>
                  <a:schemeClr val="tx1"/>
                </a:solidFill>
                <a:effectLst/>
                <a:latin typeface="+mn-lt"/>
                <a:ea typeface="+mn-ea"/>
                <a:cs typeface="+mn-cs"/>
              </a:rPr>
              <a:t> or </a:t>
            </a:r>
            <a:r>
              <a:rPr lang="en-US" sz="1600" b="1" i="0" kern="1200" dirty="0">
                <a:solidFill>
                  <a:schemeClr val="tx1"/>
                </a:solidFill>
                <a:effectLst/>
                <a:latin typeface="+mn-lt"/>
                <a:ea typeface="+mn-ea"/>
                <a:cs typeface="+mn-cs"/>
              </a:rPr>
              <a:t>class</a:t>
            </a:r>
            <a:r>
              <a:rPr lang="en-US" sz="1600" b="0" i="0" kern="1200" dirty="0">
                <a:solidFill>
                  <a:schemeClr val="tx1"/>
                </a:solidFill>
                <a:effectLst/>
                <a:latin typeface="+mn-lt"/>
                <a:ea typeface="+mn-ea"/>
                <a:cs typeface="+mn-cs"/>
              </a:rPr>
              <a:t> in a function prototype or an object definition</a:t>
            </a:r>
          </a:p>
          <a:p>
            <a:pPr marL="342900" indent="-342900">
              <a:buAutoNum type="arabicParenR"/>
            </a:pPr>
            <a:r>
              <a:rPr lang="en-US" sz="1200" b="0" i="0" kern="1200" dirty="0">
                <a:solidFill>
                  <a:schemeClr val="tx1"/>
                </a:solidFill>
                <a:effectLst/>
                <a:latin typeface="+mn-lt"/>
                <a:ea typeface="+mn-ea"/>
                <a:cs typeface="+mn-cs"/>
              </a:rPr>
              <a:t>In C there is no function inside the structure while in C++ we can define function that can access the data members of structure directly( Function is names as method in C++ )</a:t>
            </a:r>
          </a:p>
          <a:p>
            <a:pPr marL="342900" indent="-342900">
              <a:buAutoNum type="arabicParenR"/>
            </a:pPr>
            <a:r>
              <a:rPr lang="en-US" sz="1200" b="0" i="0" kern="1200" dirty="0">
                <a:solidFill>
                  <a:schemeClr val="tx1"/>
                </a:solidFill>
                <a:effectLst/>
                <a:latin typeface="+mn-lt"/>
                <a:ea typeface="+mn-ea"/>
                <a:cs typeface="+mn-cs"/>
              </a:rPr>
              <a:t>We can have both pointers and references to struct in C++, but only pointers to structs are allowed. (References aren't feature of C language)</a:t>
            </a:r>
            <a:endParaRPr lang="en-US" sz="1600" b="0" i="0" kern="1200" dirty="0">
              <a:solidFill>
                <a:schemeClr val="tx1"/>
              </a:solidFill>
              <a:effectLst/>
              <a:latin typeface="+mn-lt"/>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6652DCE8-6875-CC4F-89B6-68E07029A716}" type="slidenum">
              <a:rPr lang="en-US" smtClean="0"/>
              <a:t>7</a:t>
            </a:fld>
            <a:endParaRPr lang="en-US"/>
          </a:p>
        </p:txBody>
      </p:sp>
    </p:spTree>
    <p:extLst>
      <p:ext uri="{BB962C8B-B14F-4D97-AF65-F5344CB8AC3E}">
        <p14:creationId xmlns:p14="http://schemas.microsoft.com/office/powerpoint/2010/main" val="64207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R"/>
            </a:pPr>
            <a:r>
              <a:rPr lang="en-US" sz="1200" b="0" i="0" kern="1200" dirty="0">
                <a:solidFill>
                  <a:schemeClr val="tx1"/>
                </a:solidFill>
                <a:effectLst/>
                <a:latin typeface="+mn-lt"/>
                <a:ea typeface="+mn-ea"/>
                <a:cs typeface="+mn-cs"/>
              </a:rPr>
              <a:t>In C there is no function inside the structure while in C++ we can define function that can access the data members of structure directly( Function is names as method in C++ )</a:t>
            </a:r>
          </a:p>
          <a:p>
            <a:pPr marL="342900" indent="-342900">
              <a:buAutoNum type="arabicParenR"/>
            </a:pPr>
            <a:r>
              <a:rPr lang="en-US" sz="1200" b="0" i="0" kern="1200" dirty="0">
                <a:solidFill>
                  <a:schemeClr val="tx1"/>
                </a:solidFill>
                <a:effectLst/>
                <a:latin typeface="+mn-lt"/>
                <a:ea typeface="+mn-ea"/>
                <a:cs typeface="+mn-cs"/>
              </a:rPr>
              <a:t>We can have both pointers and references to struct in C++, but only pointers to structs are allowed. (References aren't feature of C language</a:t>
            </a:r>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8</a:t>
            </a:fld>
            <a:endParaRPr lang="en-US"/>
          </a:p>
        </p:txBody>
      </p:sp>
    </p:spTree>
    <p:extLst>
      <p:ext uri="{BB962C8B-B14F-4D97-AF65-F5344CB8AC3E}">
        <p14:creationId xmlns:p14="http://schemas.microsoft.com/office/powerpoint/2010/main" val="235923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declaration does not specify what the function does; it does not specify the function's meaning. </a:t>
            </a:r>
          </a:p>
          <a:p>
            <a:r>
              <a:rPr lang="en-US" sz="1200" b="0" i="0" kern="1200" dirty="0">
                <a:solidFill>
                  <a:schemeClr val="tx1"/>
                </a:solidFill>
                <a:effectLst/>
                <a:latin typeface="+mn-lt"/>
                <a:ea typeface="+mn-ea"/>
                <a:cs typeface="+mn-cs"/>
              </a:rPr>
              <a:t>Forward declaration- it tells the compiler how to interpret the entity's identifier.  It tells the compiler that the entity is a valid type, but does not specify the entity's meaning.</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11</a:t>
            </a:fld>
            <a:endParaRPr lang="en-US"/>
          </a:p>
        </p:txBody>
      </p:sp>
    </p:spTree>
    <p:extLst>
      <p:ext uri="{BB962C8B-B14F-4D97-AF65-F5344CB8AC3E}">
        <p14:creationId xmlns:p14="http://schemas.microsoft.com/office/powerpoint/2010/main" val="249004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 we can write only once in same code block</a:t>
            </a:r>
          </a:p>
        </p:txBody>
      </p:sp>
      <p:sp>
        <p:nvSpPr>
          <p:cNvPr id="4" name="Slide Number Placeholder 3"/>
          <p:cNvSpPr>
            <a:spLocks noGrp="1"/>
          </p:cNvSpPr>
          <p:nvPr>
            <p:ph type="sldNum" sz="quarter" idx="10"/>
          </p:nvPr>
        </p:nvSpPr>
        <p:spPr/>
        <p:txBody>
          <a:bodyPr/>
          <a:lstStyle/>
          <a:p>
            <a:fld id="{6652DCE8-6875-CC4F-89B6-68E07029A716}" type="slidenum">
              <a:rPr lang="en-US" smtClean="0"/>
              <a:t>12</a:t>
            </a:fld>
            <a:endParaRPr lang="en-US"/>
          </a:p>
        </p:txBody>
      </p:sp>
    </p:spTree>
    <p:extLst>
      <p:ext uri="{BB962C8B-B14F-4D97-AF65-F5344CB8AC3E}">
        <p14:creationId xmlns:p14="http://schemas.microsoft.com/office/powerpoint/2010/main" val="412839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14</a:t>
            </a:fld>
            <a:endParaRPr lang="en-US"/>
          </a:p>
        </p:txBody>
      </p:sp>
    </p:spTree>
    <p:extLst>
      <p:ext uri="{BB962C8B-B14F-4D97-AF65-F5344CB8AC3E}">
        <p14:creationId xmlns:p14="http://schemas.microsoft.com/office/powerpoint/2010/main" val="238251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a declaration is out of its scope, the program has lost access to the declared variable or object.</a:t>
            </a:r>
          </a:p>
          <a:p>
            <a:r>
              <a:rPr lang="en-US" sz="1200" b="0" i="0" kern="1200" dirty="0">
                <a:solidFill>
                  <a:schemeClr val="tx1"/>
                </a:solidFill>
                <a:effectLst/>
                <a:latin typeface="+mn-lt"/>
                <a:ea typeface="+mn-ea"/>
                <a:cs typeface="+mn-cs"/>
              </a:rPr>
              <a:t>Identifying the precise point at which a variable's or object's declaration goes out of scope is important in memory management.</a:t>
            </a:r>
            <a:endParaRPr lang="en-US" dirty="0"/>
          </a:p>
        </p:txBody>
      </p:sp>
      <p:sp>
        <p:nvSpPr>
          <p:cNvPr id="4" name="Slide Number Placeholder 3"/>
          <p:cNvSpPr>
            <a:spLocks noGrp="1"/>
          </p:cNvSpPr>
          <p:nvPr>
            <p:ph type="sldNum" sz="quarter" idx="10"/>
          </p:nvPr>
        </p:nvSpPr>
        <p:spPr/>
        <p:txBody>
          <a:bodyPr/>
          <a:lstStyle/>
          <a:p>
            <a:fld id="{6652DCE8-6875-CC4F-89B6-68E07029A716}" type="slidenum">
              <a:rPr lang="en-US" smtClean="0"/>
              <a:t>16</a:t>
            </a:fld>
            <a:endParaRPr lang="en-US"/>
          </a:p>
        </p:txBody>
      </p:sp>
    </p:spTree>
    <p:extLst>
      <p:ext uri="{BB962C8B-B14F-4D97-AF65-F5344CB8AC3E}">
        <p14:creationId xmlns:p14="http://schemas.microsoft.com/office/powerpoint/2010/main" val="357544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5/28/2020</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BB47B5-C739-4DAE-AACD-CC58CA843AC4}" type="datetime1">
              <a:rPr lang="en-US" smtClean="0"/>
              <a:pPr/>
              <a:t>5/28/2020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77FB3B-20DA-4D0E-BF16-8262B7156612}" type="datetime1">
              <a:rPr lang="en-US" smtClean="0"/>
              <a:pPr/>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5/28/2020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5/28/2020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Foundation</a:t>
            </a:r>
          </a:p>
        </p:txBody>
      </p:sp>
      <p:sp>
        <p:nvSpPr>
          <p:cNvPr id="3" name="Title 2"/>
          <p:cNvSpPr>
            <a:spLocks noGrp="1"/>
          </p:cNvSpPr>
          <p:nvPr>
            <p:ph type="ctrTitle"/>
          </p:nvPr>
        </p:nvSpPr>
        <p:spPr/>
        <p:txBody>
          <a:bodyPr/>
          <a:lstStyle/>
          <a:p>
            <a:r>
              <a:rPr lang="en-US" sz="2800" dirty="0"/>
              <a:t>Types, Overloading, References, Dynamic Memory</a:t>
            </a:r>
          </a:p>
        </p:txBody>
      </p:sp>
    </p:spTree>
    <p:extLst>
      <p:ext uri="{BB962C8B-B14F-4D97-AF65-F5344CB8AC3E}">
        <p14:creationId xmlns:p14="http://schemas.microsoft.com/office/powerpoint/2010/main" val="303052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AEDE-B3F6-4C7D-ABC9-6689A5752973}"/>
              </a:ext>
            </a:extLst>
          </p:cNvPr>
          <p:cNvSpPr>
            <a:spLocks noGrp="1"/>
          </p:cNvSpPr>
          <p:nvPr>
            <p:ph type="title"/>
          </p:nvPr>
        </p:nvSpPr>
        <p:spPr/>
        <p:txBody>
          <a:bodyPr/>
          <a:lstStyle/>
          <a:p>
            <a:r>
              <a:rPr lang="en-US" dirty="0"/>
              <a:t>Declarations -definitions</a:t>
            </a:r>
          </a:p>
        </p:txBody>
      </p:sp>
      <p:sp>
        <p:nvSpPr>
          <p:cNvPr id="3" name="Content Placeholder 2">
            <a:extLst>
              <a:ext uri="{FF2B5EF4-FFF2-40B4-BE49-F238E27FC236}">
                <a16:creationId xmlns:a16="http://schemas.microsoft.com/office/drawing/2014/main" id="{7084BC30-B896-450E-A3D4-421303F5386F}"/>
              </a:ext>
            </a:extLst>
          </p:cNvPr>
          <p:cNvSpPr>
            <a:spLocks noGrp="1"/>
          </p:cNvSpPr>
          <p:nvPr>
            <p:ph idx="1"/>
          </p:nvPr>
        </p:nvSpPr>
        <p:spPr>
          <a:xfrm>
            <a:off x="215152" y="1752600"/>
            <a:ext cx="8821272" cy="4373563"/>
          </a:xfrm>
        </p:spPr>
        <p:txBody>
          <a:bodyPr/>
          <a:lstStyle/>
          <a:p>
            <a:r>
              <a:rPr lang="en-US" dirty="0"/>
              <a:t>The C++ language distinguishes between declarations and definitions and stipulates the one-definition rule.</a:t>
            </a:r>
          </a:p>
          <a:p>
            <a:pPr marL="114300" indent="0">
              <a:buNone/>
            </a:pPr>
            <a:endParaRPr lang="en-US" dirty="0"/>
          </a:p>
          <a:p>
            <a:r>
              <a:rPr lang="en-US" dirty="0"/>
              <a:t>To avoid conflicts or duplication, we need to design our header and implementation files accordingly.</a:t>
            </a:r>
          </a:p>
          <a:p>
            <a:pPr marL="114300" indent="0">
              <a:buNone/>
            </a:pPr>
            <a:endParaRPr lang="en-US" dirty="0"/>
          </a:p>
          <a:p>
            <a:pPr lvl="1"/>
            <a:r>
              <a:rPr lang="en-US" dirty="0"/>
              <a:t>Modular programming can result in multiple definitions</a:t>
            </a:r>
          </a:p>
        </p:txBody>
      </p:sp>
    </p:spTree>
    <p:extLst>
      <p:ext uri="{BB962C8B-B14F-4D97-AF65-F5344CB8AC3E}">
        <p14:creationId xmlns:p14="http://schemas.microsoft.com/office/powerpoint/2010/main" val="60481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a:t>
            </a:r>
          </a:p>
        </p:txBody>
      </p:sp>
      <p:sp>
        <p:nvSpPr>
          <p:cNvPr id="3" name="Content Placeholder 2"/>
          <p:cNvSpPr>
            <a:spLocks noGrp="1"/>
          </p:cNvSpPr>
          <p:nvPr>
            <p:ph idx="1"/>
          </p:nvPr>
        </p:nvSpPr>
        <p:spPr/>
        <p:txBody>
          <a:bodyPr/>
          <a:lstStyle/>
          <a:p>
            <a:r>
              <a:rPr lang="en-US" dirty="0"/>
              <a:t>Associating an entity (variable, object, function) with a type</a:t>
            </a:r>
          </a:p>
          <a:p>
            <a:pPr marL="114300" indent="0">
              <a:buNone/>
            </a:pPr>
            <a:r>
              <a:rPr lang="en-US" dirty="0">
                <a:solidFill>
                  <a:srgbClr val="0000FF"/>
                </a:solidFill>
              </a:rPr>
              <a:t>                   </a:t>
            </a:r>
            <a:r>
              <a:rPr lang="en-US" dirty="0" err="1">
                <a:solidFill>
                  <a:srgbClr val="0000FF"/>
                </a:solidFill>
              </a:rPr>
              <a:t>int</a:t>
            </a:r>
            <a:r>
              <a:rPr lang="en-US" dirty="0">
                <a:solidFill>
                  <a:srgbClr val="0000FF"/>
                </a:solidFill>
              </a:rPr>
              <a:t> add(</a:t>
            </a:r>
            <a:r>
              <a:rPr lang="en-US" dirty="0" err="1">
                <a:solidFill>
                  <a:srgbClr val="0000FF"/>
                </a:solidFill>
              </a:rPr>
              <a:t>int</a:t>
            </a:r>
            <a:r>
              <a:rPr lang="en-US" dirty="0">
                <a:solidFill>
                  <a:srgbClr val="0000FF"/>
                </a:solidFill>
              </a:rPr>
              <a:t> , </a:t>
            </a:r>
            <a:r>
              <a:rPr lang="en-US" dirty="0" err="1">
                <a:solidFill>
                  <a:srgbClr val="0000FF"/>
                </a:solidFill>
              </a:rPr>
              <a:t>int</a:t>
            </a:r>
            <a:r>
              <a:rPr lang="en-US" dirty="0">
                <a:solidFill>
                  <a:srgbClr val="0000FF"/>
                </a:solidFill>
              </a:rPr>
              <a:t> ) </a:t>
            </a:r>
          </a:p>
          <a:p>
            <a:r>
              <a:rPr lang="en-US" dirty="0"/>
              <a:t>We have declared  the add() function but did not specify any meaning to it. </a:t>
            </a:r>
          </a:p>
          <a:p>
            <a:pPr marL="114300" indent="0">
              <a:buNone/>
            </a:pPr>
            <a:r>
              <a:rPr lang="en-US" dirty="0">
                <a:solidFill>
                  <a:srgbClr val="0000FF"/>
                </a:solidFill>
              </a:rPr>
              <a:t>                  struct Transaction; </a:t>
            </a:r>
          </a:p>
          <a:p>
            <a:r>
              <a:rPr lang="en-US" dirty="0"/>
              <a:t>Forward declaration, something like function prototype (we have declared it but not defined yet)</a:t>
            </a:r>
          </a:p>
          <a:p>
            <a:endParaRPr lang="en-US" dirty="0">
              <a:solidFill>
                <a:srgbClr val="0000FF"/>
              </a:solidFill>
            </a:endParaRPr>
          </a:p>
        </p:txBody>
      </p:sp>
    </p:spTree>
    <p:extLst>
      <p:ext uri="{BB962C8B-B14F-4D97-AF65-F5344CB8AC3E}">
        <p14:creationId xmlns:p14="http://schemas.microsoft.com/office/powerpoint/2010/main" val="146505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numCol="1">
            <a:normAutofit fontScale="92500" lnSpcReduction="10000"/>
          </a:bodyPr>
          <a:lstStyle/>
          <a:p>
            <a:r>
              <a:rPr lang="en-US" dirty="0"/>
              <a:t>A definition is a declaration that associates a meaning </a:t>
            </a:r>
          </a:p>
          <a:p>
            <a:pPr marL="114300" indent="0">
              <a:buNone/>
            </a:pPr>
            <a:endParaRPr lang="en-US" dirty="0"/>
          </a:p>
          <a:p>
            <a:pPr marL="114300" indent="0">
              <a:buNone/>
            </a:pPr>
            <a:r>
              <a:rPr lang="en-US" dirty="0"/>
              <a:t>// definition of display</a:t>
            </a:r>
          </a:p>
          <a:p>
            <a:pPr marL="114300" indent="0">
              <a:buNone/>
            </a:pPr>
            <a:endParaRPr lang="en-US" dirty="0"/>
          </a:p>
          <a:p>
            <a:pPr marL="114300" indent="0">
              <a:buNone/>
            </a:pPr>
            <a:r>
              <a:rPr lang="en-US" dirty="0"/>
              <a:t>int add(int a, int b) { </a:t>
            </a:r>
          </a:p>
          <a:p>
            <a:pPr marL="114300" indent="0">
              <a:buNone/>
            </a:pPr>
            <a:r>
              <a:rPr lang="en-US" dirty="0"/>
              <a:t>        int sum = 0;</a:t>
            </a:r>
          </a:p>
          <a:p>
            <a:pPr marL="114300" indent="0">
              <a:buNone/>
            </a:pPr>
            <a:r>
              <a:rPr lang="en-US" dirty="0"/>
              <a:t>        sum = a + b ;</a:t>
            </a:r>
          </a:p>
          <a:p>
            <a:pPr marL="114300" indent="0">
              <a:buNone/>
            </a:pPr>
            <a:r>
              <a:rPr lang="en-US" dirty="0"/>
              <a:t>        return sum;</a:t>
            </a:r>
          </a:p>
          <a:p>
            <a:pPr marL="114300" indent="0">
              <a:buNone/>
            </a:pPr>
            <a:r>
              <a:rPr lang="en-US" dirty="0"/>
              <a:t>}</a:t>
            </a:r>
          </a:p>
          <a:p>
            <a:r>
              <a:rPr lang="en-US" dirty="0"/>
              <a:t>In the C++ language, a definition may only appear once within its scope</a:t>
            </a:r>
          </a:p>
          <a:p>
            <a:pPr lvl="1"/>
            <a:r>
              <a:rPr lang="en-US" dirty="0"/>
              <a:t>One definition rule</a:t>
            </a:r>
          </a:p>
          <a:p>
            <a:pPr marL="114300" indent="0">
              <a:buNone/>
            </a:pPr>
            <a:endParaRPr lang="en-US" dirty="0"/>
          </a:p>
        </p:txBody>
      </p:sp>
    </p:spTree>
    <p:extLst>
      <p:ext uri="{BB962C8B-B14F-4D97-AF65-F5344CB8AC3E}">
        <p14:creationId xmlns:p14="http://schemas.microsoft.com/office/powerpoint/2010/main" val="21206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E115-269E-4EBD-B00E-11F869540FC9}"/>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F03376E-0FCE-43E2-AC56-46BFFEC62960}"/>
              </a:ext>
            </a:extLst>
          </p:cNvPr>
          <p:cNvSpPr>
            <a:spLocks noGrp="1"/>
          </p:cNvSpPr>
          <p:nvPr>
            <p:ph idx="1"/>
          </p:nvPr>
        </p:nvSpPr>
        <p:spPr/>
        <p:txBody>
          <a:bodyPr/>
          <a:lstStyle/>
          <a:p>
            <a:r>
              <a:rPr lang="en-US" dirty="0"/>
              <a:t>Forward declarations and function prototypes are declarations that are not definitions</a:t>
            </a:r>
          </a:p>
          <a:p>
            <a:endParaRPr lang="en-US" dirty="0"/>
          </a:p>
          <a:p>
            <a:r>
              <a:rPr lang="en-US" dirty="0"/>
              <a:t>Associate an identifier with a type, but do not attach any meaning to that identifier.  </a:t>
            </a:r>
          </a:p>
          <a:p>
            <a:endParaRPr lang="en-US" dirty="0"/>
          </a:p>
          <a:p>
            <a:r>
              <a:rPr lang="en-US" dirty="0"/>
              <a:t>We may repeat such declarations several times within the same code block or translation unit. </a:t>
            </a:r>
          </a:p>
        </p:txBody>
      </p:sp>
    </p:spTree>
    <p:extLst>
      <p:ext uri="{BB962C8B-B14F-4D97-AF65-F5344CB8AC3E}">
        <p14:creationId xmlns:p14="http://schemas.microsoft.com/office/powerpoint/2010/main" val="47553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header file inclusion</a:t>
            </a:r>
          </a:p>
        </p:txBody>
      </p:sp>
      <p:sp>
        <p:nvSpPr>
          <p:cNvPr id="3" name="Content Placeholder 2"/>
          <p:cNvSpPr>
            <a:spLocks noGrp="1"/>
          </p:cNvSpPr>
          <p:nvPr>
            <p:ph idx="1"/>
          </p:nvPr>
        </p:nvSpPr>
        <p:spPr>
          <a:xfrm>
            <a:off x="304800" y="1752600"/>
            <a:ext cx="8767482" cy="4373563"/>
          </a:xfrm>
        </p:spPr>
        <p:txBody>
          <a:bodyPr/>
          <a:lstStyle/>
          <a:p>
            <a:endParaRPr lang="en-US" dirty="0"/>
          </a:p>
          <a:p>
            <a:endParaRPr lang="en-US" dirty="0"/>
          </a:p>
          <a:p>
            <a:r>
              <a:rPr lang="en-US" dirty="0"/>
              <a:t>#include &lt; ... &gt; - system header files</a:t>
            </a:r>
          </a:p>
          <a:p>
            <a:r>
              <a:rPr lang="en-US" dirty="0"/>
              <a:t>#include " ... " - other system header files</a:t>
            </a:r>
          </a:p>
          <a:p>
            <a:r>
              <a:rPr lang="en-US" dirty="0"/>
              <a:t>#include " ... " - your own header files</a:t>
            </a:r>
          </a:p>
          <a:p>
            <a:pPr marL="114300" indent="0">
              <a:buNone/>
            </a:pPr>
            <a:endParaRPr lang="en-US" dirty="0"/>
          </a:p>
          <a:p>
            <a:pPr lvl="1"/>
            <a:r>
              <a:rPr lang="en-US" dirty="0"/>
              <a:t>We insert namespace declarations and directives after all header file inclusions.</a:t>
            </a:r>
          </a:p>
        </p:txBody>
      </p:sp>
    </p:spTree>
    <p:extLst>
      <p:ext uri="{BB962C8B-B14F-4D97-AF65-F5344CB8AC3E}">
        <p14:creationId xmlns:p14="http://schemas.microsoft.com/office/powerpoint/2010/main" val="415069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663B-A566-4448-ADCC-2695FE1AB5FC}"/>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E94D9D6-145C-4164-A874-9D013B14E419}"/>
              </a:ext>
            </a:extLst>
          </p:cNvPr>
          <p:cNvSpPr>
            <a:spLocks noGrp="1"/>
          </p:cNvSpPr>
          <p:nvPr>
            <p:ph idx="1"/>
          </p:nvPr>
        </p:nvSpPr>
        <p:spPr/>
        <p:txBody>
          <a:bodyPr/>
          <a:lstStyle/>
          <a:p>
            <a:r>
              <a:rPr lang="en-US" dirty="0"/>
              <a:t>The </a:t>
            </a:r>
            <a:r>
              <a:rPr lang="en-US" i="1" dirty="0"/>
              <a:t>scope</a:t>
            </a:r>
            <a:r>
              <a:rPr lang="en-US" dirty="0"/>
              <a:t> of a declaration is the portion of a program over which that declaration is visible</a:t>
            </a:r>
          </a:p>
          <a:p>
            <a:pPr marL="114300" indent="0">
              <a:buNone/>
            </a:pPr>
            <a:endParaRPr lang="en-US" dirty="0"/>
          </a:p>
          <a:p>
            <a:pPr lvl="1"/>
            <a:r>
              <a:rPr lang="en-US" dirty="0"/>
              <a:t>global scope - visible to the entire program</a:t>
            </a:r>
          </a:p>
          <a:p>
            <a:pPr lvl="1"/>
            <a:r>
              <a:rPr lang="en-US" dirty="0"/>
              <a:t>file scope - visible to the source code within the file</a:t>
            </a:r>
          </a:p>
          <a:p>
            <a:pPr lvl="1"/>
            <a:r>
              <a:rPr lang="en-US" dirty="0"/>
              <a:t>function scope - visible to the source code within the function</a:t>
            </a:r>
          </a:p>
          <a:p>
            <a:pPr lvl="1"/>
            <a:r>
              <a:rPr lang="en-US" dirty="0"/>
              <a:t>class scope - visible to the member functions of the class</a:t>
            </a:r>
          </a:p>
          <a:p>
            <a:pPr lvl="1"/>
            <a:r>
              <a:rPr lang="en-US" dirty="0"/>
              <a:t>block scope - visible to the code block</a:t>
            </a:r>
          </a:p>
          <a:p>
            <a:endParaRPr lang="en-US" dirty="0"/>
          </a:p>
        </p:txBody>
      </p:sp>
    </p:spTree>
    <p:extLst>
      <p:ext uri="{BB962C8B-B14F-4D97-AF65-F5344CB8AC3E}">
        <p14:creationId xmlns:p14="http://schemas.microsoft.com/office/powerpoint/2010/main" val="170048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Out of Scope</a:t>
            </a:r>
          </a:p>
        </p:txBody>
      </p:sp>
      <p:sp>
        <p:nvSpPr>
          <p:cNvPr id="3" name="Content Placeholder 2"/>
          <p:cNvSpPr>
            <a:spLocks noGrp="1"/>
          </p:cNvSpPr>
          <p:nvPr>
            <p:ph idx="1"/>
          </p:nvPr>
        </p:nvSpPr>
        <p:spPr/>
        <p:txBody>
          <a:bodyPr/>
          <a:lstStyle/>
          <a:p>
            <a:pPr marL="114300" indent="0">
              <a:buNone/>
            </a:pPr>
            <a:r>
              <a:rPr lang="en-US" dirty="0"/>
              <a:t>for (int </a:t>
            </a:r>
            <a:r>
              <a:rPr lang="en-US" dirty="0" err="1"/>
              <a:t>i</a:t>
            </a:r>
            <a:r>
              <a:rPr lang="en-US" dirty="0"/>
              <a:t> = 0; </a:t>
            </a:r>
            <a:r>
              <a:rPr lang="en-US" dirty="0" err="1"/>
              <a:t>i</a:t>
            </a:r>
            <a:r>
              <a:rPr lang="en-US" dirty="0"/>
              <a:t> &lt; 3; </a:t>
            </a:r>
            <a:r>
              <a:rPr lang="en-US" dirty="0" err="1"/>
              <a:t>i</a:t>
            </a:r>
            <a:r>
              <a:rPr lang="en-US" dirty="0"/>
              <a:t>++) {</a:t>
            </a:r>
          </a:p>
          <a:p>
            <a:pPr marL="114300" indent="0">
              <a:buNone/>
            </a:pPr>
            <a:r>
              <a:rPr lang="en-US" dirty="0"/>
              <a:t>     int j = 2 * </a:t>
            </a:r>
            <a:r>
              <a:rPr lang="en-US" dirty="0" err="1"/>
              <a:t>i</a:t>
            </a:r>
            <a:r>
              <a:rPr lang="en-US" dirty="0"/>
              <a:t>;</a:t>
            </a:r>
          </a:p>
          <a:p>
            <a:pPr marL="114300" indent="0">
              <a:buNone/>
            </a:pPr>
            <a:r>
              <a:rPr lang="en-US" dirty="0"/>
              <a:t>     </a:t>
            </a:r>
            <a:r>
              <a:rPr lang="en-US" dirty="0" err="1"/>
              <a:t>cout</a:t>
            </a:r>
            <a:r>
              <a:rPr lang="en-US" dirty="0"/>
              <a:t> &lt;&lt; "The value of j is " &lt;&lt; j &lt;&lt; </a:t>
            </a:r>
            <a:r>
              <a:rPr lang="en-US" dirty="0" err="1"/>
              <a:t>endl</a:t>
            </a:r>
            <a:r>
              <a:rPr lang="en-US" dirty="0"/>
              <a:t>;</a:t>
            </a:r>
          </a:p>
          <a:p>
            <a:pPr marL="114300" indent="0">
              <a:buNone/>
            </a:pPr>
            <a:r>
              <a:rPr lang="en-US" dirty="0"/>
              <a:t>}</a:t>
            </a:r>
          </a:p>
          <a:p>
            <a:pPr marL="114300" indent="0">
              <a:buNone/>
            </a:pPr>
            <a:endParaRPr lang="en-US" dirty="0"/>
          </a:p>
          <a:p>
            <a:pPr marL="114300" indent="0">
              <a:buNone/>
            </a:pPr>
            <a:r>
              <a:rPr lang="en-US" dirty="0"/>
              <a:t>// j goes out scope just before the end of current iteration .j goes out of scope with each iteration</a:t>
            </a:r>
          </a:p>
          <a:p>
            <a:pPr marL="114300" indent="0">
              <a:buNone/>
            </a:pPr>
            <a:r>
              <a:rPr lang="en-US" dirty="0"/>
              <a:t>// </a:t>
            </a:r>
            <a:r>
              <a:rPr lang="en-US" dirty="0" err="1"/>
              <a:t>i</a:t>
            </a:r>
            <a:r>
              <a:rPr lang="en-US" dirty="0"/>
              <a:t> out of scope after completion of the iteration</a:t>
            </a:r>
          </a:p>
        </p:txBody>
      </p:sp>
    </p:spTree>
    <p:extLst>
      <p:ext uri="{BB962C8B-B14F-4D97-AF65-F5344CB8AC3E}">
        <p14:creationId xmlns:p14="http://schemas.microsoft.com/office/powerpoint/2010/main" val="3462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6B28-C613-4CE5-BCA7-CFCE0C9B87BF}"/>
              </a:ext>
            </a:extLst>
          </p:cNvPr>
          <p:cNvSpPr>
            <a:spLocks noGrp="1"/>
          </p:cNvSpPr>
          <p:nvPr>
            <p:ph type="title"/>
          </p:nvPr>
        </p:nvSpPr>
        <p:spPr/>
        <p:txBody>
          <a:bodyPr/>
          <a:lstStyle/>
          <a:p>
            <a:r>
              <a:rPr lang="en-US" dirty="0"/>
              <a:t>Shadowing</a:t>
            </a:r>
          </a:p>
        </p:txBody>
      </p:sp>
      <p:sp>
        <p:nvSpPr>
          <p:cNvPr id="3" name="Content Placeholder 2">
            <a:extLst>
              <a:ext uri="{FF2B5EF4-FFF2-40B4-BE49-F238E27FC236}">
                <a16:creationId xmlns:a16="http://schemas.microsoft.com/office/drawing/2014/main" id="{AEE30EE4-43AA-4843-8D60-EB2B6082117A}"/>
              </a:ext>
            </a:extLst>
          </p:cNvPr>
          <p:cNvSpPr>
            <a:spLocks noGrp="1"/>
          </p:cNvSpPr>
          <p:nvPr>
            <p:ph idx="1"/>
          </p:nvPr>
        </p:nvSpPr>
        <p:spPr/>
        <p:txBody>
          <a:bodyPr/>
          <a:lstStyle/>
          <a:p>
            <a:endParaRPr lang="en-US" b="1" dirty="0"/>
          </a:p>
          <a:p>
            <a:endParaRPr lang="en-US" b="1" dirty="0"/>
          </a:p>
          <a:p>
            <a:r>
              <a:rPr lang="en-US" b="1" dirty="0"/>
              <a:t>Variable shadowing</a:t>
            </a:r>
            <a:r>
              <a:rPr lang="en-US" dirty="0"/>
              <a:t> occurs when a variable declared within a certain scope (decision block, method, or inner class) has the same name as a variable declared in an outer scope</a:t>
            </a:r>
          </a:p>
        </p:txBody>
      </p:sp>
    </p:spTree>
    <p:extLst>
      <p:ext uri="{BB962C8B-B14F-4D97-AF65-F5344CB8AC3E}">
        <p14:creationId xmlns:p14="http://schemas.microsoft.com/office/powerpoint/2010/main" val="1458568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Shadowing</a:t>
            </a:r>
          </a:p>
        </p:txBody>
      </p:sp>
      <p:sp>
        <p:nvSpPr>
          <p:cNvPr id="3" name="Content Placeholder 2"/>
          <p:cNvSpPr>
            <a:spLocks noGrp="1"/>
          </p:cNvSpPr>
          <p:nvPr>
            <p:ph idx="1"/>
          </p:nvPr>
        </p:nvSpPr>
        <p:spPr/>
        <p:txBody>
          <a:bodyPr>
            <a:normAutofit fontScale="85000" lnSpcReduction="20000"/>
          </a:bodyPr>
          <a:lstStyle/>
          <a:p>
            <a:pPr marL="114300" indent="0">
              <a:buNone/>
            </a:pPr>
            <a:r>
              <a:rPr lang="mr-IN" dirty="0"/>
              <a:t>// scope.cpp</a:t>
            </a:r>
          </a:p>
          <a:p>
            <a:pPr marL="114300" indent="0">
              <a:buNone/>
            </a:pPr>
            <a:endParaRPr lang="mr-IN" dirty="0"/>
          </a:p>
          <a:p>
            <a:pPr marL="114300" indent="0">
              <a:buNone/>
            </a:pPr>
            <a:r>
              <a:rPr lang="mr-IN" dirty="0"/>
              <a:t> #include &lt;iostream&gt;</a:t>
            </a:r>
          </a:p>
          <a:p>
            <a:pPr marL="114300" indent="0">
              <a:buNone/>
            </a:pPr>
            <a:r>
              <a:rPr lang="mr-IN" dirty="0"/>
              <a:t> using namespace std;</a:t>
            </a:r>
          </a:p>
          <a:p>
            <a:pPr marL="114300" indent="0">
              <a:buNone/>
            </a:pPr>
            <a:endParaRPr lang="mr-IN" dirty="0"/>
          </a:p>
          <a:p>
            <a:pPr marL="114300" indent="0">
              <a:buNone/>
            </a:pPr>
            <a:r>
              <a:rPr lang="mr-IN" dirty="0"/>
              <a:t> int main() {</a:t>
            </a:r>
          </a:p>
          <a:p>
            <a:pPr marL="114300" indent="0">
              <a:buNone/>
            </a:pPr>
            <a:r>
              <a:rPr lang="mr-IN" dirty="0"/>
              <a:t>     int i = 6;</a:t>
            </a:r>
          </a:p>
          <a:p>
            <a:pPr marL="114300" indent="0">
              <a:buNone/>
            </a:pPr>
            <a:r>
              <a:rPr lang="mr-IN" dirty="0"/>
              <a:t>     cout &lt;&lt; i &lt;&lt; endl;</a:t>
            </a:r>
          </a:p>
          <a:p>
            <a:pPr marL="114300" indent="0">
              <a:buNone/>
            </a:pPr>
            <a:r>
              <a:rPr lang="mr-IN" dirty="0"/>
              <a:t>     for (int j = 0; j &lt; 3; j++) {</a:t>
            </a:r>
          </a:p>
          <a:p>
            <a:pPr marL="114300" indent="0">
              <a:buNone/>
            </a:pPr>
            <a:r>
              <a:rPr lang="mr-IN" dirty="0"/>
              <a:t>         int i = j * j;</a:t>
            </a:r>
          </a:p>
          <a:p>
            <a:pPr marL="114300" indent="0">
              <a:buNone/>
            </a:pPr>
            <a:r>
              <a:rPr lang="mr-IN" dirty="0"/>
              <a:t>         cout &lt;&lt; i &lt;&lt; endl;</a:t>
            </a:r>
          </a:p>
          <a:p>
            <a:pPr marL="114300" indent="0">
              <a:buNone/>
            </a:pPr>
            <a:r>
              <a:rPr lang="mr-IN" dirty="0"/>
              <a:t>     }</a:t>
            </a:r>
          </a:p>
          <a:p>
            <a:pPr marL="114300" indent="0">
              <a:buNone/>
            </a:pPr>
            <a:r>
              <a:rPr lang="mr-IN" dirty="0"/>
              <a:t>     cout &lt;&lt; i &lt;&lt; endl;</a:t>
            </a:r>
          </a:p>
          <a:p>
            <a:pPr marL="114300" indent="0">
              <a:buNone/>
            </a:pPr>
            <a:r>
              <a:rPr lang="mr-IN" dirty="0"/>
              <a:t> }</a:t>
            </a:r>
            <a:endParaRPr lang="en-US" dirty="0"/>
          </a:p>
        </p:txBody>
      </p:sp>
    </p:spTree>
    <p:extLst>
      <p:ext uri="{BB962C8B-B14F-4D97-AF65-F5344CB8AC3E}">
        <p14:creationId xmlns:p14="http://schemas.microsoft.com/office/powerpoint/2010/main" val="408868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4279-EC1F-4883-B1DE-BF73A024AB16}"/>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28C7FE42-D192-45A5-B9A0-6596A93C7BA8}"/>
              </a:ext>
            </a:extLst>
          </p:cNvPr>
          <p:cNvSpPr>
            <a:spLocks noGrp="1"/>
          </p:cNvSpPr>
          <p:nvPr>
            <p:ph idx="1"/>
          </p:nvPr>
        </p:nvSpPr>
        <p:spPr/>
        <p:txBody>
          <a:bodyPr/>
          <a:lstStyle/>
          <a:p>
            <a:r>
              <a:rPr lang="en-US" dirty="0"/>
              <a:t>You can have multiple definitions for the same function name in the same scope. </a:t>
            </a:r>
          </a:p>
          <a:p>
            <a:pPr marL="114300" indent="0">
              <a:buNone/>
            </a:pPr>
            <a:endParaRPr lang="en-US" dirty="0"/>
          </a:p>
          <a:p>
            <a:r>
              <a:rPr lang="en-US" dirty="0"/>
              <a:t>The definition of the function must differ from each other by the types and/or the number of arguments in the argument list. </a:t>
            </a:r>
            <a:r>
              <a:rPr lang="en-US" dirty="0">
                <a:solidFill>
                  <a:srgbClr val="0070C0"/>
                </a:solidFill>
              </a:rPr>
              <a:t>Function Signature</a:t>
            </a:r>
          </a:p>
          <a:p>
            <a:pPr marL="114300" indent="0">
              <a:buNone/>
            </a:pPr>
            <a:endParaRPr lang="en-US" dirty="0"/>
          </a:p>
          <a:p>
            <a:r>
              <a:rPr lang="en-US" dirty="0"/>
              <a:t>You cannot overload function declarations that differ only by return type.</a:t>
            </a:r>
          </a:p>
          <a:p>
            <a:endParaRPr lang="en-US" dirty="0"/>
          </a:p>
        </p:txBody>
      </p:sp>
    </p:spTree>
    <p:extLst>
      <p:ext uri="{BB962C8B-B14F-4D97-AF65-F5344CB8AC3E}">
        <p14:creationId xmlns:p14="http://schemas.microsoft.com/office/powerpoint/2010/main" val="179865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7234007"/>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7358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937C-45EF-42C1-AB37-68842091C0A7}"/>
              </a:ext>
            </a:extLst>
          </p:cNvPr>
          <p:cNvSpPr>
            <a:spLocks noGrp="1"/>
          </p:cNvSpPr>
          <p:nvPr>
            <p:ph type="title"/>
          </p:nvPr>
        </p:nvSpPr>
        <p:spPr/>
        <p:txBody>
          <a:bodyPr/>
          <a:lstStyle/>
          <a:p>
            <a:r>
              <a:rPr lang="en-US" dirty="0"/>
              <a:t>Overloading-example</a:t>
            </a:r>
          </a:p>
        </p:txBody>
      </p:sp>
      <p:sp>
        <p:nvSpPr>
          <p:cNvPr id="3" name="Content Placeholder 2">
            <a:extLst>
              <a:ext uri="{FF2B5EF4-FFF2-40B4-BE49-F238E27FC236}">
                <a16:creationId xmlns:a16="http://schemas.microsoft.com/office/drawing/2014/main" id="{9021BBF4-C808-48EF-B08C-2C7945473454}"/>
              </a:ext>
            </a:extLst>
          </p:cNvPr>
          <p:cNvSpPr>
            <a:spLocks noGrp="1"/>
          </p:cNvSpPr>
          <p:nvPr>
            <p:ph idx="1"/>
          </p:nvPr>
        </p:nvSpPr>
        <p:spPr>
          <a:xfrm>
            <a:off x="71920" y="1619038"/>
            <a:ext cx="5039476" cy="5028344"/>
          </a:xfrm>
        </p:spPr>
        <p:txBody>
          <a:bodyPr>
            <a:noAutofit/>
          </a:bodyPr>
          <a:lstStyle/>
          <a:p>
            <a:pPr marL="114300" indent="0">
              <a:buNone/>
            </a:pPr>
            <a:r>
              <a:rPr lang="en-US" sz="2000" dirty="0"/>
              <a:t>#include &lt;iostream&gt;</a:t>
            </a:r>
          </a:p>
          <a:p>
            <a:pPr marL="114300" indent="0">
              <a:buNone/>
            </a:pPr>
            <a:r>
              <a:rPr lang="en-US" sz="2000" dirty="0"/>
              <a:t>using namespace </a:t>
            </a:r>
            <a:r>
              <a:rPr lang="en-US" sz="2000" dirty="0" err="1"/>
              <a:t>std</a:t>
            </a:r>
            <a:r>
              <a:rPr lang="en-US" sz="2000" dirty="0"/>
              <a:t>;</a:t>
            </a:r>
          </a:p>
          <a:p>
            <a:pPr marL="114300" indent="0">
              <a:buNone/>
            </a:pPr>
            <a:r>
              <a:rPr lang="en-US" sz="2000" dirty="0"/>
              <a:t>class </a:t>
            </a:r>
            <a:r>
              <a:rPr lang="en-US" sz="2000" dirty="0" err="1"/>
              <a:t>printData</a:t>
            </a:r>
            <a:r>
              <a:rPr lang="en-US" sz="2000" dirty="0"/>
              <a:t> {</a:t>
            </a:r>
          </a:p>
          <a:p>
            <a:pPr marL="114300" indent="0">
              <a:buNone/>
            </a:pPr>
            <a:r>
              <a:rPr lang="en-US" sz="2000" dirty="0"/>
              <a:t>   public:</a:t>
            </a:r>
          </a:p>
          <a:p>
            <a:pPr marL="114300" indent="0">
              <a:buNone/>
            </a:pPr>
            <a:r>
              <a:rPr lang="en-US" sz="2000" dirty="0"/>
              <a:t>    void print(</a:t>
            </a:r>
            <a:r>
              <a:rPr lang="en-US" sz="2000" dirty="0" err="1"/>
              <a:t>int</a:t>
            </a:r>
            <a:r>
              <a:rPr lang="en-US" sz="2000" dirty="0"/>
              <a:t> </a:t>
            </a:r>
            <a:r>
              <a:rPr lang="en-US" sz="2000" dirty="0" err="1"/>
              <a:t>i</a:t>
            </a:r>
            <a:r>
              <a:rPr lang="en-US" sz="2000" dirty="0"/>
              <a:t>) {</a:t>
            </a:r>
          </a:p>
          <a:p>
            <a:pPr marL="114300" indent="0">
              <a:buNone/>
            </a:pPr>
            <a:r>
              <a:rPr lang="en-US" sz="2000" dirty="0"/>
              <a:t>    </a:t>
            </a:r>
            <a:r>
              <a:rPr lang="en-US" sz="2000" dirty="0" err="1"/>
              <a:t>cout</a:t>
            </a:r>
            <a:r>
              <a:rPr lang="en-US" sz="2000" dirty="0"/>
              <a:t> &lt;&lt; "Printing </a:t>
            </a:r>
            <a:r>
              <a:rPr lang="en-US" sz="2000" dirty="0" err="1"/>
              <a:t>int</a:t>
            </a:r>
            <a:r>
              <a:rPr lang="en-US" sz="2000" dirty="0"/>
              <a:t>: " &lt;&lt; </a:t>
            </a:r>
            <a:r>
              <a:rPr lang="en-US" sz="2000" dirty="0" err="1"/>
              <a:t>i</a:t>
            </a:r>
            <a:r>
              <a:rPr lang="en-US" sz="2000" dirty="0"/>
              <a:t> &lt;&lt; </a:t>
            </a:r>
            <a:r>
              <a:rPr lang="en-US" sz="2000" dirty="0" err="1"/>
              <a:t>endl</a:t>
            </a:r>
            <a:r>
              <a:rPr lang="en-US" sz="2000" dirty="0"/>
              <a:t>;  }</a:t>
            </a:r>
          </a:p>
          <a:p>
            <a:pPr marL="114300" indent="0">
              <a:buNone/>
            </a:pPr>
            <a:r>
              <a:rPr lang="en-US" sz="2000" dirty="0"/>
              <a:t>    void print(double  f) {</a:t>
            </a:r>
          </a:p>
          <a:p>
            <a:pPr marL="114300" indent="0">
              <a:buNone/>
            </a:pPr>
            <a:r>
              <a:rPr lang="en-US" sz="2000" dirty="0"/>
              <a:t>   </a:t>
            </a:r>
            <a:r>
              <a:rPr lang="en-US" sz="2000" dirty="0" err="1"/>
              <a:t>cout</a:t>
            </a:r>
            <a:r>
              <a:rPr lang="en-US" sz="2000" dirty="0"/>
              <a:t> &lt;&lt; "Printing float: " &lt;&lt; f &lt;&lt; </a:t>
            </a:r>
            <a:r>
              <a:rPr lang="en-US" sz="2000" dirty="0" err="1"/>
              <a:t>endl</a:t>
            </a:r>
            <a:r>
              <a:rPr lang="en-US" sz="2000" dirty="0"/>
              <a:t>; }</a:t>
            </a:r>
          </a:p>
          <a:p>
            <a:pPr marL="114300" indent="0">
              <a:buNone/>
            </a:pPr>
            <a:r>
              <a:rPr lang="en-US" sz="2000" dirty="0"/>
              <a:t>   void print(char* c) {</a:t>
            </a:r>
          </a:p>
          <a:p>
            <a:pPr marL="114300" indent="0">
              <a:buNone/>
            </a:pPr>
            <a:r>
              <a:rPr lang="en-US" sz="2000" dirty="0"/>
              <a:t>  </a:t>
            </a:r>
            <a:r>
              <a:rPr lang="en-US" sz="2000" dirty="0" err="1"/>
              <a:t>cout</a:t>
            </a:r>
            <a:r>
              <a:rPr lang="en-US" sz="2000" dirty="0"/>
              <a:t> &lt;&lt; "Printing character: " &lt;&lt; c &lt;&lt; </a:t>
            </a:r>
            <a:r>
              <a:rPr lang="en-US" sz="2000" dirty="0" err="1"/>
              <a:t>endl</a:t>
            </a:r>
            <a:r>
              <a:rPr lang="en-US" sz="2000" dirty="0"/>
              <a:t>;</a:t>
            </a:r>
          </a:p>
          <a:p>
            <a:pPr marL="114300" indent="0">
              <a:buNone/>
            </a:pPr>
            <a:r>
              <a:rPr lang="en-US" sz="2000" dirty="0"/>
              <a:t>      }</a:t>
            </a:r>
          </a:p>
          <a:p>
            <a:pPr marL="114300" indent="0">
              <a:buNone/>
            </a:pPr>
            <a:r>
              <a:rPr lang="en-US" sz="2000" dirty="0"/>
              <a:t>};</a:t>
            </a:r>
          </a:p>
          <a:p>
            <a:pPr marL="114300" indent="0">
              <a:buNone/>
            </a:pPr>
            <a:r>
              <a:rPr lang="en-US" sz="2000" dirty="0"/>
              <a:t> </a:t>
            </a:r>
          </a:p>
          <a:p>
            <a:endParaRPr lang="en-US" sz="2000" dirty="0"/>
          </a:p>
        </p:txBody>
      </p:sp>
      <p:sp>
        <p:nvSpPr>
          <p:cNvPr id="4" name="Content Placeholder 2">
            <a:extLst>
              <a:ext uri="{FF2B5EF4-FFF2-40B4-BE49-F238E27FC236}">
                <a16:creationId xmlns:a16="http://schemas.microsoft.com/office/drawing/2014/main" id="{82EBDD92-ADA3-46CA-8C44-6D7E092802A2}"/>
              </a:ext>
            </a:extLst>
          </p:cNvPr>
          <p:cNvSpPr txBox="1">
            <a:spLocks/>
          </p:cNvSpPr>
          <p:nvPr/>
        </p:nvSpPr>
        <p:spPr>
          <a:xfrm>
            <a:off x="5111396" y="1623317"/>
            <a:ext cx="4027470" cy="5234683"/>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r>
              <a:rPr lang="en-US" sz="1600" dirty="0"/>
              <a:t>#include &lt;iostream&gt;</a:t>
            </a:r>
          </a:p>
          <a:p>
            <a:pPr marL="114300" indent="0">
              <a:buNone/>
            </a:pPr>
            <a:r>
              <a:rPr lang="en-US" sz="1600" dirty="0"/>
              <a:t>   </a:t>
            </a:r>
            <a:r>
              <a:rPr lang="en-US" sz="1600" dirty="0" err="1"/>
              <a:t>int</a:t>
            </a:r>
            <a:r>
              <a:rPr lang="en-US" sz="1600" dirty="0"/>
              <a:t> main(void) {</a:t>
            </a:r>
          </a:p>
          <a:p>
            <a:pPr marL="114300" indent="0">
              <a:buNone/>
            </a:pPr>
            <a:r>
              <a:rPr lang="en-US" sz="1600" dirty="0"/>
              <a:t>   </a:t>
            </a:r>
            <a:r>
              <a:rPr lang="en-US" sz="1600" dirty="0" err="1"/>
              <a:t>printData</a:t>
            </a:r>
            <a:r>
              <a:rPr lang="en-US" sz="1600" dirty="0"/>
              <a:t> </a:t>
            </a:r>
            <a:r>
              <a:rPr lang="en-US" sz="1600" dirty="0" err="1"/>
              <a:t>pd</a:t>
            </a:r>
            <a:r>
              <a:rPr lang="en-US" sz="1600" dirty="0"/>
              <a:t>;</a:t>
            </a:r>
          </a:p>
          <a:p>
            <a:pPr marL="114300" indent="0">
              <a:buNone/>
            </a:pPr>
            <a:endParaRPr lang="en-US" sz="1600" dirty="0"/>
          </a:p>
          <a:p>
            <a:pPr marL="114300" indent="0">
              <a:buNone/>
            </a:pPr>
            <a:r>
              <a:rPr lang="en-US" sz="1600" dirty="0"/>
              <a:t>   // Call print to print integer</a:t>
            </a:r>
          </a:p>
          <a:p>
            <a:pPr marL="114300" indent="0">
              <a:buNone/>
            </a:pPr>
            <a:r>
              <a:rPr lang="en-US" sz="1600" dirty="0"/>
              <a:t>   </a:t>
            </a:r>
            <a:r>
              <a:rPr lang="en-US" sz="1600" dirty="0" err="1"/>
              <a:t>pd.print</a:t>
            </a:r>
            <a:r>
              <a:rPr lang="en-US" sz="1600" dirty="0"/>
              <a:t>(5);</a:t>
            </a:r>
          </a:p>
          <a:p>
            <a:pPr marL="114300" indent="0">
              <a:buNone/>
            </a:pPr>
            <a:r>
              <a:rPr lang="en-US" sz="1600" dirty="0"/>
              <a:t>   // Call print to print float</a:t>
            </a:r>
          </a:p>
          <a:p>
            <a:pPr marL="114300" indent="0">
              <a:buNone/>
            </a:pPr>
            <a:r>
              <a:rPr lang="en-US" sz="1600" dirty="0"/>
              <a:t>   </a:t>
            </a:r>
            <a:r>
              <a:rPr lang="en-US" sz="1600" dirty="0" err="1"/>
              <a:t>pd.print</a:t>
            </a:r>
            <a:r>
              <a:rPr lang="en-US" sz="1600" dirty="0"/>
              <a:t>(500.263);</a:t>
            </a:r>
          </a:p>
          <a:p>
            <a:pPr marL="114300" indent="0">
              <a:buNone/>
            </a:pPr>
            <a:r>
              <a:rPr lang="en-US" sz="1600" dirty="0"/>
              <a:t>   </a:t>
            </a:r>
          </a:p>
          <a:p>
            <a:pPr marL="114300" indent="0">
              <a:buNone/>
            </a:pPr>
            <a:r>
              <a:rPr lang="en-US" sz="1600" dirty="0"/>
              <a:t>   // Call print to print character</a:t>
            </a:r>
          </a:p>
          <a:p>
            <a:pPr marL="114300" indent="0">
              <a:buNone/>
            </a:pPr>
            <a:r>
              <a:rPr lang="en-US" sz="1600" dirty="0"/>
              <a:t>   </a:t>
            </a:r>
            <a:r>
              <a:rPr lang="en-US" sz="1600" dirty="0" err="1"/>
              <a:t>pd.print</a:t>
            </a:r>
            <a:r>
              <a:rPr lang="en-US" sz="1600" dirty="0"/>
              <a:t>("Hello C++");</a:t>
            </a:r>
          </a:p>
          <a:p>
            <a:pPr marL="114300" indent="0">
              <a:buNone/>
            </a:pPr>
            <a:r>
              <a:rPr lang="en-US" sz="1600" dirty="0"/>
              <a:t> </a:t>
            </a:r>
          </a:p>
          <a:p>
            <a:pPr marL="114300" indent="0">
              <a:buNone/>
            </a:pPr>
            <a:r>
              <a:rPr lang="en-US" sz="1600" dirty="0"/>
              <a:t>   return 0; }</a:t>
            </a:r>
          </a:p>
          <a:p>
            <a:pPr marL="114300" indent="0">
              <a:buNone/>
            </a:pPr>
            <a:r>
              <a:rPr lang="en-US" sz="1600" dirty="0"/>
              <a:t>When the above code is compiled Printing </a:t>
            </a:r>
            <a:r>
              <a:rPr lang="en-US" sz="1600" dirty="0" err="1"/>
              <a:t>int</a:t>
            </a:r>
            <a:r>
              <a:rPr lang="en-US" sz="1600" dirty="0"/>
              <a:t>: 5</a:t>
            </a:r>
          </a:p>
          <a:p>
            <a:pPr marL="114300" indent="0">
              <a:buNone/>
            </a:pPr>
            <a:r>
              <a:rPr lang="en-US" sz="1600" dirty="0"/>
              <a:t>Printing float: 500.263</a:t>
            </a:r>
          </a:p>
          <a:p>
            <a:pPr marL="114300" indent="0">
              <a:buNone/>
            </a:pPr>
            <a:r>
              <a:rPr lang="en-US" sz="1600" dirty="0"/>
              <a:t>Printing character: Hello C++</a:t>
            </a:r>
          </a:p>
          <a:p>
            <a:endParaRPr lang="en-US" sz="1600" dirty="0"/>
          </a:p>
        </p:txBody>
      </p:sp>
    </p:spTree>
    <p:extLst>
      <p:ext uri="{BB962C8B-B14F-4D97-AF65-F5344CB8AC3E}">
        <p14:creationId xmlns:p14="http://schemas.microsoft.com/office/powerpoint/2010/main" val="333989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3" name="Content Placeholder 2"/>
          <p:cNvSpPr>
            <a:spLocks noGrp="1"/>
          </p:cNvSpPr>
          <p:nvPr>
            <p:ph idx="1"/>
          </p:nvPr>
        </p:nvSpPr>
        <p:spPr>
          <a:xfrm>
            <a:off x="457200" y="1752600"/>
            <a:ext cx="8229600" cy="1101143"/>
          </a:xfrm>
        </p:spPr>
        <p:txBody>
          <a:bodyPr/>
          <a:lstStyle/>
          <a:p>
            <a:r>
              <a:rPr lang="en-US" dirty="0"/>
              <a:t>Same function name (identifier) multiple meaning</a:t>
            </a:r>
          </a:p>
          <a:p>
            <a:r>
              <a:rPr lang="en-US" dirty="0"/>
              <a:t>Different parameters and their orders</a:t>
            </a:r>
          </a:p>
          <a:p>
            <a:endParaRPr lang="en-US" dirty="0"/>
          </a:p>
        </p:txBody>
      </p:sp>
      <p:sp>
        <p:nvSpPr>
          <p:cNvPr id="4" name="TextBox 3"/>
          <p:cNvSpPr txBox="1"/>
          <p:nvPr/>
        </p:nvSpPr>
        <p:spPr>
          <a:xfrm>
            <a:off x="799561" y="2728304"/>
            <a:ext cx="7887239" cy="3970318"/>
          </a:xfrm>
          <a:prstGeom prst="rect">
            <a:avLst/>
          </a:prstGeom>
          <a:noFill/>
        </p:spPr>
        <p:txBody>
          <a:bodyPr wrap="square" numCol="2" rtlCol="0">
            <a:spAutoFit/>
          </a:bodyPr>
          <a:lstStyle/>
          <a:p>
            <a:r>
              <a:rPr lang="mr-IN" dirty="0"/>
              <a:t> </a:t>
            </a:r>
            <a:r>
              <a:rPr lang="en-US" dirty="0"/>
              <a:t>// Overloaded Functions</a:t>
            </a:r>
          </a:p>
          <a:p>
            <a:r>
              <a:rPr lang="en-US" dirty="0"/>
              <a:t> // </a:t>
            </a:r>
            <a:r>
              <a:rPr lang="en-US" dirty="0" err="1"/>
              <a:t>overload.cpp</a:t>
            </a:r>
            <a:endParaRPr lang="en-US" dirty="0"/>
          </a:p>
          <a:p>
            <a:r>
              <a:rPr lang="en-US" dirty="0"/>
              <a:t> #include &lt;</a:t>
            </a:r>
            <a:r>
              <a:rPr lang="en-US" dirty="0" err="1"/>
              <a:t>iostream</a:t>
            </a:r>
            <a:r>
              <a:rPr lang="en-US" dirty="0"/>
              <a:t>&gt;</a:t>
            </a:r>
          </a:p>
          <a:p>
            <a:r>
              <a:rPr lang="en-US" dirty="0"/>
              <a:t> using namespace </a:t>
            </a:r>
            <a:r>
              <a:rPr lang="en-US" dirty="0" err="1"/>
              <a:t>std</a:t>
            </a:r>
            <a:r>
              <a:rPr lang="en-US" dirty="0"/>
              <a:t>;</a:t>
            </a:r>
          </a:p>
          <a:p>
            <a:endParaRPr lang="en-US" dirty="0"/>
          </a:p>
          <a:p>
            <a:r>
              <a:rPr lang="en-US" dirty="0"/>
              <a:t> // prototypes</a:t>
            </a:r>
          </a:p>
          <a:p>
            <a:r>
              <a:rPr lang="en-US" dirty="0"/>
              <a:t> void display(int x);</a:t>
            </a:r>
          </a:p>
          <a:p>
            <a:r>
              <a:rPr lang="en-US" dirty="0"/>
              <a:t> void display(</a:t>
            </a:r>
            <a:r>
              <a:rPr lang="en-US" dirty="0" err="1"/>
              <a:t>const</a:t>
            </a:r>
            <a:r>
              <a:rPr lang="en-US" dirty="0"/>
              <a:t> int* x, int n);</a:t>
            </a:r>
          </a:p>
          <a:p>
            <a:endParaRPr lang="en-US" dirty="0"/>
          </a:p>
          <a:p>
            <a:r>
              <a:rPr lang="en-US" dirty="0"/>
              <a:t> int main() {</a:t>
            </a:r>
          </a:p>
          <a:p>
            <a:r>
              <a:rPr lang="en-US" dirty="0"/>
              <a:t>     auto x = 20;</a:t>
            </a:r>
          </a:p>
          <a:p>
            <a:r>
              <a:rPr lang="en-US" dirty="0"/>
              <a:t>     int a[] = {10, 20, 30, 40};</a:t>
            </a:r>
          </a:p>
          <a:p>
            <a:r>
              <a:rPr lang="en-US" dirty="0"/>
              <a:t>     display(x);</a:t>
            </a:r>
          </a:p>
          <a:p>
            <a:r>
              <a:rPr lang="en-US" dirty="0"/>
              <a:t>     display(a, 4);</a:t>
            </a:r>
          </a:p>
          <a:p>
            <a:r>
              <a:rPr lang="en-US" dirty="0"/>
              <a:t> }</a:t>
            </a:r>
          </a:p>
          <a:p>
            <a:r>
              <a:rPr lang="mr-IN" dirty="0"/>
              <a:t>// function definitions</a:t>
            </a:r>
          </a:p>
          <a:p>
            <a:r>
              <a:rPr lang="mr-IN" dirty="0"/>
              <a:t> //</a:t>
            </a:r>
          </a:p>
          <a:p>
            <a:r>
              <a:rPr lang="mr-IN" dirty="0"/>
              <a:t> void display(int x) {</a:t>
            </a:r>
          </a:p>
          <a:p>
            <a:r>
              <a:rPr lang="mr-IN" dirty="0"/>
              <a:t>     cout &lt;&lt; x &lt;&lt; endl;</a:t>
            </a:r>
          </a:p>
          <a:p>
            <a:r>
              <a:rPr lang="mr-IN" dirty="0"/>
              <a:t> }</a:t>
            </a:r>
          </a:p>
          <a:p>
            <a:endParaRPr lang="mr-IN" dirty="0"/>
          </a:p>
          <a:p>
            <a:r>
              <a:rPr lang="mr-IN" dirty="0"/>
              <a:t> void display(const int* x, int n) { </a:t>
            </a:r>
          </a:p>
          <a:p>
            <a:r>
              <a:rPr lang="mr-IN" dirty="0"/>
              <a:t>     for (int i = 0; i &lt; n; i++)</a:t>
            </a:r>
          </a:p>
          <a:p>
            <a:r>
              <a:rPr lang="mr-IN" dirty="0"/>
              <a:t>         cout &lt;&lt; x[i] &lt;&lt; ' ';</a:t>
            </a:r>
          </a:p>
          <a:p>
            <a:r>
              <a:rPr lang="mr-IN" dirty="0"/>
              <a:t>     cout &lt;&lt; endl;</a:t>
            </a:r>
          </a:p>
          <a:p>
            <a:r>
              <a:rPr lang="mr-IN" dirty="0"/>
              <a:t> }</a:t>
            </a:r>
            <a:endParaRPr lang="en-US" dirty="0"/>
          </a:p>
        </p:txBody>
      </p:sp>
    </p:spTree>
    <p:extLst>
      <p:ext uri="{BB962C8B-B14F-4D97-AF65-F5344CB8AC3E}">
        <p14:creationId xmlns:p14="http://schemas.microsoft.com/office/powerpoint/2010/main" val="1384494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Default Parameter Values</a:t>
            </a:r>
            <a:br>
              <a:rPr lang="en-US" dirty="0"/>
            </a:br>
            <a:endParaRPr lang="en-US" dirty="0"/>
          </a:p>
        </p:txBody>
      </p:sp>
      <p:sp>
        <p:nvSpPr>
          <p:cNvPr id="3" name="Content Placeholder 2"/>
          <p:cNvSpPr>
            <a:spLocks noGrp="1"/>
          </p:cNvSpPr>
          <p:nvPr>
            <p:ph idx="1"/>
          </p:nvPr>
        </p:nvSpPr>
        <p:spPr>
          <a:xfrm>
            <a:off x="426128" y="1447799"/>
            <a:ext cx="8229600" cy="928663"/>
          </a:xfrm>
        </p:spPr>
        <p:txBody>
          <a:bodyPr>
            <a:normAutofit fontScale="85000" lnSpcReduction="20000"/>
          </a:bodyPr>
          <a:lstStyle/>
          <a:p>
            <a:pPr marL="114300" indent="0">
              <a:buNone/>
            </a:pPr>
            <a:endParaRPr lang="en-US" dirty="0"/>
          </a:p>
          <a:p>
            <a:pPr marL="114300" indent="0">
              <a:buNone/>
            </a:pPr>
            <a:r>
              <a:rPr lang="en-US" dirty="0"/>
              <a:t> if the function logic is identical in every respect except for the values received by the parameters</a:t>
            </a:r>
          </a:p>
        </p:txBody>
      </p:sp>
      <p:sp>
        <p:nvSpPr>
          <p:cNvPr id="4" name="TextBox 3"/>
          <p:cNvSpPr txBox="1"/>
          <p:nvPr/>
        </p:nvSpPr>
        <p:spPr>
          <a:xfrm>
            <a:off x="689817" y="2587185"/>
            <a:ext cx="8136710" cy="5355313"/>
          </a:xfrm>
          <a:prstGeom prst="rect">
            <a:avLst/>
          </a:prstGeom>
          <a:noFill/>
        </p:spPr>
        <p:txBody>
          <a:bodyPr wrap="square" numCol="2" rtlCol="0">
            <a:spAutoFit/>
          </a:bodyPr>
          <a:lstStyle/>
          <a:p>
            <a:pPr marL="114300" indent="0">
              <a:buNone/>
            </a:pPr>
            <a:r>
              <a:rPr lang="en-US" dirty="0"/>
              <a:t>// Default Parameter Values</a:t>
            </a:r>
          </a:p>
          <a:p>
            <a:pPr marL="114300" indent="0">
              <a:buNone/>
            </a:pPr>
            <a:r>
              <a:rPr lang="en-US" dirty="0"/>
              <a:t> // </a:t>
            </a:r>
            <a:r>
              <a:rPr lang="en-US" dirty="0" err="1"/>
              <a:t>default.cpp</a:t>
            </a:r>
            <a:endParaRPr lang="en-US" dirty="0"/>
          </a:p>
          <a:p>
            <a:pPr marL="114300" indent="0">
              <a:buNone/>
            </a:pPr>
            <a:endParaRPr lang="en-US" dirty="0"/>
          </a:p>
          <a:p>
            <a:pPr marL="114300" indent="0">
              <a:buNone/>
            </a:pPr>
            <a:r>
              <a:rPr lang="en-US" dirty="0"/>
              <a:t> #include &lt;</a:t>
            </a:r>
            <a:r>
              <a:rPr lang="en-US" dirty="0" err="1"/>
              <a:t>iostream</a:t>
            </a:r>
            <a:r>
              <a:rPr lang="en-US" dirty="0"/>
              <a:t>&gt;</a:t>
            </a:r>
          </a:p>
          <a:p>
            <a:pPr marL="114300" indent="0">
              <a:buNone/>
            </a:pPr>
            <a:r>
              <a:rPr lang="en-US" dirty="0"/>
              <a:t> using namespace </a:t>
            </a:r>
            <a:r>
              <a:rPr lang="en-US" dirty="0" err="1"/>
              <a:t>std</a:t>
            </a:r>
            <a:r>
              <a:rPr lang="en-US" dirty="0"/>
              <a:t>;</a:t>
            </a:r>
          </a:p>
          <a:p>
            <a:pPr marL="114300" indent="0">
              <a:buNone/>
            </a:pPr>
            <a:endParaRPr lang="en-US" dirty="0"/>
          </a:p>
          <a:p>
            <a:pPr marL="114300" indent="0">
              <a:buNone/>
            </a:pPr>
            <a:r>
              <a:rPr lang="en-US" dirty="0"/>
              <a:t> void display(int, int = 5, int = 0);</a:t>
            </a:r>
          </a:p>
          <a:p>
            <a:pPr marL="114300" indent="0">
              <a:buNone/>
            </a:pPr>
            <a:endParaRPr lang="en-US" dirty="0"/>
          </a:p>
          <a:p>
            <a:pPr marL="114300" indent="0">
              <a:buNone/>
            </a:pPr>
            <a:r>
              <a:rPr lang="en-US" dirty="0"/>
              <a:t> int main() {</a:t>
            </a:r>
          </a:p>
          <a:p>
            <a:pPr marL="114300" indent="0">
              <a:buNone/>
            </a:pPr>
            <a:endParaRPr lang="en-US" dirty="0"/>
          </a:p>
          <a:p>
            <a:pPr marL="114300" indent="0">
              <a:buNone/>
            </a:pPr>
            <a:r>
              <a:rPr lang="en-US" dirty="0"/>
              <a:t>     display(6, 7, 8);</a:t>
            </a:r>
          </a:p>
          <a:p>
            <a:pPr marL="114300" indent="0">
              <a:buNone/>
            </a:pPr>
            <a:r>
              <a:rPr lang="en-US" dirty="0"/>
              <a:t>     display(6);</a:t>
            </a:r>
          </a:p>
          <a:p>
            <a:pPr marL="114300" indent="0">
              <a:buNone/>
            </a:pPr>
            <a:r>
              <a:rPr lang="en-US" dirty="0"/>
              <a:t>     display(3, 4);</a:t>
            </a:r>
          </a:p>
          <a:p>
            <a:pPr marL="114300" indent="0">
              <a:buNone/>
            </a:pP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void display(int a, int b, int c) {</a:t>
            </a:r>
          </a:p>
          <a:p>
            <a:pPr marL="114300" indent="0">
              <a:buNone/>
            </a:pPr>
            <a:r>
              <a:rPr lang="en-US" dirty="0"/>
              <a:t>     </a:t>
            </a:r>
            <a:r>
              <a:rPr lang="en-US" dirty="0" err="1"/>
              <a:t>cout</a:t>
            </a:r>
            <a:r>
              <a:rPr lang="en-US" dirty="0"/>
              <a:t> &lt;&lt; a &lt;&lt; ", " &lt;&lt; b &lt;&lt; ", " &lt;&lt; c &lt;&lt; </a:t>
            </a:r>
            <a:r>
              <a:rPr lang="en-US" dirty="0" err="1"/>
              <a:t>endl</a:t>
            </a:r>
            <a:r>
              <a:rPr lang="en-US" dirty="0"/>
              <a:t>; </a:t>
            </a:r>
          </a:p>
          <a:p>
            <a:pPr marL="114300" indent="0">
              <a:buNone/>
            </a:pPr>
            <a:r>
              <a:rPr lang="en-US" dirty="0"/>
              <a:t> }</a:t>
            </a:r>
          </a:p>
          <a:p>
            <a:endParaRPr lang="en-US" dirty="0"/>
          </a:p>
        </p:txBody>
      </p:sp>
    </p:spTree>
    <p:extLst>
      <p:ext uri="{BB962C8B-B14F-4D97-AF65-F5344CB8AC3E}">
        <p14:creationId xmlns:p14="http://schemas.microsoft.com/office/powerpoint/2010/main" val="247361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8AD0-0215-43D2-8E8B-F3FAB3DE99EB}"/>
              </a:ext>
            </a:extLst>
          </p:cNvPr>
          <p:cNvSpPr>
            <a:spLocks noGrp="1"/>
          </p:cNvSpPr>
          <p:nvPr>
            <p:ph type="title"/>
          </p:nvPr>
        </p:nvSpPr>
        <p:spPr/>
        <p:txBody>
          <a:bodyPr/>
          <a:lstStyle/>
          <a:p>
            <a:r>
              <a:rPr lang="en-US" dirty="0"/>
              <a:t>prototypes</a:t>
            </a:r>
          </a:p>
        </p:txBody>
      </p:sp>
      <p:sp>
        <p:nvSpPr>
          <p:cNvPr id="3" name="Content Placeholder 2">
            <a:extLst>
              <a:ext uri="{FF2B5EF4-FFF2-40B4-BE49-F238E27FC236}">
                <a16:creationId xmlns:a16="http://schemas.microsoft.com/office/drawing/2014/main" id="{46D0F6AB-F0A8-4EF7-A523-2EFA929AD700}"/>
              </a:ext>
            </a:extLst>
          </p:cNvPr>
          <p:cNvSpPr>
            <a:spLocks noGrp="1"/>
          </p:cNvSpPr>
          <p:nvPr>
            <p:ph idx="1"/>
          </p:nvPr>
        </p:nvSpPr>
        <p:spPr/>
        <p:txBody>
          <a:bodyPr>
            <a:normAutofit fontScale="70000" lnSpcReduction="20000"/>
          </a:bodyPr>
          <a:lstStyle/>
          <a:p>
            <a:r>
              <a:rPr lang="en-US" dirty="0"/>
              <a:t>A programming language may require a function declaration before any function call for type safety</a:t>
            </a:r>
          </a:p>
          <a:p>
            <a:pPr marL="114300" indent="0">
              <a:buNone/>
            </a:pPr>
            <a:endParaRPr lang="en-US" dirty="0"/>
          </a:p>
          <a:p>
            <a:r>
              <a:rPr lang="en-US" dirty="0"/>
              <a:t>The declaration may be either a prototype or the function definition itself</a:t>
            </a:r>
          </a:p>
          <a:p>
            <a:pPr marL="114300" indent="0">
              <a:buNone/>
            </a:pPr>
            <a:endParaRPr lang="en-US" altLang="en-US"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b="1" dirty="0">
              <a:solidFill>
                <a:srgbClr val="000080"/>
              </a:solidFill>
              <a:latin typeface="Courier New" panose="02070309020205020404" pitchFamily="49" charset="0"/>
              <a:cs typeface="Courier New" panose="02070309020205020404" pitchFamily="49" charset="0"/>
            </a:endParaRP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 Compiler Error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int main() {                   </a:t>
            </a:r>
          </a:p>
          <a:p>
            <a:pPr marL="114300" indent="0">
              <a:buNone/>
            </a:pPr>
            <a:r>
              <a:rPr lang="en-US" altLang="en-US" b="1" dirty="0" err="1">
                <a:solidFill>
                  <a:srgbClr val="000080"/>
                </a:solidFill>
                <a:latin typeface="Courier New" panose="02070309020205020404" pitchFamily="49" charset="0"/>
                <a:cs typeface="Courier New" panose="02070309020205020404" pitchFamily="49" charset="0"/>
              </a:rPr>
              <a:t>printf</a:t>
            </a:r>
            <a:r>
              <a:rPr lang="en-US" altLang="en-US" b="1" dirty="0">
                <a:solidFill>
                  <a:srgbClr val="000080"/>
                </a:solidFill>
                <a:latin typeface="Courier New" panose="02070309020205020404" pitchFamily="49" charset="0"/>
                <a:cs typeface="Courier New" panose="02070309020205020404" pitchFamily="49" charset="0"/>
              </a:rPr>
              <a:t>("Hello C++\n");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a:t>
            </a:r>
            <a:r>
              <a:rPr lang="en-US" altLang="en-US" sz="800" dirty="0">
                <a:solidFill>
                  <a:schemeClr val="tx1"/>
                </a:solidFill>
              </a:rPr>
              <a:t> </a:t>
            </a:r>
            <a:endParaRPr lang="en-US" altLang="en-US" sz="4800" dirty="0">
              <a:solidFill>
                <a:schemeClr val="tx1"/>
              </a:solidFill>
              <a:latin typeface="Arial" panose="020B0604020202020204" pitchFamily="34" charset="0"/>
            </a:endParaRPr>
          </a:p>
          <a:p>
            <a:pPr marL="114300" indent="0">
              <a:buNone/>
            </a:pPr>
            <a:r>
              <a:rPr lang="en-US" altLang="en-US" b="1" dirty="0">
                <a:solidFill>
                  <a:srgbClr val="800000"/>
                </a:solidFill>
                <a:latin typeface="Courier New" panose="02070309020205020404" pitchFamily="49" charset="0"/>
                <a:cs typeface="Courier New" panose="02070309020205020404" pitchFamily="49" charset="0"/>
              </a:rPr>
              <a:t>//with prototypes</a:t>
            </a:r>
          </a:p>
          <a:p>
            <a:pPr marL="114300" indent="0">
              <a:buNone/>
            </a:pPr>
            <a:r>
              <a:rPr lang="en-US" altLang="en-US" b="1" dirty="0">
                <a:solidFill>
                  <a:srgbClr val="800000"/>
                </a:solidFill>
                <a:latin typeface="Courier New" panose="02070309020205020404" pitchFamily="49" charset="0"/>
                <a:cs typeface="Courier New" panose="02070309020205020404" pitchFamily="49" charset="0"/>
              </a:rPr>
              <a:t>#include &lt;</a:t>
            </a:r>
            <a:r>
              <a:rPr lang="en-US" altLang="en-US" b="1" dirty="0" err="1">
                <a:solidFill>
                  <a:srgbClr val="800000"/>
                </a:solidFill>
                <a:latin typeface="Courier New" panose="02070309020205020404" pitchFamily="49" charset="0"/>
                <a:cs typeface="Courier New" panose="02070309020205020404" pitchFamily="49" charset="0"/>
              </a:rPr>
              <a:t>cstdio</a:t>
            </a:r>
            <a:r>
              <a:rPr lang="en-US" altLang="en-US" b="1" dirty="0">
                <a:solidFill>
                  <a:srgbClr val="800000"/>
                </a:solidFill>
                <a:latin typeface="Courier New" panose="02070309020205020404" pitchFamily="49" charset="0"/>
                <a:cs typeface="Courier New" panose="02070309020205020404" pitchFamily="49" charset="0"/>
              </a:rPr>
              <a:t>&gt; // the prototype is in this header file  </a:t>
            </a:r>
          </a:p>
          <a:p>
            <a:pPr marL="114300" indent="0">
              <a:buNone/>
            </a:pPr>
            <a:r>
              <a:rPr lang="en-US" altLang="en-US" b="1" dirty="0">
                <a:solidFill>
                  <a:srgbClr val="800000"/>
                </a:solidFill>
                <a:latin typeface="Courier New" panose="02070309020205020404" pitchFamily="49" charset="0"/>
                <a:cs typeface="Courier New" panose="02070309020205020404" pitchFamily="49" charset="0"/>
              </a:rPr>
              <a:t>using namespace </a:t>
            </a:r>
            <a:r>
              <a:rPr lang="en-US" altLang="en-US" b="1" dirty="0" err="1">
                <a:solidFill>
                  <a:srgbClr val="800000"/>
                </a:solidFill>
                <a:latin typeface="Courier New" panose="02070309020205020404" pitchFamily="49" charset="0"/>
                <a:cs typeface="Courier New" panose="02070309020205020404" pitchFamily="49" charset="0"/>
              </a:rPr>
              <a:t>std</a:t>
            </a:r>
            <a:r>
              <a:rPr lang="en-US" altLang="en-US" b="1" dirty="0">
                <a:solidFill>
                  <a:srgbClr val="800000"/>
                </a:solidFill>
                <a:latin typeface="Courier New" panose="02070309020205020404" pitchFamily="49" charset="0"/>
                <a:cs typeface="Courier New" panose="02070309020205020404" pitchFamily="49" charset="0"/>
              </a:rPr>
              <a:t>;</a:t>
            </a:r>
            <a:r>
              <a:rPr lang="en-US" altLang="en-US" b="1" dirty="0">
                <a:solidFill>
                  <a:srgbClr val="000080"/>
                </a:solidFill>
                <a:latin typeface="Courier New" panose="02070309020205020404" pitchFamily="49" charset="0"/>
                <a:cs typeface="Courier New" panose="02070309020205020404" pitchFamily="49" charset="0"/>
              </a:rPr>
              <a:t>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int main() { </a:t>
            </a:r>
          </a:p>
          <a:p>
            <a:pPr marL="114300" indent="0">
              <a:buNone/>
            </a:pPr>
            <a:r>
              <a:rPr lang="en-US" altLang="en-US" b="1" dirty="0" err="1">
                <a:solidFill>
                  <a:srgbClr val="000080"/>
                </a:solidFill>
                <a:latin typeface="Courier New" panose="02070309020205020404" pitchFamily="49" charset="0"/>
                <a:cs typeface="Courier New" panose="02070309020205020404" pitchFamily="49" charset="0"/>
              </a:rPr>
              <a:t>printf</a:t>
            </a:r>
            <a:r>
              <a:rPr lang="en-US" altLang="en-US" b="1" dirty="0">
                <a:solidFill>
                  <a:srgbClr val="000080"/>
                </a:solidFill>
                <a:latin typeface="Courier New" panose="02070309020205020404" pitchFamily="49" charset="0"/>
                <a:cs typeface="Courier New" panose="02070309020205020404" pitchFamily="49" charset="0"/>
              </a:rPr>
              <a:t>("Hello C++\n");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a:t>
            </a:r>
            <a:r>
              <a:rPr lang="en-US" altLang="en-US" sz="800" dirty="0">
                <a:solidFill>
                  <a:schemeClr val="tx1"/>
                </a:solidFill>
              </a:rPr>
              <a:t> </a:t>
            </a:r>
            <a:endParaRPr lang="en-US" altLang="en-US" sz="48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97749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Reference is an alias or an alternate name of an existing variable. </a:t>
            </a:r>
          </a:p>
          <a:p>
            <a:pPr marL="114300" indent="0">
              <a:buNone/>
            </a:pPr>
            <a:endParaRPr lang="en-US" dirty="0"/>
          </a:p>
          <a:p>
            <a:r>
              <a:rPr lang="en-US" dirty="0"/>
              <a:t>Contains same address and values </a:t>
            </a:r>
          </a:p>
          <a:p>
            <a:endParaRPr lang="en-US" dirty="0"/>
          </a:p>
          <a:p>
            <a:r>
              <a:rPr lang="en-US" dirty="0"/>
              <a:t>&amp; has different meaning in declaration (reference variable value) and expression (address-of variable)</a:t>
            </a:r>
          </a:p>
          <a:p>
            <a:endParaRPr lang="en-US" dirty="0"/>
          </a:p>
          <a:p>
            <a:r>
              <a:rPr lang="en-US" dirty="0"/>
              <a:t>It is mainly used to support pass-by-reference in function call</a:t>
            </a:r>
          </a:p>
          <a:p>
            <a:endParaRPr lang="en-US" dirty="0">
              <a:solidFill>
                <a:srgbClr val="0000FF"/>
              </a:solidFill>
            </a:endParaRPr>
          </a:p>
        </p:txBody>
      </p:sp>
    </p:spTree>
    <p:extLst>
      <p:ext uri="{BB962C8B-B14F-4D97-AF65-F5344CB8AC3E}">
        <p14:creationId xmlns:p14="http://schemas.microsoft.com/office/powerpoint/2010/main" val="1165009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F5EE-2C50-48D3-9E4D-B71F860EA3FD}"/>
              </a:ext>
            </a:extLst>
          </p:cNvPr>
          <p:cNvSpPr>
            <a:spLocks noGrp="1"/>
          </p:cNvSpPr>
          <p:nvPr>
            <p:ph type="title"/>
          </p:nvPr>
        </p:nvSpPr>
        <p:spPr/>
        <p:txBody>
          <a:bodyPr/>
          <a:lstStyle/>
          <a:p>
            <a:r>
              <a:rPr lang="en-US" dirty="0"/>
              <a:t>reference</a:t>
            </a:r>
          </a:p>
        </p:txBody>
      </p:sp>
      <p:sp>
        <p:nvSpPr>
          <p:cNvPr id="5" name="Rectangle 4">
            <a:extLst>
              <a:ext uri="{FF2B5EF4-FFF2-40B4-BE49-F238E27FC236}">
                <a16:creationId xmlns:a16="http://schemas.microsoft.com/office/drawing/2014/main" id="{2C156B50-D766-4CE6-A969-555A792F7EFA}"/>
              </a:ext>
            </a:extLst>
          </p:cNvPr>
          <p:cNvSpPr/>
          <p:nvPr/>
        </p:nvSpPr>
        <p:spPr>
          <a:xfrm>
            <a:off x="267126" y="1627030"/>
            <a:ext cx="8589197" cy="4616648"/>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lang="en-US" sz="2400" dirty="0">
                <a:solidFill>
                  <a:srgbClr val="0000FF"/>
                </a:solidFill>
              </a:rPr>
              <a:t>type&amp; </a:t>
            </a:r>
            <a:r>
              <a:rPr lang="en-US" sz="2400" dirty="0" err="1">
                <a:solidFill>
                  <a:srgbClr val="0000FF"/>
                </a:solidFill>
              </a:rPr>
              <a:t>newName</a:t>
            </a:r>
            <a:r>
              <a:rPr lang="en-US" sz="2400" dirty="0">
                <a:solidFill>
                  <a:srgbClr val="0000FF"/>
                </a:solidFill>
              </a:rPr>
              <a:t> = </a:t>
            </a:r>
            <a:r>
              <a:rPr lang="en-US" sz="2400" dirty="0" err="1">
                <a:solidFill>
                  <a:srgbClr val="0000FF"/>
                </a:solidFill>
              </a:rPr>
              <a:t>existingName</a:t>
            </a:r>
            <a:r>
              <a:rPr lang="en-US" sz="2400" dirty="0">
                <a:solidFill>
                  <a:srgbClr val="0000FF"/>
                </a:solidFill>
              </a:rPr>
              <a:t>;</a:t>
            </a:r>
          </a:p>
          <a:p>
            <a:pPr marL="285750" indent="-285750" eaLnBrk="0" fontAlgn="base" hangingPunct="0">
              <a:spcBef>
                <a:spcPct val="0"/>
              </a:spcBef>
              <a:spcAft>
                <a:spcPct val="0"/>
              </a:spcAft>
              <a:buFont typeface="Arial" panose="020B0604020202020204" pitchFamily="34" charset="0"/>
              <a:buChar char="•"/>
            </a:pPr>
            <a:endParaRPr lang="en-US" altLang="en-US" sz="2400" dirty="0">
              <a:solidFill>
                <a:srgbClr val="0000FF"/>
              </a:solidFill>
              <a:latin typeface="Verdana" panose="020B0604030504040204" pitchFamily="34" charset="0"/>
            </a:endParaRPr>
          </a:p>
          <a:p>
            <a:pPr marL="285750" indent="-285750" eaLnBrk="0" fontAlgn="base" hangingPunct="0">
              <a:spcBef>
                <a:spcPct val="0"/>
              </a:spcBef>
              <a:spcAft>
                <a:spcPct val="0"/>
              </a:spcAft>
              <a:buFont typeface="Arial" panose="020B0604020202020204" pitchFamily="34" charset="0"/>
              <a:buChar char="•"/>
            </a:pPr>
            <a:r>
              <a:rPr lang="en-US" altLang="en-US" sz="2400" dirty="0">
                <a:solidFill>
                  <a:srgbClr val="000000"/>
                </a:solidFill>
                <a:latin typeface="Verdana" panose="020B0604030504040204" pitchFamily="34" charset="0"/>
              </a:rPr>
              <a:t>For example,</a:t>
            </a:r>
          </a:p>
          <a:p>
            <a:pPr marL="285750" indent="-28575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Verdana" panose="020B0604030504040204" pitchFamily="34" charset="0"/>
            </a:endParaRPr>
          </a:p>
          <a:p>
            <a:pPr eaLnBrk="0" fontAlgn="base" hangingPunct="0">
              <a:spcBef>
                <a:spcPct val="0"/>
              </a:spcBef>
              <a:spcAft>
                <a:spcPct val="0"/>
              </a:spcAft>
            </a:pPr>
            <a:r>
              <a:rPr lang="en-US" altLang="en-US" dirty="0">
                <a:solidFill>
                  <a:srgbClr val="000000"/>
                </a:solidFill>
                <a:latin typeface="Verdana" panose="020B0604030504040204" pitchFamily="34" charset="0"/>
              </a:rPr>
              <a:t>       </a:t>
            </a:r>
            <a:r>
              <a:rPr lang="en-US" altLang="en-US" sz="2000" dirty="0">
                <a:solidFill>
                  <a:srgbClr val="000000"/>
                </a:solidFill>
                <a:latin typeface="Verdana" panose="020B0604030504040204" pitchFamily="34" charset="0"/>
              </a:rPr>
              <a:t>suppose we have the following example −</a:t>
            </a:r>
            <a:endParaRPr lang="en-US" altLang="en-US" sz="2000" dirty="0">
              <a:solidFill>
                <a:srgbClr val="313131"/>
              </a:solidFill>
              <a:latin typeface="Menlo"/>
            </a:endParaRPr>
          </a:p>
          <a:p>
            <a:pPr lvl="0" eaLnBrk="0" fontAlgn="base" hangingPunct="0">
              <a:spcBef>
                <a:spcPct val="0"/>
              </a:spcBef>
              <a:spcAft>
                <a:spcPct val="0"/>
              </a:spcAft>
            </a:pPr>
            <a:r>
              <a:rPr lang="en-US" altLang="en-US" sz="2400" dirty="0">
                <a:solidFill>
                  <a:srgbClr val="313131"/>
                </a:solidFill>
                <a:latin typeface="Menlo"/>
              </a:rPr>
              <a:t>                                </a:t>
            </a:r>
          </a:p>
          <a:p>
            <a:pPr lvl="0" eaLnBrk="0" fontAlgn="base" hangingPunct="0">
              <a:spcBef>
                <a:spcPct val="0"/>
              </a:spcBef>
              <a:spcAft>
                <a:spcPct val="0"/>
              </a:spcAft>
            </a:pPr>
            <a:r>
              <a:rPr lang="en-US" altLang="en-US" sz="2800" dirty="0">
                <a:solidFill>
                  <a:srgbClr val="313131"/>
                </a:solidFill>
                <a:latin typeface="Menlo"/>
              </a:rPr>
              <a:t>                                         </a:t>
            </a:r>
            <a:r>
              <a:rPr lang="en-US" altLang="en-US" sz="2800" dirty="0" err="1">
                <a:solidFill>
                  <a:srgbClr val="313131"/>
                </a:solidFill>
                <a:latin typeface="Menlo"/>
              </a:rPr>
              <a:t>int</a:t>
            </a:r>
            <a:r>
              <a:rPr lang="en-US" altLang="en-US" sz="2800" dirty="0">
                <a:solidFill>
                  <a:srgbClr val="313131"/>
                </a:solidFill>
                <a:latin typeface="Menlo"/>
              </a:rPr>
              <a:t> </a:t>
            </a:r>
            <a:r>
              <a:rPr lang="en-US" altLang="en-US" sz="2800" dirty="0" err="1">
                <a:solidFill>
                  <a:srgbClr val="313131"/>
                </a:solidFill>
                <a:latin typeface="Menlo"/>
              </a:rPr>
              <a:t>i</a:t>
            </a:r>
            <a:r>
              <a:rPr lang="en-US" altLang="en-US" sz="2800" dirty="0">
                <a:solidFill>
                  <a:srgbClr val="313131"/>
                </a:solidFill>
                <a:latin typeface="Menlo"/>
              </a:rPr>
              <a:t> = 17; </a:t>
            </a:r>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dirty="0">
                <a:solidFill>
                  <a:srgbClr val="000000"/>
                </a:solidFill>
                <a:latin typeface="Verdana" panose="020B0604030504040204" pitchFamily="34" charset="0"/>
              </a:rPr>
              <a:t>    </a:t>
            </a:r>
            <a:r>
              <a:rPr lang="en-US" altLang="en-US" sz="2000" dirty="0">
                <a:solidFill>
                  <a:srgbClr val="000000"/>
                </a:solidFill>
                <a:latin typeface="Verdana" panose="020B0604030504040204" pitchFamily="34" charset="0"/>
              </a:rPr>
              <a:t>We can declare reference variables for </a:t>
            </a:r>
            <a:r>
              <a:rPr lang="en-US" altLang="en-US" sz="2000" dirty="0" err="1">
                <a:solidFill>
                  <a:srgbClr val="000000"/>
                </a:solidFill>
                <a:latin typeface="Verdana" panose="020B0604030504040204" pitchFamily="34" charset="0"/>
              </a:rPr>
              <a:t>i</a:t>
            </a:r>
            <a:r>
              <a:rPr lang="en-US" altLang="en-US" sz="2000" dirty="0">
                <a:solidFill>
                  <a:srgbClr val="000000"/>
                </a:solidFill>
                <a:latin typeface="Verdana" panose="020B0604030504040204" pitchFamily="34" charset="0"/>
              </a:rPr>
              <a:t> as follows</a:t>
            </a:r>
            <a:r>
              <a:rPr lang="en-US" altLang="en-US" sz="2400" dirty="0">
                <a:solidFill>
                  <a:srgbClr val="000000"/>
                </a:solidFill>
                <a:latin typeface="Verdana" panose="020B0604030504040204" pitchFamily="34" charset="0"/>
              </a:rPr>
              <a:t>.</a:t>
            </a:r>
            <a:endParaRPr lang="en-US" altLang="en-US" sz="2400" dirty="0">
              <a:solidFill>
                <a:srgbClr val="313131"/>
              </a:solidFill>
              <a:latin typeface="Menlo"/>
            </a:endParaRPr>
          </a:p>
          <a:p>
            <a:pPr lvl="0" eaLnBrk="0" fontAlgn="base" hangingPunct="0">
              <a:spcBef>
                <a:spcPct val="0"/>
              </a:spcBef>
              <a:spcAft>
                <a:spcPct val="0"/>
              </a:spcAft>
            </a:pPr>
            <a:r>
              <a:rPr lang="en-US" altLang="en-US" sz="2800" dirty="0">
                <a:solidFill>
                  <a:srgbClr val="313131"/>
                </a:solidFill>
                <a:latin typeface="Menlo"/>
              </a:rPr>
              <a:t>                                          </a:t>
            </a:r>
            <a:r>
              <a:rPr lang="en-US" altLang="en-US" sz="2800" dirty="0" err="1">
                <a:solidFill>
                  <a:srgbClr val="313131"/>
                </a:solidFill>
                <a:latin typeface="Menlo"/>
              </a:rPr>
              <a:t>int</a:t>
            </a:r>
            <a:r>
              <a:rPr lang="en-US" altLang="en-US" sz="2800" dirty="0">
                <a:solidFill>
                  <a:srgbClr val="313131"/>
                </a:solidFill>
                <a:latin typeface="Menlo"/>
              </a:rPr>
              <a:t>&amp;  r = </a:t>
            </a:r>
            <a:r>
              <a:rPr lang="en-US" altLang="en-US" sz="2800" dirty="0" err="1">
                <a:solidFill>
                  <a:srgbClr val="313131"/>
                </a:solidFill>
                <a:latin typeface="Menlo"/>
              </a:rPr>
              <a:t>i</a:t>
            </a:r>
            <a:r>
              <a:rPr lang="en-US" altLang="en-US" sz="2800" dirty="0">
                <a:solidFill>
                  <a:srgbClr val="313131"/>
                </a:solidFill>
                <a:latin typeface="Menlo"/>
              </a:rPr>
              <a:t>;</a:t>
            </a:r>
            <a:r>
              <a:rPr lang="en-US" altLang="en-US" sz="2800" dirty="0"/>
              <a:t> </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133230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1EF2-44BB-4F70-89B2-6EED2BB952C9}"/>
              </a:ext>
            </a:extLst>
          </p:cNvPr>
          <p:cNvSpPr>
            <a:spLocks noGrp="1"/>
          </p:cNvSpPr>
          <p:nvPr>
            <p:ph type="title"/>
          </p:nvPr>
        </p:nvSpPr>
        <p:spPr/>
        <p:txBody>
          <a:bodyPr/>
          <a:lstStyle/>
          <a:p>
            <a:r>
              <a:rPr lang="en-US" dirty="0"/>
              <a:t>Reference-example</a:t>
            </a:r>
          </a:p>
        </p:txBody>
      </p:sp>
      <p:sp>
        <p:nvSpPr>
          <p:cNvPr id="7" name="Content Placeholder 6">
            <a:extLst>
              <a:ext uri="{FF2B5EF4-FFF2-40B4-BE49-F238E27FC236}">
                <a16:creationId xmlns:a16="http://schemas.microsoft.com/office/drawing/2014/main" id="{23E07117-A314-4499-A7A2-47D29A11A1EC}"/>
              </a:ext>
            </a:extLst>
          </p:cNvPr>
          <p:cNvSpPr>
            <a:spLocks noGrp="1"/>
          </p:cNvSpPr>
          <p:nvPr>
            <p:ph idx="1"/>
          </p:nvPr>
        </p:nvSpPr>
        <p:spPr>
          <a:xfrm>
            <a:off x="200345" y="1629310"/>
            <a:ext cx="5768939" cy="5228690"/>
          </a:xfrm>
        </p:spPr>
        <p:txBody>
          <a:bodyPr>
            <a:normAutofit fontScale="85000" lnSpcReduction="20000"/>
          </a:bodyPr>
          <a:lstStyle/>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include &lt;iostream&gt;</a:t>
            </a: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using namespace </a:t>
            </a:r>
            <a:r>
              <a:rPr lang="en-US" altLang="en-US" dirty="0" err="1">
                <a:solidFill>
                  <a:schemeClr val="tx1"/>
                </a:solidFill>
                <a:latin typeface="Arial" panose="020B0604020202020204" pitchFamily="34" charset="0"/>
                <a:cs typeface="Arial" panose="020B0604020202020204" pitchFamily="34" charset="0"/>
              </a:rPr>
              <a:t>std</a:t>
            </a:r>
            <a:r>
              <a:rPr lang="en-US" altLang="en-US" dirty="0">
                <a:solidFill>
                  <a:schemeClr val="tx1"/>
                </a:solidFill>
                <a:latin typeface="Arial" panose="020B0604020202020204" pitchFamily="34" charset="0"/>
                <a:cs typeface="Arial" panose="020B0604020202020204" pitchFamily="34" charset="0"/>
              </a:rPr>
              <a:t>;</a:t>
            </a:r>
          </a:p>
          <a:p>
            <a:pPr marL="0" lvl="0" indent="0" eaLnBrk="0" fontAlgn="base" hangingPunct="0">
              <a:spcBef>
                <a:spcPct val="0"/>
              </a:spcBef>
              <a:spcAft>
                <a:spcPct val="0"/>
              </a:spcAft>
              <a:buClrTx/>
              <a:buNone/>
            </a:pPr>
            <a:endParaRPr lang="en-US" altLang="en-US" dirty="0">
              <a:solidFill>
                <a:schemeClr val="tx1"/>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int</a:t>
            </a:r>
            <a:r>
              <a:rPr lang="en-US" altLang="en-US" dirty="0">
                <a:solidFill>
                  <a:schemeClr val="tx1"/>
                </a:solidFill>
                <a:latin typeface="Arial" panose="020B0604020202020204" pitchFamily="34" charset="0"/>
                <a:cs typeface="Arial" panose="020B0604020202020204" pitchFamily="34" charset="0"/>
              </a:rPr>
              <a:t> main () {</a:t>
            </a:r>
          </a:p>
          <a:p>
            <a:pPr marL="0" lvl="0" indent="0" eaLnBrk="0" fontAlgn="base" hangingPunct="0">
              <a:spcBef>
                <a:spcPct val="0"/>
              </a:spcBef>
              <a:spcAft>
                <a:spcPct val="0"/>
              </a:spcAft>
              <a:buClrTx/>
              <a:buNone/>
            </a:pPr>
            <a:r>
              <a:rPr lang="en-US" altLang="en-US" b="1" dirty="0">
                <a:solidFill>
                  <a:srgbClr val="C00000"/>
                </a:solidFill>
                <a:latin typeface="Arial" panose="020B0604020202020204" pitchFamily="34" charset="0"/>
                <a:cs typeface="Arial" panose="020B0604020202020204" pitchFamily="34" charset="0"/>
              </a:rPr>
              <a:t> // declare simple variables</a:t>
            </a: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int</a:t>
            </a:r>
            <a:r>
              <a:rPr lang="en-US" altLang="en-US"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i</a:t>
            </a:r>
            <a:r>
              <a:rPr lang="en-US" altLang="en-US" dirty="0">
                <a:solidFill>
                  <a:schemeClr val="tx1"/>
                </a:solidFill>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double d; </a:t>
            </a:r>
          </a:p>
          <a:p>
            <a:pPr marL="0" lvl="0" indent="0" eaLnBrk="0" fontAlgn="base" hangingPunct="0">
              <a:spcBef>
                <a:spcPct val="0"/>
              </a:spcBef>
              <a:spcAft>
                <a:spcPct val="0"/>
              </a:spcAft>
              <a:buClrTx/>
              <a:buNone/>
            </a:pPr>
            <a:r>
              <a:rPr lang="en-US" altLang="en-US" b="1" dirty="0">
                <a:solidFill>
                  <a:srgbClr val="C00000"/>
                </a:solidFill>
                <a:latin typeface="Arial" panose="020B0604020202020204" pitchFamily="34" charset="0"/>
                <a:cs typeface="Arial" panose="020B0604020202020204" pitchFamily="34" charset="0"/>
              </a:rPr>
              <a:t>// declare reference variables </a:t>
            </a:r>
          </a:p>
          <a:p>
            <a:pPr marL="0" lvl="0" indent="0" eaLnBrk="0" fontAlgn="base" hangingPunct="0">
              <a:spcBef>
                <a:spcPct val="0"/>
              </a:spcBef>
              <a:spcAft>
                <a:spcPct val="0"/>
              </a:spcAft>
              <a:buClrTx/>
              <a:buNone/>
            </a:pPr>
            <a:endParaRPr lang="en-US" altLang="en-US" b="1" dirty="0">
              <a:solidFill>
                <a:srgbClr val="C00000"/>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en-US" altLang="en-US" b="1" dirty="0">
                <a:solidFill>
                  <a:srgbClr val="C00000"/>
                </a:solidFill>
                <a:latin typeface="Arial" panose="020B0604020202020204" pitchFamily="34" charset="0"/>
                <a:cs typeface="Arial" panose="020B0604020202020204" pitchFamily="34" charset="0"/>
              </a:rPr>
              <a:t>        </a:t>
            </a:r>
            <a:r>
              <a:rPr lang="en-US" altLang="en-US" b="1" dirty="0" err="1">
                <a:solidFill>
                  <a:srgbClr val="C00000"/>
                </a:solidFill>
                <a:latin typeface="Arial" panose="020B0604020202020204" pitchFamily="34" charset="0"/>
                <a:cs typeface="Arial" panose="020B0604020202020204" pitchFamily="34" charset="0"/>
              </a:rPr>
              <a:t>int</a:t>
            </a:r>
            <a:r>
              <a:rPr lang="en-US" altLang="en-US" b="1" dirty="0">
                <a:solidFill>
                  <a:srgbClr val="C00000"/>
                </a:solidFill>
                <a:latin typeface="Arial" panose="020B0604020202020204" pitchFamily="34" charset="0"/>
                <a:cs typeface="Arial" panose="020B0604020202020204" pitchFamily="34" charset="0"/>
              </a:rPr>
              <a:t>&amp; r = </a:t>
            </a:r>
            <a:r>
              <a:rPr lang="en-US" altLang="en-US" b="1" dirty="0" err="1">
                <a:solidFill>
                  <a:srgbClr val="C00000"/>
                </a:solidFill>
                <a:latin typeface="Arial" panose="020B0604020202020204" pitchFamily="34" charset="0"/>
                <a:cs typeface="Arial" panose="020B0604020202020204" pitchFamily="34" charset="0"/>
              </a:rPr>
              <a:t>i</a:t>
            </a:r>
            <a:r>
              <a:rPr lang="en-US" altLang="en-US" b="1" dirty="0">
                <a:solidFill>
                  <a:srgbClr val="C00000"/>
                </a:solidFill>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None/>
            </a:pPr>
            <a:r>
              <a:rPr lang="en-US" altLang="en-US" b="1" dirty="0">
                <a:solidFill>
                  <a:srgbClr val="C00000"/>
                </a:solidFill>
                <a:latin typeface="Arial" panose="020B0604020202020204" pitchFamily="34" charset="0"/>
                <a:cs typeface="Arial" panose="020B0604020202020204" pitchFamily="34" charset="0"/>
              </a:rPr>
              <a:t>        double&amp; s = d; </a:t>
            </a:r>
          </a:p>
          <a:p>
            <a:pPr marL="0" lvl="0" indent="0" eaLnBrk="0" fontAlgn="base" hangingPunct="0">
              <a:spcBef>
                <a:spcPct val="0"/>
              </a:spcBef>
              <a:spcAft>
                <a:spcPct val="0"/>
              </a:spcAft>
              <a:buClrTx/>
              <a:buNone/>
            </a:pPr>
            <a:endParaRPr lang="en-US" altLang="en-US" b="1" dirty="0">
              <a:solidFill>
                <a:srgbClr val="C00000"/>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a:t>
            </a:r>
            <a:r>
              <a:rPr lang="en-US" altLang="en-US" dirty="0" err="1">
                <a:solidFill>
                  <a:schemeClr val="tx1"/>
                </a:solidFill>
                <a:latin typeface="Arial" panose="020B0604020202020204" pitchFamily="34" charset="0"/>
                <a:cs typeface="Arial" panose="020B0604020202020204" pitchFamily="34" charset="0"/>
              </a:rPr>
              <a:t>i</a:t>
            </a:r>
            <a:r>
              <a:rPr lang="en-US" altLang="en-US" dirty="0">
                <a:solidFill>
                  <a:schemeClr val="tx1"/>
                </a:solidFill>
                <a:latin typeface="Arial" panose="020B0604020202020204" pitchFamily="34" charset="0"/>
                <a:cs typeface="Arial" panose="020B0604020202020204" pitchFamily="34" charset="0"/>
              </a:rPr>
              <a:t> = 5; </a:t>
            </a:r>
          </a:p>
          <a:p>
            <a:pPr marL="0" lvl="0" indent="0" eaLnBrk="0" fontAlgn="base" hangingPunct="0">
              <a:spcBef>
                <a:spcPct val="0"/>
              </a:spcBef>
              <a:spcAft>
                <a:spcPct val="0"/>
              </a:spcAft>
              <a:buClrTx/>
              <a:buNone/>
            </a:pPr>
            <a:r>
              <a:rPr lang="en-US" altLang="en-US" dirty="0" err="1">
                <a:solidFill>
                  <a:schemeClr val="tx1"/>
                </a:solidFill>
                <a:latin typeface="Arial" panose="020B0604020202020204" pitchFamily="34" charset="0"/>
                <a:cs typeface="Arial" panose="020B0604020202020204" pitchFamily="34" charset="0"/>
              </a:rPr>
              <a:t>cout</a:t>
            </a:r>
            <a:r>
              <a:rPr lang="en-US" altLang="en-US" dirty="0">
                <a:solidFill>
                  <a:schemeClr val="tx1"/>
                </a:solidFill>
                <a:latin typeface="Arial" panose="020B0604020202020204" pitchFamily="34" charset="0"/>
                <a:cs typeface="Arial" panose="020B0604020202020204" pitchFamily="34" charset="0"/>
              </a:rPr>
              <a:t> &lt;&lt; "Value of </a:t>
            </a:r>
            <a:r>
              <a:rPr lang="en-US" altLang="en-US" dirty="0" err="1">
                <a:solidFill>
                  <a:schemeClr val="tx1"/>
                </a:solidFill>
                <a:latin typeface="Arial" panose="020B0604020202020204" pitchFamily="34" charset="0"/>
                <a:cs typeface="Arial" panose="020B0604020202020204" pitchFamily="34" charset="0"/>
              </a:rPr>
              <a:t>i</a:t>
            </a:r>
            <a:r>
              <a:rPr lang="en-US" altLang="en-US" dirty="0">
                <a:solidFill>
                  <a:schemeClr val="tx1"/>
                </a:solidFill>
                <a:latin typeface="Arial" panose="020B0604020202020204" pitchFamily="34" charset="0"/>
                <a:cs typeface="Arial" panose="020B0604020202020204" pitchFamily="34" charset="0"/>
              </a:rPr>
              <a:t> : " &lt;&lt; </a:t>
            </a:r>
            <a:r>
              <a:rPr lang="en-US" altLang="en-US" dirty="0" err="1">
                <a:solidFill>
                  <a:schemeClr val="tx1"/>
                </a:solidFill>
                <a:latin typeface="Arial" panose="020B0604020202020204" pitchFamily="34" charset="0"/>
                <a:cs typeface="Arial" panose="020B0604020202020204" pitchFamily="34" charset="0"/>
              </a:rPr>
              <a:t>i</a:t>
            </a:r>
            <a:r>
              <a:rPr lang="en-US" altLang="en-US" dirty="0">
                <a:solidFill>
                  <a:schemeClr val="tx1"/>
                </a:solidFill>
                <a:latin typeface="Arial" panose="020B0604020202020204" pitchFamily="34" charset="0"/>
                <a:cs typeface="Arial" panose="020B0604020202020204" pitchFamily="34" charset="0"/>
              </a:rPr>
              <a:t> &lt;&lt; </a:t>
            </a:r>
            <a:r>
              <a:rPr lang="en-US" altLang="en-US" dirty="0" err="1">
                <a:solidFill>
                  <a:schemeClr val="tx1"/>
                </a:solidFill>
                <a:latin typeface="Arial" panose="020B0604020202020204" pitchFamily="34" charset="0"/>
                <a:cs typeface="Arial" panose="020B0604020202020204" pitchFamily="34" charset="0"/>
              </a:rPr>
              <a:t>endl</a:t>
            </a:r>
            <a:r>
              <a:rPr lang="en-US" altLang="en-US" dirty="0">
                <a:solidFill>
                  <a:schemeClr val="tx1"/>
                </a:solidFill>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None/>
            </a:pPr>
            <a:r>
              <a:rPr lang="en-US" altLang="en-US" dirty="0" err="1">
                <a:solidFill>
                  <a:schemeClr val="tx1"/>
                </a:solidFill>
                <a:latin typeface="Arial" panose="020B0604020202020204" pitchFamily="34" charset="0"/>
                <a:cs typeface="Arial" panose="020B0604020202020204" pitchFamily="34" charset="0"/>
              </a:rPr>
              <a:t>cout</a:t>
            </a:r>
            <a:r>
              <a:rPr lang="en-US" altLang="en-US" dirty="0">
                <a:solidFill>
                  <a:schemeClr val="tx1"/>
                </a:solidFill>
                <a:latin typeface="Arial" panose="020B0604020202020204" pitchFamily="34" charset="0"/>
                <a:cs typeface="Arial" panose="020B0604020202020204" pitchFamily="34" charset="0"/>
              </a:rPr>
              <a:t> &lt;&lt; "Value of </a:t>
            </a:r>
            <a:r>
              <a:rPr lang="en-US" altLang="en-US" dirty="0" err="1">
                <a:solidFill>
                  <a:schemeClr val="tx1"/>
                </a:solidFill>
                <a:latin typeface="Arial" panose="020B0604020202020204" pitchFamily="34" charset="0"/>
                <a:cs typeface="Arial" panose="020B0604020202020204" pitchFamily="34" charset="0"/>
              </a:rPr>
              <a:t>i</a:t>
            </a:r>
            <a:r>
              <a:rPr lang="en-US" altLang="en-US" dirty="0">
                <a:solidFill>
                  <a:schemeClr val="tx1"/>
                </a:solidFill>
                <a:latin typeface="Arial" panose="020B0604020202020204" pitchFamily="34" charset="0"/>
                <a:cs typeface="Arial" panose="020B0604020202020204" pitchFamily="34" charset="0"/>
              </a:rPr>
              <a:t> reference : " &lt;&lt; r &lt;&lt; </a:t>
            </a:r>
            <a:r>
              <a:rPr lang="en-US" altLang="en-US" dirty="0" err="1">
                <a:solidFill>
                  <a:schemeClr val="tx1"/>
                </a:solidFill>
                <a:latin typeface="Arial" panose="020B0604020202020204" pitchFamily="34" charset="0"/>
                <a:cs typeface="Arial" panose="020B0604020202020204" pitchFamily="34" charset="0"/>
              </a:rPr>
              <a:t>endl</a:t>
            </a:r>
            <a:r>
              <a:rPr lang="en-US" altLang="en-US" dirty="0">
                <a:solidFill>
                  <a:schemeClr val="tx1"/>
                </a:solidFill>
                <a:latin typeface="Arial" panose="020B0604020202020204" pitchFamily="34" charset="0"/>
                <a:cs typeface="Arial" panose="020B0604020202020204" pitchFamily="34" charset="0"/>
              </a:rPr>
              <a:t>;</a:t>
            </a:r>
          </a:p>
          <a:p>
            <a:pPr marL="0" lvl="0" indent="0" eaLnBrk="0" fontAlgn="base" hangingPunct="0">
              <a:spcBef>
                <a:spcPct val="0"/>
              </a:spcBef>
              <a:spcAft>
                <a:spcPct val="0"/>
              </a:spcAft>
              <a:buClrTx/>
              <a:buNone/>
            </a:pPr>
            <a:endParaRPr lang="en-US" altLang="en-US" dirty="0">
              <a:solidFill>
                <a:schemeClr val="tx1"/>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d = 11.7; </a:t>
            </a:r>
          </a:p>
          <a:p>
            <a:pPr marL="0" lvl="0" indent="0" eaLnBrk="0" fontAlgn="base" hangingPunct="0">
              <a:spcBef>
                <a:spcPct val="0"/>
              </a:spcBef>
              <a:spcAft>
                <a:spcPct val="0"/>
              </a:spcAft>
              <a:buClrTx/>
              <a:buNone/>
            </a:pPr>
            <a:endParaRPr lang="en-US" altLang="en-US" dirty="0">
              <a:solidFill>
                <a:schemeClr val="tx1"/>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en-US" altLang="en-US" dirty="0" err="1">
                <a:solidFill>
                  <a:schemeClr val="tx1"/>
                </a:solidFill>
                <a:latin typeface="Arial" panose="020B0604020202020204" pitchFamily="34" charset="0"/>
                <a:cs typeface="Arial" panose="020B0604020202020204" pitchFamily="34" charset="0"/>
              </a:rPr>
              <a:t>cout</a:t>
            </a:r>
            <a:r>
              <a:rPr lang="en-US" altLang="en-US" dirty="0">
                <a:solidFill>
                  <a:schemeClr val="tx1"/>
                </a:solidFill>
                <a:latin typeface="Arial" panose="020B0604020202020204" pitchFamily="34" charset="0"/>
                <a:cs typeface="Arial" panose="020B0604020202020204" pitchFamily="34" charset="0"/>
              </a:rPr>
              <a:t> &lt;&lt; "Value of d : " &lt;&lt; d &lt;&lt; </a:t>
            </a:r>
            <a:r>
              <a:rPr lang="en-US" altLang="en-US" dirty="0" err="1">
                <a:solidFill>
                  <a:schemeClr val="tx1"/>
                </a:solidFill>
                <a:latin typeface="Arial" panose="020B0604020202020204" pitchFamily="34" charset="0"/>
                <a:cs typeface="Arial" panose="020B0604020202020204" pitchFamily="34" charset="0"/>
              </a:rPr>
              <a:t>endl</a:t>
            </a:r>
            <a:r>
              <a:rPr lang="en-US" altLang="en-US" dirty="0">
                <a:solidFill>
                  <a:schemeClr val="tx1"/>
                </a:solidFill>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None/>
            </a:pPr>
            <a:r>
              <a:rPr lang="en-US" altLang="en-US" dirty="0" err="1">
                <a:solidFill>
                  <a:schemeClr val="tx1"/>
                </a:solidFill>
                <a:latin typeface="Arial" panose="020B0604020202020204" pitchFamily="34" charset="0"/>
                <a:cs typeface="Arial" panose="020B0604020202020204" pitchFamily="34" charset="0"/>
              </a:rPr>
              <a:t>cout</a:t>
            </a:r>
            <a:r>
              <a:rPr lang="en-US" altLang="en-US" dirty="0">
                <a:solidFill>
                  <a:schemeClr val="tx1"/>
                </a:solidFill>
                <a:latin typeface="Arial" panose="020B0604020202020204" pitchFamily="34" charset="0"/>
                <a:cs typeface="Arial" panose="020B0604020202020204" pitchFamily="34" charset="0"/>
              </a:rPr>
              <a:t> &lt;&lt; "Value of d reference : " &lt;&lt; s &lt;&lt; </a:t>
            </a:r>
            <a:r>
              <a:rPr lang="en-US" altLang="en-US" dirty="0" err="1">
                <a:solidFill>
                  <a:schemeClr val="tx1"/>
                </a:solidFill>
                <a:latin typeface="Arial" panose="020B0604020202020204" pitchFamily="34" charset="0"/>
                <a:cs typeface="Arial" panose="020B0604020202020204" pitchFamily="34" charset="0"/>
              </a:rPr>
              <a:t>endl</a:t>
            </a:r>
            <a:r>
              <a:rPr lang="en-US" altLang="en-US" dirty="0">
                <a:solidFill>
                  <a:schemeClr val="tx1"/>
                </a:solidFill>
                <a:latin typeface="Arial" panose="020B0604020202020204" pitchFamily="34" charset="0"/>
                <a:cs typeface="Arial" panose="020B0604020202020204" pitchFamily="34" charset="0"/>
              </a:rPr>
              <a:t>; </a:t>
            </a:r>
          </a:p>
          <a:p>
            <a:pPr marL="0" lvl="0" indent="0" eaLnBrk="0" fontAlgn="base" hangingPunct="0">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return 0;  }</a:t>
            </a:r>
          </a:p>
          <a:p>
            <a:endParaRPr lang="en-US" dirty="0"/>
          </a:p>
        </p:txBody>
      </p:sp>
      <p:sp>
        <p:nvSpPr>
          <p:cNvPr id="8" name="Content Placeholder 6">
            <a:extLst>
              <a:ext uri="{FF2B5EF4-FFF2-40B4-BE49-F238E27FC236}">
                <a16:creationId xmlns:a16="http://schemas.microsoft.com/office/drawing/2014/main" id="{796A66B2-DAC1-4F50-BDEB-96642ED7D083}"/>
              </a:ext>
            </a:extLst>
          </p:cNvPr>
          <p:cNvSpPr txBox="1">
            <a:spLocks/>
          </p:cNvSpPr>
          <p:nvPr/>
        </p:nvSpPr>
        <p:spPr>
          <a:xfrm>
            <a:off x="5969285" y="1732050"/>
            <a:ext cx="2974368" cy="494615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0" indent="0" eaLnBrk="0" fontAlgn="base" hangingPunct="0">
              <a:spcBef>
                <a:spcPct val="0"/>
              </a:spcBef>
              <a:spcAft>
                <a:spcPct val="0"/>
              </a:spcAft>
              <a:buClrTx/>
              <a:buFont typeface="Arial" pitchFamily="34" charset="0"/>
              <a:buNone/>
            </a:pPr>
            <a:r>
              <a:rPr lang="en-US" altLang="en-US" sz="1800" dirty="0">
                <a:solidFill>
                  <a:srgbClr val="000000"/>
                </a:solidFill>
                <a:latin typeface="Arial" panose="020B0604020202020204" pitchFamily="34" charset="0"/>
                <a:cs typeface="Arial" panose="020B0604020202020204" pitchFamily="34" charset="0"/>
              </a:rPr>
              <a:t>When the above code is compiled it produces the following result −</a:t>
            </a:r>
          </a:p>
          <a:p>
            <a:pPr marL="0" indent="0" eaLnBrk="0" fontAlgn="base" hangingPunct="0">
              <a:spcBef>
                <a:spcPct val="0"/>
              </a:spcBef>
              <a:spcAft>
                <a:spcPct val="0"/>
              </a:spcAft>
              <a:buClrTx/>
              <a:buFont typeface="Arial" pitchFamily="34" charset="0"/>
              <a:buNone/>
            </a:pPr>
            <a:endParaRPr lang="en-US" altLang="en-US" sz="1800" dirty="0">
              <a:solidFill>
                <a:srgbClr val="313131"/>
              </a:solidFill>
              <a:latin typeface="Arial" panose="020B0604020202020204" pitchFamily="34" charset="0"/>
              <a:cs typeface="Arial" panose="020B0604020202020204" pitchFamily="34" charset="0"/>
            </a:endParaRPr>
          </a:p>
          <a:p>
            <a:pPr marL="0" indent="0" eaLnBrk="0" fontAlgn="base" hangingPunct="0">
              <a:spcBef>
                <a:spcPct val="0"/>
              </a:spcBef>
              <a:spcAft>
                <a:spcPct val="0"/>
              </a:spcAft>
              <a:buClrTx/>
              <a:buFont typeface="Arial" pitchFamily="34" charset="0"/>
              <a:buNone/>
            </a:pPr>
            <a:r>
              <a:rPr lang="en-US" altLang="en-US" sz="1800" dirty="0">
                <a:solidFill>
                  <a:srgbClr val="313131"/>
                </a:solidFill>
                <a:latin typeface="Arial" panose="020B0604020202020204" pitchFamily="34" charset="0"/>
                <a:cs typeface="Arial" panose="020B0604020202020204" pitchFamily="34" charset="0"/>
              </a:rPr>
              <a:t>Value of </a:t>
            </a:r>
            <a:r>
              <a:rPr lang="en-US" altLang="en-US" sz="1800" dirty="0" err="1">
                <a:solidFill>
                  <a:srgbClr val="313131"/>
                </a:solidFill>
                <a:latin typeface="Arial" panose="020B0604020202020204" pitchFamily="34" charset="0"/>
                <a:cs typeface="Arial" panose="020B0604020202020204" pitchFamily="34" charset="0"/>
              </a:rPr>
              <a:t>i</a:t>
            </a:r>
            <a:r>
              <a:rPr lang="en-US" altLang="en-US" sz="1800" dirty="0">
                <a:solidFill>
                  <a:srgbClr val="313131"/>
                </a:solidFill>
                <a:latin typeface="Arial" panose="020B0604020202020204" pitchFamily="34" charset="0"/>
                <a:cs typeface="Arial" panose="020B0604020202020204" pitchFamily="34" charset="0"/>
              </a:rPr>
              <a:t> : 5</a:t>
            </a:r>
          </a:p>
          <a:p>
            <a:pPr marL="0" indent="0" eaLnBrk="0" fontAlgn="base" hangingPunct="0">
              <a:spcBef>
                <a:spcPct val="0"/>
              </a:spcBef>
              <a:spcAft>
                <a:spcPct val="0"/>
              </a:spcAft>
              <a:buClrTx/>
              <a:buFont typeface="Arial" pitchFamily="34" charset="0"/>
              <a:buNone/>
            </a:pPr>
            <a:r>
              <a:rPr lang="en-US" altLang="en-US" sz="1800" dirty="0">
                <a:solidFill>
                  <a:srgbClr val="313131"/>
                </a:solidFill>
                <a:latin typeface="Arial" panose="020B0604020202020204" pitchFamily="34" charset="0"/>
                <a:cs typeface="Arial" panose="020B0604020202020204" pitchFamily="34" charset="0"/>
              </a:rPr>
              <a:t>Value of </a:t>
            </a:r>
            <a:r>
              <a:rPr lang="en-US" altLang="en-US" sz="1800" dirty="0" err="1">
                <a:solidFill>
                  <a:srgbClr val="313131"/>
                </a:solidFill>
                <a:latin typeface="Arial" panose="020B0604020202020204" pitchFamily="34" charset="0"/>
                <a:cs typeface="Arial" panose="020B0604020202020204" pitchFamily="34" charset="0"/>
              </a:rPr>
              <a:t>i</a:t>
            </a:r>
            <a:r>
              <a:rPr lang="en-US" altLang="en-US" sz="1800" dirty="0">
                <a:solidFill>
                  <a:srgbClr val="313131"/>
                </a:solidFill>
                <a:latin typeface="Arial" panose="020B0604020202020204" pitchFamily="34" charset="0"/>
                <a:cs typeface="Arial" panose="020B0604020202020204" pitchFamily="34" charset="0"/>
              </a:rPr>
              <a:t> reference : 5 </a:t>
            </a:r>
          </a:p>
          <a:p>
            <a:pPr marL="0" indent="0" eaLnBrk="0" fontAlgn="base" hangingPunct="0">
              <a:spcBef>
                <a:spcPct val="0"/>
              </a:spcBef>
              <a:spcAft>
                <a:spcPct val="0"/>
              </a:spcAft>
              <a:buClrTx/>
              <a:buFont typeface="Arial" pitchFamily="34" charset="0"/>
              <a:buNone/>
            </a:pPr>
            <a:r>
              <a:rPr lang="en-US" altLang="en-US" sz="1800" dirty="0">
                <a:solidFill>
                  <a:srgbClr val="313131"/>
                </a:solidFill>
                <a:latin typeface="Arial" panose="020B0604020202020204" pitchFamily="34" charset="0"/>
                <a:cs typeface="Arial" panose="020B0604020202020204" pitchFamily="34" charset="0"/>
              </a:rPr>
              <a:t>Value of d : 11.7 </a:t>
            </a:r>
          </a:p>
          <a:p>
            <a:pPr marL="0" indent="0" eaLnBrk="0" fontAlgn="base" hangingPunct="0">
              <a:spcBef>
                <a:spcPct val="0"/>
              </a:spcBef>
              <a:spcAft>
                <a:spcPct val="0"/>
              </a:spcAft>
              <a:buClrTx/>
              <a:buFont typeface="Arial" pitchFamily="34" charset="0"/>
              <a:buNone/>
            </a:pPr>
            <a:r>
              <a:rPr lang="en-US" altLang="en-US" sz="1800" dirty="0">
                <a:solidFill>
                  <a:srgbClr val="313131"/>
                </a:solidFill>
                <a:latin typeface="Arial" panose="020B0604020202020204" pitchFamily="34" charset="0"/>
                <a:cs typeface="Arial" panose="020B0604020202020204" pitchFamily="34" charset="0"/>
              </a:rPr>
              <a:t>Value of d reference : 11.7</a:t>
            </a:r>
            <a:r>
              <a:rPr lang="en-US" altLang="en-US" sz="1800" dirty="0">
                <a:solidFill>
                  <a:schemeClr val="tx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26335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referencing works?</a:t>
            </a:r>
          </a:p>
        </p:txBody>
      </p:sp>
      <p:sp>
        <p:nvSpPr>
          <p:cNvPr id="3" name="Content Placeholder 2"/>
          <p:cNvSpPr>
            <a:spLocks noGrp="1"/>
          </p:cNvSpPr>
          <p:nvPr>
            <p:ph idx="1"/>
          </p:nvPr>
        </p:nvSpPr>
        <p:spPr>
          <a:xfrm>
            <a:off x="457200" y="1752600"/>
            <a:ext cx="8229600" cy="5007796"/>
          </a:xfrm>
        </p:spPr>
        <p:txBody>
          <a:bodyPr>
            <a:noAutofit/>
          </a:bodyPr>
          <a:lstStyle/>
          <a:p>
            <a:r>
              <a:rPr lang="en-US" sz="2000" dirty="0"/>
              <a:t>Once a reference is initialized with a variable, either the variable name or the reference name may be used to refer to the variable.</a:t>
            </a:r>
          </a:p>
          <a:p>
            <a:endParaRPr lang="en-US" sz="1100" dirty="0"/>
          </a:p>
          <a:p>
            <a:r>
              <a:rPr lang="en-US" sz="2000" dirty="0"/>
              <a:t>It is like pointer except</a:t>
            </a:r>
          </a:p>
          <a:p>
            <a:pPr lvl="1"/>
            <a:r>
              <a:rPr lang="en-US" dirty="0"/>
              <a:t>It is a name constant of an address</a:t>
            </a:r>
          </a:p>
          <a:p>
            <a:pPr lvl="2"/>
            <a:r>
              <a:rPr lang="en-US" sz="2000" dirty="0"/>
              <a:t> (once a reference is established you can not reference it to any other memory)</a:t>
            </a:r>
          </a:p>
          <a:p>
            <a:pPr lvl="2"/>
            <a:endParaRPr lang="en-US" sz="800" dirty="0"/>
          </a:p>
          <a:p>
            <a:r>
              <a:rPr lang="en-US" sz="2000" dirty="0"/>
              <a:t>Reference variables</a:t>
            </a:r>
          </a:p>
          <a:p>
            <a:pPr lvl="1"/>
            <a:r>
              <a:rPr lang="en-US" dirty="0"/>
              <a:t>Can not be null</a:t>
            </a:r>
          </a:p>
          <a:p>
            <a:pPr lvl="1"/>
            <a:r>
              <a:rPr lang="en-US" dirty="0"/>
              <a:t>Can not be changed once initialized to one object to another</a:t>
            </a:r>
          </a:p>
          <a:p>
            <a:pPr lvl="1"/>
            <a:r>
              <a:rPr lang="en-US" dirty="0"/>
              <a:t>Must be initialized</a:t>
            </a:r>
          </a:p>
          <a:p>
            <a:pPr lvl="1"/>
            <a:endParaRPr lang="en-US" sz="500" dirty="0"/>
          </a:p>
          <a:p>
            <a:r>
              <a:rPr lang="en-US" dirty="0"/>
              <a:t>Example: Note</a:t>
            </a:r>
          </a:p>
        </p:txBody>
      </p:sp>
    </p:spTree>
    <p:extLst>
      <p:ext uri="{BB962C8B-B14F-4D97-AF65-F5344CB8AC3E}">
        <p14:creationId xmlns:p14="http://schemas.microsoft.com/office/powerpoint/2010/main" val="339239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7BDA-7AAC-4E73-9830-4FE0E804B0D9}"/>
              </a:ext>
            </a:extLst>
          </p:cNvPr>
          <p:cNvSpPr>
            <a:spLocks noGrp="1"/>
          </p:cNvSpPr>
          <p:nvPr>
            <p:ph type="title"/>
          </p:nvPr>
        </p:nvSpPr>
        <p:spPr/>
        <p:txBody>
          <a:bodyPr/>
          <a:lstStyle/>
          <a:p>
            <a:r>
              <a:rPr lang="en-US" dirty="0"/>
              <a:t>Array of pointers</a:t>
            </a:r>
          </a:p>
        </p:txBody>
      </p:sp>
      <p:sp>
        <p:nvSpPr>
          <p:cNvPr id="3" name="Content Placeholder 2">
            <a:extLst>
              <a:ext uri="{FF2B5EF4-FFF2-40B4-BE49-F238E27FC236}">
                <a16:creationId xmlns:a16="http://schemas.microsoft.com/office/drawing/2014/main" id="{51C86CEF-9848-4EA4-A17E-30E5A2C52939}"/>
              </a:ext>
            </a:extLst>
          </p:cNvPr>
          <p:cNvSpPr>
            <a:spLocks noGrp="1"/>
          </p:cNvSpPr>
          <p:nvPr>
            <p:ph idx="1"/>
          </p:nvPr>
        </p:nvSpPr>
        <p:spPr>
          <a:xfrm>
            <a:off x="107884" y="1752600"/>
            <a:ext cx="8830634" cy="4373563"/>
          </a:xfrm>
        </p:spPr>
        <p:txBody>
          <a:bodyPr/>
          <a:lstStyle/>
          <a:p>
            <a:r>
              <a:rPr lang="en-US" dirty="0"/>
              <a:t>Arrays of pointers are data structures like arrays of values.</a:t>
            </a:r>
          </a:p>
          <a:p>
            <a:r>
              <a:rPr lang="en-US" dirty="0"/>
              <a:t>Arrays of pointers contain addresses rather than values.  </a:t>
            </a:r>
          </a:p>
          <a:p>
            <a:r>
              <a:rPr lang="en-US" dirty="0"/>
              <a:t>We refer to the object stored at a particular address by dereferencing that address</a:t>
            </a:r>
          </a:p>
          <a:p>
            <a:r>
              <a:rPr lang="en-US" dirty="0"/>
              <a:t>An array of pointers provides an efficient mechanism</a:t>
            </a:r>
          </a:p>
          <a:p>
            <a:pPr marL="114300" indent="0">
              <a:buNone/>
            </a:pPr>
            <a:r>
              <a:rPr lang="en-US" dirty="0"/>
              <a:t>  for processing the set</a:t>
            </a:r>
          </a:p>
        </p:txBody>
      </p:sp>
    </p:spTree>
    <p:extLst>
      <p:ext uri="{BB962C8B-B14F-4D97-AF65-F5344CB8AC3E}">
        <p14:creationId xmlns:p14="http://schemas.microsoft.com/office/powerpoint/2010/main" val="369794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F11D-A527-42DA-A08C-C724DDFEBE00}"/>
              </a:ext>
            </a:extLst>
          </p:cNvPr>
          <p:cNvSpPr>
            <a:spLocks noGrp="1"/>
          </p:cNvSpPr>
          <p:nvPr>
            <p:ph type="title"/>
          </p:nvPr>
        </p:nvSpPr>
        <p:spPr/>
        <p:txBody>
          <a:bodyPr/>
          <a:lstStyle/>
          <a:p>
            <a:r>
              <a:rPr lang="en-US" dirty="0"/>
              <a:t>Array of pointers</a:t>
            </a:r>
          </a:p>
        </p:txBody>
      </p:sp>
      <p:sp>
        <p:nvSpPr>
          <p:cNvPr id="3" name="Content Placeholder 2">
            <a:extLst>
              <a:ext uri="{FF2B5EF4-FFF2-40B4-BE49-F238E27FC236}">
                <a16:creationId xmlns:a16="http://schemas.microsoft.com/office/drawing/2014/main" id="{B4004CD4-E0A4-4454-ACC9-CEB850DDCE90}"/>
              </a:ext>
            </a:extLst>
          </p:cNvPr>
          <p:cNvSpPr>
            <a:spLocks noGrp="1"/>
          </p:cNvSpPr>
          <p:nvPr>
            <p:ph idx="1"/>
          </p:nvPr>
        </p:nvSpPr>
        <p:spPr>
          <a:xfrm>
            <a:off x="231171" y="1639586"/>
            <a:ext cx="6929920" cy="5105400"/>
          </a:xfrm>
        </p:spPr>
        <p:txBody>
          <a:bodyPr>
            <a:normAutofit fontScale="25000" lnSpcReduction="20000"/>
          </a:bodyPr>
          <a:lstStyle/>
          <a:p>
            <a:r>
              <a:rPr lang="en-US" sz="8000" dirty="0"/>
              <a:t>Example, which makes use of an array of 3 integers −</a:t>
            </a:r>
          </a:p>
          <a:p>
            <a:pPr marL="114300" indent="0">
              <a:buNone/>
            </a:pPr>
            <a:endParaRPr lang="en-US" sz="3800" dirty="0"/>
          </a:p>
          <a:p>
            <a:pPr marL="114300" indent="0">
              <a:buNone/>
            </a:pPr>
            <a:r>
              <a:rPr lang="en-US" sz="7200" dirty="0">
                <a:latin typeface="Arial" panose="020B0604020202020204" pitchFamily="34" charset="0"/>
                <a:cs typeface="Arial" panose="020B0604020202020204" pitchFamily="34" charset="0"/>
              </a:rPr>
              <a:t>#include &lt;iostream&gt;</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using namespace </a:t>
            </a:r>
            <a:r>
              <a:rPr lang="en-US" sz="7200" dirty="0" err="1">
                <a:latin typeface="Arial" panose="020B0604020202020204" pitchFamily="34" charset="0"/>
                <a:cs typeface="Arial" panose="020B0604020202020204" pitchFamily="34" charset="0"/>
              </a:rPr>
              <a:t>std</a:t>
            </a:r>
            <a:r>
              <a:rPr lang="en-US" sz="7200" dirty="0">
                <a:latin typeface="Arial" panose="020B0604020202020204" pitchFamily="34" charset="0"/>
                <a:cs typeface="Arial" panose="020B0604020202020204" pitchFamily="34" charset="0"/>
              </a:rPr>
              <a:t>;</a:t>
            </a:r>
          </a:p>
          <a:p>
            <a:pPr marL="114300" indent="0">
              <a:buNone/>
            </a:pPr>
            <a:r>
              <a:rPr lang="en-US" sz="7200" dirty="0" err="1">
                <a:latin typeface="Arial" panose="020B0604020202020204" pitchFamily="34" charset="0"/>
                <a:cs typeface="Arial" panose="020B0604020202020204" pitchFamily="34" charset="0"/>
              </a:rPr>
              <a:t>const</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int</a:t>
            </a:r>
            <a:r>
              <a:rPr lang="en-US" sz="7200" dirty="0">
                <a:latin typeface="Arial" panose="020B0604020202020204" pitchFamily="34" charset="0"/>
                <a:cs typeface="Arial" panose="020B0604020202020204" pitchFamily="34" charset="0"/>
              </a:rPr>
              <a:t> MAX = 3;</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err="1">
                <a:latin typeface="Arial" panose="020B0604020202020204" pitchFamily="34" charset="0"/>
                <a:cs typeface="Arial" panose="020B0604020202020204" pitchFamily="34" charset="0"/>
              </a:rPr>
              <a:t>int</a:t>
            </a:r>
            <a:r>
              <a:rPr lang="en-US" sz="7200" dirty="0">
                <a:latin typeface="Arial" panose="020B0604020202020204" pitchFamily="34" charset="0"/>
                <a:cs typeface="Arial" panose="020B0604020202020204" pitchFamily="34" charset="0"/>
              </a:rPr>
              <a:t> main () {</a:t>
            </a:r>
          </a:p>
          <a:p>
            <a:pPr marL="114300" indent="0">
              <a:buNone/>
            </a:pP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int</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var</a:t>
            </a:r>
            <a:r>
              <a:rPr lang="en-US" sz="7200" dirty="0">
                <a:latin typeface="Arial" panose="020B0604020202020204" pitchFamily="34" charset="0"/>
                <a:cs typeface="Arial" panose="020B0604020202020204" pitchFamily="34" charset="0"/>
              </a:rPr>
              <a:t>[MAX] = {10, 100, 200};</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   for (</a:t>
            </a:r>
            <a:r>
              <a:rPr lang="en-US" sz="7200" dirty="0" err="1">
                <a:latin typeface="Arial" panose="020B0604020202020204" pitchFamily="34" charset="0"/>
                <a:cs typeface="Arial" panose="020B0604020202020204" pitchFamily="34" charset="0"/>
              </a:rPr>
              <a:t>int</a:t>
            </a: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i</a:t>
            </a:r>
            <a:r>
              <a:rPr lang="en-US" sz="7200" dirty="0">
                <a:latin typeface="Arial" panose="020B0604020202020204" pitchFamily="34" charset="0"/>
                <a:cs typeface="Arial" panose="020B0604020202020204" pitchFamily="34" charset="0"/>
              </a:rPr>
              <a:t> = 0; </a:t>
            </a:r>
            <a:r>
              <a:rPr lang="en-US" sz="7200" dirty="0" err="1">
                <a:latin typeface="Arial" panose="020B0604020202020204" pitchFamily="34" charset="0"/>
                <a:cs typeface="Arial" panose="020B0604020202020204" pitchFamily="34" charset="0"/>
              </a:rPr>
              <a:t>i</a:t>
            </a:r>
            <a:r>
              <a:rPr lang="en-US" sz="7200" dirty="0">
                <a:latin typeface="Arial" panose="020B0604020202020204" pitchFamily="34" charset="0"/>
                <a:cs typeface="Arial" panose="020B0604020202020204" pitchFamily="34" charset="0"/>
              </a:rPr>
              <a:t> &lt; MAX; </a:t>
            </a:r>
            <a:r>
              <a:rPr lang="en-US" sz="7200" dirty="0" err="1">
                <a:latin typeface="Arial" panose="020B0604020202020204" pitchFamily="34" charset="0"/>
                <a:cs typeface="Arial" panose="020B0604020202020204" pitchFamily="34" charset="0"/>
              </a:rPr>
              <a:t>i</a:t>
            </a: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cout</a:t>
            </a:r>
            <a:r>
              <a:rPr lang="en-US" sz="7200" dirty="0">
                <a:latin typeface="Arial" panose="020B0604020202020204" pitchFamily="34" charset="0"/>
                <a:cs typeface="Arial" panose="020B0604020202020204" pitchFamily="34" charset="0"/>
              </a:rPr>
              <a:t> &lt;&lt; "Value of </a:t>
            </a:r>
            <a:r>
              <a:rPr lang="en-US" sz="7200" dirty="0" err="1">
                <a:latin typeface="Arial" panose="020B0604020202020204" pitchFamily="34" charset="0"/>
                <a:cs typeface="Arial" panose="020B0604020202020204" pitchFamily="34" charset="0"/>
              </a:rPr>
              <a:t>var</a:t>
            </a:r>
            <a:r>
              <a:rPr lang="en-US" sz="7200" dirty="0">
                <a:latin typeface="Arial" panose="020B0604020202020204" pitchFamily="34" charset="0"/>
                <a:cs typeface="Arial" panose="020B0604020202020204" pitchFamily="34" charset="0"/>
              </a:rPr>
              <a:t>[" &lt;&lt; </a:t>
            </a:r>
            <a:r>
              <a:rPr lang="en-US" sz="7200" dirty="0" err="1">
                <a:latin typeface="Arial" panose="020B0604020202020204" pitchFamily="34" charset="0"/>
                <a:cs typeface="Arial" panose="020B0604020202020204" pitchFamily="34" charset="0"/>
              </a:rPr>
              <a:t>i</a:t>
            </a:r>
            <a:r>
              <a:rPr lang="en-US" sz="7200" dirty="0">
                <a:latin typeface="Arial" panose="020B0604020202020204" pitchFamily="34" charset="0"/>
                <a:cs typeface="Arial" panose="020B0604020202020204" pitchFamily="34" charset="0"/>
              </a:rPr>
              <a:t> &lt;&lt; "] = ";</a:t>
            </a:r>
          </a:p>
          <a:p>
            <a:pPr marL="114300" indent="0">
              <a:buNone/>
            </a:pPr>
            <a:r>
              <a:rPr lang="en-US" sz="7200" dirty="0">
                <a:latin typeface="Arial" panose="020B0604020202020204" pitchFamily="34" charset="0"/>
                <a:cs typeface="Arial" panose="020B0604020202020204" pitchFamily="34" charset="0"/>
              </a:rPr>
              <a:t>      </a:t>
            </a:r>
            <a:r>
              <a:rPr lang="en-US" sz="7200" dirty="0" err="1">
                <a:latin typeface="Arial" panose="020B0604020202020204" pitchFamily="34" charset="0"/>
                <a:cs typeface="Arial" panose="020B0604020202020204" pitchFamily="34" charset="0"/>
              </a:rPr>
              <a:t>cout</a:t>
            </a:r>
            <a:r>
              <a:rPr lang="en-US" sz="7200" dirty="0">
                <a:latin typeface="Arial" panose="020B0604020202020204" pitchFamily="34" charset="0"/>
                <a:cs typeface="Arial" panose="020B0604020202020204" pitchFamily="34" charset="0"/>
              </a:rPr>
              <a:t> &lt;&lt; </a:t>
            </a:r>
            <a:r>
              <a:rPr lang="en-US" sz="7200" dirty="0" err="1">
                <a:latin typeface="Arial" panose="020B0604020202020204" pitchFamily="34" charset="0"/>
                <a:cs typeface="Arial" panose="020B0604020202020204" pitchFamily="34" charset="0"/>
              </a:rPr>
              <a:t>var</a:t>
            </a:r>
            <a:r>
              <a:rPr lang="en-US" sz="7200" dirty="0">
                <a:latin typeface="Arial" panose="020B0604020202020204" pitchFamily="34" charset="0"/>
                <a:cs typeface="Arial" panose="020B0604020202020204" pitchFamily="34" charset="0"/>
              </a:rPr>
              <a:t>[</a:t>
            </a:r>
            <a:r>
              <a:rPr lang="en-US" sz="7200" dirty="0" err="1">
                <a:latin typeface="Arial" panose="020B0604020202020204" pitchFamily="34" charset="0"/>
                <a:cs typeface="Arial" panose="020B0604020202020204" pitchFamily="34" charset="0"/>
              </a:rPr>
              <a:t>i</a:t>
            </a:r>
            <a:r>
              <a:rPr lang="en-US" sz="7200" dirty="0">
                <a:latin typeface="Arial" panose="020B0604020202020204" pitchFamily="34" charset="0"/>
                <a:cs typeface="Arial" panose="020B0604020202020204" pitchFamily="34" charset="0"/>
              </a:rPr>
              <a:t>] &lt;&lt; </a:t>
            </a:r>
            <a:r>
              <a:rPr lang="en-US" sz="7200" dirty="0" err="1">
                <a:latin typeface="Arial" panose="020B0604020202020204" pitchFamily="34" charset="0"/>
                <a:cs typeface="Arial" panose="020B0604020202020204" pitchFamily="34" charset="0"/>
              </a:rPr>
              <a:t>endl</a:t>
            </a:r>
            <a:r>
              <a:rPr lang="en-US" sz="7200" dirty="0">
                <a:latin typeface="Arial" panose="020B0604020202020204" pitchFamily="34" charset="0"/>
                <a:cs typeface="Arial" panose="020B0604020202020204" pitchFamily="34" charset="0"/>
              </a:rPr>
              <a:t>;</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   </a:t>
            </a:r>
          </a:p>
          <a:p>
            <a:pPr marL="114300" indent="0">
              <a:buNone/>
            </a:pPr>
            <a:r>
              <a:rPr lang="en-US" sz="7200" dirty="0">
                <a:latin typeface="Arial" panose="020B0604020202020204" pitchFamily="34" charset="0"/>
                <a:cs typeface="Arial" panose="020B0604020202020204" pitchFamily="34" charset="0"/>
              </a:rPr>
              <a:t>   return 0;</a:t>
            </a:r>
          </a:p>
          <a:p>
            <a:pPr marL="114300" indent="0">
              <a:buNone/>
            </a:pPr>
            <a:r>
              <a:rPr lang="en-US" sz="7200" dirty="0">
                <a:latin typeface="Arial" panose="020B0604020202020204" pitchFamily="34" charset="0"/>
                <a:cs typeface="Arial" panose="020B0604020202020204" pitchFamily="34" charset="0"/>
              </a:rPr>
              <a:t>}</a:t>
            </a:r>
          </a:p>
          <a:p>
            <a:pPr marL="114300" indent="0">
              <a:buNone/>
            </a:pPr>
            <a:endParaRPr lang="en-US" sz="3800" dirty="0"/>
          </a:p>
          <a:p>
            <a:endParaRPr lang="en-US" dirty="0"/>
          </a:p>
        </p:txBody>
      </p:sp>
      <p:sp>
        <p:nvSpPr>
          <p:cNvPr id="4" name="TextBox 3">
            <a:extLst>
              <a:ext uri="{FF2B5EF4-FFF2-40B4-BE49-F238E27FC236}">
                <a16:creationId xmlns:a16="http://schemas.microsoft.com/office/drawing/2014/main" id="{671BE842-23DF-4998-90EC-20C242B392F3}"/>
              </a:ext>
            </a:extLst>
          </p:cNvPr>
          <p:cNvSpPr txBox="1"/>
          <p:nvPr/>
        </p:nvSpPr>
        <p:spPr>
          <a:xfrm>
            <a:off x="5414481" y="2876764"/>
            <a:ext cx="3513762" cy="2031325"/>
          </a:xfrm>
          <a:prstGeom prst="rect">
            <a:avLst/>
          </a:prstGeom>
          <a:noFill/>
        </p:spPr>
        <p:txBody>
          <a:bodyPr wrap="square" rtlCol="0">
            <a:spAutoFit/>
          </a:bodyPr>
          <a:lstStyle/>
          <a:p>
            <a:pPr marL="114300" indent="0">
              <a:buNone/>
            </a:pPr>
            <a:r>
              <a:rPr lang="en-US" dirty="0"/>
              <a:t>When the above code is compiled and executed, it produces the following result </a:t>
            </a:r>
          </a:p>
          <a:p>
            <a:pPr marL="114300" indent="0">
              <a:buNone/>
            </a:pPr>
            <a:endParaRPr lang="en-US" dirty="0"/>
          </a:p>
          <a:p>
            <a:pPr marL="114300" indent="0">
              <a:buNone/>
            </a:pPr>
            <a:r>
              <a:rPr lang="en-US" dirty="0"/>
              <a:t>Value of </a:t>
            </a:r>
            <a:r>
              <a:rPr lang="en-US" dirty="0" err="1"/>
              <a:t>var</a:t>
            </a:r>
            <a:r>
              <a:rPr lang="en-US" dirty="0"/>
              <a:t>[0] = 10</a:t>
            </a:r>
          </a:p>
          <a:p>
            <a:pPr marL="114300" indent="0">
              <a:buNone/>
            </a:pPr>
            <a:r>
              <a:rPr lang="en-US" dirty="0"/>
              <a:t>Value of </a:t>
            </a:r>
            <a:r>
              <a:rPr lang="en-US" dirty="0" err="1"/>
              <a:t>var</a:t>
            </a:r>
            <a:r>
              <a:rPr lang="en-US" dirty="0"/>
              <a:t>[1] = 100</a:t>
            </a:r>
          </a:p>
          <a:p>
            <a:pPr marL="114300" indent="0">
              <a:buNone/>
            </a:pPr>
            <a:r>
              <a:rPr lang="en-US" dirty="0"/>
              <a:t>Value of </a:t>
            </a:r>
            <a:r>
              <a:rPr lang="en-US" dirty="0" err="1"/>
              <a:t>var</a:t>
            </a:r>
            <a:r>
              <a:rPr lang="en-US" dirty="0"/>
              <a:t>[2] = 200</a:t>
            </a:r>
          </a:p>
        </p:txBody>
      </p:sp>
    </p:spTree>
    <p:extLst>
      <p:ext uri="{BB962C8B-B14F-4D97-AF65-F5344CB8AC3E}">
        <p14:creationId xmlns:p14="http://schemas.microsoft.com/office/powerpoint/2010/main" val="307438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9129552"/>
              </p:ext>
            </p:extLst>
          </p:nvPr>
        </p:nvGraphicFramePr>
        <p:xfrm>
          <a:off x="123289" y="1752600"/>
          <a:ext cx="8563511"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598F8E-D23B-4163-8194-41212A771425}"/>
              </a:ext>
            </a:extLst>
          </p:cNvPr>
          <p:cNvSpPr txBox="1"/>
          <p:nvPr/>
        </p:nvSpPr>
        <p:spPr>
          <a:xfrm>
            <a:off x="195209" y="3914454"/>
            <a:ext cx="1602769" cy="369332"/>
          </a:xfrm>
          <a:prstGeom prst="rect">
            <a:avLst/>
          </a:prstGeom>
          <a:noFill/>
        </p:spPr>
        <p:txBody>
          <a:bodyPr wrap="square" rtlCol="0">
            <a:spAutoFit/>
          </a:bodyPr>
          <a:lstStyle/>
          <a:p>
            <a:r>
              <a:rPr lang="en-US" dirty="0"/>
              <a:t>Built in types</a:t>
            </a:r>
          </a:p>
        </p:txBody>
      </p:sp>
      <p:sp>
        <p:nvSpPr>
          <p:cNvPr id="5" name="TextBox 4">
            <a:extLst>
              <a:ext uri="{FF2B5EF4-FFF2-40B4-BE49-F238E27FC236}">
                <a16:creationId xmlns:a16="http://schemas.microsoft.com/office/drawing/2014/main" id="{3985B2AF-5076-481B-A42F-9D27C64ECDEF}"/>
              </a:ext>
            </a:extLst>
          </p:cNvPr>
          <p:cNvSpPr txBox="1"/>
          <p:nvPr/>
        </p:nvSpPr>
        <p:spPr>
          <a:xfrm>
            <a:off x="6810060" y="3419582"/>
            <a:ext cx="2210651" cy="923330"/>
          </a:xfrm>
          <a:prstGeom prst="rect">
            <a:avLst/>
          </a:prstGeom>
          <a:noFill/>
        </p:spPr>
        <p:txBody>
          <a:bodyPr wrap="square" rtlCol="0">
            <a:spAutoFit/>
          </a:bodyPr>
          <a:lstStyle/>
          <a:p>
            <a:r>
              <a:rPr lang="en-US" dirty="0"/>
              <a:t>Constructed with fundamental types</a:t>
            </a:r>
          </a:p>
        </p:txBody>
      </p:sp>
    </p:spTree>
    <p:extLst>
      <p:ext uri="{BB962C8B-B14F-4D97-AF65-F5344CB8AC3E}">
        <p14:creationId xmlns:p14="http://schemas.microsoft.com/office/powerpoint/2010/main" val="1457391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AE30-CB46-4163-952D-7D16AC3D292E}"/>
              </a:ext>
            </a:extLst>
          </p:cNvPr>
          <p:cNvSpPr>
            <a:spLocks noGrp="1"/>
          </p:cNvSpPr>
          <p:nvPr>
            <p:ph type="title"/>
          </p:nvPr>
        </p:nvSpPr>
        <p:spPr/>
        <p:txBody>
          <a:bodyPr/>
          <a:lstStyle/>
          <a:p>
            <a:r>
              <a:rPr lang="en-US" dirty="0"/>
              <a:t>Array of pointers</a:t>
            </a:r>
          </a:p>
        </p:txBody>
      </p:sp>
      <p:sp>
        <p:nvSpPr>
          <p:cNvPr id="3" name="Content Placeholder 2">
            <a:extLst>
              <a:ext uri="{FF2B5EF4-FFF2-40B4-BE49-F238E27FC236}">
                <a16:creationId xmlns:a16="http://schemas.microsoft.com/office/drawing/2014/main" id="{2ACD1A82-8400-485D-B584-980FAC6B713A}"/>
              </a:ext>
            </a:extLst>
          </p:cNvPr>
          <p:cNvSpPr>
            <a:spLocks noGrp="1"/>
          </p:cNvSpPr>
          <p:nvPr>
            <p:ph idx="1"/>
          </p:nvPr>
        </p:nvSpPr>
        <p:spPr/>
        <p:txBody>
          <a:bodyPr/>
          <a:lstStyle/>
          <a:p>
            <a:r>
              <a:rPr lang="en-US" dirty="0">
                <a:solidFill>
                  <a:schemeClr val="tx1"/>
                </a:solidFill>
              </a:rPr>
              <a:t>There may be a situation, when we want to maintain an array, which can store pointers to an </a:t>
            </a:r>
            <a:r>
              <a:rPr lang="en-US" dirty="0" err="1">
                <a:solidFill>
                  <a:schemeClr val="tx1"/>
                </a:solidFill>
              </a:rPr>
              <a:t>int</a:t>
            </a:r>
            <a:r>
              <a:rPr lang="en-US" dirty="0">
                <a:solidFill>
                  <a:schemeClr val="tx1"/>
                </a:solidFill>
              </a:rPr>
              <a:t> or char or any other data type available</a:t>
            </a:r>
          </a:p>
          <a:p>
            <a:r>
              <a:rPr lang="en-US" dirty="0">
                <a:solidFill>
                  <a:schemeClr val="tx1"/>
                </a:solidFill>
              </a:rPr>
              <a:t>array of pointers to an integer −</a:t>
            </a:r>
          </a:p>
          <a:p>
            <a:pPr marL="114300" indent="0">
              <a:buNone/>
            </a:pPr>
            <a:r>
              <a:rPr lang="en-US" dirty="0">
                <a:solidFill>
                  <a:schemeClr val="tx1"/>
                </a:solidFill>
              </a:rPr>
              <a:t>                         </a:t>
            </a:r>
            <a:r>
              <a:rPr lang="en-US" dirty="0" err="1">
                <a:solidFill>
                  <a:schemeClr val="tx1"/>
                </a:solidFill>
              </a:rPr>
              <a:t>int</a:t>
            </a:r>
            <a:r>
              <a:rPr lang="en-US" dirty="0">
                <a:solidFill>
                  <a:schemeClr val="tx1"/>
                </a:solidFill>
              </a:rPr>
              <a:t> *</a:t>
            </a:r>
            <a:r>
              <a:rPr lang="en-US" dirty="0" err="1">
                <a:solidFill>
                  <a:schemeClr val="tx1"/>
                </a:solidFill>
              </a:rPr>
              <a:t>ptr</a:t>
            </a:r>
            <a:r>
              <a:rPr lang="en-US" dirty="0">
                <a:solidFill>
                  <a:schemeClr val="tx1"/>
                </a:solidFill>
              </a:rPr>
              <a:t>[MAX];</a:t>
            </a:r>
          </a:p>
          <a:p>
            <a:r>
              <a:rPr lang="en-US" dirty="0">
                <a:solidFill>
                  <a:schemeClr val="tx1"/>
                </a:solidFill>
              </a:rPr>
              <a:t>This declares </a:t>
            </a:r>
            <a:r>
              <a:rPr lang="en-US" b="1" dirty="0" err="1">
                <a:solidFill>
                  <a:schemeClr val="tx1"/>
                </a:solidFill>
              </a:rPr>
              <a:t>ptr</a:t>
            </a:r>
            <a:r>
              <a:rPr lang="en-US" dirty="0">
                <a:solidFill>
                  <a:schemeClr val="tx1"/>
                </a:solidFill>
              </a:rPr>
              <a:t> as an array of MAX integer pointers. Thus, each element in </a:t>
            </a:r>
            <a:r>
              <a:rPr lang="en-US" dirty="0" err="1">
                <a:solidFill>
                  <a:schemeClr val="tx1"/>
                </a:solidFill>
              </a:rPr>
              <a:t>ptr</a:t>
            </a:r>
            <a:r>
              <a:rPr lang="en-US" dirty="0">
                <a:solidFill>
                  <a:schemeClr val="tx1"/>
                </a:solidFill>
              </a:rPr>
              <a:t>, now holds a pointer to an </a:t>
            </a:r>
            <a:r>
              <a:rPr lang="en-US" dirty="0" err="1">
                <a:solidFill>
                  <a:schemeClr val="tx1"/>
                </a:solidFill>
              </a:rPr>
              <a:t>int</a:t>
            </a:r>
            <a:r>
              <a:rPr lang="en-US" dirty="0">
                <a:solidFill>
                  <a:schemeClr val="tx1"/>
                </a:solidFill>
              </a:rPr>
              <a:t> value.</a:t>
            </a:r>
          </a:p>
          <a:p>
            <a:pPr marL="114300" indent="0">
              <a:buNone/>
            </a:pPr>
            <a:endParaRPr lang="en-US" dirty="0"/>
          </a:p>
        </p:txBody>
      </p:sp>
    </p:spTree>
    <p:extLst>
      <p:ext uri="{BB962C8B-B14F-4D97-AF65-F5344CB8AC3E}">
        <p14:creationId xmlns:p14="http://schemas.microsoft.com/office/powerpoint/2010/main" val="178985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EA7C-FF44-4214-8A52-E1064F87E542}"/>
              </a:ext>
            </a:extLst>
          </p:cNvPr>
          <p:cNvSpPr>
            <a:spLocks noGrp="1"/>
          </p:cNvSpPr>
          <p:nvPr>
            <p:ph type="title"/>
          </p:nvPr>
        </p:nvSpPr>
        <p:spPr/>
        <p:txBody>
          <a:bodyPr/>
          <a:lstStyle/>
          <a:p>
            <a:r>
              <a:rPr lang="en-US" dirty="0"/>
              <a:t>Array of pointers</a:t>
            </a:r>
          </a:p>
        </p:txBody>
      </p:sp>
      <p:sp>
        <p:nvSpPr>
          <p:cNvPr id="3" name="Content Placeholder 2">
            <a:extLst>
              <a:ext uri="{FF2B5EF4-FFF2-40B4-BE49-F238E27FC236}">
                <a16:creationId xmlns:a16="http://schemas.microsoft.com/office/drawing/2014/main" id="{A9D1DC6D-C965-47C0-9049-FB60D7A11F8D}"/>
              </a:ext>
            </a:extLst>
          </p:cNvPr>
          <p:cNvSpPr>
            <a:spLocks noGrp="1"/>
          </p:cNvSpPr>
          <p:nvPr>
            <p:ph idx="1"/>
          </p:nvPr>
        </p:nvSpPr>
        <p:spPr>
          <a:xfrm>
            <a:off x="148977" y="1649860"/>
            <a:ext cx="8229600" cy="5105400"/>
          </a:xfrm>
        </p:spPr>
        <p:txBody>
          <a:bodyPr>
            <a:normAutofit fontScale="32500" lnSpcReduction="20000"/>
          </a:bodyPr>
          <a:lstStyle/>
          <a:p>
            <a:pPr marL="114300" indent="0">
              <a:buNone/>
            </a:pPr>
            <a:r>
              <a:rPr lang="en-US" sz="4500" dirty="0">
                <a:latin typeface="Arial" panose="020B0604020202020204" pitchFamily="34" charset="0"/>
                <a:cs typeface="Arial" panose="020B0604020202020204" pitchFamily="34" charset="0"/>
              </a:rPr>
              <a:t>//Array of pointers example</a:t>
            </a:r>
          </a:p>
          <a:p>
            <a:pPr marL="114300" indent="0">
              <a:buNone/>
            </a:pPr>
            <a:r>
              <a:rPr lang="en-US" sz="4500" dirty="0">
                <a:latin typeface="Arial" panose="020B0604020202020204" pitchFamily="34" charset="0"/>
                <a:cs typeface="Arial" panose="020B0604020202020204" pitchFamily="34" charset="0"/>
              </a:rPr>
              <a:t>#include &lt;iostream&gt;</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using namespace </a:t>
            </a:r>
            <a:r>
              <a:rPr lang="en-US" sz="4500" dirty="0" err="1">
                <a:latin typeface="Arial" panose="020B0604020202020204" pitchFamily="34" charset="0"/>
                <a:cs typeface="Arial" panose="020B0604020202020204" pitchFamily="34" charset="0"/>
              </a:rPr>
              <a:t>std</a:t>
            </a:r>
            <a:r>
              <a:rPr lang="en-US" sz="4500" dirty="0">
                <a:latin typeface="Arial" panose="020B0604020202020204" pitchFamily="34" charset="0"/>
                <a:cs typeface="Arial" panose="020B0604020202020204" pitchFamily="34" charset="0"/>
              </a:rPr>
              <a:t>;</a:t>
            </a:r>
          </a:p>
          <a:p>
            <a:pPr marL="114300" indent="0">
              <a:buNone/>
            </a:pPr>
            <a:r>
              <a:rPr lang="en-US" sz="4500" dirty="0" err="1">
                <a:latin typeface="Arial" panose="020B0604020202020204" pitchFamily="34" charset="0"/>
                <a:cs typeface="Arial" panose="020B0604020202020204" pitchFamily="34" charset="0"/>
              </a:rPr>
              <a:t>const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MAX = 3;</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main () {</a:t>
            </a:r>
          </a:p>
          <a:p>
            <a:pPr marL="114300" indent="0">
              <a:buNone/>
            </a:pP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var</a:t>
            </a:r>
            <a:r>
              <a:rPr lang="en-US" sz="4500" dirty="0">
                <a:latin typeface="Arial" panose="020B0604020202020204" pitchFamily="34" charset="0"/>
                <a:cs typeface="Arial" panose="020B0604020202020204" pitchFamily="34" charset="0"/>
              </a:rPr>
              <a:t>[MAX] = {10, 100, 200};</a:t>
            </a:r>
          </a:p>
          <a:p>
            <a:pPr marL="114300" indent="0">
              <a:buNone/>
            </a:pP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ptr</a:t>
            </a:r>
            <a:r>
              <a:rPr lang="en-US" sz="4500" dirty="0">
                <a:latin typeface="Arial" panose="020B0604020202020204" pitchFamily="34" charset="0"/>
                <a:cs typeface="Arial" panose="020B0604020202020204" pitchFamily="34" charset="0"/>
              </a:rPr>
              <a:t>[MAX];</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for (</a:t>
            </a: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 0;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&lt; MAX;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a:t>
            </a:r>
          </a:p>
          <a:p>
            <a:pPr marL="114300" indent="0">
              <a:buNone/>
            </a:pPr>
            <a:r>
              <a:rPr lang="en-US" sz="5500" dirty="0">
                <a:solidFill>
                  <a:srgbClr val="C00000"/>
                </a:solidFill>
                <a:latin typeface="Arial" panose="020B0604020202020204" pitchFamily="34" charset="0"/>
                <a:cs typeface="Arial" panose="020B0604020202020204" pitchFamily="34" charset="0"/>
              </a:rPr>
              <a:t>      </a:t>
            </a:r>
            <a:r>
              <a:rPr lang="en-US" sz="5500" dirty="0" err="1">
                <a:solidFill>
                  <a:srgbClr val="C00000"/>
                </a:solidFill>
                <a:latin typeface="Arial" panose="020B0604020202020204" pitchFamily="34" charset="0"/>
                <a:cs typeface="Arial" panose="020B0604020202020204" pitchFamily="34" charset="0"/>
              </a:rPr>
              <a:t>ptr</a:t>
            </a:r>
            <a:r>
              <a:rPr lang="en-US" sz="5500" dirty="0">
                <a:solidFill>
                  <a:srgbClr val="C00000"/>
                </a:solidFill>
                <a:latin typeface="Arial" panose="020B0604020202020204" pitchFamily="34" charset="0"/>
                <a:cs typeface="Arial" panose="020B0604020202020204" pitchFamily="34" charset="0"/>
              </a:rPr>
              <a:t>[</a:t>
            </a:r>
            <a:r>
              <a:rPr lang="en-US" sz="5500" dirty="0" err="1">
                <a:solidFill>
                  <a:srgbClr val="C00000"/>
                </a:solidFill>
                <a:latin typeface="Arial" panose="020B0604020202020204" pitchFamily="34" charset="0"/>
                <a:cs typeface="Arial" panose="020B0604020202020204" pitchFamily="34" charset="0"/>
              </a:rPr>
              <a:t>i</a:t>
            </a:r>
            <a:r>
              <a:rPr lang="en-US" sz="5500" dirty="0">
                <a:solidFill>
                  <a:srgbClr val="C00000"/>
                </a:solidFill>
                <a:latin typeface="Arial" panose="020B0604020202020204" pitchFamily="34" charset="0"/>
                <a:cs typeface="Arial" panose="020B0604020202020204" pitchFamily="34" charset="0"/>
              </a:rPr>
              <a:t>] = &amp;</a:t>
            </a:r>
            <a:r>
              <a:rPr lang="en-US" sz="5500" dirty="0" err="1">
                <a:solidFill>
                  <a:srgbClr val="C00000"/>
                </a:solidFill>
                <a:latin typeface="Arial" panose="020B0604020202020204" pitchFamily="34" charset="0"/>
                <a:cs typeface="Arial" panose="020B0604020202020204" pitchFamily="34" charset="0"/>
              </a:rPr>
              <a:t>var</a:t>
            </a:r>
            <a:r>
              <a:rPr lang="en-US" sz="5500" dirty="0">
                <a:solidFill>
                  <a:srgbClr val="C00000"/>
                </a:solidFill>
                <a:latin typeface="Arial" panose="020B0604020202020204" pitchFamily="34" charset="0"/>
                <a:cs typeface="Arial" panose="020B0604020202020204" pitchFamily="34" charset="0"/>
              </a:rPr>
              <a:t>[</a:t>
            </a:r>
            <a:r>
              <a:rPr lang="en-US" sz="5500" dirty="0" err="1">
                <a:solidFill>
                  <a:srgbClr val="C00000"/>
                </a:solidFill>
                <a:latin typeface="Arial" panose="020B0604020202020204" pitchFamily="34" charset="0"/>
                <a:cs typeface="Arial" panose="020B0604020202020204" pitchFamily="34" charset="0"/>
              </a:rPr>
              <a:t>i</a:t>
            </a:r>
            <a:r>
              <a:rPr lang="en-US" sz="5500" dirty="0">
                <a:solidFill>
                  <a:srgbClr val="C00000"/>
                </a:solidFill>
                <a:latin typeface="Arial" panose="020B0604020202020204" pitchFamily="34" charset="0"/>
                <a:cs typeface="Arial" panose="020B0604020202020204" pitchFamily="34" charset="0"/>
              </a:rPr>
              <a:t>];  // assign the address of integer.</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for (</a:t>
            </a:r>
            <a:r>
              <a:rPr lang="en-US" sz="4500" dirty="0" err="1">
                <a:latin typeface="Arial" panose="020B0604020202020204" pitchFamily="34" charset="0"/>
                <a:cs typeface="Arial" panose="020B0604020202020204" pitchFamily="34" charset="0"/>
              </a:rPr>
              <a:t>int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 0;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&lt; MAX;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cout</a:t>
            </a:r>
            <a:r>
              <a:rPr lang="en-US" sz="4500" dirty="0">
                <a:latin typeface="Arial" panose="020B0604020202020204" pitchFamily="34" charset="0"/>
                <a:cs typeface="Arial" panose="020B0604020202020204" pitchFamily="34" charset="0"/>
              </a:rPr>
              <a:t> &lt;&lt; "Value of </a:t>
            </a:r>
            <a:r>
              <a:rPr lang="en-US" sz="4500" dirty="0" err="1">
                <a:latin typeface="Arial" panose="020B0604020202020204" pitchFamily="34" charset="0"/>
                <a:cs typeface="Arial" panose="020B0604020202020204" pitchFamily="34" charset="0"/>
              </a:rPr>
              <a:t>var</a:t>
            </a:r>
            <a:r>
              <a:rPr lang="en-US" sz="4500" dirty="0">
                <a:latin typeface="Arial" panose="020B0604020202020204" pitchFamily="34" charset="0"/>
                <a:cs typeface="Arial" panose="020B0604020202020204" pitchFamily="34" charset="0"/>
              </a:rPr>
              <a:t>[" &lt;&lt; </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&lt;&lt; "] = ";</a:t>
            </a:r>
          </a:p>
          <a:p>
            <a:pPr marL="114300" indent="0">
              <a:buNone/>
            </a:pP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cout</a:t>
            </a:r>
            <a:r>
              <a:rPr lang="en-US" sz="4500" dirty="0">
                <a:latin typeface="Arial" panose="020B0604020202020204" pitchFamily="34" charset="0"/>
                <a:cs typeface="Arial" panose="020B0604020202020204" pitchFamily="34" charset="0"/>
              </a:rPr>
              <a:t> &lt;&lt; *</a:t>
            </a:r>
            <a:r>
              <a:rPr lang="en-US" sz="4500" dirty="0" err="1">
                <a:latin typeface="Arial" panose="020B0604020202020204" pitchFamily="34" charset="0"/>
                <a:cs typeface="Arial" panose="020B0604020202020204" pitchFamily="34" charset="0"/>
              </a:rPr>
              <a:t>ptr</a:t>
            </a:r>
            <a:r>
              <a:rPr lang="en-US" sz="4500" dirty="0">
                <a:latin typeface="Arial" panose="020B0604020202020204" pitchFamily="34" charset="0"/>
                <a:cs typeface="Arial" panose="020B0604020202020204" pitchFamily="34" charset="0"/>
              </a:rPr>
              <a:t>[</a:t>
            </a:r>
            <a:r>
              <a:rPr lang="en-US" sz="4500" dirty="0" err="1">
                <a:latin typeface="Arial" panose="020B0604020202020204" pitchFamily="34" charset="0"/>
                <a:cs typeface="Arial" panose="020B0604020202020204" pitchFamily="34" charset="0"/>
              </a:rPr>
              <a:t>i</a:t>
            </a:r>
            <a:r>
              <a:rPr lang="en-US" sz="4500" dirty="0">
                <a:latin typeface="Arial" panose="020B0604020202020204" pitchFamily="34" charset="0"/>
                <a:cs typeface="Arial" panose="020B0604020202020204" pitchFamily="34" charset="0"/>
              </a:rPr>
              <a:t>] &lt;&lt; </a:t>
            </a:r>
            <a:r>
              <a:rPr lang="en-US" sz="4500" dirty="0" err="1">
                <a:latin typeface="Arial" panose="020B0604020202020204" pitchFamily="34" charset="0"/>
                <a:cs typeface="Arial" panose="020B0604020202020204" pitchFamily="34" charset="0"/>
              </a:rPr>
              <a:t>endl</a:t>
            </a:r>
            <a:r>
              <a:rPr lang="en-US" sz="4500" dirty="0">
                <a:latin typeface="Arial" panose="020B0604020202020204" pitchFamily="34" charset="0"/>
                <a:cs typeface="Arial" panose="020B0604020202020204" pitchFamily="34" charset="0"/>
              </a:rPr>
              <a:t>;</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a:t>
            </a:r>
          </a:p>
          <a:p>
            <a:pPr marL="114300" indent="0">
              <a:buNone/>
            </a:pPr>
            <a:r>
              <a:rPr lang="en-US" sz="4500" dirty="0">
                <a:latin typeface="Arial" panose="020B0604020202020204" pitchFamily="34" charset="0"/>
                <a:cs typeface="Arial" panose="020B0604020202020204" pitchFamily="34" charset="0"/>
              </a:rPr>
              <a:t>   return 0;</a:t>
            </a:r>
          </a:p>
          <a:p>
            <a:pPr marL="114300" indent="0">
              <a:buNone/>
            </a:pPr>
            <a:r>
              <a:rPr lang="en-US" sz="4500" dirty="0">
                <a:latin typeface="Arial" panose="020B0604020202020204" pitchFamily="34" charset="0"/>
                <a:cs typeface="Arial" panose="020B0604020202020204" pitchFamily="34" charset="0"/>
              </a:rPr>
              <a:t>                  }</a:t>
            </a:r>
          </a:p>
          <a:p>
            <a:endParaRPr lang="en-US" dirty="0"/>
          </a:p>
        </p:txBody>
      </p:sp>
      <p:sp>
        <p:nvSpPr>
          <p:cNvPr id="4" name="TextBox 3">
            <a:extLst>
              <a:ext uri="{FF2B5EF4-FFF2-40B4-BE49-F238E27FC236}">
                <a16:creationId xmlns:a16="http://schemas.microsoft.com/office/drawing/2014/main" id="{90DBB506-492B-4359-8AD9-54A48DF8DA25}"/>
              </a:ext>
            </a:extLst>
          </p:cNvPr>
          <p:cNvSpPr txBox="1"/>
          <p:nvPr/>
        </p:nvSpPr>
        <p:spPr>
          <a:xfrm>
            <a:off x="5548045" y="2486346"/>
            <a:ext cx="3138755" cy="2585323"/>
          </a:xfrm>
          <a:prstGeom prst="rect">
            <a:avLst/>
          </a:prstGeom>
          <a:noFill/>
        </p:spPr>
        <p:txBody>
          <a:bodyPr wrap="square" rtlCol="0">
            <a:spAutoFit/>
          </a:bodyPr>
          <a:lstStyle/>
          <a:p>
            <a:r>
              <a:rPr lang="en-US" dirty="0"/>
              <a:t>When the above code is compiled and executed</a:t>
            </a:r>
          </a:p>
          <a:p>
            <a:endParaRPr lang="en-US" dirty="0"/>
          </a:p>
          <a:p>
            <a:r>
              <a:rPr lang="en-US" dirty="0"/>
              <a:t>Value of </a:t>
            </a:r>
            <a:r>
              <a:rPr lang="en-US" dirty="0" err="1"/>
              <a:t>var</a:t>
            </a:r>
            <a:r>
              <a:rPr lang="en-US" dirty="0"/>
              <a:t>[0] = 10</a:t>
            </a:r>
          </a:p>
          <a:p>
            <a:r>
              <a:rPr lang="en-US" dirty="0"/>
              <a:t>Value of </a:t>
            </a:r>
            <a:r>
              <a:rPr lang="en-US" dirty="0" err="1"/>
              <a:t>var</a:t>
            </a:r>
            <a:r>
              <a:rPr lang="en-US" dirty="0"/>
              <a:t>[1] = 100</a:t>
            </a:r>
          </a:p>
          <a:p>
            <a:r>
              <a:rPr lang="en-US" dirty="0"/>
              <a:t>Value of </a:t>
            </a:r>
            <a:r>
              <a:rPr lang="en-US" dirty="0" err="1"/>
              <a:t>var</a:t>
            </a:r>
            <a:r>
              <a:rPr lang="en-US" dirty="0"/>
              <a:t>[2] = 200</a:t>
            </a:r>
          </a:p>
          <a:p>
            <a:endParaRPr lang="en-US" dirty="0"/>
          </a:p>
          <a:p>
            <a:endParaRPr lang="en-US" dirty="0"/>
          </a:p>
          <a:p>
            <a:endParaRPr lang="en-US" dirty="0"/>
          </a:p>
        </p:txBody>
      </p:sp>
    </p:spTree>
    <p:extLst>
      <p:ext uri="{BB962C8B-B14F-4D97-AF65-F5344CB8AC3E}">
        <p14:creationId xmlns:p14="http://schemas.microsoft.com/office/powerpoint/2010/main" val="2630572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a:t>
            </a:r>
          </a:p>
        </p:txBody>
      </p:sp>
      <p:sp>
        <p:nvSpPr>
          <p:cNvPr id="3" name="Content Placeholder 2"/>
          <p:cNvSpPr>
            <a:spLocks noGrp="1"/>
          </p:cNvSpPr>
          <p:nvPr>
            <p:ph idx="1"/>
          </p:nvPr>
        </p:nvSpPr>
        <p:spPr/>
        <p:txBody>
          <a:bodyPr/>
          <a:lstStyle/>
          <a:p>
            <a:r>
              <a:rPr lang="en-US" dirty="0"/>
              <a:t>Memory required may depends on problem size</a:t>
            </a:r>
          </a:p>
          <a:p>
            <a:r>
              <a:rPr lang="en-US" dirty="0"/>
              <a:t>Memory required may not know at compile-time</a:t>
            </a:r>
          </a:p>
        </p:txBody>
      </p:sp>
    </p:spTree>
    <p:extLst>
      <p:ext uri="{BB962C8B-B14F-4D97-AF65-F5344CB8AC3E}">
        <p14:creationId xmlns:p14="http://schemas.microsoft.com/office/powerpoint/2010/main" val="114828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memory</a:t>
            </a:r>
          </a:p>
        </p:txBody>
      </p:sp>
      <p:sp>
        <p:nvSpPr>
          <p:cNvPr id="3" name="Content Placeholder 2"/>
          <p:cNvSpPr>
            <a:spLocks noGrp="1"/>
          </p:cNvSpPr>
          <p:nvPr>
            <p:ph idx="1"/>
          </p:nvPr>
        </p:nvSpPr>
        <p:spPr/>
        <p:txBody>
          <a:bodyPr/>
          <a:lstStyle/>
          <a:p>
            <a:r>
              <a:rPr lang="en-US" dirty="0"/>
              <a:t>Compiler determines the amount of static memory (for each translation unit)</a:t>
            </a:r>
          </a:p>
          <a:p>
            <a:r>
              <a:rPr lang="en-US" dirty="0"/>
              <a:t>Linker determines the static memory for entire application</a:t>
            </a:r>
          </a:p>
          <a:p>
            <a:r>
              <a:rPr lang="en-US" dirty="0"/>
              <a:t>Fast, fixed, shared between variables and objects</a:t>
            </a:r>
          </a:p>
        </p:txBody>
      </p:sp>
    </p:spTree>
    <p:extLst>
      <p:ext uri="{BB962C8B-B14F-4D97-AF65-F5344CB8AC3E}">
        <p14:creationId xmlns:p14="http://schemas.microsoft.com/office/powerpoint/2010/main" val="2872764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CBD-6015-4262-ADAC-29542BBFD396}"/>
              </a:ext>
            </a:extLst>
          </p:cNvPr>
          <p:cNvSpPr>
            <a:spLocks noGrp="1"/>
          </p:cNvSpPr>
          <p:nvPr>
            <p:ph type="title"/>
          </p:nvPr>
        </p:nvSpPr>
        <p:spPr/>
        <p:txBody>
          <a:bodyPr/>
          <a:lstStyle/>
          <a:p>
            <a:r>
              <a:rPr lang="en-US" dirty="0"/>
              <a:t>Static memory-lifetime</a:t>
            </a:r>
          </a:p>
        </p:txBody>
      </p:sp>
      <p:sp>
        <p:nvSpPr>
          <p:cNvPr id="5" name="Rectangle 4">
            <a:extLst>
              <a:ext uri="{FF2B5EF4-FFF2-40B4-BE49-F238E27FC236}">
                <a16:creationId xmlns:a16="http://schemas.microsoft.com/office/drawing/2014/main" id="{686472F3-15D4-455A-8E2F-AA949F57118A}"/>
              </a:ext>
            </a:extLst>
          </p:cNvPr>
          <p:cNvSpPr/>
          <p:nvPr/>
        </p:nvSpPr>
        <p:spPr>
          <a:xfrm>
            <a:off x="368136" y="1875087"/>
            <a:ext cx="8633360" cy="4770537"/>
          </a:xfrm>
          <a:prstGeom prst="rect">
            <a:avLst/>
          </a:prstGeom>
        </p:spPr>
        <p:txBody>
          <a:bodyPr wrap="square">
            <a:spAutoFit/>
          </a:bodyPr>
          <a:lstStyle/>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 lifetime of a local variable or object </a:t>
            </a:r>
          </a:p>
          <a:p>
            <a:pPr lvl="0" eaLnBrk="0" fontAlgn="base" hangingPunct="0">
              <a:spcBef>
                <a:spcPct val="0"/>
              </a:spcBef>
              <a:spcAft>
                <a:spcPct val="0"/>
              </a:spcAft>
            </a:pPr>
            <a:endParaRPr lang="en-US" altLang="en-US" sz="2400" b="1" dirty="0">
              <a:solidFill>
                <a:srgbClr val="00008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for (int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 0;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&lt; 10;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sz="2400" b="1" dirty="0">
                <a:solidFill>
                  <a:srgbClr val="800000"/>
                </a:solidFill>
                <a:latin typeface="Courier New" panose="02070309020205020404" pitchFamily="49" charset="0"/>
                <a:cs typeface="Courier New" panose="02070309020205020404" pitchFamily="49" charset="0"/>
              </a:rPr>
              <a:t>double x = 0; // lifetime of x starts here</a:t>
            </a:r>
            <a:r>
              <a:rPr lang="en-US" altLang="en-US" sz="2400" b="1" dirty="0">
                <a:solidFill>
                  <a:srgbClr val="00008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 </a:t>
            </a:r>
            <a:r>
              <a:rPr lang="en-US" altLang="en-US" sz="2400" b="1" dirty="0">
                <a:solidFill>
                  <a:srgbClr val="800000"/>
                </a:solidFill>
                <a:latin typeface="Courier New" panose="02070309020205020404" pitchFamily="49" charset="0"/>
                <a:cs typeface="Courier New" panose="02070309020205020404" pitchFamily="49" charset="0"/>
              </a:rPr>
              <a:t>// lifetime of x ends here</a:t>
            </a:r>
            <a:r>
              <a:rPr lang="en-US" altLang="en-US" sz="2400" b="1" dirty="0">
                <a:solidFill>
                  <a:srgbClr val="00008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endParaRPr lang="en-US" altLang="en-US" sz="2400" b="1" dirty="0">
              <a:solidFill>
                <a:srgbClr val="00008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for (int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 0;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&lt; 10; </a:t>
            </a:r>
            <a:r>
              <a:rPr lang="en-US" altLang="en-US" sz="2400" b="1" dirty="0" err="1">
                <a:solidFill>
                  <a:srgbClr val="000080"/>
                </a:solidFill>
                <a:latin typeface="Courier New" panose="02070309020205020404" pitchFamily="49" charset="0"/>
                <a:cs typeface="Courier New" panose="02070309020205020404" pitchFamily="49" charset="0"/>
              </a:rPr>
              <a:t>i</a:t>
            </a:r>
            <a:r>
              <a:rPr lang="en-US" altLang="en-US" sz="2400" b="1" dirty="0">
                <a:solidFill>
                  <a:srgbClr val="000080"/>
                </a:solidFill>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sz="2400" b="1" dirty="0">
                <a:solidFill>
                  <a:srgbClr val="800000"/>
                </a:solidFill>
                <a:latin typeface="Courier New" panose="02070309020205020404" pitchFamily="49" charset="0"/>
                <a:cs typeface="Courier New" panose="02070309020205020404" pitchFamily="49" charset="0"/>
              </a:rPr>
              <a:t>double y = 4; // lifetime of y starts here </a:t>
            </a:r>
            <a:r>
              <a:rPr lang="en-US" altLang="en-US" sz="2400" b="1" dirty="0">
                <a:solidFill>
                  <a:srgbClr val="00008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en-US" altLang="en-US" sz="2400" b="1" dirty="0">
                <a:solidFill>
                  <a:srgbClr val="000080"/>
                </a:solidFill>
                <a:latin typeface="Courier New" panose="02070309020205020404" pitchFamily="49" charset="0"/>
                <a:cs typeface="Courier New" panose="02070309020205020404" pitchFamily="49" charset="0"/>
              </a:rPr>
              <a:t>} </a:t>
            </a:r>
            <a:r>
              <a:rPr lang="en-US" altLang="en-US" sz="2400" b="1" dirty="0">
                <a:solidFill>
                  <a:srgbClr val="800000"/>
                </a:solidFill>
                <a:latin typeface="Courier New" panose="02070309020205020404" pitchFamily="49" charset="0"/>
                <a:cs typeface="Courier New" panose="02070309020205020404" pitchFamily="49" charset="0"/>
              </a:rPr>
              <a:t>// lifetime of y ends here</a:t>
            </a:r>
            <a:r>
              <a:rPr lang="en-US" altLang="en-US" sz="2400" dirty="0"/>
              <a:t> </a:t>
            </a:r>
          </a:p>
          <a:p>
            <a:pPr lvl="0" eaLnBrk="0" fontAlgn="base" hangingPunct="0">
              <a:spcBef>
                <a:spcPct val="0"/>
              </a:spcBef>
              <a:spcAft>
                <a:spcPct val="0"/>
              </a:spcAft>
            </a:pPr>
            <a:endParaRPr lang="en-US" altLang="en-US" sz="800" dirty="0">
              <a:latin typeface="Arial" panose="020B0604020202020204" pitchFamily="34" charset="0"/>
            </a:endParaRPr>
          </a:p>
          <a:p>
            <a:pPr lvl="0" eaLnBrk="0" fontAlgn="base" hangingPunct="0">
              <a:spcBef>
                <a:spcPct val="0"/>
              </a:spcBef>
              <a:spcAft>
                <a:spcPct val="0"/>
              </a:spcAft>
            </a:pPr>
            <a:endParaRPr lang="en-US" altLang="en-US" sz="800" dirty="0">
              <a:latin typeface="Arial" panose="020B0604020202020204" pitchFamily="34" charset="0"/>
            </a:endParaRPr>
          </a:p>
          <a:p>
            <a:pPr lvl="0" eaLnBrk="0" fontAlgn="base" hangingPunct="0">
              <a:spcBef>
                <a:spcPct val="0"/>
              </a:spcBef>
              <a:spcAft>
                <a:spcPct val="0"/>
              </a:spcAft>
            </a:pPr>
            <a:endParaRPr lang="en-US" altLang="en-US" sz="800" dirty="0">
              <a:latin typeface="Arial" panose="020B0604020202020204" pitchFamily="34" charset="0"/>
            </a:endParaRPr>
          </a:p>
          <a:p>
            <a:pPr lvl="0" eaLnBrk="0" fontAlgn="base" hangingPunct="0">
              <a:spcBef>
                <a:spcPct val="0"/>
              </a:spcBef>
              <a:spcAft>
                <a:spcPct val="0"/>
              </a:spcAft>
            </a:pPr>
            <a:endParaRPr lang="en-US" altLang="en-US" sz="800" dirty="0">
              <a:latin typeface="Arial" panose="020B0604020202020204" pitchFamily="34" charset="0"/>
            </a:endParaRPr>
          </a:p>
          <a:p>
            <a:pPr lvl="0" eaLnBrk="0" fontAlgn="base" hangingPunct="0">
              <a:spcBef>
                <a:spcPct val="0"/>
              </a:spcBef>
              <a:spcAft>
                <a:spcPct val="0"/>
              </a:spcAft>
            </a:pPr>
            <a:endParaRPr lang="en-US" altLang="en-US" sz="800" dirty="0">
              <a:latin typeface="Arial" panose="020B0604020202020204" pitchFamily="34" charset="0"/>
            </a:endParaRPr>
          </a:p>
        </p:txBody>
      </p:sp>
    </p:spTree>
    <p:extLst>
      <p:ext uri="{BB962C8B-B14F-4D97-AF65-F5344CB8AC3E}">
        <p14:creationId xmlns:p14="http://schemas.microsoft.com/office/powerpoint/2010/main" val="4189015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a:t>
            </a:r>
          </a:p>
        </p:txBody>
      </p:sp>
      <p:sp>
        <p:nvSpPr>
          <p:cNvPr id="3" name="Content Placeholder 2"/>
          <p:cNvSpPr>
            <a:spLocks noGrp="1"/>
          </p:cNvSpPr>
          <p:nvPr>
            <p:ph idx="1"/>
          </p:nvPr>
        </p:nvSpPr>
        <p:spPr/>
        <p:txBody>
          <a:bodyPr/>
          <a:lstStyle/>
          <a:p>
            <a:r>
              <a:rPr lang="en-US" dirty="0"/>
              <a:t>During execution the application may request memory from OS</a:t>
            </a:r>
          </a:p>
          <a:p>
            <a:r>
              <a:rPr lang="en-US" dirty="0"/>
              <a:t>Dynamic memory is allocated at run-time</a:t>
            </a:r>
          </a:p>
          <a:p>
            <a:r>
              <a:rPr lang="en-US" dirty="0">
                <a:solidFill>
                  <a:srgbClr val="008000"/>
                </a:solidFill>
              </a:rPr>
              <a:t>new</a:t>
            </a:r>
            <a:r>
              <a:rPr lang="en-US" dirty="0"/>
              <a:t> and </a:t>
            </a:r>
            <a:r>
              <a:rPr lang="en-US" dirty="0">
                <a:solidFill>
                  <a:srgbClr val="0000FF"/>
                </a:solidFill>
              </a:rPr>
              <a:t>delete</a:t>
            </a:r>
            <a:r>
              <a:rPr lang="en-US" dirty="0"/>
              <a:t> to </a:t>
            </a:r>
            <a:r>
              <a:rPr lang="en-US" dirty="0">
                <a:solidFill>
                  <a:srgbClr val="008000"/>
                </a:solidFill>
              </a:rPr>
              <a:t>allocate</a:t>
            </a:r>
            <a:r>
              <a:rPr lang="en-US" dirty="0"/>
              <a:t> and </a:t>
            </a:r>
            <a:r>
              <a:rPr lang="en-US" dirty="0">
                <a:solidFill>
                  <a:srgbClr val="0000FF"/>
                </a:solidFill>
              </a:rPr>
              <a:t>de-allocate </a:t>
            </a:r>
            <a:r>
              <a:rPr lang="en-US" dirty="0"/>
              <a:t>dynamic memory</a:t>
            </a:r>
          </a:p>
          <a:p>
            <a:r>
              <a:rPr lang="en-US" dirty="0">
                <a:solidFill>
                  <a:srgbClr val="0000FF"/>
                </a:solidFill>
              </a:rPr>
              <a:t>allocated memory must be de-allocated </a:t>
            </a:r>
            <a:r>
              <a:rPr lang="en-US" dirty="0">
                <a:solidFill>
                  <a:srgbClr val="FF0000"/>
                </a:solidFill>
              </a:rPr>
              <a:t>within the scope of the pointer that holds its address</a:t>
            </a:r>
          </a:p>
        </p:txBody>
      </p:sp>
    </p:spTree>
    <p:extLst>
      <p:ext uri="{BB962C8B-B14F-4D97-AF65-F5344CB8AC3E}">
        <p14:creationId xmlns:p14="http://schemas.microsoft.com/office/powerpoint/2010/main" val="3899427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a:t>
            </a:r>
          </a:p>
        </p:txBody>
      </p:sp>
      <p:sp>
        <p:nvSpPr>
          <p:cNvPr id="3" name="Content Placeholder 2"/>
          <p:cNvSpPr>
            <a:spLocks noGrp="1"/>
          </p:cNvSpPr>
          <p:nvPr>
            <p:ph idx="1"/>
          </p:nvPr>
        </p:nvSpPr>
        <p:spPr>
          <a:xfrm>
            <a:off x="457200" y="1752600"/>
            <a:ext cx="8229600" cy="4902843"/>
          </a:xfrm>
        </p:spPr>
        <p:txBody>
          <a:bodyPr>
            <a:normAutofit fontScale="92500" lnSpcReduction="20000"/>
          </a:bodyPr>
          <a:lstStyle/>
          <a:p>
            <a:r>
              <a:rPr lang="en-US" dirty="0"/>
              <a:t>The new operation returns a pointer to the memory allocated</a:t>
            </a:r>
          </a:p>
          <a:p>
            <a:r>
              <a:rPr lang="en-US" dirty="0"/>
              <a:t>Dynamic allocation of arrays,</a:t>
            </a:r>
          </a:p>
          <a:p>
            <a:pPr marL="114300" indent="0">
              <a:buNone/>
            </a:pPr>
            <a:r>
              <a:rPr lang="en-US" dirty="0"/>
              <a:t>             pointer = new Type[size];  </a:t>
            </a:r>
          </a:p>
          <a:p>
            <a:pPr marL="114300" indent="0">
              <a:buNone/>
            </a:pPr>
            <a:r>
              <a:rPr lang="en-US" dirty="0"/>
              <a:t>             pointer = new Type; (single instance)</a:t>
            </a:r>
          </a:p>
          <a:p>
            <a:pPr marL="114300" indent="0">
              <a:buNone/>
            </a:pPr>
            <a:endParaRPr lang="en-US" dirty="0"/>
          </a:p>
          <a:p>
            <a:pPr marL="114300" indent="0">
              <a:buNone/>
            </a:pPr>
            <a:r>
              <a:rPr lang="en-US" dirty="0"/>
              <a:t> int n;                      // the number of students</a:t>
            </a:r>
          </a:p>
          <a:p>
            <a:pPr marL="114300" indent="0">
              <a:buNone/>
            </a:pPr>
            <a:r>
              <a:rPr lang="en-US" dirty="0"/>
              <a:t> Student* student = </a:t>
            </a:r>
            <a:r>
              <a:rPr lang="en-US" dirty="0" err="1"/>
              <a:t>nullptr</a:t>
            </a:r>
            <a:r>
              <a:rPr lang="en-US" dirty="0"/>
              <a:t>; // the address of the dynamic array </a:t>
            </a:r>
          </a:p>
          <a:p>
            <a:pPr marL="114300" indent="0">
              <a:buNone/>
            </a:pPr>
            <a:endParaRPr lang="en-US" dirty="0"/>
          </a:p>
          <a:p>
            <a:pPr marL="114300" indent="0">
              <a:buNone/>
            </a:pPr>
            <a:r>
              <a:rPr lang="en-US" dirty="0"/>
              <a:t> </a:t>
            </a:r>
            <a:r>
              <a:rPr lang="en-US" dirty="0" err="1"/>
              <a:t>cout</a:t>
            </a:r>
            <a:r>
              <a:rPr lang="en-US" dirty="0"/>
              <a:t> &lt;&lt; "How many students in this section? ";</a:t>
            </a:r>
          </a:p>
          <a:p>
            <a:pPr marL="114300" indent="0">
              <a:buNone/>
            </a:pPr>
            <a:r>
              <a:rPr lang="en-US" dirty="0"/>
              <a:t> </a:t>
            </a:r>
            <a:r>
              <a:rPr lang="en-US" dirty="0" err="1"/>
              <a:t>cin</a:t>
            </a:r>
            <a:r>
              <a:rPr lang="en-US" dirty="0"/>
              <a:t> &gt;&gt; n;</a:t>
            </a:r>
          </a:p>
          <a:p>
            <a:pPr marL="114300" indent="0">
              <a:buNone/>
            </a:pPr>
            <a:endParaRPr lang="en-US" dirty="0"/>
          </a:p>
          <a:p>
            <a:pPr marL="114300" indent="0">
              <a:buNone/>
            </a:pPr>
            <a:r>
              <a:rPr lang="en-US" dirty="0"/>
              <a:t> student = new Student[n];   // allocates dynamic memory</a:t>
            </a:r>
          </a:p>
        </p:txBody>
      </p:sp>
    </p:spTree>
    <p:extLst>
      <p:ext uri="{BB962C8B-B14F-4D97-AF65-F5344CB8AC3E}">
        <p14:creationId xmlns:p14="http://schemas.microsoft.com/office/powerpoint/2010/main" val="4112268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Content Placeholder 2"/>
          <p:cNvSpPr>
            <a:spLocks noGrp="1"/>
          </p:cNvSpPr>
          <p:nvPr>
            <p:ph idx="1"/>
          </p:nvPr>
        </p:nvSpPr>
        <p:spPr/>
        <p:txBody>
          <a:bodyPr/>
          <a:lstStyle/>
          <a:p>
            <a:r>
              <a:rPr lang="en-US" dirty="0"/>
              <a:t>Must deallocate the memory within the scope</a:t>
            </a:r>
          </a:p>
          <a:p>
            <a:r>
              <a:rPr lang="en-US" dirty="0"/>
              <a:t>Delete [] pointer;</a:t>
            </a:r>
          </a:p>
          <a:p>
            <a:r>
              <a:rPr lang="en-US" dirty="0"/>
              <a:t>delete pointer; (single instance)</a:t>
            </a:r>
          </a:p>
          <a:p>
            <a:endParaRPr lang="en-US" dirty="0"/>
          </a:p>
          <a:p>
            <a:endParaRPr lang="en-US" dirty="0"/>
          </a:p>
          <a:p>
            <a:pPr marL="114300" indent="0">
              <a:buNone/>
            </a:pPr>
            <a:r>
              <a:rPr lang="en-US" dirty="0"/>
              <a:t>delete [] student;</a:t>
            </a:r>
          </a:p>
          <a:p>
            <a:pPr marL="114300" indent="0">
              <a:buNone/>
            </a:pPr>
            <a:r>
              <a:rPr lang="en-US" dirty="0"/>
              <a:t> student = </a:t>
            </a:r>
            <a:r>
              <a:rPr lang="en-US" dirty="0" err="1"/>
              <a:t>nullptr</a:t>
            </a:r>
            <a:r>
              <a:rPr lang="en-US" dirty="0"/>
              <a:t>;  // optional</a:t>
            </a:r>
          </a:p>
        </p:txBody>
      </p:sp>
    </p:spTree>
    <p:extLst>
      <p:ext uri="{BB962C8B-B14F-4D97-AF65-F5344CB8AC3E}">
        <p14:creationId xmlns:p14="http://schemas.microsoft.com/office/powerpoint/2010/main" val="317629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numCol="2">
            <a:normAutofit fontScale="55000" lnSpcReduction="20000"/>
          </a:bodyPr>
          <a:lstStyle/>
          <a:p>
            <a:pPr marL="114300" indent="0">
              <a:buNone/>
            </a:pPr>
            <a:r>
              <a:rPr lang="en-US" dirty="0"/>
              <a:t>// Dynamic Memory Allocation</a:t>
            </a:r>
          </a:p>
          <a:p>
            <a:pPr marL="114300" indent="0">
              <a:buNone/>
            </a:pPr>
            <a:r>
              <a:rPr lang="en-US" dirty="0"/>
              <a:t> // </a:t>
            </a:r>
            <a:r>
              <a:rPr lang="en-US" dirty="0" err="1"/>
              <a:t>dynamic.cpp</a:t>
            </a:r>
            <a:endParaRPr lang="en-US" dirty="0"/>
          </a:p>
          <a:p>
            <a:pPr marL="114300" indent="0">
              <a:buNone/>
            </a:pPr>
            <a:endParaRPr lang="en-US" dirty="0"/>
          </a:p>
          <a:p>
            <a:pPr marL="114300" indent="0">
              <a:buNone/>
            </a:pPr>
            <a:r>
              <a:rPr lang="en-US" dirty="0"/>
              <a:t> #include &lt;</a:t>
            </a:r>
            <a:r>
              <a:rPr lang="en-US" dirty="0" err="1"/>
              <a:t>iostream</a:t>
            </a:r>
            <a:r>
              <a:rPr lang="en-US" dirty="0"/>
              <a:t>&gt;</a:t>
            </a:r>
          </a:p>
          <a:p>
            <a:pPr marL="114300" indent="0">
              <a:buNone/>
            </a:pPr>
            <a:r>
              <a:rPr lang="en-US" dirty="0"/>
              <a:t> #include &lt;</a:t>
            </a:r>
            <a:r>
              <a:rPr lang="en-US" dirty="0" err="1"/>
              <a:t>cstring</a:t>
            </a:r>
            <a:r>
              <a:rPr lang="en-US" dirty="0"/>
              <a:t>&gt;</a:t>
            </a:r>
          </a:p>
          <a:p>
            <a:pPr marL="114300" indent="0">
              <a:buNone/>
            </a:pPr>
            <a:r>
              <a:rPr lang="en-US" dirty="0"/>
              <a:t> using namespace </a:t>
            </a:r>
            <a:r>
              <a:rPr lang="en-US" dirty="0" err="1"/>
              <a:t>std</a:t>
            </a:r>
            <a:r>
              <a:rPr lang="en-US" dirty="0"/>
              <a:t>;</a:t>
            </a:r>
          </a:p>
          <a:p>
            <a:pPr marL="114300" indent="0">
              <a:buNone/>
            </a:pPr>
            <a:endParaRPr lang="en-US" dirty="0"/>
          </a:p>
          <a:p>
            <a:pPr marL="114300" indent="0">
              <a:buNone/>
            </a:pPr>
            <a:r>
              <a:rPr lang="en-US" dirty="0"/>
              <a:t> </a:t>
            </a:r>
            <a:r>
              <a:rPr lang="en-US" dirty="0" err="1"/>
              <a:t>struct</a:t>
            </a:r>
            <a:r>
              <a:rPr lang="en-US" dirty="0"/>
              <a:t> Student {</a:t>
            </a:r>
          </a:p>
          <a:p>
            <a:pPr marL="114300" indent="0">
              <a:buNone/>
            </a:pPr>
            <a:r>
              <a:rPr lang="en-US" dirty="0"/>
              <a:t>     int no;</a:t>
            </a:r>
          </a:p>
          <a:p>
            <a:pPr marL="114300" indent="0">
              <a:buNone/>
            </a:pPr>
            <a:r>
              <a:rPr lang="en-US" dirty="0"/>
              <a:t>     float grade[2];</a:t>
            </a:r>
          </a:p>
          <a:p>
            <a:pPr marL="114300" indent="0">
              <a:buNone/>
            </a:pPr>
            <a:r>
              <a:rPr lang="en-US" dirty="0"/>
              <a:t> };</a:t>
            </a:r>
          </a:p>
          <a:p>
            <a:pPr marL="114300" indent="0">
              <a:buNone/>
            </a:pPr>
            <a:endParaRPr lang="en-US" dirty="0"/>
          </a:p>
          <a:p>
            <a:pPr marL="114300" indent="0">
              <a:buNone/>
            </a:pPr>
            <a:r>
              <a:rPr lang="en-US" dirty="0"/>
              <a:t> int main( ) {</a:t>
            </a:r>
          </a:p>
          <a:p>
            <a:pPr marL="114300" indent="0">
              <a:buNone/>
            </a:pPr>
            <a:r>
              <a:rPr lang="en-US" dirty="0"/>
              <a:t>     int n;</a:t>
            </a:r>
          </a:p>
          <a:p>
            <a:pPr marL="114300" indent="0">
              <a:buNone/>
            </a:pPr>
            <a:r>
              <a:rPr lang="en-US" dirty="0"/>
              <a:t>    </a:t>
            </a:r>
            <a:r>
              <a:rPr lang="en-US" dirty="0">
                <a:solidFill>
                  <a:srgbClr val="FF0000"/>
                </a:solidFill>
              </a:rPr>
              <a:t> Student* student = </a:t>
            </a:r>
            <a:r>
              <a:rPr lang="en-US" dirty="0" err="1">
                <a:solidFill>
                  <a:srgbClr val="FF0000"/>
                </a:solidFill>
              </a:rPr>
              <a:t>nullptr</a:t>
            </a:r>
            <a:r>
              <a:rPr lang="en-US" dirty="0">
                <a:solidFill>
                  <a:srgbClr val="FF0000"/>
                </a:solidFill>
              </a:rPr>
              <a:t>;</a:t>
            </a:r>
          </a:p>
          <a:p>
            <a:pPr marL="114300" indent="0">
              <a:buNone/>
            </a:pPr>
            <a:endParaRPr lang="en-US" dirty="0"/>
          </a:p>
          <a:p>
            <a:pPr marL="114300" indent="0">
              <a:buNone/>
            </a:pPr>
            <a:r>
              <a:rPr lang="en-US" dirty="0"/>
              <a:t>     </a:t>
            </a:r>
            <a:r>
              <a:rPr lang="en-US" dirty="0" err="1"/>
              <a:t>cout</a:t>
            </a:r>
            <a:r>
              <a:rPr lang="en-US" dirty="0"/>
              <a:t> &lt;&lt; "Enter the number of students : "; </a:t>
            </a:r>
          </a:p>
          <a:p>
            <a:pPr marL="114300" indent="0">
              <a:buNone/>
            </a:pPr>
            <a:r>
              <a:rPr lang="en-US" dirty="0"/>
              <a:t>     </a:t>
            </a:r>
            <a:r>
              <a:rPr lang="en-US" dirty="0" err="1"/>
              <a:t>cin</a:t>
            </a:r>
            <a:r>
              <a:rPr lang="en-US" dirty="0"/>
              <a:t> &gt;&gt; n;</a:t>
            </a:r>
          </a:p>
          <a:p>
            <a:pPr marL="114300" indent="0">
              <a:buNone/>
            </a:pPr>
            <a:r>
              <a:rPr lang="en-US" dirty="0"/>
              <a:t>     </a:t>
            </a:r>
            <a:r>
              <a:rPr lang="en-US" dirty="0">
                <a:solidFill>
                  <a:srgbClr val="FF0000"/>
                </a:solidFill>
              </a:rPr>
              <a:t>student = new Student[n];</a:t>
            </a:r>
          </a:p>
          <a:p>
            <a:pPr marL="114300" indent="0">
              <a:buNone/>
            </a:pPr>
            <a:endParaRPr lang="en-US" dirty="0"/>
          </a:p>
          <a:p>
            <a:pPr marL="114300" indent="0">
              <a:buNone/>
            </a:pPr>
            <a:r>
              <a:rPr lang="en-US" dirty="0"/>
              <a:t>     for (int </a:t>
            </a:r>
            <a:r>
              <a:rPr lang="en-US" dirty="0" err="1"/>
              <a:t>i</a:t>
            </a:r>
            <a:r>
              <a:rPr lang="en-US" dirty="0"/>
              <a:t> = 0; </a:t>
            </a:r>
            <a:r>
              <a:rPr lang="en-US" dirty="0" err="1"/>
              <a:t>i</a:t>
            </a:r>
            <a:r>
              <a:rPr lang="en-US" dirty="0"/>
              <a:t> &lt; n; </a:t>
            </a:r>
            <a:r>
              <a:rPr lang="en-US" dirty="0" err="1"/>
              <a:t>i</a:t>
            </a:r>
            <a:r>
              <a:rPr lang="en-US" dirty="0"/>
              <a:t>++) {</a:t>
            </a:r>
          </a:p>
          <a:p>
            <a:pPr marL="114300" indent="0">
              <a:buNone/>
            </a:pPr>
            <a:r>
              <a:rPr lang="en-US" dirty="0"/>
              <a:t>         </a:t>
            </a:r>
            <a:r>
              <a:rPr lang="en-US" dirty="0" err="1"/>
              <a:t>cout</a:t>
            </a:r>
            <a:r>
              <a:rPr lang="en-US" dirty="0"/>
              <a:t> &lt;&lt; "Student Number: ";</a:t>
            </a:r>
          </a:p>
          <a:p>
            <a:pPr marL="114300" indent="0">
              <a:buNone/>
            </a:pPr>
            <a:r>
              <a:rPr lang="en-US" dirty="0"/>
              <a:t>         </a:t>
            </a:r>
            <a:r>
              <a:rPr lang="en-US" dirty="0" err="1"/>
              <a:t>cin</a:t>
            </a:r>
            <a:r>
              <a:rPr lang="en-US" dirty="0"/>
              <a:t>  &gt;&gt; student[</a:t>
            </a:r>
            <a:r>
              <a:rPr lang="en-US" dirty="0" err="1"/>
              <a:t>i</a:t>
            </a:r>
            <a:r>
              <a:rPr lang="en-US" dirty="0"/>
              <a:t>].no;</a:t>
            </a:r>
          </a:p>
          <a:p>
            <a:pPr marL="114300" indent="0">
              <a:buNone/>
            </a:pPr>
            <a:r>
              <a:rPr lang="en-US" dirty="0"/>
              <a:t>         </a:t>
            </a:r>
            <a:r>
              <a:rPr lang="en-US" dirty="0" err="1"/>
              <a:t>cout</a:t>
            </a:r>
            <a:r>
              <a:rPr lang="en-US" dirty="0"/>
              <a:t> &lt;&lt; "Student Grade 1: ";</a:t>
            </a:r>
          </a:p>
          <a:p>
            <a:pPr marL="114300" indent="0">
              <a:buNone/>
            </a:pPr>
            <a:r>
              <a:rPr lang="en-US" dirty="0"/>
              <a:t>         </a:t>
            </a:r>
            <a:r>
              <a:rPr lang="en-US" dirty="0" err="1"/>
              <a:t>cin</a:t>
            </a:r>
            <a:r>
              <a:rPr lang="en-US" dirty="0"/>
              <a:t>  &gt;&gt; student[</a:t>
            </a:r>
            <a:r>
              <a:rPr lang="en-US" dirty="0" err="1"/>
              <a:t>i</a:t>
            </a:r>
            <a:r>
              <a:rPr lang="en-US" dirty="0"/>
              <a:t>].grade[0];</a:t>
            </a:r>
          </a:p>
          <a:p>
            <a:pPr marL="114300" indent="0">
              <a:buNone/>
            </a:pPr>
            <a:r>
              <a:rPr lang="en-US" dirty="0"/>
              <a:t>         </a:t>
            </a:r>
            <a:r>
              <a:rPr lang="en-US" dirty="0" err="1"/>
              <a:t>cout</a:t>
            </a:r>
            <a:r>
              <a:rPr lang="en-US" dirty="0"/>
              <a:t> &lt;&lt; "Student Grade 2: ";</a:t>
            </a:r>
          </a:p>
          <a:p>
            <a:pPr marL="114300" indent="0">
              <a:buNone/>
            </a:pPr>
            <a:r>
              <a:rPr lang="en-US" dirty="0"/>
              <a:t>         </a:t>
            </a:r>
            <a:r>
              <a:rPr lang="en-US" dirty="0" err="1"/>
              <a:t>cin</a:t>
            </a:r>
            <a:r>
              <a:rPr lang="en-US" dirty="0"/>
              <a:t>  &gt;&gt; student[</a:t>
            </a:r>
            <a:r>
              <a:rPr lang="en-US" dirty="0" err="1"/>
              <a:t>i</a:t>
            </a:r>
            <a:r>
              <a:rPr lang="en-US" dirty="0"/>
              <a:t>].grade[1];</a:t>
            </a:r>
          </a:p>
          <a:p>
            <a:pPr marL="114300" indent="0">
              <a:buNone/>
            </a:pPr>
            <a:r>
              <a:rPr lang="en-US" dirty="0"/>
              <a:t>     }</a:t>
            </a:r>
          </a:p>
          <a:p>
            <a:pPr marL="114300" indent="0">
              <a:buNone/>
            </a:pPr>
            <a:endParaRPr lang="en-US" dirty="0"/>
          </a:p>
          <a:p>
            <a:pPr marL="114300" indent="0">
              <a:buNone/>
            </a:pPr>
            <a:r>
              <a:rPr lang="en-US" dirty="0"/>
              <a:t>     for (int </a:t>
            </a:r>
            <a:r>
              <a:rPr lang="en-US" dirty="0" err="1"/>
              <a:t>i</a:t>
            </a:r>
            <a:r>
              <a:rPr lang="en-US" dirty="0"/>
              <a:t> = 0; </a:t>
            </a:r>
            <a:r>
              <a:rPr lang="en-US" dirty="0" err="1"/>
              <a:t>i</a:t>
            </a:r>
            <a:r>
              <a:rPr lang="en-US" dirty="0"/>
              <a:t> &lt; n; </a:t>
            </a:r>
            <a:r>
              <a:rPr lang="en-US" dirty="0" err="1"/>
              <a:t>i</a:t>
            </a:r>
            <a:r>
              <a:rPr lang="en-US" dirty="0"/>
              <a:t>++) {</a:t>
            </a:r>
          </a:p>
          <a:p>
            <a:pPr marL="114300" indent="0">
              <a:buNone/>
            </a:pPr>
            <a:r>
              <a:rPr lang="en-US" dirty="0"/>
              <a:t>         </a:t>
            </a:r>
            <a:r>
              <a:rPr lang="en-US" dirty="0" err="1"/>
              <a:t>cout</a:t>
            </a:r>
            <a:r>
              <a:rPr lang="en-US" dirty="0"/>
              <a:t> &lt;&lt; student[</a:t>
            </a:r>
            <a:r>
              <a:rPr lang="en-US" dirty="0" err="1"/>
              <a:t>i</a:t>
            </a:r>
            <a:r>
              <a:rPr lang="en-US" dirty="0"/>
              <a:t>].no &lt;&lt; ": "</a:t>
            </a:r>
          </a:p>
          <a:p>
            <a:pPr marL="114300" indent="0">
              <a:buNone/>
            </a:pPr>
            <a:r>
              <a:rPr lang="en-US" dirty="0"/>
              <a:t>          &lt;&lt; student[</a:t>
            </a:r>
            <a:r>
              <a:rPr lang="en-US" dirty="0" err="1"/>
              <a:t>i</a:t>
            </a:r>
            <a:r>
              <a:rPr lang="en-US" dirty="0"/>
              <a:t>].grade[0] &lt;&lt; ", " &lt;&lt; student[</a:t>
            </a:r>
            <a:r>
              <a:rPr lang="en-US" dirty="0" err="1"/>
              <a:t>i</a:t>
            </a:r>
            <a:r>
              <a:rPr lang="en-US" dirty="0"/>
              <a:t>].grade[1] </a:t>
            </a:r>
          </a:p>
          <a:p>
            <a:pPr marL="114300" indent="0">
              <a:buNone/>
            </a:pPr>
            <a:r>
              <a:rPr lang="en-US" dirty="0"/>
              <a:t>          &lt;&lt; </a:t>
            </a:r>
            <a:r>
              <a:rPr lang="en-US" dirty="0" err="1"/>
              <a:t>endl</a:t>
            </a:r>
            <a:r>
              <a:rPr lang="en-US" dirty="0"/>
              <a:t>;</a:t>
            </a:r>
          </a:p>
          <a:p>
            <a:pPr marL="114300" indent="0">
              <a:buNone/>
            </a:pPr>
            <a:r>
              <a:rPr lang="en-US" dirty="0"/>
              <a:t>     }</a:t>
            </a:r>
          </a:p>
          <a:p>
            <a:pPr marL="114300" indent="0">
              <a:buNone/>
            </a:pPr>
            <a:endParaRPr lang="en-US" dirty="0"/>
          </a:p>
          <a:p>
            <a:pPr marL="114300" indent="0">
              <a:buNone/>
            </a:pPr>
            <a:r>
              <a:rPr lang="en-US" dirty="0"/>
              <a:t>    </a:t>
            </a:r>
            <a:r>
              <a:rPr lang="en-US" dirty="0">
                <a:solidFill>
                  <a:srgbClr val="FF0000"/>
                </a:solidFill>
              </a:rPr>
              <a:t> delete [] student;</a:t>
            </a:r>
          </a:p>
          <a:p>
            <a:pPr marL="114300" indent="0">
              <a:buNone/>
            </a:pPr>
            <a:r>
              <a:rPr lang="en-US" dirty="0">
                <a:solidFill>
                  <a:srgbClr val="FF0000"/>
                </a:solidFill>
              </a:rPr>
              <a:t>     student = </a:t>
            </a:r>
            <a:r>
              <a:rPr lang="en-US" dirty="0" err="1">
                <a:solidFill>
                  <a:srgbClr val="FF0000"/>
                </a:solidFill>
              </a:rPr>
              <a:t>nullptr</a:t>
            </a:r>
            <a:r>
              <a:rPr lang="en-US" dirty="0">
                <a:solidFill>
                  <a:srgbClr val="FF0000"/>
                </a:solidFill>
              </a:rPr>
              <a:t>;</a:t>
            </a:r>
          </a:p>
          <a:p>
            <a:pPr marL="114300" indent="0">
              <a:buNone/>
            </a:pPr>
            <a:r>
              <a:rPr lang="en-US" dirty="0"/>
              <a:t> }</a:t>
            </a:r>
          </a:p>
        </p:txBody>
      </p:sp>
    </p:spTree>
    <p:extLst>
      <p:ext uri="{BB962C8B-B14F-4D97-AF65-F5344CB8AC3E}">
        <p14:creationId xmlns:p14="http://schemas.microsoft.com/office/powerpoint/2010/main" val="2854496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issues</a:t>
            </a:r>
          </a:p>
        </p:txBody>
      </p:sp>
      <p:sp>
        <p:nvSpPr>
          <p:cNvPr id="3" name="Content Placeholder 2"/>
          <p:cNvSpPr>
            <a:spLocks noGrp="1"/>
          </p:cNvSpPr>
          <p:nvPr>
            <p:ph idx="1"/>
          </p:nvPr>
        </p:nvSpPr>
        <p:spPr/>
        <p:txBody>
          <a:bodyPr/>
          <a:lstStyle/>
          <a:p>
            <a:pPr marL="114300" indent="0">
              <a:buNone/>
            </a:pPr>
            <a:endParaRPr lang="en-US" dirty="0"/>
          </a:p>
          <a:p>
            <a:r>
              <a:rPr lang="en-US" dirty="0"/>
              <a:t>Memory Leaks (loose the address before de-allocate)</a:t>
            </a:r>
          </a:p>
          <a:p>
            <a:pPr lvl="1"/>
            <a:r>
              <a:rPr lang="en-US" dirty="0"/>
              <a:t>Pointer out of scope</a:t>
            </a:r>
          </a:p>
          <a:p>
            <a:pPr lvl="1"/>
            <a:r>
              <a:rPr lang="en-US" dirty="0"/>
              <a:t>Pointer memory value changes</a:t>
            </a:r>
          </a:p>
          <a:p>
            <a:pPr lvl="1"/>
            <a:endParaRPr lang="en-US" dirty="0"/>
          </a:p>
          <a:p>
            <a:r>
              <a:rPr lang="en-US" dirty="0"/>
              <a:t>Insufficient memory  (will throw exception and stop execution)</a:t>
            </a:r>
          </a:p>
          <a:p>
            <a:pPr marL="114300" indent="0">
              <a:buNone/>
            </a:pPr>
            <a:endParaRPr lang="en-US" dirty="0"/>
          </a:p>
        </p:txBody>
      </p:sp>
    </p:spTree>
    <p:extLst>
      <p:ext uri="{BB962C8B-B14F-4D97-AF65-F5344CB8AC3E}">
        <p14:creationId xmlns:p14="http://schemas.microsoft.com/office/powerpoint/2010/main" val="307893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AD2C-7B7E-44E0-9C5A-733D9A9A6F24}"/>
              </a:ext>
            </a:extLst>
          </p:cNvPr>
          <p:cNvSpPr>
            <a:spLocks noGrp="1"/>
          </p:cNvSpPr>
          <p:nvPr>
            <p:ph type="title"/>
          </p:nvPr>
        </p:nvSpPr>
        <p:spPr/>
        <p:txBody>
          <a:bodyPr/>
          <a:lstStyle/>
          <a:p>
            <a:r>
              <a:rPr lang="en-US" dirty="0"/>
              <a:t>Fundamental</a:t>
            </a:r>
          </a:p>
        </p:txBody>
      </p:sp>
      <p:sp>
        <p:nvSpPr>
          <p:cNvPr id="3" name="Content Placeholder 2">
            <a:extLst>
              <a:ext uri="{FF2B5EF4-FFF2-40B4-BE49-F238E27FC236}">
                <a16:creationId xmlns:a16="http://schemas.microsoft.com/office/drawing/2014/main" id="{ABD24765-C14C-4E53-BE45-860860ED3835}"/>
              </a:ext>
            </a:extLst>
          </p:cNvPr>
          <p:cNvSpPr>
            <a:spLocks noGrp="1"/>
          </p:cNvSpPr>
          <p:nvPr>
            <p:ph idx="1"/>
          </p:nvPr>
        </p:nvSpPr>
        <p:spPr/>
        <p:txBody>
          <a:bodyPr/>
          <a:lstStyle/>
          <a:p>
            <a:r>
              <a:rPr lang="en-US" dirty="0"/>
              <a:t>bool – not available in C </a:t>
            </a:r>
          </a:p>
          <a:p>
            <a:r>
              <a:rPr lang="en-US" dirty="0"/>
              <a:t>char</a:t>
            </a:r>
          </a:p>
          <a:p>
            <a:r>
              <a:rPr lang="en-US" dirty="0" err="1"/>
              <a:t>Int</a:t>
            </a:r>
            <a:r>
              <a:rPr lang="en-US" dirty="0"/>
              <a:t>-  short, long, long </a:t>
            </a:r>
            <a:r>
              <a:rPr lang="en-US" dirty="0" err="1"/>
              <a:t>long</a:t>
            </a:r>
            <a:r>
              <a:rPr lang="en-US" dirty="0"/>
              <a:t> </a:t>
            </a:r>
          </a:p>
          <a:p>
            <a:r>
              <a:rPr lang="en-US" dirty="0"/>
              <a:t>float</a:t>
            </a:r>
          </a:p>
          <a:p>
            <a:r>
              <a:rPr lang="en-US" dirty="0"/>
              <a:t>double – long double</a:t>
            </a:r>
          </a:p>
        </p:txBody>
      </p:sp>
    </p:spTree>
    <p:extLst>
      <p:ext uri="{BB962C8B-B14F-4D97-AF65-F5344CB8AC3E}">
        <p14:creationId xmlns:p14="http://schemas.microsoft.com/office/powerpoint/2010/main" val="3245861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Two</a:t>
            </a:r>
          </a:p>
        </p:txBody>
      </p:sp>
      <p:sp>
        <p:nvSpPr>
          <p:cNvPr id="3" name="Content Placeholder 2"/>
          <p:cNvSpPr>
            <a:spLocks noGrp="1"/>
          </p:cNvSpPr>
          <p:nvPr>
            <p:ph idx="1"/>
          </p:nvPr>
        </p:nvSpPr>
        <p:spPr/>
        <p:txBody>
          <a:bodyPr/>
          <a:lstStyle/>
          <a:p>
            <a:r>
              <a:rPr lang="en-US" dirty="0"/>
              <a:t>Types, References and Overloading	</a:t>
            </a:r>
          </a:p>
          <a:p>
            <a:r>
              <a:rPr lang="en-US" dirty="0"/>
              <a:t>Dynamic Memory</a:t>
            </a:r>
          </a:p>
          <a:p>
            <a:r>
              <a:rPr lang="en-US" dirty="0"/>
              <a:t>Member Functions and Privacy</a:t>
            </a:r>
          </a:p>
        </p:txBody>
      </p:sp>
    </p:spTree>
    <p:extLst>
      <p:ext uri="{BB962C8B-B14F-4D97-AF65-F5344CB8AC3E}">
        <p14:creationId xmlns:p14="http://schemas.microsoft.com/office/powerpoint/2010/main" val="1035994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workshop</a:t>
            </a:r>
          </a:p>
        </p:txBody>
      </p:sp>
      <p:sp>
        <p:nvSpPr>
          <p:cNvPr id="3" name="Content Placeholder 2"/>
          <p:cNvSpPr>
            <a:spLocks noGrp="1"/>
          </p:cNvSpPr>
          <p:nvPr>
            <p:ph idx="1"/>
          </p:nvPr>
        </p:nvSpPr>
        <p:spPr/>
        <p:txBody>
          <a:bodyPr/>
          <a:lstStyle/>
          <a:p>
            <a:r>
              <a:rPr lang="en-US" dirty="0"/>
              <a:t>Compiling modules</a:t>
            </a:r>
          </a:p>
          <a:p>
            <a:r>
              <a:rPr lang="en-US" dirty="0"/>
              <a:t>Dynamic Memory</a:t>
            </a:r>
          </a:p>
        </p:txBody>
      </p:sp>
    </p:spTree>
    <p:extLst>
      <p:ext uri="{BB962C8B-B14F-4D97-AF65-F5344CB8AC3E}">
        <p14:creationId xmlns:p14="http://schemas.microsoft.com/office/powerpoint/2010/main" val="1606692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Thank You</a:t>
            </a:r>
          </a:p>
        </p:txBody>
      </p:sp>
    </p:spTree>
    <p:extLst>
      <p:ext uri="{BB962C8B-B14F-4D97-AF65-F5344CB8AC3E}">
        <p14:creationId xmlns:p14="http://schemas.microsoft.com/office/powerpoint/2010/main" val="411947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bool to int</a:t>
            </a:r>
          </a:p>
        </p:txBody>
      </p:sp>
      <p:sp>
        <p:nvSpPr>
          <p:cNvPr id="3" name="Content Placeholder 2"/>
          <p:cNvSpPr>
            <a:spLocks noGrp="1"/>
          </p:cNvSpPr>
          <p:nvPr>
            <p:ph idx="1"/>
          </p:nvPr>
        </p:nvSpPr>
        <p:spPr>
          <a:xfrm>
            <a:off x="457200" y="1752600"/>
            <a:ext cx="8229600" cy="4828674"/>
          </a:xfrm>
        </p:spPr>
        <p:txBody>
          <a:bodyPr>
            <a:normAutofit fontScale="92500" lnSpcReduction="10000"/>
          </a:bodyPr>
          <a:lstStyle/>
          <a:p>
            <a:r>
              <a:rPr lang="en-US" dirty="0"/>
              <a:t>The bool type stores a logical value : </a:t>
            </a:r>
            <a:r>
              <a:rPr lang="en-US" dirty="0">
                <a:solidFill>
                  <a:srgbClr val="0000FF"/>
                </a:solidFill>
              </a:rPr>
              <a:t>true</a:t>
            </a:r>
            <a:r>
              <a:rPr lang="en-US" dirty="0"/>
              <a:t> or </a:t>
            </a:r>
            <a:r>
              <a:rPr lang="en-US" dirty="0">
                <a:solidFill>
                  <a:srgbClr val="0000FF"/>
                </a:solidFill>
              </a:rPr>
              <a:t>false </a:t>
            </a:r>
          </a:p>
          <a:p>
            <a:r>
              <a:rPr lang="en-US" dirty="0"/>
              <a:t>The </a:t>
            </a:r>
            <a:r>
              <a:rPr lang="en-US" b="1" dirty="0"/>
              <a:t>!</a:t>
            </a:r>
            <a:r>
              <a:rPr lang="en-US" dirty="0"/>
              <a:t> operator reverses value:  </a:t>
            </a:r>
          </a:p>
          <a:p>
            <a:pPr lvl="1"/>
            <a:r>
              <a:rPr lang="en-US" b="1" dirty="0"/>
              <a:t>!true</a:t>
            </a:r>
            <a:r>
              <a:rPr lang="en-US" dirty="0"/>
              <a:t> is </a:t>
            </a:r>
            <a:r>
              <a:rPr lang="en-US" b="1" dirty="0"/>
              <a:t>false</a:t>
            </a:r>
            <a:r>
              <a:rPr lang="en-US" dirty="0"/>
              <a:t> and </a:t>
            </a:r>
            <a:r>
              <a:rPr lang="en-US" b="1" dirty="0"/>
              <a:t>!false</a:t>
            </a:r>
            <a:r>
              <a:rPr lang="en-US" dirty="0"/>
              <a:t> is </a:t>
            </a:r>
            <a:r>
              <a:rPr lang="en-US" b="1" dirty="0"/>
              <a:t>true</a:t>
            </a:r>
            <a:r>
              <a:rPr lang="en-US" dirty="0"/>
              <a:t>. </a:t>
            </a:r>
          </a:p>
          <a:p>
            <a:r>
              <a:rPr lang="en-US" dirty="0"/>
              <a:t>The ! operator is self-inverting on </a:t>
            </a:r>
            <a:r>
              <a:rPr lang="en-US" dirty="0">
                <a:solidFill>
                  <a:srgbClr val="0000FF"/>
                </a:solidFill>
              </a:rPr>
              <a:t>bool</a:t>
            </a:r>
            <a:r>
              <a:rPr lang="en-US" dirty="0"/>
              <a:t>, but </a:t>
            </a:r>
            <a:r>
              <a:rPr lang="en-US" dirty="0">
                <a:solidFill>
                  <a:srgbClr val="0000FF"/>
                </a:solidFill>
              </a:rPr>
              <a:t>not self-inverting on other type </a:t>
            </a:r>
          </a:p>
          <a:p>
            <a:r>
              <a:rPr lang="en-US" dirty="0"/>
              <a:t>! 0 = 1 </a:t>
            </a:r>
          </a:p>
          <a:p>
            <a:r>
              <a:rPr lang="en-US" dirty="0"/>
              <a:t>! n = 0 , here n is any integer, except zero (0) </a:t>
            </a:r>
          </a:p>
          <a:p>
            <a:r>
              <a:rPr lang="en-US" dirty="0"/>
              <a:t>              // produces a value of 0</a:t>
            </a:r>
          </a:p>
          <a:p>
            <a:endParaRPr lang="en-US" dirty="0">
              <a:solidFill>
                <a:srgbClr val="0000FF"/>
              </a:solidFill>
            </a:endParaRPr>
          </a:p>
          <a:p>
            <a:pPr marL="114300" indent="0">
              <a:buNone/>
            </a:pPr>
            <a:r>
              <a:rPr lang="mr-IN" dirty="0">
                <a:solidFill>
                  <a:srgbClr val="0000FF"/>
                </a:solidFill>
              </a:rPr>
              <a:t>int x = 4;</a:t>
            </a:r>
            <a:endParaRPr lang="en-US" dirty="0">
              <a:solidFill>
                <a:srgbClr val="0000FF"/>
              </a:solidFill>
            </a:endParaRPr>
          </a:p>
          <a:p>
            <a:pPr marL="114300" indent="0">
              <a:buNone/>
            </a:pPr>
            <a:r>
              <a:rPr lang="mr-IN" dirty="0">
                <a:solidFill>
                  <a:srgbClr val="0000FF"/>
                </a:solidFill>
              </a:rPr>
              <a:t>cout &lt;&lt; !x;</a:t>
            </a:r>
            <a:r>
              <a:rPr lang="en-CA" dirty="0">
                <a:solidFill>
                  <a:srgbClr val="0000FF"/>
                </a:solidFill>
              </a:rPr>
              <a:t> // what is the output? 4 or 0 or 1</a:t>
            </a:r>
          </a:p>
          <a:p>
            <a:pPr marL="114300" indent="0">
              <a:buNone/>
            </a:pPr>
            <a:endParaRPr lang="mr-IN" sz="1000" dirty="0">
              <a:solidFill>
                <a:srgbClr val="0000FF"/>
              </a:solidFill>
            </a:endParaRPr>
          </a:p>
          <a:p>
            <a:pPr marL="114300" indent="0">
              <a:buNone/>
            </a:pPr>
            <a:r>
              <a:rPr lang="mr-IN" dirty="0">
                <a:solidFill>
                  <a:srgbClr val="0000FF"/>
                </a:solidFill>
              </a:rPr>
              <a:t>cout &lt;&lt; !!x;</a:t>
            </a:r>
            <a:r>
              <a:rPr lang="en-CA" dirty="0">
                <a:solidFill>
                  <a:srgbClr val="0000FF"/>
                </a:solidFill>
              </a:rPr>
              <a:t>    // what is the output? 4 or 0 or 1</a:t>
            </a:r>
          </a:p>
          <a:p>
            <a:pPr marL="114300" indent="0">
              <a:buNone/>
            </a:pPr>
            <a:endParaRPr lang="en-US" dirty="0">
              <a:solidFill>
                <a:srgbClr val="0000FF"/>
              </a:solidFill>
            </a:endParaRPr>
          </a:p>
        </p:txBody>
      </p:sp>
    </p:spTree>
    <p:extLst>
      <p:ext uri="{BB962C8B-B14F-4D97-AF65-F5344CB8AC3E}">
        <p14:creationId xmlns:p14="http://schemas.microsoft.com/office/powerpoint/2010/main" val="363721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29E9-5CC3-43E8-BEE5-854960B0B48F}"/>
              </a:ext>
            </a:extLst>
          </p:cNvPr>
          <p:cNvSpPr>
            <a:spLocks noGrp="1"/>
          </p:cNvSpPr>
          <p:nvPr>
            <p:ph type="title"/>
          </p:nvPr>
        </p:nvSpPr>
        <p:spPr/>
        <p:txBody>
          <a:bodyPr/>
          <a:lstStyle/>
          <a:p>
            <a:r>
              <a:rPr lang="en-US" dirty="0"/>
              <a:t>Compound types </a:t>
            </a:r>
          </a:p>
        </p:txBody>
      </p:sp>
      <p:sp>
        <p:nvSpPr>
          <p:cNvPr id="3" name="Content Placeholder 2">
            <a:extLst>
              <a:ext uri="{FF2B5EF4-FFF2-40B4-BE49-F238E27FC236}">
                <a16:creationId xmlns:a16="http://schemas.microsoft.com/office/drawing/2014/main" id="{2A353BCB-BB7F-4817-9143-57B683557EAA}"/>
              </a:ext>
            </a:extLst>
          </p:cNvPr>
          <p:cNvSpPr>
            <a:spLocks noGrp="1"/>
          </p:cNvSpPr>
          <p:nvPr>
            <p:ph idx="1"/>
          </p:nvPr>
        </p:nvSpPr>
        <p:spPr>
          <a:xfrm>
            <a:off x="264695" y="1752600"/>
            <a:ext cx="8665903" cy="11854661"/>
          </a:xfrm>
        </p:spPr>
        <p:txBody>
          <a:bodyPr/>
          <a:lstStyle/>
          <a:p>
            <a:r>
              <a:rPr lang="en-US" dirty="0"/>
              <a:t>A compound type is a type composed of other types</a:t>
            </a:r>
          </a:p>
          <a:p>
            <a:r>
              <a:rPr lang="en-US" dirty="0"/>
              <a:t>Example</a:t>
            </a:r>
          </a:p>
          <a:p>
            <a:pPr marL="114300" indent="0">
              <a:buNone/>
            </a:pPr>
            <a:r>
              <a:rPr lang="en-US" dirty="0"/>
              <a:t>                struct, class</a:t>
            </a:r>
          </a:p>
          <a:p>
            <a:pPr marL="114300" indent="0">
              <a:buNone/>
            </a:pPr>
            <a:endParaRPr lang="en-US" sz="1100" dirty="0"/>
          </a:p>
          <a:p>
            <a:r>
              <a:rPr lang="en-US" altLang="en-US" b="1" dirty="0">
                <a:solidFill>
                  <a:srgbClr val="000080"/>
                </a:solidFill>
                <a:latin typeface="Courier New" panose="02070309020205020404" pitchFamily="49" charset="0"/>
                <a:cs typeface="Courier New" panose="02070309020205020404" pitchFamily="49" charset="0"/>
              </a:rPr>
              <a:t>// Modular Example </a:t>
            </a:r>
          </a:p>
          <a:p>
            <a:r>
              <a:rPr lang="en-US" altLang="en-US" b="1" dirty="0">
                <a:solidFill>
                  <a:srgbClr val="000080"/>
                </a:solidFill>
                <a:latin typeface="Courier New" panose="02070309020205020404" pitchFamily="49" charset="0"/>
                <a:cs typeface="Courier New" panose="02070309020205020404" pitchFamily="49" charset="0"/>
              </a:rPr>
              <a:t>// </a:t>
            </a:r>
            <a:r>
              <a:rPr lang="en-US" altLang="en-US" b="1" dirty="0" err="1">
                <a:solidFill>
                  <a:srgbClr val="000080"/>
                </a:solidFill>
                <a:latin typeface="Courier New" panose="02070309020205020404" pitchFamily="49" charset="0"/>
                <a:cs typeface="Courier New" panose="02070309020205020404" pitchFamily="49" charset="0"/>
              </a:rPr>
              <a:t>Transaction.h</a:t>
            </a:r>
            <a:r>
              <a:rPr lang="en-US" altLang="en-US" b="1" dirty="0">
                <a:solidFill>
                  <a:srgbClr val="000080"/>
                </a:solidFill>
                <a:latin typeface="Courier New" panose="02070309020205020404" pitchFamily="49" charset="0"/>
                <a:cs typeface="Courier New" panose="02070309020205020404" pitchFamily="49" charset="0"/>
              </a:rPr>
              <a:t> </a:t>
            </a:r>
          </a:p>
          <a:p>
            <a:pPr marL="114300" indent="0">
              <a:buNone/>
            </a:pPr>
            <a:r>
              <a:rPr lang="en-US" altLang="en-US" b="1" dirty="0">
                <a:solidFill>
                  <a:srgbClr val="800000"/>
                </a:solidFill>
                <a:latin typeface="Courier New" panose="02070309020205020404" pitchFamily="49" charset="0"/>
                <a:cs typeface="Courier New" panose="02070309020205020404" pitchFamily="49" charset="0"/>
              </a:rPr>
              <a:t>struct</a:t>
            </a:r>
            <a:r>
              <a:rPr lang="en-US" altLang="en-US" b="1" dirty="0">
                <a:solidFill>
                  <a:srgbClr val="000080"/>
                </a:solidFill>
                <a:latin typeface="Courier New" panose="02070309020205020404" pitchFamily="49" charset="0"/>
                <a:cs typeface="Courier New" panose="02070309020205020404" pitchFamily="49" charset="0"/>
              </a:rPr>
              <a:t> Transaction {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        int acct; // account number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        char type; // credit 'c' debit 'd’ </a:t>
            </a:r>
          </a:p>
          <a:p>
            <a:pPr marL="114300" indent="0">
              <a:buNone/>
            </a:pPr>
            <a:r>
              <a:rPr lang="en-US" altLang="en-US" b="1" dirty="0">
                <a:solidFill>
                  <a:srgbClr val="000080"/>
                </a:solidFill>
                <a:latin typeface="Courier New" panose="02070309020205020404" pitchFamily="49" charset="0"/>
                <a:cs typeface="Courier New" panose="02070309020205020404" pitchFamily="49" charset="0"/>
              </a:rPr>
              <a:t>        double amount; // transaction amount };</a:t>
            </a:r>
            <a:r>
              <a:rPr lang="en-US" altLang="en-US" sz="800" dirty="0">
                <a:solidFill>
                  <a:schemeClr val="tx1"/>
                </a:solidFill>
              </a:rPr>
              <a:t> </a:t>
            </a:r>
            <a:endParaRPr lang="en-US" altLang="en-US" sz="48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386680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 in “c” VS “</a:t>
            </a:r>
            <a:r>
              <a:rPr lang="en-US" dirty="0" err="1"/>
              <a:t>c++</a:t>
            </a:r>
            <a:r>
              <a:rPr lang="en-US" dirty="0"/>
              <a:t>”</a:t>
            </a:r>
          </a:p>
        </p:txBody>
      </p:sp>
      <p:sp>
        <p:nvSpPr>
          <p:cNvPr id="3" name="Content Placeholder 2"/>
          <p:cNvSpPr>
            <a:spLocks noGrp="1"/>
          </p:cNvSpPr>
          <p:nvPr>
            <p:ph idx="1"/>
          </p:nvPr>
        </p:nvSpPr>
        <p:spPr>
          <a:xfrm>
            <a:off x="457200" y="1752600"/>
            <a:ext cx="8479642" cy="4861440"/>
          </a:xfrm>
        </p:spPr>
        <p:txBody>
          <a:bodyPr numCol="2">
            <a:normAutofit/>
          </a:bodyPr>
          <a:lstStyle/>
          <a:p>
            <a:pPr marL="114300" indent="0">
              <a:buNone/>
            </a:pPr>
            <a:r>
              <a:rPr lang="en-US" sz="1500" b="1" dirty="0">
                <a:solidFill>
                  <a:srgbClr val="FF0000"/>
                </a:solidFill>
              </a:rPr>
              <a:t>// Modular Example - C++</a:t>
            </a:r>
          </a:p>
          <a:p>
            <a:pPr marL="114300" indent="0">
              <a:buNone/>
            </a:pPr>
            <a:r>
              <a:rPr lang="en-US" sz="1500" dirty="0"/>
              <a:t> // </a:t>
            </a:r>
            <a:r>
              <a:rPr lang="en-US" sz="1500" dirty="0" err="1"/>
              <a:t>Transaction.h</a:t>
            </a:r>
            <a:endParaRPr lang="en-US" sz="1500" dirty="0"/>
          </a:p>
          <a:p>
            <a:pPr marL="114300" indent="0">
              <a:buNone/>
            </a:pPr>
            <a:endParaRPr lang="en-US" sz="1500" dirty="0"/>
          </a:p>
          <a:p>
            <a:pPr marL="114300" indent="0">
              <a:buNone/>
            </a:pPr>
            <a:r>
              <a:rPr lang="en-US" sz="1500" dirty="0"/>
              <a:t> </a:t>
            </a:r>
            <a:r>
              <a:rPr lang="en-US" sz="1500" dirty="0" err="1"/>
              <a:t>struct</a:t>
            </a:r>
            <a:r>
              <a:rPr lang="en-US" sz="1500" dirty="0"/>
              <a:t> Transaction {</a:t>
            </a:r>
          </a:p>
          <a:p>
            <a:pPr marL="114300" indent="0">
              <a:buNone/>
            </a:pPr>
            <a:r>
              <a:rPr lang="en-US" sz="1500" dirty="0"/>
              <a:t>     int acct;</a:t>
            </a:r>
          </a:p>
          <a:p>
            <a:pPr marL="114300" indent="0">
              <a:buNone/>
            </a:pPr>
            <a:r>
              <a:rPr lang="en-US" sz="1500" dirty="0"/>
              <a:t>     char type;      </a:t>
            </a:r>
          </a:p>
          <a:p>
            <a:pPr marL="114300" indent="0">
              <a:buNone/>
            </a:pPr>
            <a:r>
              <a:rPr lang="en-US" sz="1500" dirty="0"/>
              <a:t>     double amount;</a:t>
            </a:r>
          </a:p>
          <a:p>
            <a:pPr marL="114300" indent="0">
              <a:buNone/>
            </a:pPr>
            <a:r>
              <a:rPr lang="en-US" sz="1500" dirty="0"/>
              <a:t> };</a:t>
            </a:r>
          </a:p>
          <a:p>
            <a:pPr marL="114300" indent="0">
              <a:buNone/>
            </a:pPr>
            <a:r>
              <a:rPr lang="en-US" sz="1500" dirty="0"/>
              <a:t> void enter(Transaction*);</a:t>
            </a:r>
          </a:p>
          <a:p>
            <a:pPr marL="114300" indent="0">
              <a:buNone/>
            </a:pPr>
            <a:r>
              <a:rPr lang="en-US" sz="1500" dirty="0"/>
              <a:t> void display(</a:t>
            </a:r>
            <a:r>
              <a:rPr lang="en-US" sz="1500" dirty="0" err="1"/>
              <a:t>const</a:t>
            </a:r>
            <a:r>
              <a:rPr lang="en-US" sz="1500" dirty="0"/>
              <a:t> Transaction*); </a:t>
            </a:r>
          </a:p>
          <a:p>
            <a:pPr marL="114300" indent="0">
              <a:buNone/>
            </a:pPr>
            <a:r>
              <a:rPr lang="en-US" sz="1500" dirty="0"/>
              <a:t> // ...</a:t>
            </a:r>
          </a:p>
          <a:p>
            <a:pPr marL="114300" indent="0">
              <a:buNone/>
            </a:pPr>
            <a:endParaRPr lang="en-US" sz="1500" dirty="0"/>
          </a:p>
          <a:p>
            <a:pPr marL="114300" indent="0">
              <a:buNone/>
            </a:pPr>
            <a:r>
              <a:rPr lang="en-US" sz="1500" dirty="0"/>
              <a:t> int main() {</a:t>
            </a:r>
          </a:p>
          <a:p>
            <a:pPr marL="114300" indent="0">
              <a:buNone/>
            </a:pPr>
            <a:r>
              <a:rPr lang="en-US" sz="1500" dirty="0"/>
              <a:t>     Transaction </a:t>
            </a:r>
            <a:r>
              <a:rPr lang="en-US" sz="1500" dirty="0" err="1"/>
              <a:t>tr</a:t>
            </a:r>
            <a:r>
              <a:rPr lang="en-US" sz="1500" dirty="0"/>
              <a:t>;</a:t>
            </a:r>
          </a:p>
          <a:p>
            <a:pPr marL="114300" indent="0">
              <a:buNone/>
            </a:pPr>
            <a:r>
              <a:rPr lang="en-US" sz="1500" dirty="0"/>
              <a:t>     // ...</a:t>
            </a:r>
          </a:p>
          <a:p>
            <a:pPr marL="114300" indent="0">
              <a:buNone/>
            </a:pPr>
            <a:r>
              <a:rPr lang="en-US" sz="1500" dirty="0"/>
              <a:t> }</a:t>
            </a:r>
          </a:p>
          <a:p>
            <a:pPr marL="114300" indent="0">
              <a:buNone/>
            </a:pPr>
            <a:endParaRPr lang="en-US" sz="1500" dirty="0"/>
          </a:p>
          <a:p>
            <a:pPr marL="114300" indent="0">
              <a:buNone/>
            </a:pPr>
            <a:r>
              <a:rPr lang="en-US" sz="1500" dirty="0"/>
              <a:t>// </a:t>
            </a:r>
            <a:r>
              <a:rPr lang="en-US" sz="1500" b="1" dirty="0">
                <a:solidFill>
                  <a:srgbClr val="FF0000"/>
                </a:solidFill>
              </a:rPr>
              <a:t>Modular Example - C</a:t>
            </a:r>
          </a:p>
          <a:p>
            <a:pPr marL="114300" indent="0">
              <a:buNone/>
            </a:pPr>
            <a:r>
              <a:rPr lang="en-US" sz="1500" dirty="0"/>
              <a:t> // </a:t>
            </a:r>
            <a:r>
              <a:rPr lang="en-US" sz="1500" dirty="0" err="1"/>
              <a:t>Transaction.h</a:t>
            </a:r>
            <a:endParaRPr lang="en-US" sz="1500" dirty="0"/>
          </a:p>
          <a:p>
            <a:pPr marL="114300" indent="0">
              <a:buNone/>
            </a:pPr>
            <a:endParaRPr lang="en-US" sz="1500" dirty="0"/>
          </a:p>
          <a:p>
            <a:pPr marL="114300" indent="0">
              <a:buNone/>
            </a:pPr>
            <a:r>
              <a:rPr lang="en-US" sz="1500" dirty="0"/>
              <a:t> </a:t>
            </a:r>
            <a:r>
              <a:rPr lang="en-US" sz="1500" dirty="0" err="1"/>
              <a:t>struct</a:t>
            </a:r>
            <a:r>
              <a:rPr lang="en-US" sz="1500" dirty="0"/>
              <a:t> Transaction {</a:t>
            </a:r>
          </a:p>
          <a:p>
            <a:pPr marL="114300" indent="0">
              <a:buNone/>
            </a:pPr>
            <a:r>
              <a:rPr lang="en-US" sz="1500" dirty="0"/>
              <a:t>     int acct;</a:t>
            </a:r>
          </a:p>
          <a:p>
            <a:pPr marL="114300" indent="0">
              <a:buNone/>
            </a:pPr>
            <a:r>
              <a:rPr lang="en-US" sz="1500" dirty="0"/>
              <a:t>     char type;      </a:t>
            </a:r>
          </a:p>
          <a:p>
            <a:pPr marL="114300" indent="0">
              <a:buNone/>
            </a:pPr>
            <a:r>
              <a:rPr lang="en-US" sz="1500" dirty="0"/>
              <a:t>     double amount;</a:t>
            </a:r>
          </a:p>
          <a:p>
            <a:pPr marL="114300" indent="0">
              <a:buNone/>
            </a:pPr>
            <a:r>
              <a:rPr lang="en-US" sz="1500" dirty="0"/>
              <a:t> };</a:t>
            </a:r>
          </a:p>
          <a:p>
            <a:pPr marL="114300" indent="0">
              <a:buNone/>
            </a:pPr>
            <a:r>
              <a:rPr lang="en-US" sz="1500" dirty="0"/>
              <a:t> void enter(</a:t>
            </a:r>
            <a:r>
              <a:rPr lang="en-US" sz="1500" dirty="0" err="1">
                <a:solidFill>
                  <a:srgbClr val="FF0000"/>
                </a:solidFill>
              </a:rPr>
              <a:t>struct</a:t>
            </a:r>
            <a:r>
              <a:rPr lang="en-US" sz="1500" dirty="0">
                <a:solidFill>
                  <a:srgbClr val="FF0000"/>
                </a:solidFill>
              </a:rPr>
              <a:t> </a:t>
            </a:r>
            <a:r>
              <a:rPr lang="en-US" sz="1500" dirty="0"/>
              <a:t>Transaction*);</a:t>
            </a:r>
          </a:p>
          <a:p>
            <a:pPr marL="114300" indent="0">
              <a:buNone/>
            </a:pPr>
            <a:r>
              <a:rPr lang="en-US" sz="1500" dirty="0"/>
              <a:t> void display(</a:t>
            </a:r>
            <a:r>
              <a:rPr lang="en-US" sz="1500" dirty="0" err="1"/>
              <a:t>const</a:t>
            </a:r>
            <a:r>
              <a:rPr lang="en-US" sz="1500" dirty="0"/>
              <a:t> </a:t>
            </a:r>
            <a:r>
              <a:rPr lang="en-US" sz="1500" dirty="0" err="1">
                <a:solidFill>
                  <a:srgbClr val="FF0000"/>
                </a:solidFill>
              </a:rPr>
              <a:t>struct</a:t>
            </a:r>
            <a:r>
              <a:rPr lang="en-US" sz="1500" dirty="0">
                <a:solidFill>
                  <a:srgbClr val="FF0000"/>
                </a:solidFill>
              </a:rPr>
              <a:t> </a:t>
            </a:r>
            <a:r>
              <a:rPr lang="en-US" sz="1500" dirty="0"/>
              <a:t>Transaction*); </a:t>
            </a:r>
          </a:p>
          <a:p>
            <a:pPr marL="114300" indent="0">
              <a:buNone/>
            </a:pPr>
            <a:r>
              <a:rPr lang="en-US" sz="1500" dirty="0"/>
              <a:t> // ...</a:t>
            </a:r>
          </a:p>
          <a:p>
            <a:pPr marL="114300" indent="0">
              <a:buNone/>
            </a:pPr>
            <a:endParaRPr lang="en-US" sz="1500" dirty="0"/>
          </a:p>
          <a:p>
            <a:pPr marL="114300" indent="0">
              <a:buNone/>
            </a:pPr>
            <a:r>
              <a:rPr lang="en-US" sz="1500" dirty="0"/>
              <a:t> int main() {</a:t>
            </a:r>
          </a:p>
          <a:p>
            <a:pPr marL="114300" indent="0">
              <a:buNone/>
            </a:pPr>
            <a:r>
              <a:rPr lang="en-US" sz="1500" dirty="0"/>
              <a:t>     </a:t>
            </a:r>
            <a:r>
              <a:rPr lang="en-US" sz="1500" dirty="0" err="1">
                <a:solidFill>
                  <a:srgbClr val="FF0000"/>
                </a:solidFill>
              </a:rPr>
              <a:t>struct</a:t>
            </a:r>
            <a:r>
              <a:rPr lang="en-US" sz="1500" dirty="0">
                <a:solidFill>
                  <a:srgbClr val="FF0000"/>
                </a:solidFill>
              </a:rPr>
              <a:t> </a:t>
            </a:r>
            <a:r>
              <a:rPr lang="en-US" sz="1500" dirty="0"/>
              <a:t>Transaction </a:t>
            </a:r>
            <a:r>
              <a:rPr lang="en-US" sz="1500" dirty="0" err="1"/>
              <a:t>tr</a:t>
            </a:r>
            <a:r>
              <a:rPr lang="en-US" sz="1500" dirty="0"/>
              <a:t>;</a:t>
            </a:r>
          </a:p>
          <a:p>
            <a:pPr marL="114300" indent="0">
              <a:buNone/>
            </a:pPr>
            <a:r>
              <a:rPr lang="en-US" sz="1500" dirty="0"/>
              <a:t>     // ...</a:t>
            </a:r>
          </a:p>
          <a:p>
            <a:pPr marL="114300" indent="0">
              <a:buNone/>
            </a:pPr>
            <a:r>
              <a:rPr lang="en-US" sz="1500" dirty="0"/>
              <a:t> }</a:t>
            </a:r>
          </a:p>
        </p:txBody>
      </p:sp>
    </p:spTree>
    <p:extLst>
      <p:ext uri="{BB962C8B-B14F-4D97-AF65-F5344CB8AC3E}">
        <p14:creationId xmlns:p14="http://schemas.microsoft.com/office/powerpoint/2010/main" val="128120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Struct</a:t>
            </a:r>
            <a:r>
              <a:rPr lang="en-US" dirty="0"/>
              <a:t> in c VS </a:t>
            </a:r>
            <a:r>
              <a:rPr lang="en-US" dirty="0" err="1"/>
              <a:t>c++</a:t>
            </a:r>
            <a:endParaRPr lang="en-US" dirty="0"/>
          </a:p>
        </p:txBody>
      </p:sp>
      <p:sp>
        <p:nvSpPr>
          <p:cNvPr id="3" name="Content Placeholder 2"/>
          <p:cNvSpPr>
            <a:spLocks noGrp="1"/>
          </p:cNvSpPr>
          <p:nvPr>
            <p:ph idx="1"/>
          </p:nvPr>
        </p:nvSpPr>
        <p:spPr/>
        <p:txBody>
          <a:bodyPr/>
          <a:lstStyle/>
          <a:p>
            <a:r>
              <a:rPr lang="en-US" dirty="0">
                <a:solidFill>
                  <a:schemeClr val="tx1"/>
                </a:solidFill>
              </a:rPr>
              <a:t>In C++ struct behaves like a class with some exceptions (default access modifier is public)</a:t>
            </a:r>
          </a:p>
          <a:p>
            <a:pPr marL="114300" indent="0">
              <a:buNone/>
            </a:pPr>
            <a:endParaRPr lang="en-US" dirty="0">
              <a:solidFill>
                <a:schemeClr val="tx1"/>
              </a:solidFill>
            </a:endParaRPr>
          </a:p>
          <a:p>
            <a:r>
              <a:rPr lang="en-US" dirty="0">
                <a:solidFill>
                  <a:schemeClr val="tx1"/>
                </a:solidFill>
              </a:rPr>
              <a:t>C has no class feature, so, do the struct. </a:t>
            </a:r>
          </a:p>
          <a:p>
            <a:pPr marL="114300" indent="0">
              <a:buNone/>
            </a:pPr>
            <a:endParaRPr lang="en-US" dirty="0">
              <a:solidFill>
                <a:schemeClr val="tx1"/>
              </a:solidFill>
            </a:endParaRPr>
          </a:p>
          <a:p>
            <a:r>
              <a:rPr lang="en-US" dirty="0">
                <a:solidFill>
                  <a:schemeClr val="tx1"/>
                </a:solidFill>
              </a:rPr>
              <a:t>In C there is no function inside the structure while in C++ we can define function</a:t>
            </a:r>
          </a:p>
          <a:p>
            <a:pPr marL="114300" indent="0">
              <a:buNone/>
            </a:pPr>
            <a:endParaRPr lang="en-US" dirty="0">
              <a:solidFill>
                <a:schemeClr val="tx1"/>
              </a:solidFill>
            </a:endParaRPr>
          </a:p>
          <a:p>
            <a:r>
              <a:rPr lang="en-US" dirty="0">
                <a:solidFill>
                  <a:schemeClr val="tx1"/>
                </a:solidFill>
              </a:rPr>
              <a:t>We can have both pointers and references to struct in C++, but only pointers to structs of C are allowed</a:t>
            </a:r>
          </a:p>
        </p:txBody>
      </p:sp>
    </p:spTree>
    <p:extLst>
      <p:ext uri="{BB962C8B-B14F-4D97-AF65-F5344CB8AC3E}">
        <p14:creationId xmlns:p14="http://schemas.microsoft.com/office/powerpoint/2010/main" val="294318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AC09-FA33-43E3-ADF4-20980F18DDB5}"/>
              </a:ext>
            </a:extLst>
          </p:cNvPr>
          <p:cNvSpPr>
            <a:spLocks noGrp="1"/>
          </p:cNvSpPr>
          <p:nvPr>
            <p:ph type="title"/>
          </p:nvPr>
        </p:nvSpPr>
        <p:spPr/>
        <p:txBody>
          <a:bodyPr/>
          <a:lstStyle/>
          <a:p>
            <a:r>
              <a:rPr lang="en-US" dirty="0"/>
              <a:t>Auto keyword</a:t>
            </a:r>
          </a:p>
        </p:txBody>
      </p:sp>
      <p:graphicFrame>
        <p:nvGraphicFramePr>
          <p:cNvPr id="4" name="Content Placeholder 3">
            <a:extLst>
              <a:ext uri="{FF2B5EF4-FFF2-40B4-BE49-F238E27FC236}">
                <a16:creationId xmlns:a16="http://schemas.microsoft.com/office/drawing/2014/main" id="{5285F81E-F47E-45A1-8E80-08F6AE97E576}"/>
              </a:ext>
            </a:extLst>
          </p:cNvPr>
          <p:cNvGraphicFramePr>
            <a:graphicFrameLocks noGrp="1"/>
          </p:cNvGraphicFramePr>
          <p:nvPr>
            <p:ph idx="1"/>
            <p:extLst>
              <p:ext uri="{D42A27DB-BD31-4B8C-83A1-F6EECF244321}">
                <p14:modId xmlns:p14="http://schemas.microsoft.com/office/powerpoint/2010/main" val="777785532"/>
              </p:ext>
            </p:extLst>
          </p:nvPr>
        </p:nvGraphicFramePr>
        <p:xfrm>
          <a:off x="288968" y="1600200"/>
          <a:ext cx="8649292" cy="5577840"/>
        </p:xfrm>
        <a:graphic>
          <a:graphicData uri="http://schemas.openxmlformats.org/drawingml/2006/table">
            <a:tbl>
              <a:tblPr/>
              <a:tblGrid>
                <a:gridCol w="8649292">
                  <a:extLst>
                    <a:ext uri="{9D8B030D-6E8A-4147-A177-3AD203B41FA5}">
                      <a16:colId xmlns:a16="http://schemas.microsoft.com/office/drawing/2014/main" val="4116876009"/>
                    </a:ext>
                  </a:extLst>
                </a:gridCol>
              </a:tblGrid>
              <a:tr h="2804320">
                <a:tc>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mn-lt"/>
                        </a:rPr>
                        <a:t>This keyword deduces the object's type directly from its initializer's type. </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altLang="en-US" sz="2400" b="0" i="0" u="none" strike="noStrike" cap="none" normalizeH="0" baseline="0" dirty="0">
                        <a:ln>
                          <a:noFill/>
                        </a:ln>
                        <a:solidFill>
                          <a:srgbClr val="000000"/>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mn-lt"/>
                        </a:rPr>
                        <a:t> We must provide the initializer in any </a:t>
                      </a:r>
                      <a:r>
                        <a:rPr kumimoji="0" lang="en-US" altLang="en-US" sz="2400" b="1" i="0" u="none" strike="noStrike" cap="none" normalizeH="0" baseline="0" dirty="0">
                          <a:ln>
                            <a:noFill/>
                          </a:ln>
                          <a:solidFill>
                            <a:srgbClr val="000080"/>
                          </a:solidFill>
                          <a:effectLst/>
                          <a:latin typeface="+mn-lt"/>
                          <a:cs typeface="Courier New" panose="02070309020205020404" pitchFamily="49" charset="0"/>
                        </a:rPr>
                        <a:t>auto</a:t>
                      </a:r>
                      <a:r>
                        <a:rPr kumimoji="0" lang="en-US" altLang="en-US" sz="2400" b="0" i="0" u="none" strike="noStrike" cap="none" normalizeH="0" baseline="0" dirty="0">
                          <a:ln>
                            <a:noFill/>
                          </a:ln>
                          <a:solidFill>
                            <a:srgbClr val="000000"/>
                          </a:solidFill>
                          <a:effectLst/>
                          <a:latin typeface="+mn-lt"/>
                        </a:rPr>
                        <a:t> declaration. </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For example,</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2400" dirty="0">
                          <a:solidFill>
                            <a:srgbClr val="0070C0"/>
                          </a:solidFill>
                          <a:effectLst/>
                          <a:latin typeface="+mn-lt"/>
                        </a:rPr>
                        <a:t>       auto</a:t>
                      </a:r>
                      <a:r>
                        <a:rPr lang="en-US" sz="2400" dirty="0">
                          <a:effectLst/>
                          <a:latin typeface="+mn-lt"/>
                        </a:rPr>
                        <a:t> x = 4; // x is an </a:t>
                      </a:r>
                      <a:r>
                        <a:rPr lang="en-US" sz="2400" dirty="0" err="1">
                          <a:effectLst/>
                          <a:latin typeface="+mn-lt"/>
                        </a:rPr>
                        <a:t>int</a:t>
                      </a:r>
                      <a:r>
                        <a:rPr lang="en-US" sz="2400" dirty="0">
                          <a:effectLst/>
                          <a:latin typeface="+mn-lt"/>
                        </a:rPr>
                        <a:t> that is initialized to 4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2400" dirty="0">
                          <a:solidFill>
                            <a:srgbClr val="0070C0"/>
                          </a:solidFill>
                          <a:effectLst/>
                          <a:latin typeface="+mn-lt"/>
                        </a:rPr>
                        <a:t>        auto</a:t>
                      </a:r>
                      <a:r>
                        <a:rPr lang="en-US" sz="2400" dirty="0">
                          <a:effectLst/>
                          <a:latin typeface="+mn-lt"/>
                        </a:rPr>
                        <a:t> y = 3.5; // y is a double that is initialized to 3.5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80"/>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80"/>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mn-lt"/>
                          <a:cs typeface="Courier New" panose="02070309020205020404" pitchFamily="49" charset="0"/>
                        </a:rPr>
                        <a:t>auto</a:t>
                      </a:r>
                      <a:r>
                        <a:rPr kumimoji="0" lang="en-US" altLang="en-US" sz="2400" b="0" i="0" u="none" strike="noStrike" cap="none" normalizeH="0" baseline="0" dirty="0">
                          <a:ln>
                            <a:noFill/>
                          </a:ln>
                          <a:solidFill>
                            <a:srgbClr val="000000"/>
                          </a:solidFill>
                          <a:effectLst/>
                          <a:latin typeface="+mn-lt"/>
                        </a:rPr>
                        <a:t> is quite useful: it simplifies our coding by using information that the compiler already has. </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mn-lt"/>
                        </a:rPr>
                      </a:br>
                      <a:endParaRPr lang="en-US" sz="2400" dirty="0">
                        <a:effectLst/>
                        <a:latin typeface="+mn-lt"/>
                      </a:endParaRPr>
                    </a:p>
                    <a:p>
                      <a:endParaRPr lang="en-US" sz="2400" dirty="0">
                        <a:effectLst/>
                        <a:latin typeface="+mn-lt"/>
                      </a:endParaRPr>
                    </a:p>
                  </a:txBody>
                  <a:tcPr anchor="ctr">
                    <a:lnL>
                      <a:noFill/>
                    </a:lnL>
                    <a:lnR>
                      <a:noFill/>
                    </a:lnR>
                    <a:lnT>
                      <a:noFill/>
                    </a:lnT>
                    <a:lnB>
                      <a:noFill/>
                    </a:lnB>
                  </a:tcPr>
                </a:tc>
                <a:extLst>
                  <a:ext uri="{0D108BD9-81ED-4DB2-BD59-A6C34878D82A}">
                    <a16:rowId xmlns:a16="http://schemas.microsoft.com/office/drawing/2014/main" val="253070102"/>
                  </a:ext>
                </a:extLst>
              </a:tr>
            </a:tbl>
          </a:graphicData>
        </a:graphic>
      </p:graphicFrame>
    </p:spTree>
    <p:extLst>
      <p:ext uri="{BB962C8B-B14F-4D97-AF65-F5344CB8AC3E}">
        <p14:creationId xmlns:p14="http://schemas.microsoft.com/office/powerpoint/2010/main" val="2854799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4383</TotalTime>
  <Words>2940</Words>
  <Application>Microsoft Office PowerPoint</Application>
  <PresentationFormat>On-screen Show (4:3)</PresentationFormat>
  <Paragraphs>569</Paragraphs>
  <Slides>42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Book Antiqua</vt:lpstr>
      <vt:lpstr>Calibri</vt:lpstr>
      <vt:lpstr>Century Gothic</vt:lpstr>
      <vt:lpstr>Courier New</vt:lpstr>
      <vt:lpstr>Menlo</vt:lpstr>
      <vt:lpstr>Verdana</vt:lpstr>
      <vt:lpstr>Apothecary</vt:lpstr>
      <vt:lpstr>Types, Overloading, References, Dynamic Memory</vt:lpstr>
      <vt:lpstr>Types</vt:lpstr>
      <vt:lpstr>C++ Types</vt:lpstr>
      <vt:lpstr>Fundamental</vt:lpstr>
      <vt:lpstr>bool to int</vt:lpstr>
      <vt:lpstr>Compound types </vt:lpstr>
      <vt:lpstr>Struct in “c” VS “c++”</vt:lpstr>
      <vt:lpstr>Struct in c VS c++</vt:lpstr>
      <vt:lpstr>Auto keyword</vt:lpstr>
      <vt:lpstr>Declarations -definitions</vt:lpstr>
      <vt:lpstr>declaration</vt:lpstr>
      <vt:lpstr>definition</vt:lpstr>
      <vt:lpstr>comparison</vt:lpstr>
      <vt:lpstr>Proper header file inclusion</vt:lpstr>
      <vt:lpstr>scope</vt:lpstr>
      <vt:lpstr>Going Out of Scope</vt:lpstr>
      <vt:lpstr>Shadowing</vt:lpstr>
      <vt:lpstr>Shadowing</vt:lpstr>
      <vt:lpstr>Function overloading</vt:lpstr>
      <vt:lpstr>Overloading-example</vt:lpstr>
      <vt:lpstr>Function overloading</vt:lpstr>
      <vt:lpstr>Default Parameter Values </vt:lpstr>
      <vt:lpstr>prototypes</vt:lpstr>
      <vt:lpstr>Reference</vt:lpstr>
      <vt:lpstr>reference</vt:lpstr>
      <vt:lpstr>Reference-example</vt:lpstr>
      <vt:lpstr>How referencing works?</vt:lpstr>
      <vt:lpstr>Array of pointers</vt:lpstr>
      <vt:lpstr>Array of pointers</vt:lpstr>
      <vt:lpstr>Array of pointers</vt:lpstr>
      <vt:lpstr>Array of pointers</vt:lpstr>
      <vt:lpstr>Dynamic memory</vt:lpstr>
      <vt:lpstr>Static memory</vt:lpstr>
      <vt:lpstr>Static memory-lifetime</vt:lpstr>
      <vt:lpstr>Dynamic memory</vt:lpstr>
      <vt:lpstr>new</vt:lpstr>
      <vt:lpstr>delete</vt:lpstr>
      <vt:lpstr>A complete example</vt:lpstr>
      <vt:lpstr>Memory issues</vt:lpstr>
      <vt:lpstr>Quiz Two</vt:lpstr>
      <vt:lpstr>Next workshop</vt:lpstr>
      <vt:lpstr>Questions?</vt:lpstr>
    </vt:vector>
  </TitlesOfParts>
  <Company>mcmaster Univeristy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Overloading, References, Dynamic Memory</dc:title>
  <dc:creator>Md Nour Hossain</dc:creator>
  <cp:lastModifiedBy>Nargis Khan</cp:lastModifiedBy>
  <cp:revision>138</cp:revision>
  <dcterms:created xsi:type="dcterms:W3CDTF">2018-01-20T21:48:47Z</dcterms:created>
  <dcterms:modified xsi:type="dcterms:W3CDTF">2020-05-28T17:38:07Z</dcterms:modified>
</cp:coreProperties>
</file>