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57" r:id="rId4"/>
    <p:sldId id="258" r:id="rId5"/>
    <p:sldId id="259" r:id="rId6"/>
    <p:sldId id="260" r:id="rId7"/>
    <p:sldId id="287" r:id="rId8"/>
    <p:sldId id="301" r:id="rId9"/>
    <p:sldId id="303" r:id="rId10"/>
    <p:sldId id="288" r:id="rId11"/>
    <p:sldId id="289" r:id="rId12"/>
    <p:sldId id="290" r:id="rId13"/>
    <p:sldId id="291" r:id="rId14"/>
    <p:sldId id="292" r:id="rId15"/>
    <p:sldId id="261" r:id="rId16"/>
    <p:sldId id="263" r:id="rId17"/>
    <p:sldId id="304" r:id="rId18"/>
    <p:sldId id="293" r:id="rId19"/>
    <p:sldId id="265" r:id="rId20"/>
    <p:sldId id="262" r:id="rId21"/>
    <p:sldId id="264" r:id="rId22"/>
    <p:sldId id="285" r:id="rId23"/>
    <p:sldId id="294" r:id="rId24"/>
    <p:sldId id="266" r:id="rId25"/>
    <p:sldId id="295" r:id="rId26"/>
    <p:sldId id="296" r:id="rId27"/>
    <p:sldId id="267" r:id="rId28"/>
    <p:sldId id="297" r:id="rId29"/>
    <p:sldId id="298" r:id="rId30"/>
    <p:sldId id="299" r:id="rId31"/>
    <p:sldId id="300"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33" autoAdjust="0"/>
    <p:restoredTop sz="75696" autoAdjust="0"/>
  </p:normalViewPr>
  <p:slideViewPr>
    <p:cSldViewPr snapToGrid="0">
      <p:cViewPr varScale="1">
        <p:scale>
          <a:sx n="76" d="100"/>
          <a:sy n="76" d="100"/>
        </p:scale>
        <p:origin x="440"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E927F-BF1B-4D23-8674-EDFC561321B4}" type="datetimeFigureOut">
              <a:rPr lang="en-CA" smtClean="0"/>
              <a:t>2020-05-07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36CC-A74E-4218-AD51-7E1DF348A9CE}" type="slidenum">
              <a:rPr lang="en-CA" smtClean="0"/>
              <a:t>‹#›</a:t>
            </a:fld>
            <a:endParaRPr lang="en-CA"/>
          </a:p>
        </p:txBody>
      </p:sp>
    </p:spTree>
    <p:extLst>
      <p:ext uri="{BB962C8B-B14F-4D97-AF65-F5344CB8AC3E}">
        <p14:creationId xmlns:p14="http://schemas.microsoft.com/office/powerpoint/2010/main" val="323709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voip-sip-sdk.com/"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www.asterisk.org/get-started" TargetMode="External"/><Relationship Id="rId4" Type="http://schemas.openxmlformats.org/officeDocument/2006/relationships/hyperlink" Target="http://www.voip-sip-sdk.com/p_24-ozeki-voip-sip-sdk-quick-start-guide-voip.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03260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Packet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dedicated circuit is good for voice communication it is not good for transmitting digital data.  The dedicated circuit is too inefficient in bandwidth when a million bits can be sent in a fraction of a second.  Therefore Packet Switching is the most popular form of connection for Ethernet and the Internet.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Two types of packet switched networks</a:t>
            </a:r>
          </a:p>
          <a:p>
            <a:pPr marL="228600" indent="-228600">
              <a:buFont typeface="+mj-lt"/>
              <a:buAutoNum type="arabicPeriod"/>
            </a:pPr>
            <a:r>
              <a:rPr lang="en-US" sz="1200" b="1" kern="1200" dirty="0">
                <a:solidFill>
                  <a:schemeClr val="tx1"/>
                </a:solidFill>
                <a:effectLst/>
                <a:latin typeface="+mn-lt"/>
                <a:ea typeface="+mn-ea"/>
                <a:cs typeface="+mn-cs"/>
              </a:rPr>
              <a:t>Datagram switching</a:t>
            </a:r>
          </a:p>
          <a:p>
            <a:r>
              <a:rPr lang="en-US" sz="1200" b="1" kern="1200" dirty="0">
                <a:solidFill>
                  <a:schemeClr val="tx1"/>
                </a:solidFill>
                <a:effectLst/>
                <a:latin typeface="+mn-lt"/>
                <a:ea typeface="+mn-ea"/>
                <a:cs typeface="+mn-cs"/>
              </a:rPr>
              <a:t>Datagram switching (Network layer)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datagram switching each packet is treated independently to all other packets. Depending on the current network situation (congestion or unavailability of the next hop) packets may take different routes/paths to the destination. Datagram switching is a connectionless approach where no connection establishment or tear down take place.</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suppose you and 4 of your friends had a card with the number 1 to 5 on it.  And you all decided to travel independently from </a:t>
            </a:r>
            <a:r>
              <a:rPr lang="en-US" sz="1200" kern="1200" dirty="0" err="1">
                <a:solidFill>
                  <a:schemeClr val="tx1"/>
                </a:solidFill>
                <a:effectLst/>
                <a:latin typeface="+mn-lt"/>
                <a:ea typeface="+mn-ea"/>
                <a:cs typeface="+mn-cs"/>
              </a:rPr>
              <a:t>Seneca@York</a:t>
            </a:r>
            <a:r>
              <a:rPr lang="en-US" sz="1200" kern="1200" dirty="0">
                <a:solidFill>
                  <a:schemeClr val="tx1"/>
                </a:solidFill>
                <a:effectLst/>
                <a:latin typeface="+mn-lt"/>
                <a:ea typeface="+mn-ea"/>
                <a:cs typeface="+mn-cs"/>
              </a:rPr>
              <a:t> to the CN tower.   One person may take a bus to the tower, another may take the subway, another a taxi and one may decide to drive his/her own car.  By each travelling his/her own path, no one path will be congested.  But if a traffic jam occurs and the ones driving or taking a taxi are delayed, all will eventually reach the Tower.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only problem is that some of your friends may arrive at the tower out of sequence (number 4 arrives before number 1), requiring the message to be reassembled in order.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how packet switched networking works.  Large messages are fragmented into small individual messages.  Because of the time, it takes to reassemble the packets into a message, packet switching requires speedy connections, if used for live audio or video transmission.  The biggest advantage of packet switching is its efficient use of bandwidth by not holding a connection open until a message reaches its destination, Packet switching also enhances line efficiency as packets from multiple applications can be multiplexed over the carrier. The Internet uses packet switching; packet switching enables the user to differentiate data streams based on priorities. Packets are stored and forwarded based on their priority to provide quality of service.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 Virtual Circuits</a:t>
            </a:r>
          </a:p>
          <a:p>
            <a:r>
              <a:rPr lang="en-CA" sz="1200" kern="1200" dirty="0">
                <a:solidFill>
                  <a:schemeClr val="tx1"/>
                </a:solidFill>
                <a:effectLst/>
                <a:latin typeface="+mn-lt"/>
                <a:ea typeface="+mn-ea"/>
                <a:cs typeface="+mn-cs"/>
              </a:rPr>
              <a:t>Virtual circuit is the combination of circuit switched and packet switched techniques where data is packetized and for sending it to the destination a temporary path known as virtual circuit is established. All the packets followed the same path to the destination during the session. The header of the packet contains the address of the next switch should be and the channel on which the packet is being carried, not end-to-end address like in datagram switching where the destination address is the IP address of the destination node. There are three phases of communication:</a:t>
            </a:r>
          </a:p>
          <a:p>
            <a:r>
              <a:rPr lang="en-US" sz="1200" kern="1200" dirty="0">
                <a:solidFill>
                  <a:schemeClr val="tx1"/>
                </a:solidFill>
                <a:effectLst/>
                <a:latin typeface="+mn-lt"/>
                <a:ea typeface="+mn-ea"/>
                <a:cs typeface="+mn-cs"/>
              </a:rPr>
              <a:t>Three phases of communication:</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Connection establishment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 transfer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Connection tear down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3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must try to be consistent – Frames are switched across single networks – Packets are routed across internets</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96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4363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a:solidFill>
                  <a:schemeClr val="tx1"/>
                </a:solidFill>
                <a:effectLst/>
                <a:latin typeface="+mn-lt"/>
                <a:ea typeface="+mn-ea"/>
                <a:cs typeface="+mn-cs"/>
              </a:rPr>
              <a:t>Switching is a process to forward frames coming in one port and forwarded out the destination port which copies the MAC address of the device attached to it. Switching is used because it is much faster than routing.  It is used to improve performance by minimizing broadcast and collision traffic which consume bandwidth.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Switches forward frames based on MAC address. </a:t>
            </a:r>
            <a:br>
              <a:rPr lang="en-US" sz="1200" dirty="0"/>
            </a:br>
            <a:endParaRPr lang="en-US" sz="1200" dirty="0"/>
          </a:p>
          <a:p>
            <a:pPr marL="285750" indent="-285750">
              <a:buFont typeface="Arial" panose="020B0604020202020204" pitchFamily="34" charset="0"/>
              <a:buChar char="•"/>
            </a:pPr>
            <a:r>
              <a:rPr lang="en-US" sz="1200" dirty="0"/>
              <a:t>The  switches port copies the MAC address of the device attached to it</a:t>
            </a:r>
            <a:br>
              <a:rPr lang="en-US" sz="1200" dirty="0"/>
            </a:br>
            <a:endParaRPr lang="en-US" sz="1200" dirty="0"/>
          </a:p>
          <a:p>
            <a:pPr marL="285750" indent="-285750">
              <a:buFont typeface="Arial" panose="020B0604020202020204" pitchFamily="34" charset="0"/>
              <a:buChar char="•"/>
            </a:pPr>
            <a:r>
              <a:rPr lang="en-US" sz="1200" dirty="0"/>
              <a:t>Much faster than routers and improve performance when collisions or broadcast traffic slow network down</a:t>
            </a:r>
            <a:endParaRPr lang="en-CA" sz="120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04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Host A wishes to send information to Host B. We can see there are 2 switched paths CDF and CEF. When the frame arrives at switch C, how does switch C know to send the information to switch E, instead of switch D?  The answer is switch C has a switching table with two columns: one for the destination of the frame, and the other for the switch to use to reach the destination host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switch-by-switch decision making continues across each physical link until the final switch forwards the frame to Host B.  Switches only know their neighbor; they do not know the entire path.  The path from Host A to CEF and final to Host B is called a data link.  There is only 1 data link across a single network, regardless of the number of switches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Internet was being developed, ARPANET consisted of several switched networks with no communication between them.  Bob Kahn and </a:t>
            </a:r>
            <a:r>
              <a:rPr lang="en-US" sz="1200" kern="1200" dirty="0" err="1">
                <a:solidFill>
                  <a:schemeClr val="tx1"/>
                </a:solidFill>
                <a:effectLst/>
                <a:latin typeface="+mn-lt"/>
                <a:ea typeface="+mn-ea"/>
                <a:cs typeface="+mn-cs"/>
              </a:rPr>
              <a:t>Vint</a:t>
            </a:r>
            <a:r>
              <a:rPr lang="en-US" sz="1200" kern="1200" dirty="0">
                <a:solidFill>
                  <a:schemeClr val="tx1"/>
                </a:solidFill>
                <a:effectLst/>
                <a:latin typeface="+mn-lt"/>
                <a:ea typeface="+mn-ea"/>
                <a:cs typeface="+mn-cs"/>
              </a:rPr>
              <a:t> Cerf devised a new device which they called a “gateway” which used a technology which linked single networks together.  Today, we call this device a router ( the term gateway is still used as a point of access to a network)</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Routing is built on top of switching as discussed last lecture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28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426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switches which are organized in a hierarchical fashion and only have one path to the destination host, a router is organized in a mesh with multiple paths to the destination host.  This is especially true for routers that border the Internet.  The rows in the routing table are in the thousands with each row identifying a destination path. Thus, the router must make a forwarding decision as to the best route making routing much slower than switching.  Routers have specific routing algorithms to help in the decision making,</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890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the router finds the best path is based on the type of routing protocol. We will not be discussing routing protocols.</a:t>
            </a:r>
          </a:p>
          <a:p>
            <a:r>
              <a:rPr lang="en-CA" dirty="0"/>
              <a:t>But regardless of the protocol all routers follow a 3 step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     The router finds the destination IP address. IPv4 by ANDing the IP address with the network mask.</a:t>
            </a:r>
          </a:p>
          <a:p>
            <a:pPr marL="228600" indent="-228600">
              <a:buFont typeface="+mj-lt"/>
              <a:buAutoNum type="arabicPeriod"/>
            </a:pPr>
            <a:r>
              <a:rPr lang="en-US" sz="1200" kern="1200" dirty="0">
                <a:solidFill>
                  <a:schemeClr val="tx1"/>
                </a:solidFill>
                <a:effectLst/>
                <a:latin typeface="+mn-lt"/>
                <a:ea typeface="+mn-ea"/>
                <a:cs typeface="+mn-cs"/>
              </a:rPr>
              <a:t>The router than compares the destination address with each line in its routing table.  The router must run through all of the lines because as a “mesh” it will probably have multiple paths to the same destination network.  All of the paths found, the router will use the “longest match” to find the best path.</a:t>
            </a:r>
          </a:p>
          <a:p>
            <a:pPr marL="228600" indent="-228600">
              <a:buFont typeface="+mj-lt"/>
              <a:buAutoNum type="arabicPeriod"/>
            </a:pPr>
            <a:endParaRPr lang="en-US" sz="1200" kern="1200" dirty="0">
              <a:solidFill>
                <a:schemeClr val="tx1"/>
              </a:solidFill>
              <a:effectLst/>
              <a:latin typeface="+mn-lt"/>
              <a:ea typeface="+mn-ea"/>
              <a:cs typeface="+mn-cs"/>
            </a:endParaRPr>
          </a:p>
          <a:p>
            <a:pPr marL="0" indent="0">
              <a:buFont typeface="+mj-lt"/>
              <a:buNone/>
            </a:pPr>
            <a:r>
              <a:rPr lang="en-US" sz="1200" kern="1200" dirty="0">
                <a:solidFill>
                  <a:schemeClr val="tx1"/>
                </a:solidFill>
                <a:effectLst/>
                <a:latin typeface="+mn-lt"/>
                <a:ea typeface="+mn-ea"/>
                <a:cs typeface="+mn-cs"/>
              </a:rPr>
              <a:t>  For example, suppose a packet was destined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on the Seneca College network, IPv4 142.204.250.120.  The router would apply the mask of 255.255.0.0 which means that the address range is 16 bits. If we apply this mask to the network address, we get 142.204.0.0.</a:t>
            </a:r>
          </a:p>
          <a:p>
            <a:pPr marL="0" indent="0">
              <a:buFont typeface="+mj-lt"/>
              <a:buNone/>
            </a:pP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router then compares the network address of 142.204 to every row in its routing table.  Because routers are connected to meshes, the router can’t stop after the first match, but must process through all rows to find all matching paths.  From the list of matches, the router must decide which route is the best-match.  The rule the router follows is which route is the longest match. For example, if the routing table showed 2 routes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142.204.0.0/16 and 142.204.0.0/24, and the packet was destined for network 142.204.250.120; the router would choose the destination row with the 24 bit host.  Why? The router’s job is to get the packet as close to the destination as possible, and the longest match rule ensures the packet will get to the Seneca subnet of 250.</a:t>
            </a:r>
          </a:p>
          <a:p>
            <a:pPr lvl="0"/>
            <a:endParaRPr lang="en-CA" sz="1200" kern="1200" dirty="0">
              <a:solidFill>
                <a:schemeClr val="tx1"/>
              </a:solidFill>
              <a:effectLst/>
              <a:latin typeface="+mn-lt"/>
              <a:ea typeface="+mn-ea"/>
              <a:cs typeface="+mn-cs"/>
            </a:endParaRPr>
          </a:p>
          <a:p>
            <a:pPr marL="228600" lvl="0" indent="-228600">
              <a:buFont typeface="+mj-lt"/>
              <a:buAutoNum type="arabicPeriod" startAt="3"/>
            </a:pPr>
            <a:r>
              <a:rPr lang="en-US" sz="1200" kern="1200" dirty="0">
                <a:solidFill>
                  <a:schemeClr val="tx1"/>
                </a:solidFill>
                <a:effectLst/>
                <a:latin typeface="+mn-lt"/>
                <a:ea typeface="+mn-ea"/>
                <a:cs typeface="+mn-cs"/>
              </a:rPr>
              <a:t>Sometimes, however, you will not only have multiple matches, but some rows may have the same longest match.  In this case the router uses some metric to break the tie.  The metric will depend on the routing protocol used.  Usually, the tie breaker will be the shortest distance.  For example, suppose two rows had identical matches, but one row had a metric of 2 and the other of 6.  The router would choose the metric of 2, or the shortest distance to the destination.  Two hops is shorter than 6 hops.  The metric could also be cost, which is preset by the administrator for each route and the route in this case would choose the route with the lowest cost.</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19187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Routers connect different signal networks together.  Single networks have no idea what a router is, they only know how to deliver frames to their neighbour.  They do not open the packet and look inside to see the message in the frame.  Routers work by acting as hosts on the network.  Like a PC, a router has a NIC and a unique IP address.  Unlike switches, routers and PCs have software that can open the frame to see the packet and view the source and destination IP addresses.  Kahn and Cerf solved the problem of connecting single networks by creating a new type of message, an IP packet.  Unlike frames, IP packets travel across all networks from source to destination.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Host A on Network Y, wants to send an application message to Host B on Network Z.  On Network Y, the router acts as a destination host, accepting the frame across Network Y data link.  Router O creates a new frame acceptable to Network Z.  Looking at its routing table, Router O, knows that to reach Network Z, it needs to send the frame to interface 4.5.6.7.  Router P acts like a host accepting the frame from Router O and forwards the frame to switch J.  Switch J uses its switching table to forward the frame to switch H which in turn forwards it to switch G and finally to Host B.</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44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25836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forwarding frames is done link by link.  From the table below we can see that there are 9 physical links.  Each single network has a single data link across it, so there are 3 data links, indicated in red in the diagram.  For each data link, a frame must be created which is compatible with the next network.  This is the job of the Router O.  It removes the Network Y frame header, and recreates a WAN header compatible with the data link to Router P.  Then it recalculates the LAN trailer and forwards the IP packet based on the destination IP address.  Router P receives the packet, rips off the WAN header and recreates a LAN header compatible with Network Z.  Router P also recalculates the LAN trailer and forwards the frame across the data link of Network Z to Host B.  A route is a path taken by a packet from the source to the destination host across and internet.  There is always only one packet created by Host A and one route from Host A to Host B as indicated by the dashed red line.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97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171027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535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8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771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Programmers are now designing applications which combine both data and voice.  Businesses like the convergence because it means they only manage one network; this is less expensive and more efficient than managing separate networks.  In addition, since calls are made using the Internet, governments have not taxed VoIP calls like land lines, thus calls are much cheaper.  Employees like it too because VoIP applications increase mobility and are available from the warehouse, home or on the road.  VoIP applications also increase collaboration between and improve customer relations by allowing video chat, Web conference, and instant messaging (each technology can be used individually or all of them simultaneously), through a single, easy-to-use interface.  Callers are less likely to get ensnared in voicemail menus or put on hold, which can improve customer loyalty and company profits.  For the above reasons, VoIP applications are growing in the business sector.  We should have a basic understanding of the technology and how it works.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587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VoIP is a client/server architecture which uses data devices to send real time audio communication as well as data over the TCP/IP Ethernet network.  The servers set up the connection, and once made, the clients then send IP packets back and forth until the call has ended and the servers take down the connection.  There is an excellent 1 hour tutorial on VoIP on you tube from Eli the Computer Guy</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Clients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clients can be a PC with speakers and microphone and VoIP software.  A client could also be a specialized VoIP telephone, which looks like a regular land line, but instead of using a standard RJ-11 connector, it uses an RJ-45 connector. These telephones have built in codecs to convert the digital IP packet to analog voice.  A traditional land line can also be a client provided the VoIP communication goes through a media gateway which does the conversion.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57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Servers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major VoIP signaling protocols, H.323 which is an ITU-T standard or SIP (Session Initiation Protocol) created by the IETF.  SIP is the newer standard and will probably replace H.323 in time.  All of the major </a:t>
            </a:r>
            <a:r>
              <a:rPr lang="en-US" sz="1200" kern="1200" dirty="0" err="1">
                <a:solidFill>
                  <a:schemeClr val="tx1"/>
                </a:solidFill>
                <a:effectLst/>
                <a:latin typeface="+mn-lt"/>
                <a:ea typeface="+mn-ea"/>
                <a:cs typeface="+mn-cs"/>
              </a:rPr>
              <a:t>telcos</a:t>
            </a:r>
            <a:r>
              <a:rPr lang="en-US" sz="1200" kern="1200" dirty="0">
                <a:solidFill>
                  <a:schemeClr val="tx1"/>
                </a:solidFill>
                <a:effectLst/>
                <a:latin typeface="+mn-lt"/>
                <a:ea typeface="+mn-ea"/>
                <a:cs typeface="+mn-cs"/>
              </a:rPr>
              <a:t> and cable companies offer VoIP services.  Most businesses and home users are buying the service from third party providers.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there is an open source version called </a:t>
            </a:r>
            <a:r>
              <a:rPr lang="en-US" sz="1200" kern="1200" dirty="0" err="1">
                <a:solidFill>
                  <a:schemeClr val="tx1"/>
                </a:solidFill>
                <a:effectLst/>
                <a:latin typeface="+mn-lt"/>
                <a:ea typeface="+mn-ea"/>
                <a:cs typeface="+mn-cs"/>
              </a:rPr>
              <a:t>OfficeSIP</a:t>
            </a:r>
            <a:r>
              <a:rPr lang="en-US" sz="1200" kern="1200" dirty="0">
                <a:solidFill>
                  <a:schemeClr val="tx1"/>
                </a:solidFill>
                <a:effectLst/>
                <a:latin typeface="+mn-lt"/>
                <a:ea typeface="+mn-ea"/>
                <a:cs typeface="+mn-cs"/>
              </a:rPr>
              <a:t> which works with Windows and can be downloaded onto any PC to act as a server.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Eli the Computer Guy, “Introduction to VoIP” at https://www.youtube.com/watch?v=2x3Ie6VZ_sg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68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would think that VoIP would be based on the TCP Transport protocol. TCP is connection-oriented which means that it sets up a pathway from source to destination before sending any packets.  It also has an acknowledgement system which guarantees delivery.  However, these features of TCP create latency in the communication greater than 250 milliseconds which makes verbal communication impossible.  Voice needs to be transmitted in real time. To provide better voice communication, the UDP, User Datagram Protocol is used.  This protocol is connectionless, does not guarantee delivery and reduces the processing load an VoIP phones.  To improve UDP the Real Time Protocol (RTP) is used in conjunction. This protocol places a RTP header in between UDP header and the application message.  The header adds a sequence number, so that all packets can be associated with the same conversation and reassembled in the correct order, and a time stamp. VoIP is highly sensitive to jitter, which is variable latency in packet delivery; the  time stamp helps the receive to know which packets are to be played relative to the previous packet.  This allows smooth playback.  If packets are lost, the receiver can create fake noise for the lost codec bytes by extrapolating between the content of the proceeding and following packets.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34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popularity of VoIP applications, you will no doubt be writing VoIP applications.  It is important to understand some programming concepts.  To get started programming VoIP applications for Windows using the .NET languages (including C#, C, C++, VB, etc.) there are several VoIP development kits.  These kits allow you to build a “softphone” – a PC with telephone capabilities, a VoIP gateway sever, or a PBX system.  These kits save development time because the libraries and components are prebuilt and can be integrated into your application.  A common kit for Windows is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VoIP SIP SDK.  A trial version can be downloaded from </a:t>
            </a:r>
            <a:r>
              <a:rPr lang="en-US" sz="1200" u="sng" kern="1200" dirty="0">
                <a:solidFill>
                  <a:schemeClr val="tx1"/>
                </a:solidFill>
                <a:effectLst/>
                <a:latin typeface="+mn-lt"/>
                <a:ea typeface="+mn-ea"/>
                <a:cs typeface="+mn-cs"/>
                <a:hlinkClick r:id="rId3"/>
              </a:rPr>
              <a:t>www.voip-sip-sdk.com</a:t>
            </a:r>
            <a:r>
              <a:rPr lang="en-US" sz="1200" kern="1200" dirty="0">
                <a:solidFill>
                  <a:schemeClr val="tx1"/>
                </a:solidFill>
                <a:effectLst/>
                <a:latin typeface="+mn-lt"/>
                <a:ea typeface="+mn-ea"/>
                <a:cs typeface="+mn-cs"/>
              </a:rPr>
              <a:t>.  To get more information on how to use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go to </a:t>
            </a:r>
            <a:r>
              <a:rPr lang="en-US" sz="1200" u="sng" kern="1200" dirty="0">
                <a:solidFill>
                  <a:schemeClr val="tx1"/>
                </a:solidFill>
                <a:effectLst/>
                <a:latin typeface="+mn-lt"/>
                <a:ea typeface="+mn-ea"/>
                <a:cs typeface="+mn-cs"/>
                <a:hlinkClick r:id="rId4"/>
              </a:rPr>
              <a:t>http://www.voip-sip-sdk.com/p_24-ozeki-voip-sip-sdk-quick-start-guide-voip.html</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cross platform, open source SDK is Asterisk.  It includes all components necessary to build softphones, PBXs, or VoIP gateways. Asterisk is open source, free to use and can be modified to fit organizational needs.  It is stable, reliable and used by many of the Fortune 1000 list of companies.   For more information on getting started with Asterisk go to </a:t>
            </a:r>
            <a:r>
              <a:rPr lang="en-US" sz="1200" u="sng" kern="1200" dirty="0">
                <a:solidFill>
                  <a:schemeClr val="tx1"/>
                </a:solidFill>
                <a:effectLst/>
                <a:latin typeface="+mn-lt"/>
                <a:ea typeface="+mn-ea"/>
                <a:cs typeface="+mn-cs"/>
                <a:hlinkClick r:id="rId5"/>
              </a:rPr>
              <a:t>http://www.asterisk.org/get-started</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39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Data Link Layer</a:t>
            </a:r>
          </a:p>
          <a:p>
            <a:r>
              <a:rPr lang="en-CA" sz="1200" kern="1200" dirty="0">
                <a:solidFill>
                  <a:schemeClr val="tx1"/>
                </a:solidFill>
                <a:effectLst/>
                <a:latin typeface="+mn-lt"/>
                <a:ea typeface="+mn-ea"/>
                <a:cs typeface="+mn-cs"/>
              </a:rPr>
              <a:t>Logical Link Layer</a:t>
            </a:r>
          </a:p>
          <a:p>
            <a:r>
              <a:rPr lang="en-CA" sz="1200" kern="1200" dirty="0">
                <a:solidFill>
                  <a:schemeClr val="tx1"/>
                </a:solidFill>
                <a:effectLst/>
                <a:latin typeface="+mn-lt"/>
                <a:ea typeface="+mn-ea"/>
                <a:cs typeface="+mn-cs"/>
              </a:rPr>
              <a:t>Media Access Layer</a:t>
            </a:r>
          </a:p>
          <a:p>
            <a:r>
              <a:rPr lang="en-CA" dirty="0">
                <a:effectLst/>
              </a:rPr>
              <a:t>The data link layer is not a single layer, but 2 layers: Logical Link Layer and the Media Access Layer </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Logical Link Layer is only used by 802.2 Ethernet (old Ethernet) and will not be discussed.  Modern Ethernet is defined by the IEEE 802.3 standard and does not use the Logical Link Layer.  However, all types of Ethernet have one think in common- they all use the Media Access Layer to access the network.  This layer uses a protocol called CSMA/CD to control how network PCs </a:t>
            </a:r>
            <a:r>
              <a:rPr lang="en-US" sz="1200" kern="1200" dirty="0" err="1">
                <a:solidFill>
                  <a:schemeClr val="tx1"/>
                </a:solidFill>
                <a:effectLst/>
                <a:latin typeface="+mn-lt"/>
                <a:ea typeface="+mn-ea"/>
                <a:cs typeface="+mn-cs"/>
              </a:rPr>
              <a:t>accee</a:t>
            </a:r>
            <a:r>
              <a:rPr lang="en-US" sz="1200" kern="1200" dirty="0">
                <a:solidFill>
                  <a:schemeClr val="tx1"/>
                </a:solidFill>
                <a:effectLst/>
                <a:latin typeface="+mn-lt"/>
                <a:ea typeface="+mn-ea"/>
                <a:cs typeface="+mn-cs"/>
              </a:rPr>
              <a:t> the communications channel.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60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CSMA/CD stands for Carrier Sense Multiple Access with Collision Detection. To understand Ethernet, you must first understand CSMA/CD.  </a:t>
            </a:r>
          </a:p>
          <a:p>
            <a:r>
              <a:rPr lang="en-US" sz="1200" kern="1200" dirty="0">
                <a:solidFill>
                  <a:schemeClr val="tx1"/>
                </a:solidFill>
                <a:effectLst/>
                <a:latin typeface="+mn-lt"/>
                <a:ea typeface="+mn-ea"/>
                <a:cs typeface="+mn-cs"/>
              </a:rPr>
              <a:t>The term Carrier Sense means that Ethernet NICs listen to the network channel for noise level and only transmit when the noise level goes down, meaning  that no other PCs are transmitting .  </a:t>
            </a:r>
          </a:p>
          <a:p>
            <a:r>
              <a:rPr lang="en-US" sz="1200" kern="1200" dirty="0">
                <a:solidFill>
                  <a:schemeClr val="tx1"/>
                </a:solidFill>
                <a:effectLst/>
                <a:latin typeface="+mn-lt"/>
                <a:ea typeface="+mn-ea"/>
                <a:cs typeface="+mn-cs"/>
              </a:rPr>
              <a:t>Multiple Access means that there is nothing to prevent two Ethernet devices from transmitting at the same time.  In CSMA/CD  when a device wants to transmit data it must first access the transmission channel and determine whether the channel is free.  If the channel is not free (noise level is high) it waits and checks again after a brief amount of time.  If the channel is free, the mode transmits data.  Any PC can transmit its data.  However, if two nodes transmit at the same time a collision will occur which will destroy the data. </a:t>
            </a:r>
          </a:p>
          <a:p>
            <a:r>
              <a:rPr lang="en-US" sz="1200" kern="1200" dirty="0">
                <a:solidFill>
                  <a:schemeClr val="tx1"/>
                </a:solidFill>
                <a:effectLst/>
                <a:latin typeface="+mn-lt"/>
                <a:ea typeface="+mn-ea"/>
                <a:cs typeface="+mn-cs"/>
              </a:rPr>
              <a:t> This is where the third component Collision Detection comes in.  If a collision occurs ( a spike in the noise level), both devices stop transmitting.  The NIC cards of each device will send a special 32 bit sequence that indicates to the rest of the network, that its previous transmission was faulty and that those data frames are to be deleted.  Each node then waits a random amount of time and, if the network channel is free, it automatically retransmits the data.</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outlined above is followed (</a:t>
            </a:r>
            <a:r>
              <a:rPr lang="en-US" sz="1200" kern="1200" dirty="0" err="1">
                <a:solidFill>
                  <a:schemeClr val="tx1"/>
                </a:solidFill>
                <a:effectLst/>
                <a:latin typeface="+mn-lt"/>
                <a:ea typeface="+mn-ea"/>
                <a:cs typeface="+mn-cs"/>
              </a:rPr>
              <a:t>actually,a</a:t>
            </a:r>
            <a:r>
              <a:rPr lang="en-US" sz="1200" kern="1200" dirty="0">
                <a:solidFill>
                  <a:schemeClr val="tx1"/>
                </a:solidFill>
                <a:effectLst/>
                <a:latin typeface="+mn-lt"/>
                <a:ea typeface="+mn-ea"/>
                <a:cs typeface="+mn-cs"/>
              </a:rPr>
              <a:t> wireless network use a protocol called CSMA/CA. It works like CSMA/CD, but has extra steps to avoid collisions).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heavily trafficked network segment, collisions are fairly common.  The larger the segment the more collisions will occur.  Collisions combined with broadcast traffic can eat up the bandwidth of the channel and network performance will suffer.  Performance can be improved by dividing the “collision domain” into smaller segments using switches.</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3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CSMA/CD is used, but has extra steps to avoid collisions).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algorithm of wireless CSMA/CD is above, notice that the wireless device is checking for collision after each bit is sent.  If a collision is detected, the device stops transmitting, waits for the noise level to fall and retransmits the bit. The goal is to avoid a collision in wireless because the time to retransmit a frame, due to a collision, will adversely affect performance on a shared medium.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the CSMA protocol with collision avoidance.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station ready to transmit, senses the line by using one of the persistent strategies.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As soon as it find the line to be idle, the station waits for an IFG (Interframe gap) amount of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then waits for some random time and sends the frame.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After sending the frame, it sets a timer and waits for the acknowledgement from the receiver.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acknowledgement is received before expiry of the timer, then the transmission is successful.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But if the transmitting station does not receive the expected acknowledgement before the timer expiry then it increments the back off parameter, waits for the back off time and </a:t>
            </a:r>
            <a:r>
              <a:rPr lang="en-US" sz="1200" kern="1200" dirty="0" err="1">
                <a:solidFill>
                  <a:schemeClr val="tx1"/>
                </a:solidFill>
                <a:effectLst/>
                <a:latin typeface="+mn-lt"/>
                <a:ea typeface="+mn-ea"/>
                <a:cs typeface="+mn-cs"/>
              </a:rPr>
              <a:t>resenses</a:t>
            </a:r>
            <a:r>
              <a:rPr lang="en-US" sz="1200" kern="1200" dirty="0">
                <a:solidFill>
                  <a:schemeClr val="tx1"/>
                </a:solidFill>
                <a:effectLst/>
                <a:latin typeface="+mn-lt"/>
                <a:ea typeface="+mn-ea"/>
                <a:cs typeface="+mn-cs"/>
              </a:rPr>
              <a:t> the line.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Whenever the channel is found idle, the station does not transmit immediately. It waits for a period of time called interframe gap (IFS).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When channel is sensed to be idle, it may be possible that same distant station may have already started transmitting and the signal of that distant station has not yet reached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Therefore the purpose of IFG time is to allow this transmitted signal to reach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0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CSMA protocol with collision avoidance. </a:t>
            </a:r>
          </a:p>
          <a:p>
            <a:r>
              <a:rPr lang="en-US" sz="1200" b="1" kern="1200" dirty="0">
                <a:solidFill>
                  <a:schemeClr val="tx1"/>
                </a:solidFill>
                <a:effectLst/>
                <a:latin typeface="+mn-lt"/>
                <a:ea typeface="+mn-ea"/>
                <a:cs typeface="+mn-cs"/>
              </a:rPr>
              <a:t>Algorithm:</a:t>
            </a:r>
            <a:endParaRPr lang="en-CA"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Before sending a frame, the source station senses the medium by checking the</a:t>
            </a:r>
          </a:p>
          <a:p>
            <a:r>
              <a:rPr lang="en-US" sz="1200" b="0" i="0" u="none" strike="noStrike" kern="1200" baseline="0" dirty="0">
                <a:solidFill>
                  <a:schemeClr val="tx1"/>
                </a:solidFill>
                <a:latin typeface="+mn-lt"/>
                <a:ea typeface="+mn-ea"/>
                <a:cs typeface="+mn-cs"/>
              </a:rPr>
              <a:t>energy level at the carrier frequency.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As soon as it find the line to be idle, the station waits for an IFS (Interframe space) amount of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It then waits for some random time (contention window slot time)  and sends the frame.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After sending the frame, it sets a timer and waits for the acknowledgement from the receiver.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acknowledgement is received before expiry of the timer, then the transmission is successful.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But if the transmitting station does not receive the expected acknowledgement before the timer expiry then it increments the back off parameter, waits for the back off time and </a:t>
            </a:r>
            <a:r>
              <a:rPr lang="en-US" sz="1200" kern="1200" dirty="0" err="1">
                <a:solidFill>
                  <a:schemeClr val="tx1"/>
                </a:solidFill>
                <a:effectLst/>
                <a:latin typeface="+mn-lt"/>
                <a:ea typeface="+mn-ea"/>
                <a:cs typeface="+mn-cs"/>
              </a:rPr>
              <a:t>resenses</a:t>
            </a:r>
            <a:r>
              <a:rPr lang="en-US" sz="1200" kern="1200" dirty="0">
                <a:solidFill>
                  <a:schemeClr val="tx1"/>
                </a:solidFill>
                <a:effectLst/>
                <a:latin typeface="+mn-lt"/>
                <a:ea typeface="+mn-ea"/>
                <a:cs typeface="+mn-cs"/>
              </a:rPr>
              <a:t> the line.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Whenever the channel is found idle, the station does not transmit immediately. It waits for a period of time called interframe space (IFS).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When channel is sensed to be idle, it may be possible that same distant station may have already started transmitting and the signal of that distant station has not yet reached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Therefore the purpose of IFS time is to allow this transmitted signal to reach other stations.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2C736CC-A74E-4218-AD51-7E1DF348A9CE}" type="slidenum">
              <a:rPr lang="en-CA" smtClean="0"/>
              <a:t>7</a:t>
            </a:fld>
            <a:endParaRPr lang="en-CA"/>
          </a:p>
        </p:txBody>
      </p:sp>
    </p:spTree>
    <p:extLst>
      <p:ext uri="{BB962C8B-B14F-4D97-AF65-F5344CB8AC3E}">
        <p14:creationId xmlns:p14="http://schemas.microsoft.com/office/powerpoint/2010/main" val="216922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8707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Broadly speaking there are 2 types of switching networks</a:t>
            </a:r>
          </a:p>
          <a:p>
            <a:r>
              <a:rPr lang="en-US" sz="1200" b="0" kern="1200" dirty="0">
                <a:solidFill>
                  <a:schemeClr val="tx1"/>
                </a:solidFill>
                <a:effectLst/>
                <a:latin typeface="+mn-lt"/>
                <a:ea typeface="+mn-ea"/>
                <a:cs typeface="+mn-cs"/>
              </a:rPr>
              <a:t>Circuit Switched networks and</a:t>
            </a:r>
          </a:p>
          <a:p>
            <a:r>
              <a:rPr lang="en-US" sz="1200" b="0" kern="1200" dirty="0">
                <a:solidFill>
                  <a:schemeClr val="tx1"/>
                </a:solidFill>
                <a:effectLst/>
                <a:latin typeface="+mn-lt"/>
                <a:ea typeface="+mn-ea"/>
                <a:cs typeface="+mn-cs"/>
              </a:rPr>
              <a:t>Packet Switched networks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62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Circuit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circuit switching a connection is established between two network nodes before they begin transmitting data.  Bandwidth is dedicated to this connection and remains available until the users terminate the communication.  The Public Telephone Switched Network (PSTN) is a perfect example of a circuit switched network and for voice communication it is a good choice.  For example, some network applications benefit from a “dedicated” path. Such as live audio or videoconferencing which can’t tolerate the time delay if the data packets had to take different paths..  Circuits can be permanent or temporary. Applications which use circuit switching may have to go through three phases: establish a circuit, transfer the data and disconnect the circuit.  Another example of circuit switched networks is if you connect your home PC to an ISP’s access line using DSL, previously discussed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7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2020-05-07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98598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2020-05-07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66066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2020-05-07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5122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24407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476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681150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96565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1516C8C-64E8-401F-8F33-812892E29407}" type="datetimeFigureOut">
              <a:rPr lang="en-CA" smtClean="0"/>
              <a:t>2020-05-07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0367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516C8C-64E8-401F-8F33-812892E29407}" type="datetimeFigureOut">
              <a:rPr lang="en-CA" smtClean="0"/>
              <a:t>2020-05-07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05181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1516C8C-64E8-401F-8F33-812892E29407}" type="datetimeFigureOut">
              <a:rPr lang="en-CA" smtClean="0"/>
              <a:t>2020-05-07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22133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1516C8C-64E8-401F-8F33-812892E29407}" type="datetimeFigureOut">
              <a:rPr lang="en-CA" smtClean="0"/>
              <a:t>2020-05-07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48918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1516C8C-64E8-401F-8F33-812892E29407}" type="datetimeFigureOut">
              <a:rPr lang="en-CA" smtClean="0"/>
              <a:t>2020-05-07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427829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16C8C-64E8-401F-8F33-812892E29407}" type="datetimeFigureOut">
              <a:rPr lang="en-CA" smtClean="0"/>
              <a:t>2020-05-07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77942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2020-05-07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323741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6C8C-64E8-401F-8F33-812892E29407}" type="datetimeFigureOut">
              <a:rPr lang="en-CA" smtClean="0"/>
              <a:t>2020-05-07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3FB069-71B6-4F65-B0ED-72318FB45108}" type="slidenum">
              <a:rPr lang="en-CA" smtClean="0"/>
              <a:t>‹#›</a:t>
            </a:fld>
            <a:endParaRPr lang="en-CA"/>
          </a:p>
        </p:txBody>
      </p:sp>
    </p:spTree>
    <p:extLst>
      <p:ext uri="{BB962C8B-B14F-4D97-AF65-F5344CB8AC3E}">
        <p14:creationId xmlns:p14="http://schemas.microsoft.com/office/powerpoint/2010/main" val="149881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16C8C-64E8-401F-8F33-812892E29407}" type="datetimeFigureOut">
              <a:rPr lang="en-CA" smtClean="0"/>
              <a:t>2020-05-07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FB069-71B6-4F65-B0ED-72318FB45108}" type="slidenum">
              <a:rPr lang="en-CA" smtClean="0"/>
              <a:t>‹#›</a:t>
            </a:fld>
            <a:endParaRPr lang="en-CA"/>
          </a:p>
        </p:txBody>
      </p:sp>
    </p:spTree>
    <p:extLst>
      <p:ext uri="{BB962C8B-B14F-4D97-AF65-F5344CB8AC3E}">
        <p14:creationId xmlns:p14="http://schemas.microsoft.com/office/powerpoint/2010/main" val="164635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5/7/2020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113378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www.voip-sip-sdk.com/p_24-ozeki-voip-sip-sdk-quick-start-guide-voip.html"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www.asterisk.org/get-starte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a:t>Lecture 7 </a:t>
            </a:r>
            <a:r>
              <a:rPr lang="en-US" dirty="0"/>
              <a:t>|   Switching and Routing</a:t>
            </a:r>
          </a:p>
        </p:txBody>
      </p:sp>
    </p:spTree>
    <p:extLst>
      <p:ext uri="{BB962C8B-B14F-4D97-AF65-F5344CB8AC3E}">
        <p14:creationId xmlns:p14="http://schemas.microsoft.com/office/powerpoint/2010/main" val="318949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Circuit Switching </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10" name="TextBox 9"/>
          <p:cNvSpPr txBox="1"/>
          <p:nvPr/>
        </p:nvSpPr>
        <p:spPr>
          <a:xfrm>
            <a:off x="430381" y="1331452"/>
            <a:ext cx="434481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by the PTSN when connecting land lines</a:t>
            </a:r>
            <a:br>
              <a:rPr lang="en-US" sz="2400" dirty="0"/>
            </a:br>
            <a:endParaRPr lang="en-US" sz="2400" dirty="0"/>
          </a:p>
          <a:p>
            <a:pPr marL="285750" indent="-285750">
              <a:buFont typeface="Arial" panose="020B0604020202020204" pitchFamily="34" charset="0"/>
              <a:buChar char="•"/>
            </a:pPr>
            <a:r>
              <a:rPr lang="en-US" sz="2400" dirty="0"/>
              <a:t>Dedicated circuit ideal for voice, live audio and videoconferencing</a:t>
            </a:r>
          </a:p>
          <a:p>
            <a:pPr marL="742950" lvl="1" indent="-285750">
              <a:buFont typeface="Arial" panose="020B0604020202020204" pitchFamily="34" charset="0"/>
              <a:buChar char="•"/>
            </a:pPr>
            <a:r>
              <a:rPr lang="en-US" sz="2400" dirty="0"/>
              <a:t>Temporary or Permanent Circuit</a:t>
            </a:r>
          </a:p>
          <a:p>
            <a:pPr marL="285750" indent="-285750">
              <a:buFont typeface="Arial" panose="020B0604020202020204" pitchFamily="34" charset="0"/>
              <a:buChar char="•"/>
            </a:pPr>
            <a:r>
              <a:rPr lang="en-CA" sz="2400" dirty="0"/>
              <a:t>Using circuit switching requires establishing a path, transmitting the data and disconnecting the circuit</a:t>
            </a:r>
          </a:p>
          <a:p>
            <a:pPr marL="285750" indent="-285750">
              <a:buFont typeface="Arial" panose="020B0604020202020204" pitchFamily="34" charset="0"/>
              <a:buChar char="•"/>
            </a:pPr>
            <a:r>
              <a:rPr lang="en-CA" sz="2400" dirty="0"/>
              <a:t>Implemented at the physical layer</a:t>
            </a:r>
          </a:p>
        </p:txBody>
      </p:sp>
      <p:pic>
        <p:nvPicPr>
          <p:cNvPr id="3" name="Picture 2"/>
          <p:cNvPicPr>
            <a:picLocks noChangeAspect="1"/>
          </p:cNvPicPr>
          <p:nvPr/>
        </p:nvPicPr>
        <p:blipFill>
          <a:blip r:embed="rId3"/>
          <a:stretch>
            <a:fillRect/>
          </a:stretch>
        </p:blipFill>
        <p:spPr>
          <a:xfrm>
            <a:off x="4997076" y="1453404"/>
            <a:ext cx="7083163" cy="3658488"/>
          </a:xfrm>
          <a:prstGeom prst="rect">
            <a:avLst/>
          </a:prstGeom>
        </p:spPr>
      </p:pic>
      <p:sp>
        <p:nvSpPr>
          <p:cNvPr id="7" name="Rectangle 6"/>
          <p:cNvSpPr/>
          <p:nvPr/>
        </p:nvSpPr>
        <p:spPr>
          <a:xfrm>
            <a:off x="5486400" y="5324192"/>
            <a:ext cx="5770880" cy="1035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Circuit Switching too inefficient to send data</a:t>
            </a:r>
          </a:p>
        </p:txBody>
      </p:sp>
    </p:spTree>
    <p:extLst>
      <p:ext uri="{BB962C8B-B14F-4D97-AF65-F5344CB8AC3E}">
        <p14:creationId xmlns:p14="http://schemas.microsoft.com/office/powerpoint/2010/main" val="17173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29300"/>
            <a:ext cx="3596640" cy="830498"/>
          </a:xfrm>
        </p:spPr>
        <p:txBody>
          <a:bodyPr>
            <a:normAutofit fontScale="90000"/>
          </a:bodyPr>
          <a:lstStyle/>
          <a:p>
            <a:br>
              <a:rPr lang="en-US" b="1" dirty="0"/>
            </a:br>
            <a:br>
              <a:rPr lang="en-US" b="1" dirty="0"/>
            </a:br>
            <a:br>
              <a:rPr lang="en-CA" dirty="0"/>
            </a:br>
            <a:br>
              <a:rPr lang="en-CA" dirty="0"/>
            </a:br>
            <a:r>
              <a:rPr lang="en-CA" dirty="0"/>
              <a:t>Packet Switching</a:t>
            </a:r>
            <a:endParaRPr lang="en-US" dirty="0"/>
          </a:p>
        </p:txBody>
      </p:sp>
      <p:sp>
        <p:nvSpPr>
          <p:cNvPr id="4" name="Title 1"/>
          <p:cNvSpPr txBox="1">
            <a:spLocks/>
          </p:cNvSpPr>
          <p:nvPr/>
        </p:nvSpPr>
        <p:spPr>
          <a:xfrm>
            <a:off x="490747" y="2284401"/>
            <a:ext cx="5107413" cy="19787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305646" y="998772"/>
            <a:ext cx="118863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Packet Switching most popular form of connection. Used on the Internet and Ethernet networks</a:t>
            </a:r>
          </a:p>
          <a:p>
            <a:pPr marL="285750" indent="-285750">
              <a:buFont typeface="Arial" panose="020B0604020202020204" pitchFamily="34" charset="0"/>
              <a:buChar char="•"/>
            </a:pPr>
            <a:r>
              <a:rPr lang="en-US" sz="2000" dirty="0"/>
              <a:t>Large messages fragmented into smaller messages each one individually addressed</a:t>
            </a:r>
          </a:p>
          <a:p>
            <a:pPr marL="285750" indent="-285750">
              <a:buFont typeface="Arial" panose="020B0604020202020204" pitchFamily="34" charset="0"/>
              <a:buChar char="•"/>
            </a:pPr>
            <a:r>
              <a:rPr lang="en-US" sz="2000" dirty="0"/>
              <a:t>On demand resource allocation. Faster with less congestion</a:t>
            </a:r>
          </a:p>
        </p:txBody>
      </p:sp>
      <p:pic>
        <p:nvPicPr>
          <p:cNvPr id="5" name="Picture 4">
            <a:extLst>
              <a:ext uri="{FF2B5EF4-FFF2-40B4-BE49-F238E27FC236}">
                <a16:creationId xmlns:a16="http://schemas.microsoft.com/office/drawing/2014/main" id="{1A395B3D-F582-4E4A-941C-F9EC3CEB57BE}"/>
              </a:ext>
            </a:extLst>
          </p:cNvPr>
          <p:cNvPicPr>
            <a:picLocks noChangeAspect="1"/>
          </p:cNvPicPr>
          <p:nvPr/>
        </p:nvPicPr>
        <p:blipFill>
          <a:blip r:embed="rId3"/>
          <a:stretch>
            <a:fillRect/>
          </a:stretch>
        </p:blipFill>
        <p:spPr>
          <a:xfrm>
            <a:off x="236746" y="3953428"/>
            <a:ext cx="5361413" cy="2550175"/>
          </a:xfrm>
          <a:prstGeom prst="rect">
            <a:avLst/>
          </a:prstGeom>
        </p:spPr>
      </p:pic>
      <p:sp>
        <p:nvSpPr>
          <p:cNvPr id="7" name="Rectangle 6">
            <a:extLst>
              <a:ext uri="{FF2B5EF4-FFF2-40B4-BE49-F238E27FC236}">
                <a16:creationId xmlns:a16="http://schemas.microsoft.com/office/drawing/2014/main" id="{72D1E875-ECA1-4A34-9C04-2009AED69D51}"/>
              </a:ext>
            </a:extLst>
          </p:cNvPr>
          <p:cNvSpPr/>
          <p:nvPr/>
        </p:nvSpPr>
        <p:spPr>
          <a:xfrm>
            <a:off x="5598159" y="2014435"/>
            <a:ext cx="6493867" cy="2308324"/>
          </a:xfrm>
          <a:prstGeom prst="rect">
            <a:avLst/>
          </a:prstGeom>
        </p:spPr>
        <p:txBody>
          <a:bodyPr wrap="square">
            <a:spAutoFit/>
          </a:bodyPr>
          <a:lstStyle/>
          <a:p>
            <a:r>
              <a:rPr lang="en-US" b="1" dirty="0">
                <a:solidFill>
                  <a:srgbClr val="FF0000"/>
                </a:solidFill>
              </a:rPr>
              <a:t>Virtual Circuits (Datalink layer)</a:t>
            </a:r>
          </a:p>
          <a:p>
            <a:pPr marL="285750" indent="-285750">
              <a:buFont typeface="Arial" panose="020B0604020202020204" pitchFamily="34" charset="0"/>
              <a:buChar char="•"/>
            </a:pPr>
            <a:r>
              <a:rPr lang="en-US" dirty="0"/>
              <a:t>A combination of circuit switched and datagram switching</a:t>
            </a:r>
          </a:p>
          <a:p>
            <a:pPr marL="285750" indent="-285750">
              <a:buFont typeface="Arial" panose="020B0604020202020204" pitchFamily="34" charset="0"/>
              <a:buChar char="•"/>
            </a:pPr>
            <a:r>
              <a:rPr lang="en-US" dirty="0"/>
              <a:t>A temporary circuit created  as in circuit switching and </a:t>
            </a:r>
            <a:r>
              <a:rPr lang="en-US" dirty="0" err="1"/>
              <a:t>and</a:t>
            </a:r>
            <a:r>
              <a:rPr lang="en-US" dirty="0"/>
              <a:t> like datagram switching, data are packetized and each packet carries address in the header but the address has local jurisdiction i.e.; the address of the next switch</a:t>
            </a:r>
          </a:p>
          <a:p>
            <a:pPr marL="285750" indent="-285750">
              <a:buFont typeface="Arial" panose="020B0604020202020204" pitchFamily="34" charset="0"/>
              <a:buChar char="•"/>
            </a:pPr>
            <a:r>
              <a:rPr lang="en-US" dirty="0"/>
              <a:t>All packets follow the same path to destination</a:t>
            </a:r>
          </a:p>
          <a:p>
            <a:endParaRPr lang="en-US" dirty="0"/>
          </a:p>
        </p:txBody>
      </p:sp>
      <p:sp>
        <p:nvSpPr>
          <p:cNvPr id="8" name="Rectangle 7">
            <a:extLst>
              <a:ext uri="{FF2B5EF4-FFF2-40B4-BE49-F238E27FC236}">
                <a16:creationId xmlns:a16="http://schemas.microsoft.com/office/drawing/2014/main" id="{E5C5D15F-DCD4-4440-8210-3AB2A5A2312E}"/>
              </a:ext>
            </a:extLst>
          </p:cNvPr>
          <p:cNvSpPr/>
          <p:nvPr/>
        </p:nvSpPr>
        <p:spPr>
          <a:xfrm>
            <a:off x="236747" y="2014435"/>
            <a:ext cx="5615411" cy="1754326"/>
          </a:xfrm>
          <a:prstGeom prst="rect">
            <a:avLst/>
          </a:prstGeom>
        </p:spPr>
        <p:txBody>
          <a:bodyPr wrap="square">
            <a:spAutoFit/>
          </a:bodyPr>
          <a:lstStyle/>
          <a:p>
            <a:r>
              <a:rPr lang="en-US" b="1" dirty="0">
                <a:solidFill>
                  <a:srgbClr val="FF0000"/>
                </a:solidFill>
              </a:rPr>
              <a:t>Datagram switching (Network layer)</a:t>
            </a:r>
          </a:p>
          <a:p>
            <a:pPr marL="285750" indent="-285750">
              <a:buFont typeface="Arial" panose="020B0604020202020204" pitchFamily="34" charset="0"/>
              <a:buChar char="•"/>
            </a:pPr>
            <a:r>
              <a:rPr lang="en-US" dirty="0"/>
              <a:t>Each packet is treated independently of other</a:t>
            </a:r>
          </a:p>
          <a:p>
            <a:pPr marL="285750" indent="-285750">
              <a:buFont typeface="Arial" panose="020B0604020202020204" pitchFamily="34" charset="0"/>
              <a:buChar char="•"/>
            </a:pPr>
            <a:r>
              <a:rPr lang="en-US" dirty="0"/>
              <a:t>Packets may take different paths/routes to reach its destination</a:t>
            </a:r>
          </a:p>
          <a:p>
            <a:pPr marL="285750" indent="-285750">
              <a:buFont typeface="Arial" panose="020B0604020202020204" pitchFamily="34" charset="0"/>
              <a:buChar char="•"/>
            </a:pPr>
            <a:r>
              <a:rPr lang="en-US" dirty="0"/>
              <a:t>Packets may arrive out of order</a:t>
            </a:r>
          </a:p>
          <a:p>
            <a:pPr marL="285750" indent="-285750">
              <a:buFont typeface="Arial" panose="020B0604020202020204" pitchFamily="34" charset="0"/>
              <a:buChar char="•"/>
            </a:pPr>
            <a:r>
              <a:rPr lang="en-US" dirty="0"/>
              <a:t>There is no connection setup and tear down </a:t>
            </a:r>
          </a:p>
        </p:txBody>
      </p:sp>
      <p:pic>
        <p:nvPicPr>
          <p:cNvPr id="9" name="Picture 8">
            <a:extLst>
              <a:ext uri="{FF2B5EF4-FFF2-40B4-BE49-F238E27FC236}">
                <a16:creationId xmlns:a16="http://schemas.microsoft.com/office/drawing/2014/main" id="{1FD2AB2D-D6C2-473F-8800-DEF84ED0B284}"/>
              </a:ext>
            </a:extLst>
          </p:cNvPr>
          <p:cNvPicPr>
            <a:picLocks noChangeAspect="1"/>
          </p:cNvPicPr>
          <p:nvPr/>
        </p:nvPicPr>
        <p:blipFill>
          <a:blip r:embed="rId4"/>
          <a:stretch>
            <a:fillRect/>
          </a:stretch>
        </p:blipFill>
        <p:spPr>
          <a:xfrm>
            <a:off x="6251944" y="3953428"/>
            <a:ext cx="5800243" cy="2550175"/>
          </a:xfrm>
          <a:prstGeom prst="rect">
            <a:avLst/>
          </a:prstGeom>
        </p:spPr>
      </p:pic>
    </p:spTree>
    <p:extLst>
      <p:ext uri="{BB962C8B-B14F-4D97-AF65-F5344CB8AC3E}">
        <p14:creationId xmlns:p14="http://schemas.microsoft.com/office/powerpoint/2010/main" val="360508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3347678"/>
            <a:ext cx="46438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 types of switching</a:t>
            </a:r>
            <a:br>
              <a:rPr lang="en-US" dirty="0"/>
            </a:br>
            <a:endParaRPr lang="en-US" dirty="0"/>
          </a:p>
          <a:p>
            <a:pPr marL="742950" lvl="1" indent="-285750">
              <a:buFont typeface="Arial" panose="020B0604020202020204" pitchFamily="34" charset="0"/>
              <a:buChar char="•"/>
            </a:pPr>
            <a:r>
              <a:rPr lang="en-US" dirty="0"/>
              <a:t>Circuit Switching</a:t>
            </a:r>
            <a:br>
              <a:rPr lang="en-US" dirty="0"/>
            </a:br>
            <a:endParaRPr lang="en-US" dirty="0"/>
          </a:p>
          <a:p>
            <a:pPr marL="742950" lvl="1" indent="-285750">
              <a:buFont typeface="Arial" panose="020B0604020202020204" pitchFamily="34" charset="0"/>
              <a:buChar char="•"/>
            </a:pPr>
            <a:r>
              <a:rPr lang="en-US" dirty="0"/>
              <a:t>Packet Switching</a:t>
            </a:r>
            <a:endParaRPr lang="en-CA" dirty="0"/>
          </a:p>
        </p:txBody>
      </p:sp>
      <p:pic>
        <p:nvPicPr>
          <p:cNvPr id="12" name="Picture 11"/>
          <p:cNvPicPr>
            <a:picLocks noChangeAspect="1"/>
          </p:cNvPicPr>
          <p:nvPr/>
        </p:nvPicPr>
        <p:blipFill>
          <a:blip r:embed="rId3"/>
          <a:stretch>
            <a:fillRect/>
          </a:stretch>
        </p:blipFill>
        <p:spPr>
          <a:xfrm>
            <a:off x="1015268" y="1664194"/>
            <a:ext cx="10916205" cy="3160812"/>
          </a:xfrm>
          <a:prstGeom prst="rect">
            <a:avLst/>
          </a:prstGeom>
        </p:spPr>
      </p:pic>
      <p:sp>
        <p:nvSpPr>
          <p:cNvPr id="3" name="Rectangle 2"/>
          <p:cNvSpPr/>
          <p:nvPr/>
        </p:nvSpPr>
        <p:spPr>
          <a:xfrm>
            <a:off x="1341120" y="5181600"/>
            <a:ext cx="999744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Frames are switched  across single networks ------- Packets are routed across internets</a:t>
            </a:r>
          </a:p>
        </p:txBody>
      </p:sp>
    </p:spTree>
    <p:extLst>
      <p:ext uri="{BB962C8B-B14F-4D97-AF65-F5344CB8AC3E}">
        <p14:creationId xmlns:p14="http://schemas.microsoft.com/office/powerpoint/2010/main" val="20639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Operation</a:t>
            </a:r>
          </a:p>
        </p:txBody>
      </p:sp>
      <p:sp>
        <p:nvSpPr>
          <p:cNvPr id="3" name="Content Placeholder 2"/>
          <p:cNvSpPr>
            <a:spLocks noGrp="1"/>
          </p:cNvSpPr>
          <p:nvPr>
            <p:ph type="body" idx="1"/>
          </p:nvPr>
        </p:nvSpPr>
        <p:spPr/>
        <p:txBody>
          <a:bodyPr/>
          <a:lstStyle/>
          <a:p>
            <a:pPr lvl="0"/>
            <a:r>
              <a:rPr lang="en-US" dirty="0"/>
              <a:t>Across single switched network</a:t>
            </a:r>
          </a:p>
        </p:txBody>
      </p:sp>
    </p:spTree>
    <p:extLst>
      <p:ext uri="{BB962C8B-B14F-4D97-AF65-F5344CB8AC3E}">
        <p14:creationId xmlns:p14="http://schemas.microsoft.com/office/powerpoint/2010/main" val="9927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Switches forward frames based on MAC address. </a:t>
            </a:r>
            <a:br>
              <a:rPr lang="en-US" sz="2000" dirty="0"/>
            </a:br>
            <a:endParaRPr lang="en-US" sz="2000" dirty="0"/>
          </a:p>
          <a:p>
            <a:pPr marL="285750" indent="-285750">
              <a:buFont typeface="Arial" panose="020B0604020202020204" pitchFamily="34" charset="0"/>
              <a:buChar char="•"/>
            </a:pPr>
            <a:r>
              <a:rPr lang="en-US" sz="2000" dirty="0"/>
              <a:t>The  switches port copies the MAC address of the device attached to it</a:t>
            </a:r>
            <a:br>
              <a:rPr lang="en-US" sz="2000" dirty="0"/>
            </a:br>
            <a:endParaRPr lang="en-US" sz="2000" dirty="0"/>
          </a:p>
          <a:p>
            <a:pPr marL="285750" indent="-285750">
              <a:buFont typeface="Arial" panose="020B0604020202020204" pitchFamily="34" charset="0"/>
              <a:buChar char="•"/>
            </a:pPr>
            <a:r>
              <a:rPr lang="en-US" sz="2000" dirty="0"/>
              <a:t>Much faster than routers and improve performance when collisions or broadcast traffic slow network down</a:t>
            </a:r>
            <a:endParaRPr lang="en-CA" sz="2000" dirty="0"/>
          </a:p>
        </p:txBody>
      </p:sp>
      <p:pic>
        <p:nvPicPr>
          <p:cNvPr id="7" name="Picture 6"/>
          <p:cNvPicPr>
            <a:picLocks noChangeAspect="1"/>
          </p:cNvPicPr>
          <p:nvPr/>
        </p:nvPicPr>
        <p:blipFill>
          <a:blip r:embed="rId3"/>
          <a:stretch>
            <a:fillRect/>
          </a:stretch>
        </p:blipFill>
        <p:spPr>
          <a:xfrm>
            <a:off x="6293772" y="1689652"/>
            <a:ext cx="4983827" cy="2977964"/>
          </a:xfrm>
          <a:prstGeom prst="rect">
            <a:avLst/>
          </a:prstGeom>
        </p:spPr>
      </p:pic>
    </p:spTree>
    <p:extLst>
      <p:ext uri="{BB962C8B-B14F-4D97-AF65-F5344CB8AC3E}">
        <p14:creationId xmlns:p14="http://schemas.microsoft.com/office/powerpoint/2010/main" val="40380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Switch Operation</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496395" y="1628096"/>
            <a:ext cx="389061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Host A needs to send frame to Host B</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2 different paths CDF or CEF</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 uses its switching table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For Host B use send to Switch 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Switches only know their neighbour </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Process repeated at each switch across each physical link.</a:t>
            </a: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05061" y="1938280"/>
            <a:ext cx="6365344" cy="2984484"/>
          </a:xfrm>
          <a:prstGeom prst="rect">
            <a:avLst/>
          </a:prstGeom>
        </p:spPr>
      </p:pic>
      <p:sp>
        <p:nvSpPr>
          <p:cNvPr id="5" name="Rectangle 4"/>
          <p:cNvSpPr/>
          <p:nvPr/>
        </p:nvSpPr>
        <p:spPr>
          <a:xfrm>
            <a:off x="5705061" y="5208104"/>
            <a:ext cx="6202017" cy="11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The path across a single network is called a “Data-Link”</a:t>
            </a:r>
          </a:p>
        </p:txBody>
      </p:sp>
    </p:spTree>
    <p:extLst>
      <p:ext uri="{BB962C8B-B14F-4D97-AF65-F5344CB8AC3E}">
        <p14:creationId xmlns:p14="http://schemas.microsoft.com/office/powerpoint/2010/main" val="38439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Operation</a:t>
            </a:r>
          </a:p>
        </p:txBody>
      </p:sp>
      <p:sp>
        <p:nvSpPr>
          <p:cNvPr id="3" name="Content Placeholder 2"/>
          <p:cNvSpPr>
            <a:spLocks noGrp="1"/>
          </p:cNvSpPr>
          <p:nvPr>
            <p:ph type="body" idx="1"/>
          </p:nvPr>
        </p:nvSpPr>
        <p:spPr/>
        <p:txBody>
          <a:bodyPr/>
          <a:lstStyle/>
          <a:p>
            <a:pPr lvl="0"/>
            <a:r>
              <a:rPr lang="en-US" dirty="0"/>
              <a:t>Across internets</a:t>
            </a:r>
          </a:p>
        </p:txBody>
      </p:sp>
    </p:spTree>
    <p:extLst>
      <p:ext uri="{BB962C8B-B14F-4D97-AF65-F5344CB8AC3E}">
        <p14:creationId xmlns:p14="http://schemas.microsoft.com/office/powerpoint/2010/main" val="42543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 router is a more complex device than a switch and must determine the best path for a packet among many paths</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Switches are organized in a hierarchical manner so there is only one path</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Routers are organized in a “mesh” manner with many alternate paths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169817" y="1554231"/>
            <a:ext cx="5757140" cy="2692649"/>
          </a:xfrm>
          <a:prstGeom prst="rect">
            <a:avLst/>
          </a:prstGeom>
        </p:spPr>
      </p:pic>
    </p:spTree>
    <p:extLst>
      <p:ext uri="{BB962C8B-B14F-4D97-AF65-F5344CB8AC3E}">
        <p14:creationId xmlns:p14="http://schemas.microsoft.com/office/powerpoint/2010/main" val="39443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How the router makes a the forwarding decision will depend on the routing protocol</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Follow 3 steps:</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AND IPv4 address with  subnet mask to find the destination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Compare destination network with each line in its routing table. Best match is longest match.</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Multiple matching addresses metric  used to choose best match,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482079" y="1249431"/>
            <a:ext cx="5119757" cy="2394541"/>
          </a:xfrm>
          <a:prstGeom prst="rect">
            <a:avLst/>
          </a:prstGeom>
        </p:spPr>
      </p:pic>
    </p:spTree>
    <p:extLst>
      <p:ext uri="{BB962C8B-B14F-4D97-AF65-F5344CB8AC3E}">
        <p14:creationId xmlns:p14="http://schemas.microsoft.com/office/powerpoint/2010/main" val="318378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and Router Operation</a:t>
            </a:r>
          </a:p>
        </p:txBody>
      </p:sp>
      <p:sp>
        <p:nvSpPr>
          <p:cNvPr id="3" name="Content Placeholder 2"/>
          <p:cNvSpPr>
            <a:spLocks noGrp="1"/>
          </p:cNvSpPr>
          <p:nvPr>
            <p:ph type="body" idx="1"/>
          </p:nvPr>
        </p:nvSpPr>
        <p:spPr/>
        <p:txBody>
          <a:bodyPr/>
          <a:lstStyle/>
          <a:p>
            <a:pPr lvl="0"/>
            <a:r>
              <a:rPr lang="en-US" dirty="0"/>
              <a:t>A Case Study</a:t>
            </a:r>
          </a:p>
        </p:txBody>
      </p:sp>
    </p:spTree>
    <p:extLst>
      <p:ext uri="{BB962C8B-B14F-4D97-AF65-F5344CB8AC3E}">
        <p14:creationId xmlns:p14="http://schemas.microsoft.com/office/powerpoint/2010/main" val="16885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a:t>
            </a:r>
          </a:p>
          <a:p>
            <a:pPr lvl="1"/>
            <a:r>
              <a:rPr lang="en-US" dirty="0"/>
              <a:t>Logical Link Layer</a:t>
            </a:r>
          </a:p>
          <a:p>
            <a:pPr lvl="1"/>
            <a:r>
              <a:rPr lang="en-US" dirty="0"/>
              <a:t>Media Access Layer</a:t>
            </a:r>
          </a:p>
          <a:p>
            <a:r>
              <a:rPr lang="en-US" dirty="0"/>
              <a:t>Switched Networks</a:t>
            </a:r>
          </a:p>
          <a:p>
            <a:pPr lvl="1"/>
            <a:r>
              <a:rPr lang="en-US" dirty="0"/>
              <a:t>Circuit  and  Packet Switching</a:t>
            </a:r>
          </a:p>
          <a:p>
            <a:r>
              <a:rPr lang="en-US" dirty="0"/>
              <a:t>Switch and Router Operation</a:t>
            </a:r>
          </a:p>
          <a:p>
            <a:r>
              <a:rPr lang="en-US" dirty="0"/>
              <a:t>MLPS Networks</a:t>
            </a:r>
          </a:p>
          <a:p>
            <a:r>
              <a:rPr lang="en-US" dirty="0"/>
              <a:t>VoIP Networks</a:t>
            </a:r>
          </a:p>
        </p:txBody>
      </p:sp>
    </p:spTree>
    <p:extLst>
      <p:ext uri="{BB962C8B-B14F-4D97-AF65-F5344CB8AC3E}">
        <p14:creationId xmlns:p14="http://schemas.microsoft.com/office/powerpoint/2010/main" val="42087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778442" y="1163586"/>
            <a:ext cx="7507605" cy="5260519"/>
          </a:xfrm>
          <a:prstGeom prst="rect">
            <a:avLst/>
          </a:prstGeom>
        </p:spPr>
      </p:pic>
    </p:spTree>
    <p:extLst>
      <p:ext uri="{BB962C8B-B14F-4D97-AF65-F5344CB8AC3E}">
        <p14:creationId xmlns:p14="http://schemas.microsoft.com/office/powerpoint/2010/main" val="37793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5499585" y="1143707"/>
            <a:ext cx="6509784" cy="456135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66949555"/>
              </p:ext>
            </p:extLst>
          </p:nvPr>
        </p:nvGraphicFramePr>
        <p:xfrm>
          <a:off x="519417" y="1493013"/>
          <a:ext cx="4980168" cy="4166357"/>
        </p:xfrm>
        <a:graphic>
          <a:graphicData uri="http://schemas.openxmlformats.org/drawingml/2006/table">
            <a:tbl>
              <a:tblPr firstRow="1" firstCol="1" bandRow="1">
                <a:tableStyleId>{5C22544A-7EE6-4342-B048-85BDC9FD1C3A}</a:tableStyleId>
              </a:tblPr>
              <a:tblGrid>
                <a:gridCol w="1660056">
                  <a:extLst>
                    <a:ext uri="{9D8B030D-6E8A-4147-A177-3AD203B41FA5}">
                      <a16:colId xmlns:a16="http://schemas.microsoft.com/office/drawing/2014/main" val="945313705"/>
                    </a:ext>
                  </a:extLst>
                </a:gridCol>
                <a:gridCol w="1660056">
                  <a:extLst>
                    <a:ext uri="{9D8B030D-6E8A-4147-A177-3AD203B41FA5}">
                      <a16:colId xmlns:a16="http://schemas.microsoft.com/office/drawing/2014/main" val="1063157784"/>
                    </a:ext>
                  </a:extLst>
                </a:gridCol>
                <a:gridCol w="1660056">
                  <a:extLst>
                    <a:ext uri="{9D8B030D-6E8A-4147-A177-3AD203B41FA5}">
                      <a16:colId xmlns:a16="http://schemas.microsoft.com/office/drawing/2014/main" val="448855914"/>
                    </a:ext>
                  </a:extLst>
                </a:gridCol>
              </a:tblGrid>
              <a:tr h="675088">
                <a:tc>
                  <a:txBody>
                    <a:bodyPr/>
                    <a:lstStyle/>
                    <a:p>
                      <a:pPr algn="ctr">
                        <a:lnSpc>
                          <a:spcPct val="115000"/>
                        </a:lnSpc>
                        <a:spcAft>
                          <a:spcPts val="0"/>
                        </a:spcAft>
                      </a:pPr>
                      <a:r>
                        <a:rPr lang="en-US" sz="2000" b="1" kern="1200" dirty="0">
                          <a:solidFill>
                            <a:schemeClr val="lt1"/>
                          </a:solidFill>
                          <a:effectLst/>
                          <a:latin typeface="+mn-lt"/>
                          <a:ea typeface="+mn-ea"/>
                          <a:cs typeface="+mn-cs"/>
                        </a:rPr>
                        <a:t>Type</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Number</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Description</a:t>
                      </a:r>
                      <a:endParaRPr lang="en-CA" sz="2000" b="1" kern="120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3682367073"/>
                  </a:ext>
                </a:extLst>
              </a:tr>
              <a:tr h="1370229">
                <a:tc>
                  <a:txBody>
                    <a:bodyPr/>
                    <a:lstStyle/>
                    <a:p>
                      <a:pPr>
                        <a:lnSpc>
                          <a:spcPct val="115000"/>
                        </a:lnSpc>
                        <a:spcAft>
                          <a:spcPts val="0"/>
                        </a:spcAft>
                      </a:pPr>
                      <a:r>
                        <a:rPr lang="en-US" sz="2000" b="1" kern="1200" dirty="0">
                          <a:solidFill>
                            <a:schemeClr val="lt1"/>
                          </a:solidFill>
                          <a:effectLst/>
                          <a:latin typeface="+mn-lt"/>
                          <a:ea typeface="+mn-ea"/>
                          <a:cs typeface="+mn-cs"/>
                        </a:rPr>
                        <a:t>Physical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9</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AC,CE,EF,FO,OP,PJ,JH,HG,GB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338430087"/>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Data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193719198"/>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Frames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1828743282"/>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Packet</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1</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654117796"/>
                  </a:ext>
                </a:extLst>
              </a:tr>
              <a:tr h="530260">
                <a:tc>
                  <a:txBody>
                    <a:bodyPr/>
                    <a:lstStyle/>
                    <a:p>
                      <a:pPr>
                        <a:lnSpc>
                          <a:spcPct val="115000"/>
                        </a:lnSpc>
                        <a:spcAft>
                          <a:spcPts val="0"/>
                        </a:spcAft>
                      </a:pPr>
                      <a:r>
                        <a:rPr lang="en-US" sz="2000" b="1" kern="1200">
                          <a:solidFill>
                            <a:schemeClr val="lt1"/>
                          </a:solidFill>
                          <a:effectLst/>
                          <a:latin typeface="+mn-lt"/>
                          <a:ea typeface="+mn-ea"/>
                          <a:cs typeface="+mn-cs"/>
                        </a:rPr>
                        <a:t>Route</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1</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420896941"/>
                  </a:ext>
                </a:extLst>
              </a:tr>
            </a:tbl>
          </a:graphicData>
        </a:graphic>
      </p:graphicFrame>
      <p:pic>
        <p:nvPicPr>
          <p:cNvPr id="5" name="Picture 4"/>
          <p:cNvPicPr>
            <a:picLocks noChangeAspect="1"/>
          </p:cNvPicPr>
          <p:nvPr/>
        </p:nvPicPr>
        <p:blipFill>
          <a:blip r:embed="rId4"/>
          <a:stretch>
            <a:fillRect/>
          </a:stretch>
        </p:blipFill>
        <p:spPr>
          <a:xfrm>
            <a:off x="834887" y="5920659"/>
            <a:ext cx="10989065" cy="735497"/>
          </a:xfrm>
          <a:prstGeom prst="rect">
            <a:avLst/>
          </a:prstGeom>
        </p:spPr>
      </p:pic>
    </p:spTree>
    <p:extLst>
      <p:ext uri="{BB962C8B-B14F-4D97-AF65-F5344CB8AC3E}">
        <p14:creationId xmlns:p14="http://schemas.microsoft.com/office/powerpoint/2010/main" val="41508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MPLS</a:t>
            </a:r>
          </a:p>
        </p:txBody>
      </p:sp>
      <p:sp>
        <p:nvSpPr>
          <p:cNvPr id="3" name="Content Placeholder 2"/>
          <p:cNvSpPr>
            <a:spLocks noGrp="1"/>
          </p:cNvSpPr>
          <p:nvPr>
            <p:ph type="body" idx="1"/>
          </p:nvPr>
        </p:nvSpPr>
        <p:spPr/>
        <p:txBody>
          <a:bodyPr/>
          <a:lstStyle/>
          <a:p>
            <a:pPr lvl="0"/>
            <a:r>
              <a:rPr lang="en-US" dirty="0"/>
              <a:t>Data Networks</a:t>
            </a:r>
          </a:p>
        </p:txBody>
      </p:sp>
    </p:spTree>
    <p:extLst>
      <p:ext uri="{BB962C8B-B14F-4D97-AF65-F5344CB8AC3E}">
        <p14:creationId xmlns:p14="http://schemas.microsoft.com/office/powerpoint/2010/main" val="296410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901953"/>
            <a:ext cx="4260744" cy="46782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MPLS networks have switches that function at layer 3</a:t>
            </a:r>
            <a:br>
              <a:rPr kumimoji="0" lang="en-CA" sz="2000" b="0" i="0" u="none" strike="noStrike" kern="1200" cap="none" spc="0" normalizeH="0" baseline="0" noProof="0" dirty="0">
                <a:ln>
                  <a:noFill/>
                </a:ln>
                <a:solidFill>
                  <a:srgbClr val="404040"/>
                </a:solidFill>
                <a:effectLst/>
                <a:uLnTx/>
                <a:uFillTx/>
                <a:latin typeface="Corbel"/>
                <a:ea typeface="+mn-ea"/>
                <a:cs typeface="+mn-cs"/>
              </a:rPr>
            </a:b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Routing slow must pass packet to Internet layer to read IP address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 MAC address to frame to pass frame to next link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Must recalculate the FCS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MLPS simplifies routing by making it more like switching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601864" y="1700784"/>
            <a:ext cx="6329045" cy="4219363"/>
          </a:xfrm>
          <a:prstGeom prst="rect">
            <a:avLst/>
          </a:prstGeom>
        </p:spPr>
      </p:pic>
    </p:spTree>
    <p:extLst>
      <p:ext uri="{BB962C8B-B14F-4D97-AF65-F5344CB8AC3E}">
        <p14:creationId xmlns:p14="http://schemas.microsoft.com/office/powerpoint/2010/main" val="141094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58133"/>
            <a:ext cx="9509760" cy="1233424"/>
          </a:xfrm>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06112" y="1291557"/>
            <a:ext cx="42607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Site A wants to send a packet to Site D</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Calculate the best route called “label-switched path” </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Path assigned unique address</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New MLPS header added between LAN header and IP header with new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Each address is unique within the data network</a:t>
            </a:r>
          </a:p>
          <a:p>
            <a:pPr marR="0" lvl="0" algn="l" defTabSz="914400" rtl="0" eaLnBrk="1" fontAlgn="auto" latinLnBrk="0" hangingPunct="1">
              <a:lnSpc>
                <a:spcPct val="100000"/>
              </a:lnSpc>
              <a:spcBef>
                <a:spcPts val="0"/>
              </a:spcBef>
              <a:spcAft>
                <a:spcPts val="0"/>
              </a:spcAft>
              <a:buClrTx/>
              <a:buSzTx/>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266856" y="1700784"/>
            <a:ext cx="6752823" cy="4345876"/>
          </a:xfrm>
          <a:prstGeom prst="rect">
            <a:avLst/>
          </a:prstGeom>
        </p:spPr>
      </p:pic>
    </p:spTree>
    <p:extLst>
      <p:ext uri="{BB962C8B-B14F-4D97-AF65-F5344CB8AC3E}">
        <p14:creationId xmlns:p14="http://schemas.microsoft.com/office/powerpoint/2010/main" val="15144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VoIP</a:t>
            </a:r>
          </a:p>
        </p:txBody>
      </p:sp>
      <p:sp>
        <p:nvSpPr>
          <p:cNvPr id="3" name="Content Placeholder 2"/>
          <p:cNvSpPr>
            <a:spLocks noGrp="1"/>
          </p:cNvSpPr>
          <p:nvPr>
            <p:ph type="body" idx="1"/>
          </p:nvPr>
        </p:nvSpPr>
        <p:spPr/>
        <p:txBody>
          <a:bodyPr/>
          <a:lstStyle/>
          <a:p>
            <a:pPr lvl="0"/>
            <a:r>
              <a:rPr lang="en-US" dirty="0"/>
              <a:t>Networks</a:t>
            </a:r>
          </a:p>
        </p:txBody>
      </p:sp>
    </p:spTree>
    <p:extLst>
      <p:ext uri="{BB962C8B-B14F-4D97-AF65-F5344CB8AC3E}">
        <p14:creationId xmlns:p14="http://schemas.microsoft.com/office/powerpoint/2010/main" val="13317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VoIP</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772160" y="2146390"/>
            <a:ext cx="485679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VoIP applications growing in the business sector</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Business deals with one network</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Increases mobility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Increases worker collaboration</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Improves customer relations</a:t>
            </a:r>
          </a:p>
        </p:txBody>
      </p:sp>
      <p:pic>
        <p:nvPicPr>
          <p:cNvPr id="14" name="Picture 13"/>
          <p:cNvPicPr>
            <a:picLocks noChangeAspect="1"/>
          </p:cNvPicPr>
          <p:nvPr/>
        </p:nvPicPr>
        <p:blipFill>
          <a:blip r:embed="rId3"/>
          <a:stretch>
            <a:fillRect/>
          </a:stretch>
        </p:blipFill>
        <p:spPr>
          <a:xfrm>
            <a:off x="5628957" y="1241107"/>
            <a:ext cx="5790883" cy="4857554"/>
          </a:xfrm>
          <a:prstGeom prst="rect">
            <a:avLst/>
          </a:prstGeom>
        </p:spPr>
      </p:pic>
    </p:spTree>
    <p:extLst>
      <p:ext uri="{BB962C8B-B14F-4D97-AF65-F5344CB8AC3E}">
        <p14:creationId xmlns:p14="http://schemas.microsoft.com/office/powerpoint/2010/main" val="20278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15498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Client</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PC  with speakers, microphone and VoIP software</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or IP-enabled Phone with VoIP software</a:t>
            </a:r>
          </a:p>
          <a:p>
            <a:pPr marL="342900" indent="-342900">
              <a:buFont typeface="Arial" panose="020B0604020202020204" pitchFamily="34" charset="0"/>
              <a:buChar char="•"/>
              <a:defRPr/>
            </a:pPr>
            <a:r>
              <a:rPr lang="en-CA" sz="2400" dirty="0">
                <a:solidFill>
                  <a:srgbClr val="404040"/>
                </a:solidFill>
                <a:latin typeface="Corbel"/>
              </a:rPr>
              <a:t>Built-in CODECS to convert digital IP packet to analog voice</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4633094" y="1290320"/>
            <a:ext cx="7294746" cy="4297680"/>
          </a:xfrm>
          <a:prstGeom prst="rect">
            <a:avLst/>
          </a:prstGeom>
        </p:spPr>
      </p:pic>
    </p:spTree>
    <p:extLst>
      <p:ext uri="{BB962C8B-B14F-4D97-AF65-F5344CB8AC3E}">
        <p14:creationId xmlns:p14="http://schemas.microsoft.com/office/powerpoint/2010/main" val="38570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Server</a:t>
            </a:r>
          </a:p>
          <a:p>
            <a:pPr marL="800100" lvl="1" indent="-342900">
              <a:buFont typeface="Arial" panose="020B0604020202020204" pitchFamily="34" charset="0"/>
              <a:buChar char="•"/>
              <a:defRPr/>
            </a:pPr>
            <a:r>
              <a:rPr lang="en-CA" sz="2400" dirty="0">
                <a:solidFill>
                  <a:srgbClr val="404040"/>
                </a:solidFill>
                <a:latin typeface="Corbel"/>
              </a:rPr>
              <a:t>Two signaling protocols H.323 and SIP</a:t>
            </a:r>
          </a:p>
          <a:p>
            <a:pPr marL="800100" lvl="1" indent="-342900">
              <a:buFont typeface="Arial" panose="020B0604020202020204" pitchFamily="34" charset="0"/>
              <a:buChar char="•"/>
              <a:defRPr/>
            </a:pPr>
            <a:r>
              <a:rPr lang="en-CA" sz="2400" dirty="0">
                <a:solidFill>
                  <a:srgbClr val="404040"/>
                </a:solidFill>
                <a:latin typeface="Corbel"/>
              </a:rPr>
              <a:t>SIP newer Internet standard and replace H.323 in time</a:t>
            </a:r>
          </a:p>
          <a:p>
            <a:pPr marL="342900" indent="-342900">
              <a:buFont typeface="Arial" panose="020B0604020202020204" pitchFamily="34" charset="0"/>
              <a:buChar char="•"/>
              <a:defRPr/>
            </a:pPr>
            <a:r>
              <a:rPr lang="en-CA" sz="2400" dirty="0">
                <a:solidFill>
                  <a:srgbClr val="404040"/>
                </a:solidFill>
                <a:latin typeface="Corbel"/>
              </a:rPr>
              <a:t>Server service offered by all </a:t>
            </a:r>
            <a:r>
              <a:rPr lang="en-CA" sz="2400" dirty="0" err="1">
                <a:solidFill>
                  <a:srgbClr val="404040"/>
                </a:solidFill>
                <a:latin typeface="Corbel"/>
              </a:rPr>
              <a:t>Telcos</a:t>
            </a:r>
            <a:r>
              <a:rPr lang="en-CA" sz="2400" dirty="0">
                <a:solidFill>
                  <a:srgbClr val="404040"/>
                </a:solidFill>
                <a:latin typeface="Corbel"/>
              </a:rPr>
              <a:t>, Cable companies and 3</a:t>
            </a:r>
            <a:r>
              <a:rPr lang="en-CA" sz="2400" baseline="30000" dirty="0">
                <a:solidFill>
                  <a:srgbClr val="404040"/>
                </a:solidFill>
                <a:latin typeface="Corbel"/>
              </a:rPr>
              <a:t>rd</a:t>
            </a:r>
            <a:r>
              <a:rPr lang="en-CA" sz="2400" dirty="0">
                <a:solidFill>
                  <a:srgbClr val="404040"/>
                </a:solidFill>
                <a:latin typeface="Corbel"/>
              </a:rPr>
              <a:t> party providers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
        <p:nvSpPr>
          <p:cNvPr id="6" name="Rectangle 5"/>
          <p:cNvSpPr/>
          <p:nvPr/>
        </p:nvSpPr>
        <p:spPr>
          <a:xfrm>
            <a:off x="5357394" y="5506720"/>
            <a:ext cx="6543040" cy="964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a:t>OfficeSIP</a:t>
            </a:r>
            <a:r>
              <a:rPr lang="en-CA" sz="2000" dirty="0"/>
              <a:t> is an Open Source Server Service which can be installed on Windows</a:t>
            </a:r>
          </a:p>
        </p:txBody>
      </p:sp>
    </p:spTree>
    <p:extLst>
      <p:ext uri="{BB962C8B-B14F-4D97-AF65-F5344CB8AC3E}">
        <p14:creationId xmlns:p14="http://schemas.microsoft.com/office/powerpoint/2010/main" val="266581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4124959"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VoIP require real time transmission TCP to slow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UDP is used lower overhead than TCP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Combined with RTP (real time protocol)</a:t>
            </a:r>
          </a:p>
          <a:p>
            <a:pPr marL="800100" lvl="1" indent="-342900">
              <a:buFont typeface="Arial" panose="020B0604020202020204" pitchFamily="34" charset="0"/>
              <a:buChar char="•"/>
              <a:defRPr/>
            </a:pPr>
            <a:r>
              <a:rPr lang="en-CA" sz="2400" dirty="0">
                <a:solidFill>
                  <a:srgbClr val="404040"/>
                </a:solidFill>
                <a:latin typeface="Corbel"/>
              </a:rPr>
              <a:t>Adds a header between the UDB header and application message</a:t>
            </a:r>
          </a:p>
          <a:p>
            <a:pPr marL="800100" lvl="1" indent="-342900">
              <a:buFont typeface="Arial" panose="020B0604020202020204" pitchFamily="34" charset="0"/>
              <a:buChar char="•"/>
              <a:defRPr/>
            </a:pPr>
            <a:r>
              <a:rPr lang="en-CA" sz="2400" dirty="0">
                <a:solidFill>
                  <a:srgbClr val="404040"/>
                </a:solidFill>
                <a:latin typeface="Corbel"/>
              </a:rPr>
              <a:t>Header adds a sequence number and timestamp to avoid jitter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Tree>
    <p:extLst>
      <p:ext uri="{BB962C8B-B14F-4D97-AF65-F5344CB8AC3E}">
        <p14:creationId xmlns:p14="http://schemas.microsoft.com/office/powerpoint/2010/main" val="39866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2 Layers: MAC and LLC</a:t>
            </a:r>
          </a:p>
        </p:txBody>
      </p:sp>
    </p:spTree>
    <p:extLst>
      <p:ext uri="{BB962C8B-B14F-4D97-AF65-F5344CB8AC3E}">
        <p14:creationId xmlns:p14="http://schemas.microsoft.com/office/powerpoint/2010/main" val="39587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Programming VoIP Applications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10708640" cy="46474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Use prebuilt SDK kits to build:</a:t>
            </a:r>
          </a:p>
          <a:p>
            <a:pPr marL="800100" lvl="1" indent="-342900">
              <a:buFont typeface="Arial" panose="020B0604020202020204" pitchFamily="34" charset="0"/>
              <a:buChar char="•"/>
              <a:defRPr/>
            </a:pPr>
            <a:r>
              <a:rPr lang="en-CA" sz="2400" dirty="0">
                <a:solidFill>
                  <a:srgbClr val="404040"/>
                </a:solidFill>
                <a:latin typeface="Corbel"/>
              </a:rPr>
              <a:t>Softphone</a:t>
            </a:r>
          </a:p>
          <a:p>
            <a:pPr marL="800100" lvl="1" indent="-342900">
              <a:buFont typeface="Arial" panose="020B0604020202020204" pitchFamily="34" charset="0"/>
              <a:buChar char="•"/>
              <a:defRPr/>
            </a:pPr>
            <a:r>
              <a:rPr lang="en-CA" sz="2400" dirty="0">
                <a:solidFill>
                  <a:srgbClr val="404040"/>
                </a:solidFill>
                <a:latin typeface="Corbel"/>
              </a:rPr>
              <a:t>VoIP gateway server</a:t>
            </a:r>
          </a:p>
          <a:p>
            <a:pPr marL="800100" lvl="1" indent="-342900">
              <a:buFont typeface="Arial" panose="020B0604020202020204" pitchFamily="34" charset="0"/>
              <a:buChar char="•"/>
              <a:defRPr/>
            </a:pPr>
            <a:r>
              <a:rPr lang="en-CA" sz="2400" dirty="0">
                <a:solidFill>
                  <a:srgbClr val="404040"/>
                </a:solidFill>
                <a:latin typeface="Corbel"/>
              </a:rPr>
              <a:t>PBX system</a:t>
            </a:r>
          </a:p>
          <a:p>
            <a:pPr marL="342900" indent="-342900">
              <a:buFont typeface="Arial" panose="020B0604020202020204" pitchFamily="34" charset="0"/>
              <a:buChar char="•"/>
              <a:defRPr/>
            </a:pPr>
            <a:r>
              <a:rPr lang="en-CA" sz="2400" dirty="0">
                <a:solidFill>
                  <a:srgbClr val="404040"/>
                </a:solidFill>
                <a:latin typeface="Corbel"/>
              </a:rPr>
              <a:t>Saves development time</a:t>
            </a:r>
            <a:br>
              <a:rPr lang="en-CA" sz="2400" dirty="0">
                <a:solidFill>
                  <a:srgbClr val="404040"/>
                </a:solidFill>
                <a:latin typeface="Corbel"/>
              </a:rPr>
            </a:br>
            <a:endParaRPr lang="en-CA" sz="2400" dirty="0">
              <a:solidFill>
                <a:srgbClr val="404040"/>
              </a:solidFill>
              <a:latin typeface="Corbel"/>
            </a:endParaRPr>
          </a:p>
          <a:p>
            <a:pPr marL="342900" indent="-342900">
              <a:buFont typeface="Arial" panose="020B0604020202020204" pitchFamily="34" charset="0"/>
              <a:buChar char="•"/>
              <a:defRPr/>
            </a:pPr>
            <a:r>
              <a:rPr lang="en-CA" sz="2400" dirty="0">
                <a:solidFill>
                  <a:srgbClr val="404040"/>
                </a:solidFill>
                <a:latin typeface="Corbel"/>
              </a:rPr>
              <a:t>Common kit for Windows is </a:t>
            </a:r>
            <a:r>
              <a:rPr lang="en-CA" sz="2400" b="1" dirty="0" err="1">
                <a:solidFill>
                  <a:srgbClr val="404040"/>
                </a:solidFill>
                <a:latin typeface="Corbel"/>
              </a:rPr>
              <a:t>Ozeki</a:t>
            </a:r>
            <a:r>
              <a:rPr lang="en-CA" sz="2400" b="1" dirty="0">
                <a:solidFill>
                  <a:srgbClr val="404040"/>
                </a:solidFill>
                <a:latin typeface="Corbel"/>
              </a:rPr>
              <a:t> VoIP SIP SDK</a:t>
            </a:r>
            <a:br>
              <a:rPr lang="en-CA" sz="2400" b="1" dirty="0">
                <a:solidFill>
                  <a:srgbClr val="404040"/>
                </a:solidFill>
                <a:latin typeface="Corbel"/>
              </a:rPr>
            </a:br>
            <a:endParaRPr lang="en-CA" sz="2400" b="1" dirty="0">
              <a:solidFill>
                <a:srgbClr val="404040"/>
              </a:solidFill>
              <a:latin typeface="Corbel"/>
            </a:endParaRPr>
          </a:p>
          <a:p>
            <a:pPr marL="800100" lvl="1" indent="-342900">
              <a:buFont typeface="Arial" panose="020B0604020202020204" pitchFamily="34" charset="0"/>
              <a:buChar char="•"/>
              <a:defRPr/>
            </a:pPr>
            <a:r>
              <a:rPr lang="en-US" sz="2000" u="sng" dirty="0">
                <a:hlinkClick r:id="rId3"/>
              </a:rPr>
              <a:t>http://www.voip-sip-sdk.com/p_24-ozeki-voip-sip-sdk-quick-start-guide-voip.html</a:t>
            </a:r>
            <a:br>
              <a:rPr lang="en-US" sz="2000" u="sng" dirty="0"/>
            </a:br>
            <a:endParaRPr lang="en-US" sz="2000" u="sng" dirty="0"/>
          </a:p>
          <a:p>
            <a:pPr marL="342900" indent="-342900">
              <a:buFont typeface="Arial" panose="020B0604020202020204" pitchFamily="34" charset="0"/>
              <a:buChar char="•"/>
              <a:defRPr/>
            </a:pPr>
            <a:r>
              <a:rPr lang="en-US" sz="2000" dirty="0"/>
              <a:t>Cross Platform kit is Asterisk which is open source, free to use and can be modified</a:t>
            </a:r>
          </a:p>
          <a:p>
            <a:pPr marL="800100" lvl="1" indent="-342900">
              <a:buFont typeface="Arial" panose="020B0604020202020204" pitchFamily="34" charset="0"/>
              <a:buChar char="•"/>
              <a:defRPr/>
            </a:pPr>
            <a:r>
              <a:rPr lang="en-US" sz="2000" dirty="0"/>
              <a:t> to </a:t>
            </a:r>
            <a:r>
              <a:rPr lang="en-US" sz="2000" u="sng" dirty="0">
                <a:hlinkClick r:id="rId4"/>
              </a:rPr>
              <a:t>http://www.asterisk.org/get-started</a:t>
            </a:r>
            <a:endParaRPr lang="en-CA" sz="2000" dirty="0">
              <a:solidFill>
                <a:srgbClr val="404040"/>
              </a:solidFill>
              <a:latin typeface="Corbel"/>
            </a:endParaRPr>
          </a:p>
          <a:p>
            <a:pPr marL="800100" lvl="1" indent="-342900">
              <a:buFont typeface="Arial" panose="020B0604020202020204" pitchFamily="34" charset="0"/>
              <a:buChar char="•"/>
              <a:defRPr/>
            </a:pPr>
            <a:endParaRPr lang="en-CA" sz="2400" dirty="0">
              <a:solidFill>
                <a:srgbClr val="404040"/>
              </a:solidFill>
              <a:latin typeface="Corbel"/>
            </a:endParaRPr>
          </a:p>
        </p:txBody>
      </p:sp>
      <p:pic>
        <p:nvPicPr>
          <p:cNvPr id="6" name="Picture 5"/>
          <p:cNvPicPr>
            <a:picLocks noChangeAspect="1"/>
          </p:cNvPicPr>
          <p:nvPr/>
        </p:nvPicPr>
        <p:blipFill>
          <a:blip r:embed="rId5"/>
          <a:stretch>
            <a:fillRect/>
          </a:stretch>
        </p:blipFill>
        <p:spPr>
          <a:xfrm>
            <a:off x="6489700" y="1779018"/>
            <a:ext cx="4808220" cy="1905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6800" y="5435335"/>
            <a:ext cx="1805486" cy="1063544"/>
          </a:xfrm>
          <a:prstGeom prst="rect">
            <a:avLst/>
          </a:prstGeom>
        </p:spPr>
      </p:pic>
    </p:spTree>
    <p:extLst>
      <p:ext uri="{BB962C8B-B14F-4D97-AF65-F5344CB8AC3E}">
        <p14:creationId xmlns:p14="http://schemas.microsoft.com/office/powerpoint/2010/main" val="106644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The data link layer is divided into two sub layers: Logical Link Control and the Media Access Control.  The former is used by older Ethernet and some other technologies.  The latter is used by wireless Ethernet which shares bandwidth</a:t>
            </a:r>
          </a:p>
          <a:p>
            <a:pPr marL="502920" indent="-457200">
              <a:buFont typeface="+mj-lt"/>
              <a:buAutoNum type="arabicPeriod"/>
            </a:pPr>
            <a:r>
              <a:rPr lang="en-US" dirty="0"/>
              <a:t>The protocol of the MAC sublayer is CSMA/CD.  This protocol controls when and how hosts send data and respond to collisions.  A variation of this protocol called CSMA/CA is used for wireless Ethernet to avoid collisions and having to retransmit</a:t>
            </a:r>
          </a:p>
          <a:p>
            <a:pPr marL="502920" indent="-457200">
              <a:buFont typeface="+mj-lt"/>
              <a:buAutoNum type="arabicPeriod"/>
            </a:pPr>
            <a:r>
              <a:rPr lang="en-US" dirty="0"/>
              <a:t>Switches are layer 2 devices and forward frames based on the MAC address.  Routing are layer 3 devices and forward packets based on the IP address.  Routing is more complicated and slower than switching because routers are connected to meshes and must determine the best route among alternate paths.  Switches work in a hierarchical fashion and only have one path to the destination</a:t>
            </a:r>
          </a:p>
          <a:p>
            <a:pPr marL="502920" indent="-457200">
              <a:buFont typeface="+mj-lt"/>
              <a:buAutoNum type="arabicPeriod"/>
            </a:pPr>
            <a:r>
              <a:rPr lang="en-US" dirty="0"/>
              <a:t>MPLS is a new technology which basically makes router work like switches. A MPLS is currently being used as a MAN technology to make routing faster</a:t>
            </a:r>
          </a:p>
          <a:p>
            <a:pPr marL="502920" indent="-457200">
              <a:buFont typeface="+mj-lt"/>
              <a:buAutoNum type="arabicPeriod"/>
            </a:pPr>
            <a:r>
              <a:rPr lang="en-US" dirty="0"/>
              <a:t>VoIP applications are growing in the business world because they combine data and voice into one network which lowers cost.  VoIP applications also increase mobility and improve customer satisfaction.  Writing VoIP applications should be done with prebuilt SDK kits such as </a:t>
            </a:r>
            <a:r>
              <a:rPr lang="en-US" dirty="0" err="1"/>
              <a:t>Ozeki</a:t>
            </a:r>
            <a:r>
              <a:rPr lang="en-US" dirty="0"/>
              <a:t> for Windows and Asterisk for cross </a:t>
            </a:r>
            <a:r>
              <a:rPr lang="en-US"/>
              <a:t>platform applications</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335999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The data is actually divided into two layers</a:t>
            </a:r>
          </a:p>
          <a:p>
            <a:pPr lvl="1"/>
            <a:r>
              <a:rPr lang="en-CA" dirty="0"/>
              <a:t>Logical Link Layer</a:t>
            </a:r>
          </a:p>
          <a:p>
            <a:pPr lvl="1"/>
            <a:r>
              <a:rPr lang="en-CA" dirty="0"/>
              <a:t>Media Access Layer</a:t>
            </a:r>
          </a:p>
          <a:p>
            <a:r>
              <a:rPr lang="en-CA" dirty="0"/>
              <a:t>Logical Link Layer designed for older Ethernet 802.2 and is used by some LAN/WAN technologies. Not used by modern Ethernet 802.3</a:t>
            </a:r>
          </a:p>
          <a:p>
            <a:r>
              <a:rPr lang="en-CA" dirty="0"/>
              <a:t>Media Access Layer is used by shared networks and is based on the CSMA/CD protocol</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24550" y="1799771"/>
            <a:ext cx="6019800" cy="2380343"/>
          </a:xfrm>
          <a:prstGeom prst="rect">
            <a:avLst/>
          </a:prstGeom>
        </p:spPr>
      </p:pic>
    </p:spTree>
    <p:extLst>
      <p:ext uri="{BB962C8B-B14F-4D97-AF65-F5344CB8AC3E}">
        <p14:creationId xmlns:p14="http://schemas.microsoft.com/office/powerpoint/2010/main" val="5752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87" y="15554"/>
            <a:ext cx="4125615" cy="707886"/>
          </a:xfrm>
        </p:spPr>
        <p:txBody>
          <a:bodyPr>
            <a:normAutofit/>
          </a:bodyPr>
          <a:lstStyle/>
          <a:p>
            <a:r>
              <a:rPr lang="en-US" b="1" dirty="0"/>
              <a:t>Media Access Layer</a:t>
            </a: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26580" y="736274"/>
            <a:ext cx="7867650" cy="7078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The media access layer controls who can send on a shared medium based on protocol CSMA/CD</a:t>
            </a:r>
          </a:p>
        </p:txBody>
      </p:sp>
      <p:pic>
        <p:nvPicPr>
          <p:cNvPr id="5" name="Picture 4"/>
          <p:cNvPicPr>
            <a:picLocks noChangeAspect="1"/>
          </p:cNvPicPr>
          <p:nvPr/>
        </p:nvPicPr>
        <p:blipFill>
          <a:blip r:embed="rId3"/>
          <a:stretch>
            <a:fillRect/>
          </a:stretch>
        </p:blipFill>
        <p:spPr>
          <a:xfrm>
            <a:off x="7867650" y="164329"/>
            <a:ext cx="4324350" cy="4419600"/>
          </a:xfrm>
          <a:prstGeom prst="rect">
            <a:avLst/>
          </a:prstGeom>
        </p:spPr>
      </p:pic>
      <p:sp>
        <p:nvSpPr>
          <p:cNvPr id="7" name="TextBox 6">
            <a:extLst>
              <a:ext uri="{FF2B5EF4-FFF2-40B4-BE49-F238E27FC236}">
                <a16:creationId xmlns:a16="http://schemas.microsoft.com/office/drawing/2014/main" id="{43D8444B-58D6-4602-B9B1-1F96B3700015}"/>
              </a:ext>
            </a:extLst>
          </p:cNvPr>
          <p:cNvSpPr txBox="1"/>
          <p:nvPr/>
        </p:nvSpPr>
        <p:spPr>
          <a:xfrm>
            <a:off x="112086" y="1406014"/>
            <a:ext cx="4944858" cy="4708981"/>
          </a:xfrm>
          <a:prstGeom prst="rect">
            <a:avLst/>
          </a:prstGeom>
          <a:noFill/>
        </p:spPr>
        <p:txBody>
          <a:bodyPr wrap="square" rtlCol="0">
            <a:spAutoFit/>
          </a:bodyPr>
          <a:lstStyle/>
          <a:p>
            <a:r>
              <a:rPr lang="en-CA" sz="2000" b="1" dirty="0">
                <a:solidFill>
                  <a:srgbClr val="FF0000"/>
                </a:solidFill>
                <a:latin typeface="Corbel"/>
              </a:rPr>
              <a:t>CSMA/CD</a:t>
            </a:r>
          </a:p>
          <a:p>
            <a:pPr marL="742950" lvl="1" indent="-285750">
              <a:buFont typeface="Arial" panose="020B0604020202020204" pitchFamily="34" charset="0"/>
              <a:buChar char="•"/>
            </a:pPr>
            <a:r>
              <a:rPr lang="en-CA" sz="2000" dirty="0">
                <a:solidFill>
                  <a:srgbClr val="404040"/>
                </a:solidFill>
                <a:latin typeface="Corbel"/>
              </a:rPr>
              <a:t>CS – each computer NIC listens to the noise level on the line, when the noise is low, it sends data</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MA – nothing preventing 2 computers to send data at the same time, if they do, collision and data is lost</a:t>
            </a:r>
          </a:p>
          <a:p>
            <a:pPr marL="742950" lvl="1" indent="-285750">
              <a:buFont typeface="Arial" panose="020B0604020202020204" pitchFamily="34" charset="0"/>
              <a:buChar char="•"/>
            </a:pPr>
            <a:r>
              <a:rPr lang="en-CA" sz="2000" dirty="0">
                <a:solidFill>
                  <a:srgbClr val="404040"/>
                </a:solidFill>
                <a:latin typeface="Corbel"/>
              </a:rPr>
              <a:t>CD – each computer NIC listens to the noise level and if it detects a spike in noise, a collision has occurred.  </a:t>
            </a:r>
            <a:r>
              <a:rPr kumimoji="0" lang="en-CA" sz="2000" b="0" i="0" u="none" strike="noStrike" kern="1200" cap="none" spc="0" normalizeH="0" baseline="0" noProof="0" dirty="0">
                <a:ln>
                  <a:noFill/>
                </a:ln>
                <a:solidFill>
                  <a:srgbClr val="404040"/>
                </a:solidFill>
                <a:effectLst/>
                <a:uLnTx/>
                <a:uFillTx/>
                <a:latin typeface="Corbel"/>
                <a:ea typeface="+mn-ea"/>
                <a:cs typeface="+mn-cs"/>
              </a:rPr>
              <a:t>Both devices stop sending. Special packet sent to delete transmission</a:t>
            </a:r>
          </a:p>
          <a:p>
            <a:pPr marL="1200150" lvl="2"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Each computer then waits a random amount of time and resends the data</a:t>
            </a:r>
          </a:p>
        </p:txBody>
      </p:sp>
      <p:pic>
        <p:nvPicPr>
          <p:cNvPr id="8" name="Picture 7">
            <a:extLst>
              <a:ext uri="{FF2B5EF4-FFF2-40B4-BE49-F238E27FC236}">
                <a16:creationId xmlns:a16="http://schemas.microsoft.com/office/drawing/2014/main" id="{4E6E5CB9-9C70-4972-B7E8-6B6815DD6635}"/>
              </a:ext>
            </a:extLst>
          </p:cNvPr>
          <p:cNvPicPr>
            <a:picLocks noChangeAspect="1"/>
          </p:cNvPicPr>
          <p:nvPr/>
        </p:nvPicPr>
        <p:blipFill>
          <a:blip r:embed="rId4"/>
          <a:stretch>
            <a:fillRect/>
          </a:stretch>
        </p:blipFill>
        <p:spPr>
          <a:xfrm>
            <a:off x="8517319" y="4839419"/>
            <a:ext cx="3674681" cy="1050559"/>
          </a:xfrm>
          <a:prstGeom prst="rect">
            <a:avLst/>
          </a:prstGeom>
        </p:spPr>
      </p:pic>
      <p:sp>
        <p:nvSpPr>
          <p:cNvPr id="9" name="Rectangle 8">
            <a:extLst>
              <a:ext uri="{FF2B5EF4-FFF2-40B4-BE49-F238E27FC236}">
                <a16:creationId xmlns:a16="http://schemas.microsoft.com/office/drawing/2014/main" id="{45CC9A6C-2835-40BD-B63A-74A363A51738}"/>
              </a:ext>
            </a:extLst>
          </p:cNvPr>
          <p:cNvSpPr/>
          <p:nvPr/>
        </p:nvSpPr>
        <p:spPr>
          <a:xfrm>
            <a:off x="5056944" y="4734133"/>
            <a:ext cx="3460375" cy="1354217"/>
          </a:xfrm>
          <a:prstGeom prst="rect">
            <a:avLst/>
          </a:prstGeom>
          <a:ln w="19050">
            <a:solidFill>
              <a:schemeClr val="tx1"/>
            </a:solidFill>
          </a:ln>
        </p:spPr>
        <p:txBody>
          <a:bodyPr wrap="square">
            <a:spAutoFit/>
          </a:bodyPr>
          <a:lstStyle/>
          <a:p>
            <a:r>
              <a:rPr lang="en-US" b="1" dirty="0">
                <a:solidFill>
                  <a:srgbClr val="FF0000"/>
                </a:solidFill>
              </a:rPr>
              <a:t>How collision can be detected?</a:t>
            </a:r>
          </a:p>
          <a:p>
            <a:pPr marL="285750" indent="-285750">
              <a:buFont typeface="Arial" panose="020B0604020202020204" pitchFamily="34" charset="0"/>
              <a:buChar char="•"/>
            </a:pPr>
            <a:r>
              <a:rPr lang="en-US" sz="1600" b="1" dirty="0"/>
              <a:t>detecting voltage level on the line</a:t>
            </a:r>
          </a:p>
          <a:p>
            <a:pPr marL="285750" indent="-285750">
              <a:buFont typeface="Arial" panose="020B0604020202020204" pitchFamily="34" charset="0"/>
              <a:buChar char="•"/>
            </a:pPr>
            <a:r>
              <a:rPr lang="en-US" sz="1600" b="1" dirty="0"/>
              <a:t>detecting /energy power level</a:t>
            </a:r>
          </a:p>
          <a:p>
            <a:pPr marL="285750" indent="-285750">
              <a:buFont typeface="Arial" panose="020B0604020202020204" pitchFamily="34" charset="0"/>
              <a:buChar char="•"/>
            </a:pPr>
            <a:r>
              <a:rPr lang="en-US" sz="1600" b="1" dirty="0"/>
              <a:t>detecting simultaneous transmission &amp; reception</a:t>
            </a:r>
          </a:p>
        </p:txBody>
      </p:sp>
      <p:sp>
        <p:nvSpPr>
          <p:cNvPr id="10" name="Rectangle 9">
            <a:extLst>
              <a:ext uri="{FF2B5EF4-FFF2-40B4-BE49-F238E27FC236}">
                <a16:creationId xmlns:a16="http://schemas.microsoft.com/office/drawing/2014/main" id="{5EEC2EBD-6896-452A-8C6A-5A33D499FE55}"/>
              </a:ext>
            </a:extLst>
          </p:cNvPr>
          <p:cNvSpPr/>
          <p:nvPr/>
        </p:nvSpPr>
        <p:spPr>
          <a:xfrm>
            <a:off x="-286871" y="6122011"/>
            <a:ext cx="11554639" cy="400110"/>
          </a:xfrm>
          <a:prstGeom prst="rect">
            <a:avLst/>
          </a:prstGeom>
        </p:spPr>
        <p:txBody>
          <a:bodyPr wrap="square">
            <a:spAutoFit/>
          </a:bodyPr>
          <a:lstStyle/>
          <a:p>
            <a:pPr marL="742950" lvl="1" indent="-285750">
              <a:buFont typeface="Arial" panose="020B0604020202020204" pitchFamily="34" charset="0"/>
              <a:buChar char="•"/>
            </a:pPr>
            <a:r>
              <a:rPr lang="en-CA" sz="2000" b="1" dirty="0">
                <a:solidFill>
                  <a:srgbClr val="FF0000"/>
                </a:solidFill>
              </a:rPr>
              <a:t>CSMA/CD not used on switched Ethernet because each device has a dedicated path.</a:t>
            </a:r>
          </a:p>
        </p:txBody>
      </p:sp>
    </p:spTree>
    <p:extLst>
      <p:ext uri="{BB962C8B-B14F-4D97-AF65-F5344CB8AC3E}">
        <p14:creationId xmlns:p14="http://schemas.microsoft.com/office/powerpoint/2010/main" val="33429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 y="93463"/>
            <a:ext cx="2558527" cy="664415"/>
          </a:xfrm>
        </p:spPr>
        <p:txBody>
          <a:bodyPr>
            <a:normAutofit/>
          </a:bodyPr>
          <a:lstStyle/>
          <a:p>
            <a:r>
              <a:rPr lang="en-US" b="1" dirty="0"/>
              <a:t>CSMA/CA</a:t>
            </a: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a:extLst>
              <a:ext uri="{FF2B5EF4-FFF2-40B4-BE49-F238E27FC236}">
                <a16:creationId xmlns:a16="http://schemas.microsoft.com/office/drawing/2014/main" id="{872D6831-81E3-4C7D-8F0F-25D54EB473A0}"/>
              </a:ext>
            </a:extLst>
          </p:cNvPr>
          <p:cNvPicPr>
            <a:picLocks noChangeAspect="1"/>
          </p:cNvPicPr>
          <p:nvPr/>
        </p:nvPicPr>
        <p:blipFill>
          <a:blip r:embed="rId3"/>
          <a:stretch>
            <a:fillRect/>
          </a:stretch>
        </p:blipFill>
        <p:spPr>
          <a:xfrm>
            <a:off x="5719988" y="232502"/>
            <a:ext cx="6472012" cy="6625498"/>
          </a:xfrm>
          <a:prstGeom prst="rect">
            <a:avLst/>
          </a:prstGeom>
        </p:spPr>
      </p:pic>
      <p:sp>
        <p:nvSpPr>
          <p:cNvPr id="7" name="Rectangle 6">
            <a:extLst>
              <a:ext uri="{FF2B5EF4-FFF2-40B4-BE49-F238E27FC236}">
                <a16:creationId xmlns:a16="http://schemas.microsoft.com/office/drawing/2014/main" id="{EFC0E662-0140-408C-9397-1F812A35231B}"/>
              </a:ext>
            </a:extLst>
          </p:cNvPr>
          <p:cNvSpPr/>
          <p:nvPr/>
        </p:nvSpPr>
        <p:spPr>
          <a:xfrm>
            <a:off x="121833" y="1006750"/>
            <a:ext cx="5308214" cy="646331"/>
          </a:xfrm>
          <a:prstGeom prst="rect">
            <a:avLst/>
          </a:prstGeom>
        </p:spPr>
        <p:txBody>
          <a:bodyPr wrap="square">
            <a:spAutoFit/>
          </a:bodyPr>
          <a:lstStyle/>
          <a:p>
            <a:r>
              <a:rPr lang="en-CA" dirty="0">
                <a:latin typeface="Times-Roman"/>
              </a:rPr>
              <a:t>CSMA/CA uses three </a:t>
            </a:r>
            <a:r>
              <a:rPr lang="en-US" dirty="0">
                <a:latin typeface="Times-Roman"/>
              </a:rPr>
              <a:t>strategies: the </a:t>
            </a:r>
            <a:r>
              <a:rPr lang="en-US" b="1" dirty="0">
                <a:latin typeface="Times-Roman"/>
              </a:rPr>
              <a:t>interframe space (IFS)</a:t>
            </a:r>
            <a:r>
              <a:rPr lang="en-US" dirty="0">
                <a:latin typeface="Times-Roman"/>
              </a:rPr>
              <a:t>, </a:t>
            </a:r>
            <a:r>
              <a:rPr lang="en-US" b="1" dirty="0">
                <a:latin typeface="Times-Roman"/>
              </a:rPr>
              <a:t>contention window</a:t>
            </a:r>
            <a:r>
              <a:rPr lang="en-US" dirty="0">
                <a:latin typeface="Times-Roman"/>
              </a:rPr>
              <a:t>, and </a:t>
            </a:r>
            <a:r>
              <a:rPr lang="en-US" b="1" dirty="0">
                <a:latin typeface="Times-Roman"/>
              </a:rPr>
              <a:t>acknowledgments</a:t>
            </a:r>
            <a:endParaRPr lang="en-CA" b="1" dirty="0"/>
          </a:p>
        </p:txBody>
      </p:sp>
      <p:sp>
        <p:nvSpPr>
          <p:cNvPr id="8" name="Rectangle 7">
            <a:extLst>
              <a:ext uri="{FF2B5EF4-FFF2-40B4-BE49-F238E27FC236}">
                <a16:creationId xmlns:a16="http://schemas.microsoft.com/office/drawing/2014/main" id="{4002C10B-408B-4973-86D6-04E2E0995132}"/>
              </a:ext>
            </a:extLst>
          </p:cNvPr>
          <p:cNvSpPr/>
          <p:nvPr/>
        </p:nvSpPr>
        <p:spPr>
          <a:xfrm>
            <a:off x="0" y="1963223"/>
            <a:ext cx="5565058" cy="2554545"/>
          </a:xfrm>
          <a:prstGeom prst="rect">
            <a:avLst/>
          </a:prstGeom>
        </p:spPr>
        <p:txBody>
          <a:bodyPr wrap="square">
            <a:spAutoFit/>
          </a:bodyPr>
          <a:lstStyle/>
          <a:p>
            <a:pPr marL="285750" indent="-285750">
              <a:buFont typeface="Arial" panose="020B0604020202020204" pitchFamily="34" charset="0"/>
              <a:buChar char="•"/>
            </a:pPr>
            <a:r>
              <a:rPr lang="en-US" dirty="0"/>
              <a:t>The station ready to transmit a frame, senses </a:t>
            </a:r>
            <a:r>
              <a:rPr lang="en-US" sz="2000" dirty="0"/>
              <a:t>the medium by checking the energy level at the carrier frequency.</a:t>
            </a:r>
          </a:p>
          <a:p>
            <a:pPr marL="285750" indent="-285750">
              <a:buFont typeface="Arial" panose="020B0604020202020204" pitchFamily="34" charset="0"/>
              <a:buChar char="•"/>
            </a:pPr>
            <a:r>
              <a:rPr lang="en-US" sz="2000" b="1" dirty="0">
                <a:solidFill>
                  <a:srgbClr val="FF0000"/>
                </a:solidFill>
              </a:rPr>
              <a:t>IFS</a:t>
            </a:r>
            <a:r>
              <a:rPr lang="en-US" sz="2000" dirty="0"/>
              <a:t>-First, collisions are avoided by deferring transmission even if the channel is found idle. When an idle channel is found, the station does not send immediately. It waits for a period of time called the </a:t>
            </a:r>
            <a:r>
              <a:rPr lang="en-US" sz="2000" b="1" i="1" dirty="0"/>
              <a:t>interframe space </a:t>
            </a:r>
            <a:r>
              <a:rPr lang="en-US" sz="2000" dirty="0"/>
              <a:t>or </a:t>
            </a:r>
            <a:r>
              <a:rPr lang="en-US" sz="2000" b="1" i="1" dirty="0"/>
              <a:t>IFS</a:t>
            </a:r>
            <a:r>
              <a:rPr lang="en-US" sz="2000" b="1" dirty="0"/>
              <a:t>.</a:t>
            </a:r>
            <a:endParaRPr lang="en-US" sz="2000" dirty="0"/>
          </a:p>
        </p:txBody>
      </p:sp>
      <p:pic>
        <p:nvPicPr>
          <p:cNvPr id="9" name="Picture 8">
            <a:extLst>
              <a:ext uri="{FF2B5EF4-FFF2-40B4-BE49-F238E27FC236}">
                <a16:creationId xmlns:a16="http://schemas.microsoft.com/office/drawing/2014/main" id="{8750E944-C5B6-4D2E-928A-E04F2A0FF397}"/>
              </a:ext>
            </a:extLst>
          </p:cNvPr>
          <p:cNvPicPr>
            <a:picLocks noChangeAspect="1"/>
          </p:cNvPicPr>
          <p:nvPr/>
        </p:nvPicPr>
        <p:blipFill>
          <a:blip r:embed="rId4"/>
          <a:stretch>
            <a:fillRect/>
          </a:stretch>
        </p:blipFill>
        <p:spPr>
          <a:xfrm>
            <a:off x="294967" y="4914020"/>
            <a:ext cx="4804764" cy="1618185"/>
          </a:xfrm>
          <a:prstGeom prst="rect">
            <a:avLst/>
          </a:prstGeom>
        </p:spPr>
      </p:pic>
    </p:spTree>
    <p:extLst>
      <p:ext uri="{BB962C8B-B14F-4D97-AF65-F5344CB8AC3E}">
        <p14:creationId xmlns:p14="http://schemas.microsoft.com/office/powerpoint/2010/main" val="88028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CED3-A962-4EE9-8D59-FDD764B91759}"/>
              </a:ext>
            </a:extLst>
          </p:cNvPr>
          <p:cNvSpPr>
            <a:spLocks noGrp="1"/>
          </p:cNvSpPr>
          <p:nvPr>
            <p:ph type="title"/>
          </p:nvPr>
        </p:nvSpPr>
        <p:spPr>
          <a:xfrm>
            <a:off x="172196" y="0"/>
            <a:ext cx="2882088" cy="872363"/>
          </a:xfrm>
        </p:spPr>
        <p:txBody>
          <a:bodyPr/>
          <a:lstStyle/>
          <a:p>
            <a:r>
              <a:rPr lang="en-US" b="1" dirty="0"/>
              <a:t>CSMA/CA</a:t>
            </a:r>
            <a:endParaRPr lang="en-CA" dirty="0"/>
          </a:p>
        </p:txBody>
      </p:sp>
      <p:sp>
        <p:nvSpPr>
          <p:cNvPr id="3" name="Content Placeholder 2">
            <a:extLst>
              <a:ext uri="{FF2B5EF4-FFF2-40B4-BE49-F238E27FC236}">
                <a16:creationId xmlns:a16="http://schemas.microsoft.com/office/drawing/2014/main" id="{B9ABA1F4-D533-45B8-901D-69F8C2E326D9}"/>
              </a:ext>
            </a:extLst>
          </p:cNvPr>
          <p:cNvSpPr>
            <a:spLocks noGrp="1"/>
          </p:cNvSpPr>
          <p:nvPr>
            <p:ph idx="1"/>
          </p:nvPr>
        </p:nvSpPr>
        <p:spPr>
          <a:xfrm>
            <a:off x="172197" y="1002889"/>
            <a:ext cx="5579674" cy="5525729"/>
          </a:xfrm>
        </p:spPr>
        <p:txBody>
          <a:bodyPr>
            <a:normAutofit/>
          </a:bodyPr>
          <a:lstStyle/>
          <a:p>
            <a:r>
              <a:rPr lang="en-US" b="1" dirty="0"/>
              <a:t>Contention window- </a:t>
            </a:r>
            <a:r>
              <a:rPr lang="en-US" dirty="0"/>
              <a:t>is an amount of time divided into slots.</a:t>
            </a:r>
          </a:p>
          <a:p>
            <a:pPr lvl="1"/>
            <a:r>
              <a:rPr lang="en-US" dirty="0"/>
              <a:t> A station that is ready to send chooses a random number of slots as its wait time. </a:t>
            </a:r>
          </a:p>
          <a:p>
            <a:pPr lvl="1"/>
            <a:r>
              <a:rPr lang="en-US" dirty="0"/>
              <a:t>The number of slots in the window changes according to the binary exponential </a:t>
            </a:r>
            <a:r>
              <a:rPr lang="en-US" dirty="0" err="1"/>
              <a:t>backoff</a:t>
            </a:r>
            <a:r>
              <a:rPr lang="en-US" dirty="0"/>
              <a:t> strategy. </a:t>
            </a:r>
          </a:p>
          <a:p>
            <a:pPr lvl="1"/>
            <a:r>
              <a:rPr lang="en-US" dirty="0"/>
              <a:t>This means that it is set to one slot the first time and then doubles</a:t>
            </a:r>
          </a:p>
          <a:p>
            <a:r>
              <a:rPr lang="en-US" b="1" i="1" dirty="0"/>
              <a:t>Acknowledgment- </a:t>
            </a:r>
            <a:r>
              <a:rPr lang="en-US" dirty="0"/>
              <a:t>With all these precautions:</a:t>
            </a:r>
          </a:p>
          <a:p>
            <a:pPr lvl="1"/>
            <a:r>
              <a:rPr lang="en-US" dirty="0"/>
              <a:t>there still may be a collision </a:t>
            </a:r>
          </a:p>
          <a:p>
            <a:pPr lvl="1"/>
            <a:r>
              <a:rPr lang="en-US" dirty="0"/>
              <a:t>Data may also be corrupted during the transmission.</a:t>
            </a:r>
          </a:p>
          <a:p>
            <a:r>
              <a:rPr lang="en-US" dirty="0"/>
              <a:t>The positive acknowledgment and the time-out timer can help guarantee that the receiver has received the frame.</a:t>
            </a:r>
            <a:endParaRPr lang="en-CA" dirty="0"/>
          </a:p>
        </p:txBody>
      </p:sp>
      <p:pic>
        <p:nvPicPr>
          <p:cNvPr id="4" name="Picture 3">
            <a:extLst>
              <a:ext uri="{FF2B5EF4-FFF2-40B4-BE49-F238E27FC236}">
                <a16:creationId xmlns:a16="http://schemas.microsoft.com/office/drawing/2014/main" id="{29020D6B-CD66-48E2-9F6D-7982A1E6918D}"/>
              </a:ext>
            </a:extLst>
          </p:cNvPr>
          <p:cNvPicPr>
            <a:picLocks noChangeAspect="1"/>
          </p:cNvPicPr>
          <p:nvPr/>
        </p:nvPicPr>
        <p:blipFill>
          <a:blip r:embed="rId3"/>
          <a:stretch>
            <a:fillRect/>
          </a:stretch>
        </p:blipFill>
        <p:spPr>
          <a:xfrm>
            <a:off x="5833110" y="116251"/>
            <a:ext cx="6472012" cy="6625498"/>
          </a:xfrm>
          <a:prstGeom prst="rect">
            <a:avLst/>
          </a:prstGeom>
        </p:spPr>
      </p:pic>
    </p:spTree>
    <p:extLst>
      <p:ext uri="{BB962C8B-B14F-4D97-AF65-F5344CB8AC3E}">
        <p14:creationId xmlns:p14="http://schemas.microsoft.com/office/powerpoint/2010/main" val="15004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Switched Networks</a:t>
            </a:r>
          </a:p>
        </p:txBody>
      </p:sp>
      <p:sp>
        <p:nvSpPr>
          <p:cNvPr id="3" name="Content Placeholder 2"/>
          <p:cNvSpPr>
            <a:spLocks noGrp="1"/>
          </p:cNvSpPr>
          <p:nvPr>
            <p:ph type="body" idx="1"/>
          </p:nvPr>
        </p:nvSpPr>
        <p:spPr/>
        <p:txBody>
          <a:bodyPr/>
          <a:lstStyle/>
          <a:p>
            <a:pPr lvl="0"/>
            <a:r>
              <a:rPr lang="en-US" dirty="0"/>
              <a:t>Circuit Switched and Packet Switched</a:t>
            </a:r>
          </a:p>
        </p:txBody>
      </p:sp>
    </p:spTree>
    <p:extLst>
      <p:ext uri="{BB962C8B-B14F-4D97-AF65-F5344CB8AC3E}">
        <p14:creationId xmlns:p14="http://schemas.microsoft.com/office/powerpoint/2010/main" val="355282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2 Types of Switched Networks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852747" y="1567700"/>
            <a:ext cx="5132251" cy="3323987"/>
          </a:xfrm>
          <a:prstGeom prst="rect">
            <a:avLst/>
          </a:prstGeom>
          <a:noFill/>
        </p:spPr>
        <p:txBody>
          <a:bodyPr wrap="square" rtlCol="0">
            <a:spAutoFit/>
          </a:bodyPr>
          <a:lstStyle/>
          <a:p>
            <a:br>
              <a:rPr lang="en-US" dirty="0"/>
            </a:br>
            <a:r>
              <a:rPr lang="en-US" sz="2400" dirty="0"/>
              <a:t>The two fundamental approaches to move data through the network:</a:t>
            </a:r>
          </a:p>
          <a:p>
            <a:endParaRPr lang="en-US" sz="2400" dirty="0"/>
          </a:p>
          <a:p>
            <a:pPr marL="742950" lvl="1" indent="-285750">
              <a:buFont typeface="Arial" panose="020B0604020202020204" pitchFamily="34" charset="0"/>
              <a:buChar char="•"/>
            </a:pPr>
            <a:r>
              <a:rPr lang="en-US" sz="2400" dirty="0"/>
              <a:t>Circuit Switching</a:t>
            </a:r>
            <a:br>
              <a:rPr lang="en-US" sz="2400" dirty="0"/>
            </a:br>
            <a:endParaRPr lang="en-US" sz="2400" dirty="0"/>
          </a:p>
          <a:p>
            <a:pPr marL="742950" lvl="1" indent="-285750">
              <a:buFont typeface="Arial" panose="020B0604020202020204" pitchFamily="34" charset="0"/>
              <a:buChar char="•"/>
            </a:pPr>
            <a:r>
              <a:rPr lang="en-US" sz="2400" dirty="0"/>
              <a:t>Packet Switching</a:t>
            </a:r>
          </a:p>
          <a:p>
            <a:pPr marL="1200150" lvl="2" indent="-285750">
              <a:buFont typeface="Arial" panose="020B0604020202020204" pitchFamily="34" charset="0"/>
              <a:buChar char="•"/>
            </a:pPr>
            <a:r>
              <a:rPr lang="en-US" sz="2400" dirty="0"/>
              <a:t>Datagram Switching</a:t>
            </a:r>
          </a:p>
          <a:p>
            <a:pPr marL="1200150" lvl="2" indent="-285750">
              <a:buFont typeface="Arial" panose="020B0604020202020204" pitchFamily="34" charset="0"/>
              <a:buChar char="•"/>
            </a:pPr>
            <a:r>
              <a:rPr lang="en-US" sz="2400" dirty="0"/>
              <a:t>Virtual Circuits</a:t>
            </a:r>
            <a:endParaRPr lang="en-CA" sz="2400" dirty="0"/>
          </a:p>
        </p:txBody>
      </p:sp>
      <p:pic>
        <p:nvPicPr>
          <p:cNvPr id="3" name="Picture 2"/>
          <p:cNvPicPr>
            <a:picLocks noChangeAspect="1"/>
          </p:cNvPicPr>
          <p:nvPr/>
        </p:nvPicPr>
        <p:blipFill>
          <a:blip r:embed="rId3"/>
          <a:stretch>
            <a:fillRect/>
          </a:stretch>
        </p:blipFill>
        <p:spPr>
          <a:xfrm>
            <a:off x="5793220" y="1217644"/>
            <a:ext cx="4986960" cy="2981202"/>
          </a:xfrm>
          <a:prstGeom prst="rect">
            <a:avLst/>
          </a:prstGeom>
        </p:spPr>
      </p:pic>
    </p:spTree>
    <p:extLst>
      <p:ext uri="{BB962C8B-B14F-4D97-AF65-F5344CB8AC3E}">
        <p14:creationId xmlns:p14="http://schemas.microsoft.com/office/powerpoint/2010/main" val="31737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6495</Words>
  <Application>Microsoft Office PowerPoint</Application>
  <PresentationFormat>Widescreen</PresentationFormat>
  <Paragraphs>337</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Corbel</vt:lpstr>
      <vt:lpstr>Euphemia</vt:lpstr>
      <vt:lpstr>Times-Roman</vt:lpstr>
      <vt:lpstr>Wingdings</vt:lpstr>
      <vt:lpstr>Office Theme</vt:lpstr>
      <vt:lpstr>Banded Design Blue 16x9</vt:lpstr>
      <vt:lpstr>DCF255</vt:lpstr>
      <vt:lpstr>Agenda</vt:lpstr>
      <vt:lpstr>Data Link Layer</vt:lpstr>
      <vt:lpstr>Data Link Layer </vt:lpstr>
      <vt:lpstr>Media Access Layer</vt:lpstr>
      <vt:lpstr>CSMA/CA</vt:lpstr>
      <vt:lpstr>CSMA/CA</vt:lpstr>
      <vt:lpstr>Switched Networks</vt:lpstr>
      <vt:lpstr>2 Types of Switched Networks  </vt:lpstr>
      <vt:lpstr>Circuit Switching   </vt:lpstr>
      <vt:lpstr>    Packet Switching</vt:lpstr>
      <vt:lpstr>Packet Switching  </vt:lpstr>
      <vt:lpstr>Switch Operation</vt:lpstr>
      <vt:lpstr>Switching  </vt:lpstr>
      <vt:lpstr>Switch Operation</vt:lpstr>
      <vt:lpstr>Router Operation</vt:lpstr>
      <vt:lpstr>Router Operation </vt:lpstr>
      <vt:lpstr>Router Operation </vt:lpstr>
      <vt:lpstr>Switch  and Router Operation</vt:lpstr>
      <vt:lpstr>Switch\Router Operation; Case Study </vt:lpstr>
      <vt:lpstr>Switch\Router Operation; Case Study </vt:lpstr>
      <vt:lpstr>MPLS</vt:lpstr>
      <vt:lpstr>MPLS</vt:lpstr>
      <vt:lpstr>MPLS</vt:lpstr>
      <vt:lpstr>VoIP</vt:lpstr>
      <vt:lpstr>VoIP</vt:lpstr>
      <vt:lpstr>VoIP Applications : Client\Server Architecture</vt:lpstr>
      <vt:lpstr>VoIP Applications: Client\Server Architecture</vt:lpstr>
      <vt:lpstr>VoIP Applications: Client\Server Architecture</vt:lpstr>
      <vt:lpstr>Programming VoIP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70</cp:revision>
  <dcterms:created xsi:type="dcterms:W3CDTF">2017-01-02T15:17:07Z</dcterms:created>
  <dcterms:modified xsi:type="dcterms:W3CDTF">2020-05-07T20:53:34Z</dcterms:modified>
</cp:coreProperties>
</file>