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sldIdLst>
    <p:sldId id="256" r:id="rId2"/>
    <p:sldId id="552" r:id="rId3"/>
    <p:sldId id="465" r:id="rId4"/>
    <p:sldId id="555" r:id="rId5"/>
    <p:sldId id="486" r:id="rId6"/>
    <p:sldId id="560" r:id="rId7"/>
    <p:sldId id="537" r:id="rId8"/>
    <p:sldId id="544" r:id="rId9"/>
    <p:sldId id="558" r:id="rId10"/>
    <p:sldId id="539" r:id="rId11"/>
    <p:sldId id="538" r:id="rId12"/>
    <p:sldId id="541" r:id="rId13"/>
    <p:sldId id="556" r:id="rId14"/>
    <p:sldId id="536" r:id="rId15"/>
    <p:sldId id="554" r:id="rId16"/>
    <p:sldId id="545" r:id="rId17"/>
    <p:sldId id="546" r:id="rId18"/>
    <p:sldId id="547" r:id="rId19"/>
    <p:sldId id="548" r:id="rId20"/>
    <p:sldId id="549" r:id="rId21"/>
    <p:sldId id="551" r:id="rId22"/>
    <p:sldId id="553" r:id="rId23"/>
    <p:sldId id="557" r:id="rId24"/>
    <p:sldId id="55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7" autoAdjust="0"/>
    <p:restoredTop sz="81423" autoAdjust="0"/>
  </p:normalViewPr>
  <p:slideViewPr>
    <p:cSldViewPr>
      <p:cViewPr>
        <p:scale>
          <a:sx n="67" d="100"/>
          <a:sy n="67" d="100"/>
        </p:scale>
        <p:origin x="-1468" y="-156"/>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r>
              <a:rPr lang="en-US" baseline="0" dirty="0"/>
              <a:t> uses </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i="1" dirty="0">
                <a:latin typeface="Courier New" panose="02070309020205020404" pitchFamily="49" charset="0"/>
                <a:cs typeface="Courier New" panose="02070309020205020404" pitchFamily="49" charset="0"/>
              </a:rPr>
              <a:t>() as an example of one of Arrays class’s methods.</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187634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21120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a:t>
            </a:r>
            <a:r>
              <a:rPr lang="en-US" baseline="0" dirty="0"/>
              <a:t> </a:t>
            </a:r>
            <a:r>
              <a:rPr lang="en-US" b="1" dirty="0"/>
              <a:t>When the program which uses the class is loaded</a:t>
            </a:r>
          </a:p>
          <a:p>
            <a:r>
              <a:rPr lang="en-US" sz="1200" b="0" i="0" kern="1200" dirty="0">
                <a:solidFill>
                  <a:schemeClr val="tx1"/>
                </a:solidFill>
                <a:effectLst/>
                <a:latin typeface="+mn-lt"/>
                <a:ea typeface="+mn-ea"/>
                <a:cs typeface="+mn-cs"/>
              </a:rPr>
              <a:t>A variable which belongs to the class and not to object(instance)</a:t>
            </a:r>
          </a:p>
          <a:p>
            <a:r>
              <a:rPr lang="en-US" sz="1200" b="0" i="0" kern="1200" dirty="0">
                <a:solidFill>
                  <a:schemeClr val="tx1"/>
                </a:solidFill>
                <a:effectLst/>
                <a:latin typeface="+mn-lt"/>
                <a:ea typeface="+mn-ea"/>
                <a:cs typeface="+mn-cs"/>
              </a:rPr>
              <a:t>Static variables are initialized only once , at the start of the execution .</a:t>
            </a:r>
          </a:p>
          <a:p>
            <a:r>
              <a:rPr lang="en-US" sz="1200" b="0" i="0" kern="1200" dirty="0">
                <a:solidFill>
                  <a:schemeClr val="tx1"/>
                </a:solidFill>
                <a:effectLst/>
                <a:latin typeface="+mn-lt"/>
                <a:ea typeface="+mn-ea"/>
                <a:cs typeface="+mn-cs"/>
              </a:rPr>
              <a:t>These variables will be initialized first, before the initialization of any instance variables</a:t>
            </a:r>
          </a:p>
          <a:p>
            <a:r>
              <a:rPr lang="en-US" sz="1200" b="0" i="0" kern="1200" dirty="0">
                <a:solidFill>
                  <a:schemeClr val="tx1"/>
                </a:solidFill>
                <a:effectLst/>
                <a:latin typeface="+mn-lt"/>
                <a:ea typeface="+mn-ea"/>
                <a:cs typeface="+mn-cs"/>
              </a:rPr>
              <a:t>A single copy to be shared by all instances of the class</a:t>
            </a:r>
          </a:p>
          <a:p>
            <a:r>
              <a:rPr lang="en-US" sz="1200" b="0" i="0" kern="1200" dirty="0">
                <a:solidFill>
                  <a:schemeClr val="tx1"/>
                </a:solidFill>
                <a:effectLst/>
                <a:latin typeface="+mn-lt"/>
                <a:ea typeface="+mn-ea"/>
                <a:cs typeface="+mn-cs"/>
              </a:rPr>
              <a:t>A static variable can be accessed directly by the class name and doesn’t need </a:t>
            </a:r>
            <a:r>
              <a:rPr lang="en-US" sz="1200" b="0" i="0" kern="1200">
                <a:solidFill>
                  <a:schemeClr val="tx1"/>
                </a:solidFill>
                <a:effectLst/>
                <a:latin typeface="+mn-lt"/>
                <a:ea typeface="+mn-ea"/>
                <a:cs typeface="+mn-cs"/>
              </a:rPr>
              <a:t>any objects.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25459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558273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203643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6520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57430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0954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67928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83912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simple and quick refresher:</a:t>
            </a:r>
          </a:p>
          <a:p>
            <a:r>
              <a:rPr lang="en-US" sz="1200" kern="1200" dirty="0">
                <a:solidFill>
                  <a:schemeClr val="tx1"/>
                </a:solidFill>
                <a:effectLst/>
                <a:latin typeface="+mn-lt"/>
                <a:ea typeface="+mn-ea"/>
                <a:cs typeface="+mn-cs"/>
              </a:rPr>
              <a:t>What is an object? http://docs.oracle.com/javase/tutorial/java/concepts/object.html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class? http://docs.oracle.com/javase/tutorial/java/concepts/class.html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package? http://docs.oracle.com/javase/tutorial/java/concepts/package.html</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Objects in Java are created using an expression containing the </a:t>
            </a:r>
            <a:r>
              <a:rPr lang="en-US" sz="1200" b="1" i="1" kern="1200" dirty="0">
                <a:solidFill>
                  <a:schemeClr val="tx1"/>
                </a:solidFill>
                <a:effectLst/>
                <a:latin typeface="+mn-lt"/>
                <a:ea typeface="+mn-ea"/>
                <a:cs typeface="+mn-cs"/>
              </a:rPr>
              <a:t>new </a:t>
            </a:r>
            <a:r>
              <a:rPr lang="en-US" sz="1200" kern="1200" dirty="0">
                <a:solidFill>
                  <a:schemeClr val="tx1"/>
                </a:solidFill>
                <a:effectLst/>
                <a:latin typeface="+mn-lt"/>
                <a:ea typeface="+mn-ea"/>
                <a:cs typeface="+mn-cs"/>
              </a:rPr>
              <a:t>keyword:</a:t>
            </a:r>
            <a:r>
              <a:rPr lang="en-US" sz="1200" kern="1200" baseline="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Point </a:t>
            </a:r>
            <a:r>
              <a:rPr lang="en-US" sz="1200" b="1" i="1" kern="1200" dirty="0" err="1">
                <a:solidFill>
                  <a:schemeClr val="tx1"/>
                </a:solidFill>
                <a:effectLst/>
                <a:latin typeface="+mn-lt"/>
                <a:ea typeface="+mn-ea"/>
                <a:cs typeface="+mn-cs"/>
              </a:rPr>
              <a:t>lowerLeft</a:t>
            </a:r>
            <a:r>
              <a:rPr lang="en-US" sz="1200" b="1" i="1" kern="1200" dirty="0">
                <a:solidFill>
                  <a:schemeClr val="tx1"/>
                </a:solidFill>
                <a:effectLst/>
                <a:latin typeface="+mn-lt"/>
                <a:ea typeface="+mn-ea"/>
                <a:cs typeface="+mn-cs"/>
              </a:rPr>
              <a:t> = new Point();</a:t>
            </a:r>
          </a:p>
          <a:p>
            <a:r>
              <a:rPr lang="en-US" sz="1200" kern="1200" dirty="0">
                <a:solidFill>
                  <a:schemeClr val="tx1"/>
                </a:solidFill>
                <a:effectLst/>
                <a:latin typeface="+mn-lt"/>
                <a:ea typeface="+mn-ea"/>
                <a:cs typeface="+mn-cs"/>
              </a:rPr>
              <a:t>All objects are allocated within an area of system memory known as Heap and are accessed only via an object reference. Each Point object is unique and has its own copy of x and y fields.</a:t>
            </a:r>
          </a:p>
          <a:p>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Background Garbage Collector</a:t>
            </a:r>
          </a:p>
          <a:p>
            <a:r>
              <a:rPr lang="en-US" sz="1200" kern="1200" dirty="0">
                <a:solidFill>
                  <a:schemeClr val="tx1"/>
                </a:solidFill>
                <a:effectLst/>
                <a:latin typeface="+mn-lt"/>
                <a:ea typeface="+mn-ea"/>
                <a:cs typeface="+mn-cs"/>
              </a:rPr>
              <a:t>The Java technology garbage collector achieves high performance by taking advantage of the nature of a user's behavior when interacting with software applications such as the </a:t>
            </a:r>
            <a:r>
              <a:rPr lang="en-US" sz="1200" kern="1200" dirty="0" err="1">
                <a:solidFill>
                  <a:schemeClr val="tx1"/>
                </a:solidFill>
                <a:effectLst/>
                <a:latin typeface="+mn-lt"/>
                <a:ea typeface="+mn-ea"/>
                <a:cs typeface="+mn-cs"/>
              </a:rPr>
              <a:t>HotJava</a:t>
            </a:r>
            <a:r>
              <a:rPr lang="en-US" sz="1200" kern="1200" dirty="0">
                <a:solidFill>
                  <a:schemeClr val="tx1"/>
                </a:solidFill>
                <a:effectLst/>
                <a:latin typeface="+mn-lt"/>
                <a:ea typeface="+mn-ea"/>
                <a:cs typeface="+mn-cs"/>
              </a:rPr>
              <a:t> </a:t>
            </a:r>
            <a:r>
              <a:rPr lang="en-US" sz="1200" kern="1200" baseline="30000" dirty="0">
                <a:solidFill>
                  <a:schemeClr val="tx1"/>
                </a:solidFill>
                <a:effectLst/>
                <a:latin typeface="+mn-lt"/>
                <a:ea typeface="+mn-ea"/>
                <a:cs typeface="+mn-cs"/>
              </a:rPr>
              <a:t>TM </a:t>
            </a:r>
            <a:r>
              <a:rPr lang="en-US" sz="1200" kern="1200" dirty="0">
                <a:solidFill>
                  <a:schemeClr val="tx1"/>
                </a:solidFill>
                <a:effectLst/>
                <a:latin typeface="+mn-lt"/>
                <a:ea typeface="+mn-ea"/>
                <a:cs typeface="+mn-cs"/>
              </a:rPr>
              <a:t>browser. The typical user of the typical interactive application has many natural pauses where they're contemplating the scene in front of them or thinking of what to do next. The Java run-time system takes advantage of these idle periods and runs the garbage collector in a low priority thread when no other threads are competing for CPU cycles. The garbage collector gathers and compacts unused memory, increasing the probability that adequate memory resources are available when needed during periods of heavy interactive use.</a:t>
            </a:r>
          </a:p>
          <a:p>
            <a:r>
              <a:rPr lang="en-US" sz="1200" kern="1200" dirty="0">
                <a:solidFill>
                  <a:schemeClr val="tx1"/>
                </a:solidFill>
                <a:effectLst/>
                <a:latin typeface="+mn-lt"/>
                <a:ea typeface="+mn-ea"/>
                <a:cs typeface="+mn-cs"/>
              </a:rPr>
              <a:t>This use of a thread to run the garbage collector is just one of many examples of the synergy one obtains from Java technology's integrated multithreading capabilities--an otherwise intractable problem is solved in a simple and elegant fashion.</a:t>
            </a:r>
          </a:p>
          <a:p>
            <a:r>
              <a:rPr lang="en-US" sz="1200" i="1" kern="1200" dirty="0">
                <a:solidFill>
                  <a:schemeClr val="tx1"/>
                </a:solidFill>
                <a:effectLst/>
                <a:latin typeface="+mn-lt"/>
                <a:ea typeface="+mn-ea"/>
                <a:cs typeface="+mn-cs"/>
              </a:rPr>
              <a:t/>
            </a:r>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890071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56879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594308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1 and 3</a:t>
            </a:r>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29240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constant</a:t>
            </a:r>
            <a:r>
              <a:rPr lang="en-US" altLang="ko-KR" baseline="0" dirty="0" smtClean="0"/>
              <a:t> (final)</a:t>
            </a:r>
            <a:r>
              <a:rPr lang="ko-KR" altLang="en-US" baseline="0" dirty="0" smtClean="0"/>
              <a:t>로 선언하는 변수는 </a:t>
            </a:r>
            <a:r>
              <a:rPr lang="en-US" altLang="ko-KR" baseline="0" dirty="0" smtClean="0"/>
              <a:t>modify </a:t>
            </a:r>
            <a:r>
              <a:rPr lang="ko-KR" altLang="en-US" baseline="0" dirty="0" smtClean="0"/>
              <a:t>할</a:t>
            </a:r>
            <a:r>
              <a:rPr lang="en-US" altLang="ko-KR" baseline="0" dirty="0" smtClean="0"/>
              <a:t> </a:t>
            </a:r>
            <a:r>
              <a:rPr lang="ko-KR" altLang="en-US" baseline="0" dirty="0" smtClean="0"/>
              <a:t>수 없으므로</a:t>
            </a:r>
            <a:r>
              <a:rPr lang="en-US" altLang="ko-KR" baseline="0" dirty="0" smtClean="0"/>
              <a:t>, “static final”</a:t>
            </a:r>
            <a:r>
              <a:rPr lang="ko-KR" altLang="en-US" baseline="0" dirty="0" smtClean="0"/>
              <a:t>로 선언하는 것이 좋음</a:t>
            </a:r>
            <a:endParaRPr lang="en-US" altLang="ko-KR" baseline="0" dirty="0" smtClean="0"/>
          </a:p>
          <a:p>
            <a:r>
              <a:rPr lang="en-US" altLang="ko-KR" baseline="0" dirty="0" smtClean="0"/>
              <a:t>final</a:t>
            </a:r>
            <a:r>
              <a:rPr lang="ko-KR" altLang="en-US" baseline="0" dirty="0" smtClean="0"/>
              <a:t>로 선언하면 어차피 </a:t>
            </a:r>
            <a:r>
              <a:rPr lang="en-US" altLang="ko-KR" baseline="0" dirty="0" smtClean="0"/>
              <a:t>modify </a:t>
            </a:r>
            <a:r>
              <a:rPr lang="ko-KR" altLang="en-US" baseline="0" dirty="0" smtClean="0"/>
              <a:t>할 수 없으므로</a:t>
            </a:r>
            <a:r>
              <a:rPr lang="en-US" altLang="ko-KR" baseline="0" dirty="0" smtClean="0"/>
              <a:t>, public access modifier</a:t>
            </a:r>
            <a:r>
              <a:rPr lang="ko-KR" altLang="en-US" baseline="0" dirty="0" smtClean="0"/>
              <a:t>사용</a:t>
            </a:r>
            <a:endParaRPr lang="en-US" altLang="ko-KR" baseline="0" dirty="0" smtClean="0"/>
          </a:p>
          <a:p>
            <a:r>
              <a:rPr lang="ko-KR" altLang="en-US" baseline="0" dirty="0" smtClean="0"/>
              <a:t>즉</a:t>
            </a:r>
            <a:r>
              <a:rPr lang="en-US" altLang="ko-KR" baseline="0" dirty="0" smtClean="0"/>
              <a:t>, public static final </a:t>
            </a:r>
            <a:r>
              <a:rPr lang="en-US" altLang="ko-KR" baseline="0" dirty="0" err="1" smtClean="0"/>
              <a:t>variableName</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311029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dirty="0" smtClean="0"/>
              <a:t>String</a:t>
            </a:r>
            <a:r>
              <a:rPr lang="ko-KR" altLang="en-US" sz="1200" dirty="0" smtClean="0"/>
              <a:t>클래스가 </a:t>
            </a:r>
            <a:r>
              <a:rPr lang="en-US" altLang="ko-KR" sz="1200" dirty="0" smtClean="0"/>
              <a:t>final</a:t>
            </a:r>
            <a:r>
              <a:rPr lang="ko-KR" altLang="en-US" sz="1200" dirty="0" smtClean="0"/>
              <a:t>로 선언되어 있어 값을 바꿀 수 없음</a:t>
            </a:r>
            <a:r>
              <a:rPr lang="en-US" altLang="ko-KR" sz="1200" dirty="0" smtClean="0"/>
              <a:t>. </a:t>
            </a:r>
            <a:r>
              <a:rPr lang="ko-KR" altLang="en-US" sz="1200" dirty="0" smtClean="0"/>
              <a:t>무결성은 유지되나</a:t>
            </a:r>
            <a:r>
              <a:rPr lang="en-US" altLang="ko-KR" sz="1200" dirty="0" smtClean="0"/>
              <a:t>, string</a:t>
            </a:r>
            <a:r>
              <a:rPr lang="en-US" altLang="ko-KR" sz="1200" baseline="0" dirty="0" smtClean="0"/>
              <a:t> variable</a:t>
            </a:r>
            <a:r>
              <a:rPr lang="ko-KR" altLang="en-US" sz="1200" baseline="0" dirty="0" smtClean="0"/>
              <a:t>의 수정이 필요한 경우 매번 새로운 </a:t>
            </a:r>
            <a:r>
              <a:rPr lang="en-US" altLang="ko-KR" sz="1200" baseline="0" dirty="0" smtClean="0"/>
              <a:t>String object</a:t>
            </a:r>
            <a:r>
              <a:rPr lang="ko-KR" altLang="en-US" sz="1200" baseline="0" dirty="0" smtClean="0"/>
              <a:t>를 만들어야 하는 불필요한 과정이 생김</a:t>
            </a:r>
            <a:endParaRPr lang="en-US" altLang="ko-KR"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aseline="0" dirty="0" smtClean="0">
                <a:latin typeface="맑은 고딕"/>
                <a:ea typeface="맑은 고딕"/>
              </a:rPr>
              <a:t>(</a:t>
            </a:r>
            <a:r>
              <a:rPr lang="ko-KR" altLang="en-US" sz="1200" baseline="0" dirty="0" smtClean="0">
                <a:latin typeface="맑은 고딕"/>
                <a:ea typeface="+mn-ea"/>
              </a:rPr>
              <a:t>해결책으로 </a:t>
            </a:r>
            <a:r>
              <a:rPr lang="en-US" altLang="ko-KR" sz="1200" baseline="0" dirty="0" err="1" smtClean="0">
                <a:latin typeface="맑은 고딕"/>
                <a:ea typeface="+mn-ea"/>
              </a:rPr>
              <a:t>StringBuilder</a:t>
            </a:r>
            <a:r>
              <a:rPr lang="en-US" altLang="ko-KR" sz="1200" baseline="0" dirty="0" smtClean="0">
                <a:latin typeface="맑은 고딕"/>
                <a:ea typeface="+mn-ea"/>
              </a:rPr>
              <a:t>, </a:t>
            </a:r>
            <a:r>
              <a:rPr lang="en-US" altLang="ko-KR" sz="1200" baseline="0" dirty="0" err="1" smtClean="0">
                <a:latin typeface="맑은 고딕"/>
                <a:ea typeface="+mn-ea"/>
              </a:rPr>
              <a:t>StringBuffer</a:t>
            </a:r>
            <a:r>
              <a:rPr lang="en-US" altLang="ko-KR" sz="1200" baseline="0" dirty="0" smtClean="0">
                <a:latin typeface="맑은 고딕"/>
                <a:ea typeface="+mn-ea"/>
              </a:rPr>
              <a:t> </a:t>
            </a:r>
            <a:r>
              <a:rPr lang="ko-KR" altLang="en-US" sz="1200" baseline="0" dirty="0" smtClean="0">
                <a:latin typeface="맑은 고딕"/>
                <a:ea typeface="+mn-ea"/>
              </a:rPr>
              <a:t>사용</a:t>
            </a:r>
            <a:r>
              <a:rPr lang="en-US" altLang="ko-KR" sz="1200" baseline="0" dirty="0" smtClean="0">
                <a:latin typeface="맑은 고딕"/>
                <a:ea typeface="+mn-ea"/>
              </a:rPr>
              <a:t>)</a:t>
            </a:r>
            <a:endParaRPr lang="en-US" altLang="ko-KR" sz="1200" baseline="0" dirty="0" smtClean="0">
              <a:latin typeface="맑은 고딕"/>
              <a:ea typeface="맑은 고딕"/>
            </a:endParaRPr>
          </a:p>
          <a:p>
            <a:pPr marL="0" marR="0" indent="0" algn="l" defTabSz="914400" rtl="0" eaLnBrk="1" fontAlgn="auto" latinLnBrk="0" hangingPunct="1">
              <a:lnSpc>
                <a:spcPct val="100000"/>
              </a:lnSpc>
              <a:spcBef>
                <a:spcPts val="0"/>
              </a:spcBef>
              <a:spcAft>
                <a:spcPts val="0"/>
              </a:spcAft>
              <a:buClrTx/>
              <a:buSzTx/>
              <a:buFontTx/>
              <a:buNone/>
              <a:tabLst/>
              <a:defRPr/>
            </a:pPr>
            <a:r>
              <a:rPr lang="ko-KR" altLang="ko-KR" sz="1200" baseline="0" dirty="0" smtClean="0">
                <a:latin typeface="맑은 고딕"/>
                <a:ea typeface="맑은 고딕"/>
              </a:rPr>
              <a:t>☞</a:t>
            </a:r>
            <a:r>
              <a:rPr lang="en-US" altLang="ko-KR" sz="1200" baseline="0" dirty="0" smtClean="0">
                <a:latin typeface="맑은 고딕"/>
                <a:ea typeface="맑은 고딕"/>
              </a:rPr>
              <a:t> String class : </a:t>
            </a:r>
            <a:r>
              <a:rPr lang="ko-KR" altLang="en-US" sz="1200" baseline="0" dirty="0" smtClean="0">
                <a:latin typeface="맑은 고딕"/>
                <a:ea typeface="맑은 고딕"/>
              </a:rPr>
              <a:t>값을 바꾸지 않을 거면 가장 </a:t>
            </a:r>
            <a:r>
              <a:rPr lang="en-US" altLang="ko-KR" sz="1200" baseline="0" dirty="0" smtClean="0">
                <a:latin typeface="맑은 고딕"/>
                <a:ea typeface="맑은 고딕"/>
              </a:rPr>
              <a:t>effective</a:t>
            </a:r>
            <a:r>
              <a:rPr lang="ko-KR" altLang="en-US" sz="1200" baseline="0" dirty="0" smtClean="0">
                <a:latin typeface="맑은 고딕"/>
                <a:ea typeface="맑은 고딕"/>
              </a:rPr>
              <a:t>함</a:t>
            </a:r>
            <a:endParaRPr lang="en-US" altLang="ko-KR" sz="1200" baseline="0" dirty="0" smtClean="0">
              <a:latin typeface="맑은 고딕"/>
              <a:ea typeface="맑은 고딕"/>
            </a:endParaRPr>
          </a:p>
          <a:p>
            <a:pPr marL="0" marR="0" indent="0" algn="l" defTabSz="914400" rtl="0" eaLnBrk="1" fontAlgn="auto" latinLnBrk="0" hangingPunct="1">
              <a:lnSpc>
                <a:spcPct val="100000"/>
              </a:lnSpc>
              <a:spcBef>
                <a:spcPts val="0"/>
              </a:spcBef>
              <a:spcAft>
                <a:spcPts val="0"/>
              </a:spcAft>
              <a:buClrTx/>
              <a:buSzTx/>
              <a:buFontTx/>
              <a:buNone/>
              <a:tabLst/>
              <a:defRPr/>
            </a:pPr>
            <a:r>
              <a:rPr lang="ko-KR" altLang="ko-KR" sz="1200" baseline="0" dirty="0" smtClean="0">
                <a:latin typeface="맑은 고딕"/>
                <a:ea typeface="+mn-ea"/>
              </a:rPr>
              <a:t>☞</a:t>
            </a:r>
            <a:r>
              <a:rPr lang="en-US" altLang="ko-KR" sz="1200" baseline="0" dirty="0" smtClean="0">
                <a:latin typeface="맑은 고딕"/>
                <a:ea typeface="+mn-ea"/>
              </a:rPr>
              <a:t> </a:t>
            </a:r>
            <a:r>
              <a:rPr lang="en-US" altLang="ko-KR" sz="1200" baseline="0" dirty="0" err="1" smtClean="0">
                <a:latin typeface="맑은 고딕"/>
                <a:ea typeface="+mn-ea"/>
              </a:rPr>
              <a:t>StringBuilder</a:t>
            </a:r>
            <a:r>
              <a:rPr lang="en-US" altLang="ko-KR" sz="1200" baseline="0" dirty="0" smtClean="0">
                <a:latin typeface="맑은 고딕"/>
                <a:ea typeface="+mn-ea"/>
              </a:rPr>
              <a:t> : </a:t>
            </a:r>
            <a:r>
              <a:rPr lang="ko-KR" altLang="en-US" sz="1200" baseline="0" dirty="0" smtClean="0">
                <a:latin typeface="맑은 고딕"/>
                <a:ea typeface="+mn-ea"/>
              </a:rPr>
              <a:t>값을 바꿀 거면 사용</a:t>
            </a:r>
            <a:r>
              <a:rPr lang="en-US" altLang="ko-KR" sz="1200" baseline="0" dirty="0" smtClean="0">
                <a:latin typeface="맑은 고딕"/>
                <a:ea typeface="+mn-ea"/>
              </a:rPr>
              <a:t>. </a:t>
            </a:r>
            <a:r>
              <a:rPr lang="en-US" altLang="ko-KR" sz="1200" baseline="0" dirty="0" err="1" smtClean="0">
                <a:latin typeface="맑은 고딕"/>
                <a:ea typeface="+mn-ea"/>
              </a:rPr>
              <a:t>StringBuffer</a:t>
            </a:r>
            <a:r>
              <a:rPr lang="ko-KR" altLang="en-US" sz="1200" baseline="0" dirty="0" smtClean="0">
                <a:latin typeface="맑은 고딕"/>
                <a:ea typeface="+mn-ea"/>
              </a:rPr>
              <a:t>보다 최신 </a:t>
            </a:r>
            <a:r>
              <a:rPr lang="en-US" altLang="ko-KR" sz="1200" baseline="0" dirty="0" smtClean="0">
                <a:latin typeface="맑은 고딕"/>
                <a:ea typeface="+mn-ea"/>
              </a:rPr>
              <a:t>class. Thread </a:t>
            </a:r>
            <a:r>
              <a:rPr lang="ko-KR" altLang="en-US" sz="1200" baseline="0" dirty="0" smtClean="0">
                <a:latin typeface="맑은 고딕"/>
                <a:ea typeface="+mn-ea"/>
              </a:rPr>
              <a:t>환경에서 </a:t>
            </a:r>
            <a:r>
              <a:rPr lang="en-US" altLang="ko-KR" sz="1200" baseline="0" dirty="0" smtClean="0">
                <a:latin typeface="맑은 고딕"/>
                <a:ea typeface="+mn-ea"/>
              </a:rPr>
              <a:t>thread</a:t>
            </a:r>
            <a:r>
              <a:rPr lang="ko-KR" altLang="en-US" sz="1200" baseline="0" dirty="0" smtClean="0">
                <a:latin typeface="맑은 고딕"/>
                <a:ea typeface="+mn-ea"/>
              </a:rPr>
              <a:t>간 동기화가 보장되지 않음</a:t>
            </a:r>
            <a:endParaRPr lang="en-US" altLang="ko-KR" sz="1200" baseline="0" dirty="0" smtClean="0">
              <a:latin typeface="맑은 고딕"/>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ko-KR" altLang="ko-KR" sz="1200" baseline="0" dirty="0" smtClean="0">
                <a:latin typeface="맑은 고딕"/>
                <a:ea typeface="+mn-ea"/>
              </a:rPr>
              <a:t>☞</a:t>
            </a:r>
            <a:r>
              <a:rPr lang="en-US" altLang="ko-KR" sz="1200" baseline="0" dirty="0" smtClean="0">
                <a:latin typeface="맑은 고딕"/>
                <a:ea typeface="+mn-ea"/>
              </a:rPr>
              <a:t> </a:t>
            </a:r>
            <a:r>
              <a:rPr lang="en-US" altLang="ko-KR" sz="1200" baseline="0" dirty="0" err="1" smtClean="0">
                <a:latin typeface="맑은 고딕"/>
                <a:ea typeface="+mn-ea"/>
              </a:rPr>
              <a:t>StringBuffer</a:t>
            </a:r>
            <a:r>
              <a:rPr lang="en-US" altLang="ko-KR" sz="1200" baseline="0" dirty="0" smtClean="0">
                <a:latin typeface="맑은 고딕"/>
                <a:ea typeface="+mn-ea"/>
              </a:rPr>
              <a:t> : </a:t>
            </a:r>
            <a:r>
              <a:rPr lang="ko-KR" altLang="en-US" sz="1200" baseline="0" dirty="0" smtClean="0">
                <a:latin typeface="맑은 고딕"/>
                <a:ea typeface="+mn-ea"/>
              </a:rPr>
              <a:t>값을 바꿀 거면 사용</a:t>
            </a:r>
            <a:r>
              <a:rPr lang="en-US" altLang="ko-KR" sz="1200" baseline="0" dirty="0" smtClean="0">
                <a:latin typeface="맑은 고딕"/>
                <a:ea typeface="+mn-ea"/>
              </a:rPr>
              <a:t>. Thread</a:t>
            </a:r>
            <a:r>
              <a:rPr lang="ko-KR" altLang="en-US" sz="1200" baseline="0" dirty="0" smtClean="0">
                <a:latin typeface="맑은 고딕"/>
                <a:ea typeface="+mn-ea"/>
              </a:rPr>
              <a:t>환경에서 </a:t>
            </a:r>
            <a:r>
              <a:rPr lang="en-US" altLang="ko-KR" sz="1200" baseline="0" dirty="0" smtClean="0">
                <a:latin typeface="맑은 고딕"/>
                <a:ea typeface="+mn-ea"/>
              </a:rPr>
              <a:t>thread</a:t>
            </a:r>
            <a:r>
              <a:rPr lang="ko-KR" altLang="en-US" sz="1200" baseline="0" dirty="0" smtClean="0">
                <a:latin typeface="맑은 고딕"/>
                <a:ea typeface="+mn-ea"/>
              </a:rPr>
              <a:t>간 동기화가 보장</a:t>
            </a:r>
            <a:endParaRPr lang="en-US" altLang="ko-KR" sz="1200" dirty="0" smtClean="0"/>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Arrays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to C and C++, the Java programming language </a:t>
            </a:r>
            <a:r>
              <a:rPr lang="en-US" sz="1200" i="1" kern="1200" dirty="0">
                <a:solidFill>
                  <a:schemeClr val="tx1"/>
                </a:solidFill>
                <a:effectLst/>
                <a:latin typeface="+mn-lt"/>
                <a:ea typeface="+mn-ea"/>
                <a:cs typeface="+mn-cs"/>
              </a:rPr>
              <a:t>arrays</a:t>
            </a:r>
            <a:r>
              <a:rPr lang="en-US" sz="1200" kern="1200" dirty="0">
                <a:solidFill>
                  <a:schemeClr val="tx1"/>
                </a:solidFill>
                <a:effectLst/>
                <a:latin typeface="+mn-lt"/>
                <a:ea typeface="+mn-ea"/>
                <a:cs typeface="+mn-cs"/>
              </a:rPr>
              <a:t> are first-class language objects. An array in the Java programming language is a real object with a run-time representation. You can declare and allocate arrays of any type, and you can allocate arrays of arrays to obtain multi-dimensional arrays.</a:t>
            </a:r>
          </a:p>
          <a:p>
            <a:r>
              <a:rPr lang="en-US" sz="1200" kern="1200" dirty="0">
                <a:solidFill>
                  <a:schemeClr val="tx1"/>
                </a:solidFill>
                <a:effectLst/>
                <a:latin typeface="+mn-lt"/>
                <a:ea typeface="+mn-ea"/>
                <a:cs typeface="+mn-cs"/>
              </a:rPr>
              <a:t>You declare an array of, say, Points (a class you've declared elsewhere) with a declaration like this:</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Point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code states that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an uninitialized array of Points. At this time, the only storage allocated for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 reference handle. At some future time you must allocate the amount of storage you need, as in:</a:t>
            </a:r>
            <a:r>
              <a:rPr lang="en-US" sz="1200"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 = new Point[10];</a:t>
            </a:r>
            <a:r>
              <a:rPr lang="en-US" sz="1200" kern="1200" dirty="0">
                <a:solidFill>
                  <a:schemeClr val="tx1"/>
                </a:solidFill>
                <a:effectLst/>
                <a:latin typeface="+mn-lt"/>
                <a:ea typeface="+mn-ea"/>
                <a:cs typeface="+mn-cs"/>
              </a:rPr>
              <a:t> to allocate an array of ten references to Points that are initialized to the null reference. Notice that this allocation of an array doesn't actually allocate any objects of the Point class for you; you will have to also allocate the Point objects, something like this: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for (</a:t>
            </a:r>
            <a:r>
              <a:rPr lang="en-US" sz="1200" i="1" kern="1200" dirty="0" err="1">
                <a:solidFill>
                  <a:schemeClr val="tx1"/>
                </a:solidFill>
                <a:effectLst/>
                <a:latin typeface="+mn-lt"/>
                <a:ea typeface="+mn-ea"/>
                <a:cs typeface="+mn-cs"/>
              </a:rPr>
              <a:t>int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&lt; 10;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i="1"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new Point(); </a:t>
            </a:r>
            <a:br>
              <a:rPr lang="en-US" sz="1200" i="1" kern="1200" dirty="0">
                <a:solidFill>
                  <a:schemeClr val="tx1"/>
                </a:solidFill>
                <a:effectLst/>
                <a:latin typeface="+mn-lt"/>
                <a:ea typeface="+mn-ea"/>
                <a:cs typeface="+mn-cs"/>
              </a:rPr>
            </a:br>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 to elements of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can be performed via normal C-style indexing, but all array accesses are checked to ensure that their indices are within the range of the array. An </a:t>
            </a:r>
            <a:r>
              <a:rPr lang="en-US" sz="1200" i="1" kern="1200" dirty="0">
                <a:solidFill>
                  <a:schemeClr val="tx1"/>
                </a:solidFill>
                <a:effectLst/>
                <a:latin typeface="+mn-lt"/>
                <a:ea typeface="+mn-ea"/>
                <a:cs typeface="+mn-cs"/>
              </a:rPr>
              <a:t>exception</a:t>
            </a:r>
            <a:r>
              <a:rPr lang="en-US" sz="1200" kern="1200" dirty="0">
                <a:solidFill>
                  <a:schemeClr val="tx1"/>
                </a:solidFill>
                <a:effectLst/>
                <a:latin typeface="+mn-lt"/>
                <a:ea typeface="+mn-ea"/>
                <a:cs typeface="+mn-cs"/>
              </a:rPr>
              <a:t> is generated if the index is outside the bounds of the array.</a:t>
            </a:r>
          </a:p>
          <a:p>
            <a:r>
              <a:rPr lang="en-US" sz="1200" kern="1200" dirty="0">
                <a:solidFill>
                  <a:schemeClr val="tx1"/>
                </a:solidFill>
                <a:effectLst/>
                <a:latin typeface="+mn-lt"/>
                <a:ea typeface="+mn-ea"/>
                <a:cs typeface="+mn-cs"/>
              </a:rPr>
              <a:t>The length of an array is stored in the length instance variable of the specific array: </a:t>
            </a:r>
            <a:r>
              <a:rPr lang="en-US" sz="1200" kern="1200" dirty="0" err="1">
                <a:solidFill>
                  <a:schemeClr val="tx1"/>
                </a:solidFill>
                <a:effectLst/>
                <a:latin typeface="+mn-lt"/>
                <a:ea typeface="+mn-ea"/>
                <a:cs typeface="+mn-cs"/>
              </a:rPr>
              <a:t>myPoints.length</a:t>
            </a:r>
            <a:r>
              <a:rPr lang="en-US" sz="1200" kern="1200" dirty="0">
                <a:solidFill>
                  <a:schemeClr val="tx1"/>
                </a:solidFill>
                <a:effectLst/>
                <a:latin typeface="+mn-lt"/>
                <a:ea typeface="+mn-ea"/>
                <a:cs typeface="+mn-cs"/>
              </a:rPr>
              <a:t> contains the number of elements in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array is simply a sequence of either objects or primitives, all the same type and accessed together under one identifier name. Arrays are implicit extensions of </a:t>
            </a:r>
            <a:r>
              <a:rPr lang="en-US" sz="1200" i="1" kern="1200" dirty="0">
                <a:solidFill>
                  <a:schemeClr val="tx1"/>
                </a:solidFill>
                <a:effectLst/>
                <a:latin typeface="+mn-lt"/>
                <a:ea typeface="+mn-ea"/>
                <a:cs typeface="+mn-cs"/>
              </a:rPr>
              <a:t>Object. </a:t>
            </a:r>
            <a:r>
              <a:rPr lang="en-US" sz="1200" kern="1200" dirty="0">
                <a:solidFill>
                  <a:schemeClr val="tx1"/>
                </a:solidFill>
                <a:effectLst/>
                <a:latin typeface="+mn-lt"/>
                <a:ea typeface="+mn-ea"/>
                <a:cs typeface="+mn-cs"/>
              </a:rPr>
              <a:t>Arrays are defined and used with square-brackets </a:t>
            </a:r>
            <a:r>
              <a:rPr lang="en-US" sz="1200" i="1" kern="1200" dirty="0">
                <a:solidFill>
                  <a:schemeClr val="tx1"/>
                </a:solidFill>
                <a:effectLst/>
                <a:latin typeface="+mn-lt"/>
                <a:ea typeface="+mn-ea"/>
                <a:cs typeface="+mn-cs"/>
              </a:rPr>
              <a:t>indexing operator </a:t>
            </a:r>
            <a:r>
              <a:rPr lang="en-US" sz="1200" kern="1200" dirty="0">
                <a:solidFill>
                  <a:schemeClr val="tx1"/>
                </a:solidFill>
                <a:effectLst/>
                <a:latin typeface="+mn-lt"/>
                <a:ea typeface="+mn-ea"/>
                <a:cs typeface="+mn-cs"/>
              </a:rPr>
              <a:t>[ ]:</a:t>
            </a:r>
          </a:p>
          <a:p>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 = new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[3];</a:t>
            </a:r>
            <a:endParaRPr lang="en-US" sz="1200" b="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array is guaranteed to be initialized and cannot be accessed outside of its range: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for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k = 0; k &lt; </a:t>
            </a:r>
            <a:r>
              <a:rPr lang="en-US" sz="1200" b="0" i="1" kern="1200" dirty="0" err="1">
                <a:solidFill>
                  <a:schemeClr val="tx1"/>
                </a:solidFill>
                <a:effectLst/>
                <a:latin typeface="+mn-lt"/>
                <a:ea typeface="+mn-ea"/>
                <a:cs typeface="+mn-cs"/>
              </a:rPr>
              <a:t>integerArray.length</a:t>
            </a:r>
            <a:r>
              <a:rPr lang="en-US" sz="1200" b="0" i="1" kern="1200" dirty="0">
                <a:solidFill>
                  <a:schemeClr val="tx1"/>
                </a:solidFill>
                <a:effectLst/>
                <a:latin typeface="+mn-lt"/>
                <a:ea typeface="+mn-ea"/>
                <a:cs typeface="+mn-cs"/>
              </a:rPr>
              <a:t>; k++)</a:t>
            </a:r>
            <a:endParaRPr lang="en-US" sz="1200" b="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[k] = k;</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an array of objects, one is really creating an array of references, and each of those references is automatically initialized to null:</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Student[] room = new Student[3];</a:t>
            </a:r>
          </a:p>
          <a:p>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array is actually a container object that holds a fixed number of values of a single type. The length of an array is established when the array is created. After creation, its length is fixed.</a:t>
            </a:r>
          </a:p>
          <a:p>
            <a:endParaRPr lang="en-US" sz="1200" b="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Strings</a:t>
            </a:r>
          </a:p>
          <a:p>
            <a:r>
              <a:rPr lang="en-US" sz="1200" i="1" kern="1200" dirty="0">
                <a:solidFill>
                  <a:schemeClr val="tx1"/>
                </a:solidFill>
                <a:effectLst/>
                <a:latin typeface="+mn-lt"/>
                <a:ea typeface="+mn-ea"/>
                <a:cs typeface="+mn-cs"/>
              </a:rPr>
              <a:t>Strings</a:t>
            </a:r>
            <a:r>
              <a:rPr lang="en-US" sz="1200" kern="1200" dirty="0">
                <a:solidFill>
                  <a:schemeClr val="tx1"/>
                </a:solidFill>
                <a:effectLst/>
                <a:latin typeface="+mn-lt"/>
                <a:ea typeface="+mn-ea"/>
                <a:cs typeface="+mn-cs"/>
              </a:rPr>
              <a:t> are Java programming language objects, not pseudo-arrays of characters as in C. There are actually two kinds of string objects: the String class is for read-only (immutable) objects. The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is for string objects you wish to modify (mutable string objects).</a:t>
            </a:r>
          </a:p>
          <a:p>
            <a:r>
              <a:rPr lang="en-US" sz="1200" kern="1200" dirty="0">
                <a:solidFill>
                  <a:schemeClr val="tx1"/>
                </a:solidFill>
                <a:effectLst/>
                <a:latin typeface="+mn-lt"/>
                <a:ea typeface="+mn-ea"/>
                <a:cs typeface="+mn-cs"/>
              </a:rPr>
              <a:t>Although strings are Java programming language objects, Java compiler follows the C tradition of providing a syntactic convenience that C programmers have enjoyed with C-style strings, namely, the Java compiler understands that a string of characters enclosed in double quote signs is to be instantiated as a String object. Thus, the declaration: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String hello = "Hello world!";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instantiates an object of the String class behind the scenes and initializes it with a character string containing the Unicode character representation of "Hello world!".</a:t>
            </a:r>
          </a:p>
          <a:p>
            <a:r>
              <a:rPr lang="en-US" sz="1200" kern="1200" dirty="0">
                <a:solidFill>
                  <a:schemeClr val="tx1"/>
                </a:solidFill>
                <a:effectLst/>
                <a:latin typeface="+mn-lt"/>
                <a:ea typeface="+mn-ea"/>
                <a:cs typeface="+mn-cs"/>
              </a:rPr>
              <a:t>Java technology has extended the meaning of the + operator to indicate </a:t>
            </a:r>
            <a:r>
              <a:rPr lang="en-US" sz="1200" i="1" kern="1200" dirty="0">
                <a:solidFill>
                  <a:schemeClr val="tx1"/>
                </a:solidFill>
                <a:effectLst/>
                <a:latin typeface="+mn-lt"/>
                <a:ea typeface="+mn-ea"/>
                <a:cs typeface="+mn-cs"/>
              </a:rPr>
              <a:t>string concatenation</a:t>
            </a:r>
            <a:r>
              <a:rPr lang="en-US" sz="1200" kern="1200" dirty="0">
                <a:solidFill>
                  <a:schemeClr val="tx1"/>
                </a:solidFill>
                <a:effectLst/>
                <a:latin typeface="+mn-lt"/>
                <a:ea typeface="+mn-ea"/>
                <a:cs typeface="+mn-cs"/>
              </a:rPr>
              <a:t>. Thus you can write statements like: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("There are " +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 " characters in the file.");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code fragment concatenates the string "There are " with the result of converting the numeric value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to a string, and concatenates that with the string " characters in the file.". Then it prints the result of those concatenations on the standard output.</a:t>
            </a:r>
          </a:p>
          <a:p>
            <a:r>
              <a:rPr lang="en-US" sz="1200" kern="1200" dirty="0">
                <a:solidFill>
                  <a:schemeClr val="tx1"/>
                </a:solidFill>
                <a:effectLst/>
                <a:latin typeface="+mn-lt"/>
                <a:ea typeface="+mn-ea"/>
                <a:cs typeface="+mn-cs"/>
              </a:rPr>
              <a:t>String objects provide a length() </a:t>
            </a:r>
            <a:r>
              <a:rPr lang="en-US" sz="1200" i="1" kern="1200" dirty="0">
                <a:solidFill>
                  <a:schemeClr val="tx1"/>
                </a:solidFill>
                <a:effectLst/>
                <a:latin typeface="+mn-lt"/>
                <a:ea typeface="+mn-ea"/>
                <a:cs typeface="+mn-cs"/>
              </a:rPr>
              <a:t>accessor method</a:t>
            </a:r>
            <a:r>
              <a:rPr lang="en-US" sz="1200" kern="1200" dirty="0">
                <a:solidFill>
                  <a:schemeClr val="tx1"/>
                </a:solidFill>
                <a:effectLst/>
                <a:latin typeface="+mn-lt"/>
                <a:ea typeface="+mn-ea"/>
                <a:cs typeface="+mn-cs"/>
              </a:rPr>
              <a:t> to obtain the number of characters in the string.</a:t>
            </a:r>
          </a:p>
          <a:p>
            <a:r>
              <a:rPr lang="en-US" sz="1200" kern="1200" dirty="0">
                <a:solidFill>
                  <a:schemeClr val="tx1"/>
                </a:solidFill>
                <a:effectLst/>
                <a:latin typeface="+mn-lt"/>
                <a:ea typeface="+mn-ea"/>
                <a:cs typeface="+mn-cs"/>
              </a:rPr>
              <a:t>Java strings are standard objects with built-in language support. The String class represents character strings. All string literals in Java programs, such as "</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 are implemented as instances of String class. Strings are constant; their values cannot be changed after they are</a:t>
            </a:r>
          </a:p>
          <a:p>
            <a:r>
              <a:rPr lang="en-US" sz="1200" kern="1200" dirty="0">
                <a:solidFill>
                  <a:schemeClr val="tx1"/>
                </a:solidFill>
                <a:effectLst/>
                <a:latin typeface="+mn-lt"/>
                <a:ea typeface="+mn-ea"/>
                <a:cs typeface="+mn-cs"/>
              </a:rPr>
              <a:t>created.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supports mutable strings. Because String objects are immutable, they can be shared.</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a:t>
            </a:r>
            <a:r>
              <a:rPr lang="en-US" sz="1200" b="1" i="1" kern="1200" dirty="0" err="1">
                <a:solidFill>
                  <a:schemeClr val="tx1"/>
                </a:solidFill>
                <a:effectLst/>
                <a:latin typeface="+mn-lt"/>
                <a:ea typeface="+mn-ea"/>
                <a:cs typeface="+mn-cs"/>
              </a:rPr>
              <a:t>abc</a:t>
            </a:r>
            <a:r>
              <a:rPr lang="en-US" sz="1200" b="1"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is equivalent to:</a:t>
            </a:r>
          </a:p>
          <a:p>
            <a:r>
              <a:rPr lang="en-US" sz="1200" b="1" i="1" kern="1200" dirty="0">
                <a:solidFill>
                  <a:schemeClr val="tx1"/>
                </a:solidFill>
                <a:effectLst/>
                <a:latin typeface="+mn-lt"/>
                <a:ea typeface="+mn-ea"/>
                <a:cs typeface="+mn-cs"/>
              </a:rPr>
              <a:t>char data[] = {'a', 'b', 'c'};</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new String(data);</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414753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b="0" i="0" kern="1200" dirty="0">
                <a:solidFill>
                  <a:schemeClr val="tx1"/>
                </a:solidFill>
                <a:effectLst/>
                <a:latin typeface="+mn-lt"/>
                <a:ea typeface="+mn-ea"/>
                <a:cs typeface="+mn-cs"/>
              </a:rPr>
              <a:t>a == b compares references</a:t>
            </a:r>
          </a:p>
          <a:p>
            <a:r>
              <a:rPr lang="en-US" sz="1200" b="0" i="0" kern="1200" dirty="0">
                <a:solidFill>
                  <a:schemeClr val="tx1"/>
                </a:solidFill>
                <a:effectLst/>
                <a:latin typeface="+mn-lt"/>
                <a:ea typeface="+mn-ea"/>
                <a:cs typeface="+mn-cs"/>
              </a:rPr>
              <a:t>In next lectures we will</a:t>
            </a:r>
            <a:r>
              <a:rPr lang="en-US" sz="1200" b="0" i="0" kern="1200" baseline="0" dirty="0">
                <a:solidFill>
                  <a:schemeClr val="tx1"/>
                </a:solidFill>
                <a:effectLst/>
                <a:latin typeface="+mn-lt"/>
                <a:ea typeface="+mn-ea"/>
                <a:cs typeface="+mn-cs"/>
              </a:rPr>
              <a:t> see that </a:t>
            </a:r>
            <a:r>
              <a:rPr lang="en-US" sz="1200" b="0" i="0" kern="1200" dirty="0" err="1">
                <a:solidFill>
                  <a:schemeClr val="tx1"/>
                </a:solidFill>
                <a:effectLst/>
                <a:latin typeface="+mn-lt"/>
                <a:ea typeface="+mn-ea"/>
                <a:cs typeface="+mn-cs"/>
              </a:rPr>
              <a:t>a.equals</a:t>
            </a:r>
            <a:r>
              <a:rPr lang="en-US" sz="1200" b="0" i="0" kern="1200" dirty="0">
                <a:solidFill>
                  <a:schemeClr val="tx1"/>
                </a:solidFill>
                <a:effectLst/>
                <a:latin typeface="+mn-lt"/>
                <a:ea typeface="+mn-ea"/>
                <a:cs typeface="+mn-cs"/>
              </a:rPr>
              <a:t>(b) compares object contents</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209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337385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 and 5</a:t>
            </a:r>
          </a:p>
          <a:p>
            <a:endParaRPr lang="en-US" sz="1200" b="0" dirty="0">
              <a:solidFill>
                <a:schemeClr val="accent1"/>
              </a:solidFill>
            </a:endParaRPr>
          </a:p>
          <a:p>
            <a:r>
              <a:rPr lang="en-US" sz="1200" b="0" dirty="0">
                <a:solidFill>
                  <a:schemeClr val="accent1"/>
                </a:solidFill>
              </a:rPr>
              <a:t>These are the wrong ones: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{"s1", "s2", "s3</a:t>
            </a:r>
            <a:r>
              <a:rPr lang="en-US" sz="1200" b="0" i="0" kern="1200">
                <a:solidFill>
                  <a:schemeClr val="tx1"/>
                </a:solidFill>
                <a:effectLst/>
                <a:latin typeface="+mn-lt"/>
                <a:ea typeface="+mn-ea"/>
                <a:cs typeface="+mn-cs"/>
              </a:rPr>
              <a:t>"}; sa is an </a:t>
            </a:r>
            <a:r>
              <a:rPr lang="en-US" sz="1200" b="0" i="0" kern="1200" dirty="0">
                <a:solidFill>
                  <a:schemeClr val="tx1"/>
                </a:solidFill>
                <a:effectLst/>
                <a:latin typeface="+mn-lt"/>
                <a:ea typeface="+mn-ea"/>
                <a:cs typeface="+mn-cs"/>
              </a:rPr>
              <a:t>array </a:t>
            </a:r>
            <a:r>
              <a:rPr lang="en-US" sz="1200" b="0" i="0" kern="1200">
                <a:solidFill>
                  <a:schemeClr val="tx1"/>
                </a:solidFill>
                <a:effectLst/>
                <a:latin typeface="+mn-lt"/>
                <a:ea typeface="+mn-ea"/>
                <a:cs typeface="+mn-cs"/>
              </a:rPr>
              <a:t>of arrays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parenthesis (); it should be {};</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{1, 2, 3}; declares String type and initializes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dirty="0">
                <a:latin typeface="Courier New" panose="02070309020205020404" pitchFamily="49" charset="0"/>
                <a:cs typeface="Courier New" panose="02070309020205020404" pitchFamily="49" charset="0"/>
              </a:rPr>
              <a:t>'a', 'b', 'c'</a:t>
            </a:r>
            <a:r>
              <a:rPr lang="en-US" sz="1200" b="0" i="0" kern="1200" dirty="0">
                <a:solidFill>
                  <a:schemeClr val="tx1"/>
                </a:solidFill>
                <a:effectLst/>
                <a:latin typeface="+mn-lt"/>
                <a:ea typeface="+mn-ea"/>
                <a:cs typeface="+mn-cs"/>
              </a:rPr>
              <a:t>}; declares String type and initializes char</a:t>
            </a:r>
          </a:p>
          <a:p>
            <a:endParaRPr lang="en-US" sz="1200" b="0" i="0" kern="1200" dirty="0">
              <a:solidFill>
                <a:schemeClr val="tx1"/>
              </a:solidFill>
              <a:effectLst/>
              <a:latin typeface="+mn-lt"/>
              <a:ea typeface="+mn-ea"/>
              <a:cs typeface="+mn-cs"/>
            </a:endParaRPr>
          </a:p>
          <a:p>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93038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r>
              <a:rPr lang="en-US" sz="1200" b="0" i="0" kern="1200" dirty="0">
                <a:solidFill>
                  <a:schemeClr val="tx1"/>
                </a:solidFill>
                <a:effectLst/>
                <a:latin typeface="+mn-lt"/>
                <a:ea typeface="+mn-ea"/>
                <a:cs typeface="+mn-cs"/>
              </a:rPr>
              <a:t>public String substring(</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 the begin index, inclusive.</a:t>
            </a:r>
          </a:p>
          <a:p>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 -- the end index, exclusive.</a:t>
            </a:r>
          </a:p>
          <a:p>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00665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rPr>
              <a:t>An Approach to call the Array Case Study’s method</a:t>
            </a:r>
            <a:r>
              <a:rPr lang="en-US" sz="1200" b="0" baseline="0" dirty="0">
                <a:solidFill>
                  <a:schemeClr val="tx1"/>
                </a:solidFill>
              </a:rPr>
              <a:t> is given in a later slide</a:t>
            </a:r>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0658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2021-02-01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2021-02-01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2021-02-01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2021-02-01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2021-02-01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2021-02-01</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Fundamental Concepts and Classes in Java</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00150"/>
            <a:ext cx="8507288" cy="3943350"/>
          </a:xfrm>
        </p:spPr>
        <p:txBody>
          <a:bodyPr>
            <a:normAutofit fontScale="55000" lnSpcReduction="20000"/>
          </a:bodyPr>
          <a:lstStyle/>
          <a:p>
            <a:r>
              <a:rPr lang="en-US" dirty="0"/>
              <a:t>Study the method </a:t>
            </a:r>
            <a:r>
              <a:rPr lang="en-US" dirty="0" err="1"/>
              <a:t>isOscilant</a:t>
            </a:r>
            <a:r>
              <a:rPr lang="en-US" dirty="0"/>
              <a:t>:</a:t>
            </a:r>
          </a:p>
          <a:p>
            <a:endParaRPr lang="en-US" dirty="0"/>
          </a:p>
          <a:p>
            <a:pPr marL="274320" lvl="1"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&lt; 2)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What is the result of invoking the above method for arrays [1 2 5 8], [2 3 2], [2 3 -2 7 0 1], and [1 2 1 1 8]?</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An Array Case study</a:t>
            </a:r>
          </a:p>
        </p:txBody>
      </p:sp>
    </p:spTree>
    <p:extLst>
      <p:ext uri="{BB962C8B-B14F-4D97-AF65-F5344CB8AC3E}">
        <p14:creationId xmlns:p14="http://schemas.microsoft.com/office/powerpoint/2010/main" val="271575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83518"/>
            <a:ext cx="8928992" cy="742950"/>
          </a:xfrm>
        </p:spPr>
        <p:txBody>
          <a:bodyPr>
            <a:noAutofit/>
          </a:bodyPr>
          <a:lstStyle/>
          <a:p>
            <a:r>
              <a:rPr lang="en-US" sz="2400" b="1" dirty="0">
                <a:solidFill>
                  <a:schemeClr val="accent1"/>
                </a:solidFill>
              </a:rPr>
              <a:t>Class Arrays, Command-Line Arguments, and Class Scanner</a:t>
            </a:r>
          </a:p>
        </p:txBody>
      </p:sp>
      <p:sp>
        <p:nvSpPr>
          <p:cNvPr id="3" name="Content Placeholder 2"/>
          <p:cNvSpPr>
            <a:spLocks noGrp="1"/>
          </p:cNvSpPr>
          <p:nvPr>
            <p:ph idx="1"/>
          </p:nvPr>
        </p:nvSpPr>
        <p:spPr>
          <a:xfrm>
            <a:off x="64652" y="1563638"/>
            <a:ext cx="8507288" cy="3657600"/>
          </a:xfrm>
        </p:spPr>
        <p:txBody>
          <a:bodyPr>
            <a:normAutofit/>
          </a:bodyPr>
          <a:lstStyle/>
          <a:p>
            <a:r>
              <a:rPr lang="en-US" sz="1700" dirty="0"/>
              <a:t>Search Java Class </a:t>
            </a:r>
            <a:r>
              <a:rPr lang="en-US" sz="1700" dirty="0" err="1">
                <a:solidFill>
                  <a:schemeClr val="tx2"/>
                </a:solidFill>
              </a:rPr>
              <a:t>java.util.Arrays</a:t>
            </a:r>
            <a:r>
              <a:rPr lang="en-US" sz="1700" dirty="0">
                <a:solidFill>
                  <a:schemeClr val="tx2"/>
                </a:solidFill>
              </a:rPr>
              <a:t> in the java </a:t>
            </a:r>
            <a:r>
              <a:rPr lang="en-US" sz="1700" dirty="0" err="1">
                <a:solidFill>
                  <a:schemeClr val="tx2"/>
                </a:solidFill>
              </a:rPr>
              <a:t>api</a:t>
            </a:r>
            <a:r>
              <a:rPr lang="en-US" sz="1700" dirty="0">
                <a:solidFill>
                  <a:schemeClr val="tx2"/>
                </a:solidFill>
              </a:rPr>
              <a:t> on the Web. </a:t>
            </a:r>
            <a:r>
              <a:rPr lang="en-US" sz="1700" dirty="0"/>
              <a:t>It could provide you with a lot of useful operations to be done on the arrays in java.</a:t>
            </a:r>
          </a:p>
          <a:p>
            <a:endParaRPr lang="en-US" sz="1700" dirty="0"/>
          </a:p>
          <a:p>
            <a:r>
              <a:rPr lang="en-US" sz="1700" dirty="0"/>
              <a:t>Command-line arguments (</a:t>
            </a:r>
            <a:r>
              <a:rPr lang="en-US" sz="1700" dirty="0">
                <a:solidFill>
                  <a:schemeClr val="tx2"/>
                </a:solidFill>
              </a:rPr>
              <a:t>CommandLineArgs.java</a:t>
            </a:r>
            <a:r>
              <a:rPr lang="en-US" sz="1700" dirty="0"/>
              <a:t>)</a:t>
            </a:r>
          </a:p>
          <a:p>
            <a:endParaRPr lang="en-US" sz="1700" dirty="0"/>
          </a:p>
          <a:p>
            <a:r>
              <a:rPr lang="en-US" sz="1700" dirty="0"/>
              <a:t>How to </a:t>
            </a:r>
            <a:r>
              <a:rPr lang="en-US" sz="1700" dirty="0">
                <a:solidFill>
                  <a:schemeClr val="tx2"/>
                </a:solidFill>
              </a:rPr>
              <a:t>input values into your program </a:t>
            </a:r>
            <a:r>
              <a:rPr lang="en-US" sz="1700" dirty="0"/>
              <a:t>(Class </a:t>
            </a:r>
            <a:r>
              <a:rPr lang="en-US" sz="1700" dirty="0" err="1">
                <a:solidFill>
                  <a:schemeClr val="tx2"/>
                </a:solidFill>
              </a:rPr>
              <a:t>java.util.Scanner</a:t>
            </a:r>
            <a:r>
              <a:rPr lang="en-US" sz="1700" dirty="0"/>
              <a:t>)</a:t>
            </a:r>
          </a:p>
          <a:p>
            <a:endParaRPr lang="en-US" dirty="0"/>
          </a:p>
          <a:p>
            <a:endParaRPr lang="en-US" dirty="0"/>
          </a:p>
          <a:p>
            <a:endParaRPr lang="en-US" dirty="0"/>
          </a:p>
          <a:p>
            <a:pPr marL="0" indent="0">
              <a:buNone/>
            </a:pPr>
            <a:endParaRPr lang="en-US" dirty="0"/>
          </a:p>
        </p:txBody>
      </p:sp>
      <p:sp>
        <p:nvSpPr>
          <p:cNvPr id="4" name="TextBox 3"/>
          <p:cNvSpPr txBox="1"/>
          <p:nvPr/>
        </p:nvSpPr>
        <p:spPr>
          <a:xfrm>
            <a:off x="4355976" y="3579862"/>
            <a:ext cx="3672408" cy="954107"/>
          </a:xfrm>
          <a:prstGeom prst="rect">
            <a:avLst/>
          </a:prstGeom>
          <a:solidFill>
            <a:srgbClr val="FFFF00"/>
          </a:solidFill>
          <a:ln>
            <a:solidFill>
              <a:srgbClr val="FF0000"/>
            </a:solidFill>
          </a:ln>
        </p:spPr>
        <p:txBody>
          <a:bodyPr wrap="square" rtlCol="0">
            <a:spAutoFit/>
          </a:bodyPr>
          <a:lstStyle/>
          <a:p>
            <a:r>
              <a:rPr lang="en-US" altLang="ko-KR" sz="1400" dirty="0"/>
              <a:t>Scanner </a:t>
            </a:r>
            <a:r>
              <a:rPr lang="en-US" altLang="ko-KR" sz="1400" dirty="0" err="1"/>
              <a:t>scanner</a:t>
            </a:r>
            <a:r>
              <a:rPr lang="en-US" altLang="ko-KR" sz="1400" dirty="0"/>
              <a:t> = </a:t>
            </a:r>
            <a:r>
              <a:rPr lang="en-US" altLang="ko-KR" sz="1400" dirty="0"/>
              <a:t>new </a:t>
            </a:r>
            <a:r>
              <a:rPr lang="en-US" altLang="ko-KR" sz="1400" dirty="0"/>
              <a:t>Scanner(System.</a:t>
            </a:r>
            <a:r>
              <a:rPr lang="en-US" altLang="ko-KR" sz="1400" i="1" dirty="0"/>
              <a:t>in</a:t>
            </a:r>
            <a:r>
              <a:rPr lang="en-US" altLang="ko-KR" sz="1400" dirty="0"/>
              <a:t>)</a:t>
            </a:r>
            <a:r>
              <a:rPr lang="en-US" altLang="ko-KR" sz="1400" dirty="0"/>
              <a:t>;</a:t>
            </a:r>
            <a:br>
              <a:rPr lang="en-US" altLang="ko-KR" sz="1400" dirty="0"/>
            </a:br>
            <a:r>
              <a:rPr lang="en-US" altLang="ko-KR" sz="1400" dirty="0" err="1"/>
              <a:t>int</a:t>
            </a:r>
            <a:r>
              <a:rPr lang="en-US" altLang="ko-KR" sz="1400" dirty="0"/>
              <a:t> </a:t>
            </a:r>
            <a:r>
              <a:rPr lang="en-US" altLang="ko-KR" sz="1400" dirty="0" err="1"/>
              <a:t>i</a:t>
            </a:r>
            <a:r>
              <a:rPr lang="en-US" altLang="ko-KR" sz="1400" dirty="0"/>
              <a:t> = </a:t>
            </a:r>
            <a:r>
              <a:rPr lang="en-US" altLang="ko-KR" sz="1400" dirty="0" err="1"/>
              <a:t>scanner.nextInt</a:t>
            </a:r>
            <a:r>
              <a:rPr lang="en-US" altLang="ko-KR" sz="1400" dirty="0"/>
              <a:t>()</a:t>
            </a:r>
            <a:r>
              <a:rPr lang="en-US" altLang="ko-KR" sz="1400" dirty="0"/>
              <a:t>;</a:t>
            </a:r>
            <a:br>
              <a:rPr lang="en-US" altLang="ko-KR" sz="1400" dirty="0"/>
            </a:br>
            <a:r>
              <a:rPr lang="en-US" altLang="ko-KR" sz="1400" dirty="0" err="1"/>
              <a:t>System.</a:t>
            </a:r>
            <a:r>
              <a:rPr lang="en-US" altLang="ko-KR" sz="1400" i="1" dirty="0" err="1"/>
              <a:t>out</a:t>
            </a:r>
            <a:r>
              <a:rPr lang="en-US" altLang="ko-KR" sz="1400" dirty="0" err="1"/>
              <a:t>.println</a:t>
            </a:r>
            <a:r>
              <a:rPr lang="en-US" altLang="ko-KR" sz="1400" dirty="0"/>
              <a:t>(</a:t>
            </a:r>
            <a:r>
              <a:rPr lang="en-US" altLang="ko-KR" sz="1400" dirty="0" err="1"/>
              <a:t>i</a:t>
            </a:r>
            <a:r>
              <a:rPr lang="en-US" altLang="ko-KR" sz="1400" dirty="0"/>
              <a:t>)</a:t>
            </a:r>
            <a:r>
              <a:rPr lang="en-US" altLang="ko-KR" sz="1400" dirty="0"/>
              <a:t>;</a:t>
            </a:r>
            <a:br>
              <a:rPr lang="en-US" altLang="ko-KR" sz="1400" dirty="0"/>
            </a:br>
            <a:r>
              <a:rPr lang="en-US" altLang="ko-KR" sz="1400" dirty="0" err="1"/>
              <a:t>scanner.close</a:t>
            </a:r>
            <a:r>
              <a:rPr lang="en-US" altLang="ko-KR" sz="1400" dirty="0"/>
              <a:t>()</a:t>
            </a:r>
            <a:r>
              <a:rPr lang="en-US" altLang="ko-KR" sz="1400" dirty="0"/>
              <a:t>;</a:t>
            </a:r>
            <a:endParaRPr lang="ko-KR" altLang="en-US" sz="1400" dirty="0"/>
          </a:p>
        </p:txBody>
      </p:sp>
    </p:spTree>
    <p:extLst>
      <p:ext uri="{BB962C8B-B14F-4D97-AF65-F5344CB8AC3E}">
        <p14:creationId xmlns:p14="http://schemas.microsoft.com/office/powerpoint/2010/main" val="205816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4" y="1082452"/>
            <a:ext cx="8802725" cy="3943350"/>
          </a:xfrm>
        </p:spPr>
        <p:txBody>
          <a:bodyPr>
            <a:normAutofit fontScale="62500" lnSpcReduction="20000"/>
          </a:bodyPr>
          <a:lstStyle/>
          <a:p>
            <a:r>
              <a:rPr lang="en-US" dirty="0" err="1"/>
              <a:t>Add</a:t>
            </a:r>
            <a:r>
              <a:rPr lang="en-US" b="1" i="1" dirty="0" err="1"/>
              <a:t>“import</a:t>
            </a:r>
            <a:r>
              <a:rPr lang="en-US" b="1" i="1" dirty="0"/>
              <a:t> </a:t>
            </a:r>
            <a:r>
              <a:rPr lang="en-US" b="1" i="1" dirty="0" err="1"/>
              <a:t>java.util.Arrays</a:t>
            </a:r>
            <a:r>
              <a:rPr lang="en-US" b="1" i="1" dirty="0"/>
              <a:t>;”</a:t>
            </a:r>
            <a:r>
              <a:rPr lang="en-US" dirty="0"/>
              <a:t> to the top line of the java file. Create a class including the method </a:t>
            </a:r>
            <a:r>
              <a:rPr lang="en-US" b="1" dirty="0" err="1"/>
              <a:t>isOscilant</a:t>
            </a:r>
            <a:r>
              <a:rPr lang="en-US" b="1" dirty="0"/>
              <a:t> (</a:t>
            </a:r>
            <a:r>
              <a:rPr lang="en-US" b="1"/>
              <a:t>slide 10). </a:t>
            </a:r>
            <a:r>
              <a:rPr lang="en-US" dirty="0"/>
              <a:t>At last, create a main method as program entry and add the following code into the main method. Could you guess the output?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("Check arrays for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5, 8};</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array2[]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array3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 7, 0, 1};</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array4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1, 1, 8};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(array1)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(array2)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(array3)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(array3));</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(array4)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(array4));</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Arrays Case Study</a:t>
            </a:r>
          </a:p>
        </p:txBody>
      </p:sp>
    </p:spTree>
    <p:extLst>
      <p:ext uri="{BB962C8B-B14F-4D97-AF65-F5344CB8AC3E}">
        <p14:creationId xmlns:p14="http://schemas.microsoft.com/office/powerpoint/2010/main" val="214801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solidFill>
                  <a:schemeClr val="accent1"/>
                </a:solidFill>
              </a:rPr>
              <a:t>Overview of static (or class variables) in Java (Cont’d)</a:t>
            </a:r>
          </a:p>
        </p:txBody>
      </p:sp>
      <p:sp>
        <p:nvSpPr>
          <p:cNvPr id="3" name="Content Placeholder 2"/>
          <p:cNvSpPr>
            <a:spLocks noGrp="1"/>
          </p:cNvSpPr>
          <p:nvPr>
            <p:ph idx="1"/>
          </p:nvPr>
        </p:nvSpPr>
        <p:spPr>
          <a:xfrm>
            <a:off x="179512" y="1473637"/>
            <a:ext cx="8712968" cy="3657600"/>
          </a:xfrm>
        </p:spPr>
        <p:txBody>
          <a:bodyPr>
            <a:normAutofit/>
          </a:bodyPr>
          <a:lstStyle/>
          <a:p>
            <a:r>
              <a:rPr lang="en-US" dirty="0"/>
              <a:t>Any static variables declared in any class are created …</a:t>
            </a:r>
          </a:p>
          <a:p>
            <a:endParaRPr lang="en-US" dirty="0"/>
          </a:p>
          <a:p>
            <a:pPr lvl="1">
              <a:buFont typeface="Courier New" panose="02070309020205020404" pitchFamily="49" charset="0"/>
              <a:buChar char="o"/>
            </a:pPr>
            <a:r>
              <a:rPr lang="en-US" dirty="0"/>
              <a:t>When the first object of the class is created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the program which uses the class is loaded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Each time the no-parameter constructor for the class is called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main() method is executed</a:t>
            </a:r>
          </a:p>
        </p:txBody>
      </p:sp>
    </p:spTree>
    <p:extLst>
      <p:ext uri="{BB962C8B-B14F-4D97-AF65-F5344CB8AC3E}">
        <p14:creationId xmlns:p14="http://schemas.microsoft.com/office/powerpoint/2010/main" val="90169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411510"/>
            <a:ext cx="8928992" cy="742950"/>
          </a:xfrm>
        </p:spPr>
        <p:txBody>
          <a:bodyPr>
            <a:noAutofit/>
          </a:bodyPr>
          <a:lstStyle/>
          <a:p>
            <a:r>
              <a:rPr lang="en-US" sz="2400" dirty="0">
                <a:solidFill>
                  <a:schemeClr val="accent1"/>
                </a:solidFill>
              </a:rPr>
              <a:t>Relationships between classes (Composition vs. Inheritance), and Nested classes in Java (static vs. non-static/inner, anonymous)</a:t>
            </a:r>
            <a:endParaRPr lang="en-US" sz="2400" b="1" dirty="0">
              <a:solidFill>
                <a:schemeClr val="accent1"/>
              </a:solidFill>
            </a:endParaRPr>
          </a:p>
        </p:txBody>
      </p:sp>
      <p:sp>
        <p:nvSpPr>
          <p:cNvPr id="3" name="Content Placeholder 2"/>
          <p:cNvSpPr>
            <a:spLocks noGrp="1"/>
          </p:cNvSpPr>
          <p:nvPr>
            <p:ph idx="1"/>
          </p:nvPr>
        </p:nvSpPr>
        <p:spPr>
          <a:xfrm>
            <a:off x="64652" y="1275606"/>
            <a:ext cx="8930660" cy="3945632"/>
          </a:xfrm>
        </p:spPr>
        <p:txBody>
          <a:bodyPr>
            <a:normAutofit fontScale="92500" lnSpcReduction="10000"/>
          </a:bodyPr>
          <a:lstStyle/>
          <a:p>
            <a:r>
              <a:rPr lang="en-US" dirty="0"/>
              <a:t>A class definition could contain another class definition besides fields, constructors, and methods (</a:t>
            </a:r>
            <a:r>
              <a:rPr lang="en-US" dirty="0">
                <a:solidFill>
                  <a:schemeClr val="tx2"/>
                </a:solidFill>
              </a:rPr>
              <a:t>InnerClass.java</a:t>
            </a:r>
            <a:r>
              <a:rPr lang="en-US" dirty="0"/>
              <a:t>):</a:t>
            </a:r>
          </a:p>
          <a:p>
            <a:pPr marL="274320" lvl="1" indent="0">
              <a:buNone/>
            </a:pPr>
            <a:r>
              <a:rPr lang="en-US" dirty="0"/>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SomeName</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class </a:t>
            </a:r>
            <a:r>
              <a:rPr lang="en-US" i="1" dirty="0" err="1">
                <a:latin typeface="Courier New" panose="02070309020205020404" pitchFamily="49" charset="0"/>
                <a:cs typeface="Courier New" panose="02070309020205020404" pitchFamily="49" charset="0"/>
              </a:rPr>
              <a:t>InnerClass</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8316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267494"/>
            <a:ext cx="9077680" cy="742950"/>
          </a:xfrm>
        </p:spPr>
        <p:txBody>
          <a:bodyPr>
            <a:noAutofit/>
          </a:bodyPr>
          <a:lstStyle/>
          <a:p>
            <a:r>
              <a:rPr lang="en-US" sz="2400" dirty="0">
                <a:solidFill>
                  <a:schemeClr val="accent1"/>
                </a:solidFill>
              </a:rPr>
              <a:t>Relationships between Inner and Outer Classes, and Anonymous Class</a:t>
            </a:r>
            <a:endParaRPr lang="en-US" sz="2400" b="1" dirty="0">
              <a:solidFill>
                <a:schemeClr val="accent1"/>
              </a:solidFill>
            </a:endParaRPr>
          </a:p>
        </p:txBody>
      </p:sp>
      <p:sp>
        <p:nvSpPr>
          <p:cNvPr id="3" name="Content Placeholder 2"/>
          <p:cNvSpPr>
            <a:spLocks noGrp="1"/>
          </p:cNvSpPr>
          <p:nvPr>
            <p:ph idx="1"/>
          </p:nvPr>
        </p:nvSpPr>
        <p:spPr>
          <a:xfrm>
            <a:off x="66320" y="1154460"/>
            <a:ext cx="8930660" cy="3945632"/>
          </a:xfrm>
        </p:spPr>
        <p:txBody>
          <a:bodyPr>
            <a:normAutofit/>
          </a:bodyPr>
          <a:lstStyle/>
          <a:p>
            <a:r>
              <a:rPr lang="en-US" dirty="0"/>
              <a:t>An inner class is a nested class </a:t>
            </a:r>
            <a:r>
              <a:rPr lang="en-US" dirty="0">
                <a:solidFill>
                  <a:schemeClr val="tx2"/>
                </a:solidFill>
              </a:rPr>
              <a:t>whose instance exists within an instance of its enclosing class</a:t>
            </a:r>
            <a:r>
              <a:rPr lang="en-US" dirty="0"/>
              <a:t> and has </a:t>
            </a:r>
            <a:r>
              <a:rPr lang="en-US" dirty="0">
                <a:solidFill>
                  <a:schemeClr val="tx2"/>
                </a:solidFill>
              </a:rPr>
              <a:t>direct access to the instance members of its enclosing instance</a:t>
            </a:r>
            <a:r>
              <a:rPr lang="en-US" dirty="0"/>
              <a:t> (</a:t>
            </a:r>
            <a:r>
              <a:rPr lang="en-US" dirty="0">
                <a:solidFill>
                  <a:schemeClr val="tx2"/>
                </a:solidFill>
              </a:rPr>
              <a:t>Automobile.java</a:t>
            </a:r>
            <a:r>
              <a:rPr lang="en-US" dirty="0"/>
              <a:t>).</a:t>
            </a:r>
          </a:p>
          <a:p>
            <a:endParaRPr lang="en-US" dirty="0"/>
          </a:p>
          <a:p>
            <a:r>
              <a:rPr lang="en-US" dirty="0"/>
              <a:t>An </a:t>
            </a:r>
            <a:r>
              <a:rPr lang="en-US" dirty="0">
                <a:solidFill>
                  <a:schemeClr val="tx2"/>
                </a:solidFill>
              </a:rPr>
              <a:t>inner class without a name </a:t>
            </a:r>
            <a:r>
              <a:rPr lang="en-US" dirty="0"/>
              <a:t>is called anonymous class. Anonymous classes enable you to make your code more concise. They enable you to </a:t>
            </a:r>
            <a:r>
              <a:rPr lang="en-US" dirty="0">
                <a:solidFill>
                  <a:schemeClr val="tx2"/>
                </a:solidFill>
              </a:rPr>
              <a:t>declare and instantiate a class at the same time</a:t>
            </a:r>
            <a:r>
              <a:rPr lang="en-US" dirty="0"/>
              <a:t>. They are like local classes except that they do not have a name. </a:t>
            </a:r>
            <a:r>
              <a:rPr lang="en-US" dirty="0">
                <a:solidFill>
                  <a:schemeClr val="tx2"/>
                </a:solidFill>
              </a:rPr>
              <a:t>Use them if you need to use a local class only once </a:t>
            </a:r>
            <a:r>
              <a:rPr lang="en-US" dirty="0"/>
              <a:t>(</a:t>
            </a:r>
            <a:r>
              <a:rPr lang="en-US" u="sng" dirty="0"/>
              <a:t>to be more discussed in future lectures</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8289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Further Study: Class Structure</a:t>
            </a:r>
          </a:p>
        </p:txBody>
      </p:sp>
      <p:pic>
        <p:nvPicPr>
          <p:cNvPr id="5" name="Picture 4"/>
          <p:cNvPicPr>
            <a:picLocks noChangeAspect="1"/>
          </p:cNvPicPr>
          <p:nvPr/>
        </p:nvPicPr>
        <p:blipFill>
          <a:blip r:embed="rId3"/>
          <a:stretch>
            <a:fillRect/>
          </a:stretch>
        </p:blipFill>
        <p:spPr>
          <a:xfrm>
            <a:off x="1359242" y="987574"/>
            <a:ext cx="6276578" cy="3785780"/>
          </a:xfrm>
          <a:prstGeom prst="rect">
            <a:avLst/>
          </a:prstGeom>
        </p:spPr>
      </p:pic>
    </p:spTree>
    <p:extLst>
      <p:ext uri="{BB962C8B-B14F-4D97-AF65-F5344CB8AC3E}">
        <p14:creationId xmlns:p14="http://schemas.microsoft.com/office/powerpoint/2010/main" val="25379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Instance/Member Variables (Fields)</a:t>
            </a:r>
          </a:p>
        </p:txBody>
      </p:sp>
      <p:pic>
        <p:nvPicPr>
          <p:cNvPr id="2" name="Picture 1"/>
          <p:cNvPicPr>
            <a:picLocks noChangeAspect="1"/>
          </p:cNvPicPr>
          <p:nvPr/>
        </p:nvPicPr>
        <p:blipFill>
          <a:blip r:embed="rId3"/>
          <a:stretch>
            <a:fillRect/>
          </a:stretch>
        </p:blipFill>
        <p:spPr>
          <a:xfrm>
            <a:off x="1270201" y="915566"/>
            <a:ext cx="6454659" cy="3982081"/>
          </a:xfrm>
          <a:prstGeom prst="rect">
            <a:avLst/>
          </a:prstGeom>
        </p:spPr>
      </p:pic>
    </p:spTree>
    <p:extLst>
      <p:ext uri="{BB962C8B-B14F-4D97-AF65-F5344CB8AC3E}">
        <p14:creationId xmlns:p14="http://schemas.microsoft.com/office/powerpoint/2010/main" val="17823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Access Modifiers for Constructors</a:t>
            </a:r>
          </a:p>
        </p:txBody>
      </p:sp>
      <p:pic>
        <p:nvPicPr>
          <p:cNvPr id="3" name="Picture 2"/>
          <p:cNvPicPr>
            <a:picLocks noChangeAspect="1"/>
          </p:cNvPicPr>
          <p:nvPr/>
        </p:nvPicPr>
        <p:blipFill>
          <a:blip r:embed="rId3"/>
          <a:stretch>
            <a:fillRect/>
          </a:stretch>
        </p:blipFill>
        <p:spPr>
          <a:xfrm>
            <a:off x="179512" y="1059582"/>
            <a:ext cx="8866493" cy="3744416"/>
          </a:xfrm>
          <a:prstGeom prst="rect">
            <a:avLst/>
          </a:prstGeom>
        </p:spPr>
      </p:pic>
    </p:spTree>
    <p:extLst>
      <p:ext uri="{BB962C8B-B14F-4D97-AF65-F5344CB8AC3E}">
        <p14:creationId xmlns:p14="http://schemas.microsoft.com/office/powerpoint/2010/main" val="168663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Declaration</a:t>
            </a:r>
          </a:p>
        </p:txBody>
      </p:sp>
      <p:pic>
        <p:nvPicPr>
          <p:cNvPr id="2" name="Picture 1"/>
          <p:cNvPicPr>
            <a:picLocks noChangeAspect="1"/>
          </p:cNvPicPr>
          <p:nvPr/>
        </p:nvPicPr>
        <p:blipFill>
          <a:blip r:embed="rId3"/>
          <a:stretch>
            <a:fillRect/>
          </a:stretch>
        </p:blipFill>
        <p:spPr>
          <a:xfrm>
            <a:off x="1322097" y="893596"/>
            <a:ext cx="6350868" cy="4056805"/>
          </a:xfrm>
          <a:prstGeom prst="rect">
            <a:avLst/>
          </a:prstGeom>
        </p:spPr>
      </p:pic>
    </p:spTree>
    <p:extLst>
      <p:ext uri="{BB962C8B-B14F-4D97-AF65-F5344CB8AC3E}">
        <p14:creationId xmlns:p14="http://schemas.microsoft.com/office/powerpoint/2010/main" val="398345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82452"/>
            <a:ext cx="8784976" cy="3937570"/>
          </a:xfrm>
        </p:spPr>
        <p:txBody>
          <a:bodyPr>
            <a:normAutofit fontScale="62500" lnSpcReduction="20000"/>
          </a:bodyPr>
          <a:lstStyle/>
          <a:p>
            <a:r>
              <a:rPr lang="en-US" dirty="0"/>
              <a:t>The class declaration in Java has the following format:</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SomeName</a:t>
            </a:r>
            <a:r>
              <a:rPr lang="en-US" b="1"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field(s)</a:t>
            </a:r>
          </a:p>
          <a:p>
            <a:pPr marL="274320" lvl="1" indent="0">
              <a:buNone/>
            </a:pPr>
            <a:r>
              <a:rPr lang="en-US" b="1" i="1" dirty="0">
                <a:latin typeface="Courier New" panose="02070309020205020404" pitchFamily="49" charset="0"/>
                <a:cs typeface="Courier New" panose="02070309020205020404" pitchFamily="49" charset="0"/>
              </a:rPr>
              <a:t>     // constructor(s)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i="1" dirty="0"/>
              <a:t> </a:t>
            </a:r>
            <a:endParaRPr lang="en-US" dirty="0"/>
          </a:p>
          <a:p>
            <a:r>
              <a:rPr lang="en-US" dirty="0"/>
              <a:t>The class contains </a:t>
            </a:r>
            <a:r>
              <a:rPr lang="en-US" dirty="0">
                <a:solidFill>
                  <a:schemeClr val="tx2"/>
                </a:solidFill>
              </a:rPr>
              <a:t>all the code you have to write</a:t>
            </a:r>
            <a:r>
              <a:rPr lang="en-US" dirty="0"/>
              <a:t>. Your code must be enclosed by curly braces.</a:t>
            </a:r>
          </a:p>
          <a:p>
            <a:pPr marL="0" indent="0">
              <a:buNone/>
            </a:pPr>
            <a:r>
              <a:rPr lang="en-US" dirty="0"/>
              <a:t>  </a:t>
            </a:r>
          </a:p>
          <a:p>
            <a:r>
              <a:rPr lang="en-US" dirty="0"/>
              <a:t>The objects’ life cycle is determined by the elements of the class as following:</a:t>
            </a:r>
          </a:p>
          <a:p>
            <a:pPr marL="0" indent="0">
              <a:buNone/>
            </a:pPr>
            <a:r>
              <a:rPr lang="en-US" dirty="0"/>
              <a:t>1.     Objects’ initializations – </a:t>
            </a:r>
            <a:r>
              <a:rPr lang="en-US" dirty="0">
                <a:solidFill>
                  <a:schemeClr val="tx2"/>
                </a:solidFill>
              </a:rPr>
              <a:t>Constructors</a:t>
            </a:r>
          </a:p>
          <a:p>
            <a:pPr marL="0" indent="0">
              <a:buNone/>
            </a:pPr>
            <a:r>
              <a:rPr lang="en-US" dirty="0"/>
              <a:t>2.     Objects’ states – </a:t>
            </a:r>
            <a:r>
              <a:rPr lang="en-US" dirty="0">
                <a:solidFill>
                  <a:schemeClr val="tx2"/>
                </a:solidFill>
              </a:rPr>
              <a:t>Fields</a:t>
            </a:r>
          </a:p>
          <a:p>
            <a:pPr marL="0" indent="0">
              <a:buNone/>
            </a:pPr>
            <a:r>
              <a:rPr lang="en-US" dirty="0"/>
              <a:t>3.     Class and its objects’ behaviors – </a:t>
            </a:r>
            <a:r>
              <a:rPr lang="en-US" dirty="0">
                <a:solidFill>
                  <a:schemeClr val="tx2"/>
                </a:solidFill>
              </a:rPr>
              <a:t>Methods</a:t>
            </a:r>
          </a:p>
          <a:p>
            <a:pPr marL="0" indent="0">
              <a:buNone/>
            </a:pPr>
            <a:endParaRPr lang="en-US" dirty="0">
              <a:solidFill>
                <a:schemeClr val="tx2"/>
              </a:solidFill>
            </a:endParaRPr>
          </a:p>
          <a:p>
            <a:r>
              <a:rPr lang="en-US" dirty="0">
                <a:solidFill>
                  <a:schemeClr val="tx2"/>
                </a:solidFill>
              </a:rPr>
              <a:t>What exactly happens when we say: Student s = new Student();</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Class Declaration in Java</a:t>
            </a:r>
          </a:p>
        </p:txBody>
      </p:sp>
      <p:sp>
        <p:nvSpPr>
          <p:cNvPr id="3" name="직사각형 2"/>
          <p:cNvSpPr/>
          <p:nvPr/>
        </p:nvSpPr>
        <p:spPr>
          <a:xfrm>
            <a:off x="89755" y="3147814"/>
            <a:ext cx="7002525" cy="10081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276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Overloading</a:t>
            </a:r>
          </a:p>
        </p:txBody>
      </p:sp>
      <p:pic>
        <p:nvPicPr>
          <p:cNvPr id="3" name="Picture 2"/>
          <p:cNvPicPr>
            <a:picLocks noChangeAspect="1"/>
          </p:cNvPicPr>
          <p:nvPr/>
        </p:nvPicPr>
        <p:blipFill>
          <a:blip r:embed="rId3"/>
          <a:stretch>
            <a:fillRect/>
          </a:stretch>
        </p:blipFill>
        <p:spPr>
          <a:xfrm>
            <a:off x="1254219" y="843558"/>
            <a:ext cx="6486624" cy="4104456"/>
          </a:xfrm>
          <a:prstGeom prst="rect">
            <a:avLst/>
          </a:prstGeom>
        </p:spPr>
      </p:pic>
    </p:spTree>
    <p:extLst>
      <p:ext uri="{BB962C8B-B14F-4D97-AF65-F5344CB8AC3E}">
        <p14:creationId xmlns:p14="http://schemas.microsoft.com/office/powerpoint/2010/main" val="389865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t>
            </a:r>
            <a:r>
              <a:rPr lang="en-US" sz="3200" b="1" dirty="0" err="1">
                <a:solidFill>
                  <a:schemeClr val="accent1"/>
                </a:solidFill>
              </a:rPr>
              <a:t>Enum</a:t>
            </a:r>
            <a:r>
              <a:rPr lang="en-US" sz="3200" b="1" dirty="0">
                <a:solidFill>
                  <a:schemeClr val="accent1"/>
                </a:solidFill>
              </a:rPr>
              <a:t> Types</a:t>
            </a:r>
          </a:p>
        </p:txBody>
      </p:sp>
      <p:pic>
        <p:nvPicPr>
          <p:cNvPr id="3" name="Picture 2"/>
          <p:cNvPicPr>
            <a:picLocks noChangeAspect="1"/>
          </p:cNvPicPr>
          <p:nvPr/>
        </p:nvPicPr>
        <p:blipFill>
          <a:blip r:embed="rId3"/>
          <a:stretch>
            <a:fillRect/>
          </a:stretch>
        </p:blipFill>
        <p:spPr>
          <a:xfrm>
            <a:off x="754032" y="883413"/>
            <a:ext cx="7486997" cy="4260087"/>
          </a:xfrm>
          <a:prstGeom prst="rect">
            <a:avLst/>
          </a:prstGeom>
        </p:spPr>
      </p:pic>
    </p:spTree>
    <p:extLst>
      <p:ext uri="{BB962C8B-B14F-4D97-AF65-F5344CB8AC3E}">
        <p14:creationId xmlns:p14="http://schemas.microsoft.com/office/powerpoint/2010/main" val="395499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Nested Classes</a:t>
            </a:r>
          </a:p>
        </p:txBody>
      </p:sp>
      <p:pic>
        <p:nvPicPr>
          <p:cNvPr id="2" name="Picture 1"/>
          <p:cNvPicPr>
            <a:picLocks noChangeAspect="1"/>
          </p:cNvPicPr>
          <p:nvPr/>
        </p:nvPicPr>
        <p:blipFill>
          <a:blip r:embed="rId3"/>
          <a:stretch>
            <a:fillRect/>
          </a:stretch>
        </p:blipFill>
        <p:spPr>
          <a:xfrm>
            <a:off x="1591463" y="915566"/>
            <a:ext cx="5812135" cy="3944401"/>
          </a:xfrm>
          <a:prstGeom prst="rect">
            <a:avLst/>
          </a:prstGeom>
        </p:spPr>
      </p:pic>
    </p:spTree>
    <p:extLst>
      <p:ext uri="{BB962C8B-B14F-4D97-AF65-F5344CB8AC3E}">
        <p14:creationId xmlns:p14="http://schemas.microsoft.com/office/powerpoint/2010/main" val="325470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Packages</a:t>
            </a:r>
          </a:p>
        </p:txBody>
      </p:sp>
      <p:pic>
        <p:nvPicPr>
          <p:cNvPr id="3" name="Picture 2"/>
          <p:cNvPicPr>
            <a:picLocks noChangeAspect="1"/>
          </p:cNvPicPr>
          <p:nvPr/>
        </p:nvPicPr>
        <p:blipFill>
          <a:blip r:embed="rId3"/>
          <a:stretch>
            <a:fillRect/>
          </a:stretch>
        </p:blipFill>
        <p:spPr>
          <a:xfrm>
            <a:off x="1161213" y="915566"/>
            <a:ext cx="6672636" cy="3984028"/>
          </a:xfrm>
          <a:prstGeom prst="rect">
            <a:avLst/>
          </a:prstGeom>
        </p:spPr>
      </p:pic>
    </p:spTree>
    <p:extLst>
      <p:ext uri="{BB962C8B-B14F-4D97-AF65-F5344CB8AC3E}">
        <p14:creationId xmlns:p14="http://schemas.microsoft.com/office/powerpoint/2010/main" val="100848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If a class is NOT a member of a named package, select the answers that match:</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belong to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data visible to every other class.</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non-private data visible to all members of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cause a warning at compile time.</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PACKAGE</a:t>
            </a:r>
            <a:endParaRPr lang="en-US" sz="3200" b="1" dirty="0">
              <a:solidFill>
                <a:schemeClr val="accent1"/>
              </a:solidFill>
            </a:endParaRPr>
          </a:p>
        </p:txBody>
      </p:sp>
    </p:spTree>
    <p:extLst>
      <p:ext uri="{BB962C8B-B14F-4D97-AF65-F5344CB8AC3E}">
        <p14:creationId xmlns:p14="http://schemas.microsoft.com/office/powerpoint/2010/main" val="107884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943350"/>
          </a:xfrm>
        </p:spPr>
        <p:txBody>
          <a:bodyPr>
            <a:normAutofit fontScale="77500" lnSpcReduction="20000"/>
          </a:bodyPr>
          <a:lstStyle/>
          <a:p>
            <a:endParaRPr lang="en-US" dirty="0"/>
          </a:p>
          <a:p>
            <a:r>
              <a:rPr lang="en-US" dirty="0">
                <a:solidFill>
                  <a:schemeClr val="tx2"/>
                </a:solidFill>
              </a:rPr>
              <a:t>Objects vs. references to objects</a:t>
            </a:r>
            <a:r>
              <a:rPr lang="en-US" dirty="0"/>
              <a:t>, primitive data type variables vs. reference type variables</a:t>
            </a:r>
          </a:p>
          <a:p>
            <a:endParaRPr lang="en-US" dirty="0"/>
          </a:p>
          <a:p>
            <a:r>
              <a:rPr lang="en-US" dirty="0">
                <a:solidFill>
                  <a:schemeClr val="tx2"/>
                </a:solidFill>
              </a:rPr>
              <a:t>Constructors (default, no-argument), </a:t>
            </a:r>
            <a:r>
              <a:rPr lang="en-US" dirty="0"/>
              <a:t>and</a:t>
            </a:r>
            <a:r>
              <a:rPr lang="en-US" dirty="0">
                <a:solidFill>
                  <a:schemeClr val="tx2"/>
                </a:solidFill>
              </a:rPr>
              <a:t> this</a:t>
            </a:r>
          </a:p>
          <a:p>
            <a:endParaRPr lang="en-US" dirty="0">
              <a:solidFill>
                <a:schemeClr val="tx2"/>
              </a:solidFill>
            </a:endParaRPr>
          </a:p>
          <a:p>
            <a:r>
              <a:rPr lang="en-US" dirty="0"/>
              <a:t>Check the examples </a:t>
            </a:r>
            <a:r>
              <a:rPr lang="en-US" dirty="0">
                <a:solidFill>
                  <a:schemeClr val="tx2"/>
                </a:solidFill>
              </a:rPr>
              <a:t>Student1 </a:t>
            </a:r>
            <a:r>
              <a:rPr lang="en-US" dirty="0"/>
              <a:t>to</a:t>
            </a:r>
            <a:r>
              <a:rPr lang="en-US" dirty="0">
                <a:solidFill>
                  <a:schemeClr val="tx2"/>
                </a:solidFill>
              </a:rPr>
              <a:t> Student4.</a:t>
            </a:r>
          </a:p>
          <a:p>
            <a:endParaRPr lang="en-US" dirty="0">
              <a:solidFill>
                <a:schemeClr val="tx2"/>
              </a:solidFill>
            </a:endParaRPr>
          </a:p>
          <a:p>
            <a:r>
              <a:rPr lang="en-US" dirty="0"/>
              <a:t>Object Equality (</a:t>
            </a:r>
            <a:r>
              <a:rPr lang="en-US" dirty="0">
                <a:solidFill>
                  <a:schemeClr val="tx2"/>
                </a:solidFill>
              </a:rPr>
              <a:t>ObjectEquality.java</a:t>
            </a:r>
            <a:r>
              <a:rPr lang="en-US" dirty="0"/>
              <a:t>)</a:t>
            </a:r>
          </a:p>
          <a:p>
            <a:endParaRPr lang="en-US" dirty="0">
              <a:solidFill>
                <a:schemeClr val="tx2"/>
              </a:solidFill>
            </a:endParaRPr>
          </a:p>
          <a:p>
            <a:r>
              <a:rPr lang="en-US" dirty="0">
                <a:solidFill>
                  <a:schemeClr val="tx2"/>
                </a:solidFill>
              </a:rPr>
              <a:t>Pass-by-value</a:t>
            </a:r>
            <a:r>
              <a:rPr lang="en-US" dirty="0"/>
              <a:t> (in Java) vs. pass-by-reference (in other languages like C++)</a:t>
            </a:r>
            <a:endParaRPr lang="en-US" dirty="0">
              <a:solidFill>
                <a:schemeClr val="tx2"/>
              </a:solidFill>
            </a:endParaRPr>
          </a:p>
          <a:p>
            <a:pPr marL="0" indent="0">
              <a:buNone/>
            </a:pPr>
            <a:endParaRPr lang="en-US" dirty="0"/>
          </a:p>
          <a:p>
            <a:r>
              <a:rPr lang="en-US" dirty="0">
                <a:solidFill>
                  <a:schemeClr val="tx2"/>
                </a:solidFill>
              </a:rPr>
              <a:t>finalize</a:t>
            </a:r>
            <a:r>
              <a:rPr lang="en-US" dirty="0"/>
              <a:t> method and </a:t>
            </a:r>
            <a:r>
              <a:rPr lang="en-US" dirty="0">
                <a:solidFill>
                  <a:schemeClr val="tx2"/>
                </a:solidFill>
              </a:rPr>
              <a:t>garbage collection</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Creating Objects in Java, Constructors and this, finalize method and garbage collection</a:t>
            </a:r>
          </a:p>
        </p:txBody>
      </p:sp>
      <p:sp>
        <p:nvSpPr>
          <p:cNvPr id="3" name="TextBox 2"/>
          <p:cNvSpPr txBox="1"/>
          <p:nvPr/>
        </p:nvSpPr>
        <p:spPr>
          <a:xfrm>
            <a:off x="5741875" y="2715766"/>
            <a:ext cx="3312368" cy="954107"/>
          </a:xfrm>
          <a:prstGeom prst="rect">
            <a:avLst/>
          </a:prstGeom>
          <a:solidFill>
            <a:srgbClr val="FFFF00"/>
          </a:solidFill>
          <a:ln>
            <a:solidFill>
              <a:srgbClr val="FF0000"/>
            </a:solidFill>
          </a:ln>
        </p:spPr>
        <p:txBody>
          <a:bodyPr wrap="square" rtlCol="0">
            <a:spAutoFit/>
          </a:bodyPr>
          <a:lstStyle/>
          <a:p>
            <a:r>
              <a:rPr lang="en-US" altLang="ko-KR" sz="1400" dirty="0" smtClean="0"/>
              <a:t>Java</a:t>
            </a:r>
            <a:r>
              <a:rPr lang="ko-KR" altLang="en-US" sz="1400" dirty="0" smtClean="0"/>
              <a:t>는 </a:t>
            </a:r>
            <a:r>
              <a:rPr lang="en-US" altLang="ko-KR" sz="1400" dirty="0" smtClean="0"/>
              <a:t>reference value</a:t>
            </a:r>
            <a:r>
              <a:rPr lang="ko-KR" altLang="en-US" sz="1400" dirty="0" smtClean="0"/>
              <a:t>를 사용하므로 </a:t>
            </a:r>
            <a:r>
              <a:rPr lang="en-US" altLang="ko-KR" sz="1400" dirty="0" smtClean="0"/>
              <a:t>Pass-by-value</a:t>
            </a:r>
            <a:r>
              <a:rPr lang="ko-KR" altLang="en-US" sz="1400" dirty="0" smtClean="0"/>
              <a:t>라 하더라도 </a:t>
            </a:r>
            <a:r>
              <a:rPr lang="en-US" altLang="ko-KR" sz="1400" dirty="0" smtClean="0"/>
              <a:t>reference</a:t>
            </a:r>
            <a:r>
              <a:rPr lang="ko-KR" altLang="en-US" sz="1400" dirty="0" smtClean="0"/>
              <a:t>값을 넘기는 것임</a:t>
            </a:r>
            <a:r>
              <a:rPr lang="en-US" altLang="ko-KR" sz="1400" dirty="0" smtClean="0"/>
              <a:t>. </a:t>
            </a:r>
            <a:r>
              <a:rPr lang="ko-KR" altLang="en-US" sz="1400" dirty="0" smtClean="0"/>
              <a:t>그러므로 이는 </a:t>
            </a:r>
            <a:r>
              <a:rPr lang="en-US" altLang="ko-KR" sz="1400" dirty="0" smtClean="0"/>
              <a:t>C++</a:t>
            </a:r>
            <a:r>
              <a:rPr lang="ko-KR" altLang="en-US" sz="1400" dirty="0" smtClean="0"/>
              <a:t>의 </a:t>
            </a:r>
            <a:r>
              <a:rPr lang="en-US" altLang="ko-KR" sz="1400" dirty="0" smtClean="0"/>
              <a:t>Pass-by-reference</a:t>
            </a:r>
            <a:r>
              <a:rPr lang="ko-KR" altLang="en-US" sz="1400" dirty="0" smtClean="0"/>
              <a:t>와 동일</a:t>
            </a:r>
            <a:endParaRPr lang="ko-KR" altLang="en-US" sz="1400" dirty="0"/>
          </a:p>
        </p:txBody>
      </p:sp>
      <p:cxnSp>
        <p:nvCxnSpPr>
          <p:cNvPr id="5" name="직선 화살표 연결선 4"/>
          <p:cNvCxnSpPr/>
          <p:nvPr/>
        </p:nvCxnSpPr>
        <p:spPr>
          <a:xfrm flipH="1">
            <a:off x="5004048" y="3669872"/>
            <a:ext cx="737827" cy="3420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6" y="4547840"/>
            <a:ext cx="3672408" cy="307777"/>
          </a:xfrm>
          <a:prstGeom prst="rect">
            <a:avLst/>
          </a:prstGeom>
          <a:solidFill>
            <a:srgbClr val="FFFF00"/>
          </a:solidFill>
          <a:ln>
            <a:solidFill>
              <a:srgbClr val="FF0000"/>
            </a:solidFill>
          </a:ln>
        </p:spPr>
        <p:txBody>
          <a:bodyPr wrap="square" rtlCol="0">
            <a:spAutoFit/>
          </a:bodyPr>
          <a:lstStyle/>
          <a:p>
            <a:r>
              <a:rPr lang="en-US" altLang="ko-KR" sz="1400" dirty="0" smtClean="0"/>
              <a:t>s = null -&gt; s</a:t>
            </a:r>
            <a:r>
              <a:rPr lang="ko-KR" altLang="en-US" sz="1400" dirty="0" smtClean="0"/>
              <a:t>는 아무것도 가리키고 있지 않음</a:t>
            </a:r>
            <a:endParaRPr lang="ko-KR" altLang="en-US" sz="1400" dirty="0"/>
          </a:p>
        </p:txBody>
      </p:sp>
    </p:spTree>
    <p:extLst>
      <p:ext uri="{BB962C8B-B14F-4D97-AF65-F5344CB8AC3E}">
        <p14:creationId xmlns:p14="http://schemas.microsoft.com/office/powerpoint/2010/main" val="8325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static (or class variables) in Java</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Fields that have the </a:t>
            </a:r>
            <a:r>
              <a:rPr lang="en-US" dirty="0">
                <a:solidFill>
                  <a:srgbClr val="FF0000"/>
                </a:solidFill>
              </a:rPr>
              <a:t>static modifier </a:t>
            </a:r>
            <a:r>
              <a:rPr lang="en-US" dirty="0"/>
              <a:t>in their declaration are called </a:t>
            </a:r>
            <a:r>
              <a:rPr lang="en-US" dirty="0">
                <a:solidFill>
                  <a:srgbClr val="FF0000"/>
                </a:solidFill>
              </a:rPr>
              <a:t>static fields</a:t>
            </a:r>
            <a:r>
              <a:rPr lang="en-US" dirty="0">
                <a:solidFill>
                  <a:schemeClr val="tx2"/>
                </a:solidFill>
              </a:rPr>
              <a:t> or </a:t>
            </a:r>
            <a:r>
              <a:rPr lang="en-US" dirty="0">
                <a:solidFill>
                  <a:srgbClr val="FF0000"/>
                </a:solidFill>
              </a:rPr>
              <a:t>class variables</a:t>
            </a:r>
            <a:r>
              <a:rPr lang="en-US" dirty="0"/>
              <a:t>.</a:t>
            </a:r>
          </a:p>
          <a:p>
            <a:endParaRPr lang="en-US" dirty="0"/>
          </a:p>
          <a:p>
            <a:r>
              <a:rPr lang="en-US" dirty="0">
                <a:solidFill>
                  <a:schemeClr val="tx2"/>
                </a:solidFill>
              </a:rPr>
              <a:t>They are associated with the class, rather than with any object.</a:t>
            </a:r>
          </a:p>
          <a:p>
            <a:endParaRPr lang="en-US" dirty="0">
              <a:solidFill>
                <a:schemeClr val="tx2"/>
              </a:solidFill>
            </a:endParaRPr>
          </a:p>
          <a:p>
            <a:r>
              <a:rPr lang="en-US" dirty="0"/>
              <a:t>Check the examples </a:t>
            </a:r>
            <a:r>
              <a:rPr lang="en-US" dirty="0">
                <a:solidFill>
                  <a:schemeClr val="tx2"/>
                </a:solidFill>
              </a:rPr>
              <a:t>Student5 </a:t>
            </a:r>
            <a:r>
              <a:rPr lang="en-US" dirty="0"/>
              <a:t>and</a:t>
            </a:r>
            <a:r>
              <a:rPr lang="en-US" dirty="0">
                <a:solidFill>
                  <a:schemeClr val="tx2"/>
                </a:solidFill>
              </a:rPr>
              <a:t> Student6.</a:t>
            </a:r>
          </a:p>
          <a:p>
            <a:endParaRPr lang="en-US" dirty="0"/>
          </a:p>
          <a:p>
            <a:r>
              <a:rPr lang="en-US" dirty="0"/>
              <a:t>Every instance of the class </a:t>
            </a:r>
            <a:r>
              <a:rPr lang="en-US" dirty="0">
                <a:solidFill>
                  <a:schemeClr val="tx2"/>
                </a:solidFill>
              </a:rPr>
              <a:t>shares</a:t>
            </a:r>
            <a:r>
              <a:rPr lang="en-US" dirty="0"/>
              <a:t> a class variable, which is in </a:t>
            </a:r>
            <a:r>
              <a:rPr lang="en-US" dirty="0">
                <a:solidFill>
                  <a:srgbClr val="FF0000"/>
                </a:solidFill>
              </a:rPr>
              <a:t>one fixed location in memory.</a:t>
            </a:r>
          </a:p>
          <a:p>
            <a:endParaRPr lang="en-US" dirty="0"/>
          </a:p>
          <a:p>
            <a:r>
              <a:rPr lang="en-US" dirty="0"/>
              <a:t>Any object can change the value of a class variable, </a:t>
            </a:r>
            <a:r>
              <a:rPr lang="en-US" dirty="0">
                <a:solidFill>
                  <a:schemeClr val="tx2"/>
                </a:solidFill>
              </a:rPr>
              <a:t>but class variables can also be manipulated without creating an instance of the class.</a:t>
            </a:r>
          </a:p>
        </p:txBody>
      </p:sp>
      <p:sp>
        <p:nvSpPr>
          <p:cNvPr id="4" name="TextBox 3"/>
          <p:cNvSpPr txBox="1"/>
          <p:nvPr/>
        </p:nvSpPr>
        <p:spPr>
          <a:xfrm>
            <a:off x="5940152" y="2499742"/>
            <a:ext cx="2880320" cy="523220"/>
          </a:xfrm>
          <a:prstGeom prst="rect">
            <a:avLst/>
          </a:prstGeom>
          <a:solidFill>
            <a:srgbClr val="FFFF00"/>
          </a:solidFill>
          <a:ln>
            <a:solidFill>
              <a:srgbClr val="FF0000"/>
            </a:solidFill>
          </a:ln>
        </p:spPr>
        <p:txBody>
          <a:bodyPr wrap="square" rtlCol="0">
            <a:spAutoFit/>
          </a:bodyPr>
          <a:lstStyle/>
          <a:p>
            <a:r>
              <a:rPr lang="en-US" altLang="ko-KR" sz="1400" dirty="0" smtClean="0"/>
              <a:t>Static variable</a:t>
            </a:r>
            <a:r>
              <a:rPr lang="ko-KR" altLang="en-US" sz="1400" dirty="0" smtClean="0"/>
              <a:t>에 대한 메모리는 </a:t>
            </a:r>
            <a:r>
              <a:rPr lang="en-US" altLang="ko-KR" sz="1400" dirty="0" smtClean="0"/>
              <a:t>object</a:t>
            </a:r>
            <a:r>
              <a:rPr lang="ko-KR" altLang="en-US" sz="1400" dirty="0" smtClean="0"/>
              <a:t>와는 별개로 할당됨</a:t>
            </a:r>
            <a:endParaRPr lang="ko-KR" altLang="en-US" sz="1400" dirty="0"/>
          </a:p>
        </p:txBody>
      </p:sp>
      <p:sp>
        <p:nvSpPr>
          <p:cNvPr id="5" name="TextBox 4"/>
          <p:cNvSpPr txBox="1"/>
          <p:nvPr/>
        </p:nvSpPr>
        <p:spPr>
          <a:xfrm>
            <a:off x="6077644" y="4831288"/>
            <a:ext cx="2880320" cy="307777"/>
          </a:xfrm>
          <a:prstGeom prst="rect">
            <a:avLst/>
          </a:prstGeom>
          <a:solidFill>
            <a:srgbClr val="FFFF00"/>
          </a:solidFill>
          <a:ln>
            <a:solidFill>
              <a:srgbClr val="FF0000"/>
            </a:solidFill>
          </a:ln>
        </p:spPr>
        <p:txBody>
          <a:bodyPr wrap="square" rtlCol="0">
            <a:spAutoFit/>
          </a:bodyPr>
          <a:lstStyle/>
          <a:p>
            <a:r>
              <a:rPr lang="en-US" altLang="ko-KR" sz="1400" dirty="0" smtClean="0"/>
              <a:t>Ex) </a:t>
            </a:r>
            <a:r>
              <a:rPr lang="en-US" altLang="ko-KR" sz="1400" dirty="0" err="1" smtClean="0"/>
              <a:t>Student.getStacticVariable</a:t>
            </a:r>
            <a:r>
              <a:rPr lang="en-US" altLang="ko-KR" sz="1400" dirty="0" smtClean="0"/>
              <a:t>()</a:t>
            </a:r>
          </a:p>
        </p:txBody>
      </p:sp>
    </p:spTree>
    <p:extLst>
      <p:ext uri="{BB962C8B-B14F-4D97-AF65-F5344CB8AC3E}">
        <p14:creationId xmlns:p14="http://schemas.microsoft.com/office/powerpoint/2010/main" val="375384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84976" cy="742950"/>
          </a:xfrm>
        </p:spPr>
        <p:txBody>
          <a:bodyPr>
            <a:noAutofit/>
          </a:bodyPr>
          <a:lstStyle/>
          <a:p>
            <a:r>
              <a:rPr lang="en-US" sz="2800" b="1" dirty="0"/>
              <a:t>Some important classes in Java: Math, Arrays, and String (vs. </a:t>
            </a:r>
            <a:r>
              <a:rPr lang="en-US" sz="2800" b="1" dirty="0" err="1"/>
              <a:t>StringBuilder</a:t>
            </a:r>
            <a:r>
              <a:rPr lang="en-US" sz="2800" b="1" dirty="0"/>
              <a:t>/</a:t>
            </a:r>
            <a:r>
              <a:rPr lang="en-US" sz="2800" b="1" dirty="0" err="1"/>
              <a:t>StringBuffer</a:t>
            </a:r>
            <a:r>
              <a:rPr lang="en-US" sz="2800" b="1" dirty="0"/>
              <a:t>)</a:t>
            </a:r>
          </a:p>
        </p:txBody>
      </p:sp>
      <p:sp>
        <p:nvSpPr>
          <p:cNvPr id="3" name="Content Placeholder 2"/>
          <p:cNvSpPr>
            <a:spLocks noGrp="1"/>
          </p:cNvSpPr>
          <p:nvPr>
            <p:ph idx="1"/>
          </p:nvPr>
        </p:nvSpPr>
        <p:spPr>
          <a:xfrm>
            <a:off x="179512" y="1347614"/>
            <a:ext cx="8856984" cy="3657600"/>
          </a:xfrm>
        </p:spPr>
        <p:txBody>
          <a:bodyPr>
            <a:normAutofit fontScale="70000" lnSpcReduction="20000"/>
          </a:bodyPr>
          <a:lstStyle/>
          <a:p>
            <a:r>
              <a:rPr lang="en-US" dirty="0"/>
              <a:t>Class </a:t>
            </a:r>
            <a:r>
              <a:rPr lang="en-US" dirty="0">
                <a:solidFill>
                  <a:schemeClr val="tx2"/>
                </a:solidFill>
              </a:rPr>
              <a:t>Math</a:t>
            </a:r>
            <a:r>
              <a:rPr lang="en-US" dirty="0"/>
              <a:t> in package </a:t>
            </a:r>
            <a:r>
              <a:rPr lang="en-US" dirty="0" err="1">
                <a:solidFill>
                  <a:schemeClr val="tx2"/>
                </a:solidFill>
              </a:rPr>
              <a:t>java.lang</a:t>
            </a:r>
            <a:endParaRPr lang="en-US" dirty="0">
              <a:solidFill>
                <a:schemeClr val="tx2"/>
              </a:solidFill>
            </a:endParaRPr>
          </a:p>
          <a:p>
            <a:endParaRPr lang="en-US" dirty="0"/>
          </a:p>
          <a:p>
            <a:r>
              <a:rPr lang="en-US" dirty="0">
                <a:solidFill>
                  <a:schemeClr val="tx2"/>
                </a:solidFill>
              </a:rPr>
              <a:t>Arrays are classes in Java</a:t>
            </a:r>
            <a:r>
              <a:rPr lang="en-US" dirty="0"/>
              <a:t>; you should create instances (objects) of arrays to work with them.</a:t>
            </a:r>
          </a:p>
          <a:p>
            <a:endParaRPr lang="en-US" dirty="0"/>
          </a:p>
          <a:p>
            <a:r>
              <a:rPr lang="en-US" dirty="0"/>
              <a:t>Default values of arrays in Java, passing arrays to methods, </a:t>
            </a:r>
            <a:r>
              <a:rPr lang="en-US" dirty="0">
                <a:solidFill>
                  <a:schemeClr val="tx2"/>
                </a:solidFill>
              </a:rPr>
              <a:t>traversing/iterating over </a:t>
            </a:r>
            <a:r>
              <a:rPr lang="en-US" dirty="0"/>
              <a:t>1D arrays, 2D or 3D arrays.</a:t>
            </a:r>
          </a:p>
          <a:p>
            <a:endParaRPr lang="en-US" dirty="0"/>
          </a:p>
          <a:p>
            <a:r>
              <a:rPr lang="en-US" dirty="0"/>
              <a:t>Also, </a:t>
            </a:r>
            <a:r>
              <a:rPr lang="en-US" dirty="0">
                <a:solidFill>
                  <a:schemeClr val="tx2"/>
                </a:solidFill>
              </a:rPr>
              <a:t>String is a class in Java (SimpleStrings.java). </a:t>
            </a:r>
            <a:r>
              <a:rPr lang="en-US" dirty="0"/>
              <a:t>String objects are </a:t>
            </a:r>
            <a:r>
              <a:rPr lang="en-US" dirty="0" smtClean="0">
                <a:solidFill>
                  <a:schemeClr val="tx2"/>
                </a:solidFill>
              </a:rPr>
              <a:t>immutable</a:t>
            </a:r>
            <a:r>
              <a:rPr lang="en-US" sz="1900" dirty="0" smtClean="0">
                <a:solidFill>
                  <a:schemeClr val="tx2"/>
                </a:solidFill>
              </a:rPr>
              <a:t>(</a:t>
            </a:r>
            <a:r>
              <a:rPr lang="ko-KR" altLang="en-US" sz="1900" dirty="0" smtClean="0">
                <a:solidFill>
                  <a:schemeClr val="tx2"/>
                </a:solidFill>
              </a:rPr>
              <a:t>변경불가</a:t>
            </a:r>
            <a:r>
              <a:rPr lang="en-US" altLang="ko-KR" sz="1900" dirty="0" smtClean="0">
                <a:solidFill>
                  <a:schemeClr val="tx2"/>
                </a:solidFill>
              </a:rPr>
              <a:t>)</a:t>
            </a:r>
            <a:r>
              <a:rPr lang="en-US" dirty="0" smtClean="0"/>
              <a:t>.</a:t>
            </a:r>
            <a:endParaRPr lang="en-US" dirty="0"/>
          </a:p>
          <a:p>
            <a:endParaRPr lang="en-US" dirty="0"/>
          </a:p>
          <a:p>
            <a:r>
              <a:rPr lang="en-US" dirty="0"/>
              <a:t>Default values of Strings in Java, passing Strings to methods, and checking String’s API.</a:t>
            </a:r>
          </a:p>
          <a:p>
            <a:endParaRPr lang="en-US" dirty="0"/>
          </a:p>
          <a:p>
            <a:r>
              <a:rPr lang="en-US" dirty="0" err="1">
                <a:solidFill>
                  <a:schemeClr val="tx2"/>
                </a:solidFill>
              </a:rPr>
              <a:t>StringBuilder</a:t>
            </a:r>
            <a:r>
              <a:rPr lang="en-US" dirty="0"/>
              <a:t>: a </a:t>
            </a:r>
            <a:r>
              <a:rPr lang="en-US" dirty="0">
                <a:solidFill>
                  <a:schemeClr val="tx2"/>
                </a:solidFill>
              </a:rPr>
              <a:t>mutable</a:t>
            </a:r>
            <a:r>
              <a:rPr lang="en-US" dirty="0"/>
              <a:t> sequence of characters. This class provides an API compatible with </a:t>
            </a:r>
            <a:r>
              <a:rPr lang="en-US" dirty="0" err="1">
                <a:solidFill>
                  <a:schemeClr val="tx2"/>
                </a:solidFill>
              </a:rPr>
              <a:t>StringBuffer</a:t>
            </a:r>
            <a:r>
              <a:rPr lang="en-US" dirty="0"/>
              <a:t>, but </a:t>
            </a:r>
            <a:r>
              <a:rPr lang="en-US" dirty="0">
                <a:solidFill>
                  <a:schemeClr val="tx2"/>
                </a:solidFill>
              </a:rPr>
              <a:t>with no guarantee of synchronization</a:t>
            </a:r>
            <a:r>
              <a:rPr lang="en-US" dirty="0"/>
              <a:t>.</a:t>
            </a:r>
          </a:p>
        </p:txBody>
      </p:sp>
      <p:sp>
        <p:nvSpPr>
          <p:cNvPr id="4" name="TextBox 3"/>
          <p:cNvSpPr txBox="1"/>
          <p:nvPr/>
        </p:nvSpPr>
        <p:spPr>
          <a:xfrm>
            <a:off x="5830044" y="973206"/>
            <a:ext cx="3312368" cy="738664"/>
          </a:xfrm>
          <a:prstGeom prst="rect">
            <a:avLst/>
          </a:prstGeom>
          <a:solidFill>
            <a:srgbClr val="FFFF00"/>
          </a:solidFill>
          <a:ln>
            <a:solidFill>
              <a:srgbClr val="FF0000"/>
            </a:solidFill>
          </a:ln>
        </p:spPr>
        <p:txBody>
          <a:bodyPr wrap="square" rtlCol="0">
            <a:spAutoFit/>
          </a:bodyPr>
          <a:lstStyle/>
          <a:p>
            <a:r>
              <a:rPr lang="en-US" altLang="ko-KR" sz="1400" dirty="0" smtClean="0"/>
              <a:t>Pass the copy of reference</a:t>
            </a:r>
          </a:p>
          <a:p>
            <a:r>
              <a:rPr lang="en-US" altLang="ko-KR" sz="1400" dirty="0">
                <a:latin typeface="맑은 고딕"/>
                <a:ea typeface="맑은 고딕"/>
              </a:rPr>
              <a:t>☞</a:t>
            </a:r>
            <a:r>
              <a:rPr lang="en-US" altLang="ko-KR" sz="1400" dirty="0" smtClean="0"/>
              <a:t> copy</a:t>
            </a:r>
            <a:r>
              <a:rPr lang="ko-KR" altLang="en-US" sz="1400" dirty="0" smtClean="0"/>
              <a:t>되었더라도 </a:t>
            </a:r>
            <a:r>
              <a:rPr lang="en-US" altLang="ko-KR" sz="1400" dirty="0" smtClean="0"/>
              <a:t>reference</a:t>
            </a:r>
            <a:r>
              <a:rPr lang="ko-KR" altLang="en-US" sz="1400" dirty="0" smtClean="0"/>
              <a:t>값이므로</a:t>
            </a:r>
            <a:r>
              <a:rPr lang="en-US" altLang="ko-KR" sz="1400" dirty="0" smtClean="0"/>
              <a:t>, actual object</a:t>
            </a:r>
            <a:r>
              <a:rPr lang="ko-KR" altLang="en-US" sz="1400" dirty="0" smtClean="0"/>
              <a:t>를 가리킴</a:t>
            </a:r>
            <a:endParaRPr lang="ko-KR" altLang="en-US" sz="1400" dirty="0"/>
          </a:p>
        </p:txBody>
      </p:sp>
      <p:cxnSp>
        <p:nvCxnSpPr>
          <p:cNvPr id="5" name="직선 화살표 연결선 4"/>
          <p:cNvCxnSpPr/>
          <p:nvPr/>
        </p:nvCxnSpPr>
        <p:spPr>
          <a:xfrm flipH="1">
            <a:off x="4716016" y="1725656"/>
            <a:ext cx="1129682" cy="20702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직사각형 7"/>
          <p:cNvSpPr/>
          <p:nvPr/>
        </p:nvSpPr>
        <p:spPr>
          <a:xfrm>
            <a:off x="3635896" y="3795886"/>
            <a:ext cx="266429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2023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964488" cy="3943350"/>
          </a:xfrm>
        </p:spPr>
        <p:txBody>
          <a:bodyPr>
            <a:normAutofit fontScale="92500" lnSpcReduction="10000"/>
          </a:bodyPr>
          <a:lstStyle/>
          <a:p>
            <a:pPr marL="0" indent="0">
              <a:buNone/>
            </a:pPr>
            <a:r>
              <a:rPr lang="en-US" dirty="0"/>
              <a:t>If a and b are references pointing to objects of the same class, what does the expression (a == b) do?</a:t>
            </a:r>
          </a:p>
          <a:p>
            <a:pPr marL="0" indent="0">
              <a:buNone/>
            </a:pPr>
            <a:endParaRPr lang="en-US" dirty="0"/>
          </a:p>
          <a:p>
            <a:pPr marL="457200" indent="-457200">
              <a:buFont typeface="+mj-lt"/>
              <a:buAutoNum type="arabicPeriod"/>
            </a:pPr>
            <a:r>
              <a:rPr lang="en-US" dirty="0"/>
              <a:t>sets a to point to the same object as b</a:t>
            </a:r>
          </a:p>
          <a:p>
            <a:pPr marL="457200" indent="-457200">
              <a:buFont typeface="+mj-lt"/>
              <a:buAutoNum type="arabicPeriod"/>
            </a:pPr>
            <a:endParaRPr lang="en-US" dirty="0"/>
          </a:p>
          <a:p>
            <a:pPr marL="457200" indent="-457200">
              <a:buFont typeface="+mj-lt"/>
              <a:buAutoNum type="arabicPeriod"/>
            </a:pPr>
            <a:r>
              <a:rPr lang="en-US" dirty="0"/>
              <a:t>compares the contents of the reference variables themselves</a:t>
            </a:r>
          </a:p>
          <a:p>
            <a:pPr marL="457200" indent="-457200">
              <a:buFont typeface="+mj-lt"/>
              <a:buAutoNum type="arabicPeriod"/>
            </a:pPr>
            <a:endParaRPr lang="en-US" dirty="0"/>
          </a:p>
          <a:p>
            <a:pPr marL="457200" indent="-457200">
              <a:buFont typeface="+mj-lt"/>
              <a:buAutoNum type="arabicPeriod"/>
            </a:pPr>
            <a:r>
              <a:rPr lang="en-US" dirty="0"/>
              <a:t>sets b to point to the same object as a</a:t>
            </a:r>
          </a:p>
          <a:p>
            <a:pPr marL="457200" indent="-457200">
              <a:buFont typeface="+mj-lt"/>
              <a:buAutoNum type="arabicPeriod"/>
            </a:pPr>
            <a:endParaRPr lang="en-US" dirty="0"/>
          </a:p>
          <a:p>
            <a:pPr marL="457200" indent="-457200">
              <a:buFont typeface="+mj-lt"/>
              <a:buAutoNum type="arabicPeriod"/>
            </a:pPr>
            <a:r>
              <a:rPr lang="en-US" dirty="0"/>
              <a:t>compares the contents of the objects to which a and b refer</a:t>
            </a:r>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REFERENCES</a:t>
            </a:r>
            <a:endParaRPr lang="en-US" sz="3200" dirty="0">
              <a:solidFill>
                <a:schemeClr val="accent1"/>
              </a:solidFill>
            </a:endParaRPr>
          </a:p>
        </p:txBody>
      </p:sp>
    </p:spTree>
    <p:extLst>
      <p:ext uri="{BB962C8B-B14F-4D97-AF65-F5344CB8AC3E}">
        <p14:creationId xmlns:p14="http://schemas.microsoft.com/office/powerpoint/2010/main" val="14057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75606"/>
            <a:ext cx="8507288" cy="3943350"/>
          </a:xfrm>
        </p:spPr>
        <p:txBody>
          <a:bodyPr>
            <a:normAutofit/>
          </a:bodyPr>
          <a:lstStyle/>
          <a:p>
            <a:pPr>
              <a:buFont typeface="Wingdings" panose="05000000000000000000" pitchFamily="2" charset="2"/>
              <a:buChar char="ü"/>
            </a:pPr>
            <a:r>
              <a:rPr lang="en-US" dirty="0"/>
              <a:t>Study </a:t>
            </a:r>
            <a:r>
              <a:rPr lang="en-US" dirty="0">
                <a:solidFill>
                  <a:schemeClr val="tx2"/>
                </a:solidFill>
              </a:rPr>
              <a:t>Literals.java</a:t>
            </a:r>
            <a:r>
              <a:rPr lang="en-US" dirty="0"/>
              <a:t> to learn more about primitives and literals, as well as </a:t>
            </a:r>
            <a:r>
              <a:rPr lang="en-US" dirty="0" err="1"/>
              <a:t>enums</a:t>
            </a:r>
            <a:r>
              <a:rPr lang="en-US" dirty="0"/>
              <a:t>, static vs. non-static fields and how to access them, final vs. non-final fields, and public vs. package fields.</a:t>
            </a:r>
          </a:p>
          <a:p>
            <a:endParaRPr lang="en-US" dirty="0"/>
          </a:p>
          <a:p>
            <a:endParaRPr lang="en-US" dirty="0"/>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 second look at the literals</a:t>
            </a:r>
          </a:p>
        </p:txBody>
      </p:sp>
    </p:spTree>
    <p:extLst>
      <p:ext uri="{BB962C8B-B14F-4D97-AF65-F5344CB8AC3E}">
        <p14:creationId xmlns:p14="http://schemas.microsoft.com/office/powerpoint/2010/main" val="10358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a:bodyPr>
          <a:lstStyle/>
          <a:p>
            <a:r>
              <a:rPr lang="en-US" dirty="0"/>
              <a:t>Let us suppose that you want to declare, create, and initialize an array in Java. Select all the answers that match:</a:t>
            </a:r>
          </a:p>
          <a:p>
            <a:endParaRPr lang="en-US" dirty="0"/>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{"s1", "s2", "s3"};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ARRAY DECLARATION</a:t>
            </a:r>
            <a:endParaRPr lang="en-US" sz="3200" b="1" dirty="0">
              <a:solidFill>
                <a:schemeClr val="accent1"/>
              </a:solidFill>
            </a:endParaRPr>
          </a:p>
        </p:txBody>
      </p:sp>
      <p:sp>
        <p:nvSpPr>
          <p:cNvPr id="4" name="TextBox 3"/>
          <p:cNvSpPr txBox="1"/>
          <p:nvPr/>
        </p:nvSpPr>
        <p:spPr>
          <a:xfrm>
            <a:off x="6300192" y="2931790"/>
            <a:ext cx="1872208" cy="738664"/>
          </a:xfrm>
          <a:prstGeom prst="rect">
            <a:avLst/>
          </a:prstGeom>
          <a:solidFill>
            <a:srgbClr val="FFFF00"/>
          </a:solidFill>
          <a:ln>
            <a:solidFill>
              <a:srgbClr val="FF0000"/>
            </a:solidFill>
          </a:ln>
        </p:spPr>
        <p:txBody>
          <a:bodyPr wrap="square" rtlCol="0">
            <a:spAutoFit/>
          </a:bodyPr>
          <a:lstStyle/>
          <a:p>
            <a:r>
              <a:rPr lang="en-US" altLang="ko-KR" sz="1400" dirty="0" smtClean="0"/>
              <a:t>Java</a:t>
            </a:r>
            <a:r>
              <a:rPr lang="ko-KR" altLang="en-US" sz="1400" dirty="0" smtClean="0"/>
              <a:t>에서 </a:t>
            </a:r>
            <a:r>
              <a:rPr lang="en-US" altLang="ko-KR" sz="1400" dirty="0" smtClean="0"/>
              <a:t>single quotation</a:t>
            </a:r>
            <a:r>
              <a:rPr lang="en-US" altLang="ko-KR" sz="1400" dirty="0" smtClean="0"/>
              <a:t>(‘ ‘)</a:t>
            </a:r>
            <a:r>
              <a:rPr lang="ko-KR" altLang="en-US" sz="1400" dirty="0" smtClean="0"/>
              <a:t>은</a:t>
            </a:r>
            <a:r>
              <a:rPr lang="en-US" altLang="ko-KR" sz="1400" dirty="0" smtClean="0"/>
              <a:t> character</a:t>
            </a:r>
            <a:r>
              <a:rPr lang="ko-KR" altLang="en-US" sz="1400" dirty="0" smtClean="0"/>
              <a:t>에서만 사용</a:t>
            </a:r>
            <a:endParaRPr lang="en-US" altLang="ko-KR" sz="1400" dirty="0" smtClean="0"/>
          </a:p>
        </p:txBody>
      </p:sp>
      <p:cxnSp>
        <p:nvCxnSpPr>
          <p:cNvPr id="5" name="직선 화살표 연결선 4"/>
          <p:cNvCxnSpPr/>
          <p:nvPr/>
        </p:nvCxnSpPr>
        <p:spPr>
          <a:xfrm flipH="1">
            <a:off x="5004048" y="3670454"/>
            <a:ext cx="1296144" cy="5409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37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Class String has a method: </a:t>
            </a:r>
            <a:r>
              <a:rPr lang="en-US" dirty="0">
                <a:latin typeface="Courier New" panose="02070309020205020404" pitchFamily="49" charset="0"/>
                <a:cs typeface="Courier New" panose="02070309020205020404" pitchFamily="49" charset="0"/>
              </a:rPr>
              <a:t>String substring(</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r>
              <a:rPr lang="en-US" dirty="0"/>
              <a:t>If you called the method with the intention of returning the substring "XWVU" into String Y from String X which has the value "ZYXWVUTS“, which of the following would be appropriate?</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(3,4);</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(2,4);</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CLASS STRING</a:t>
            </a:r>
            <a:endParaRPr lang="en-US" sz="3200" b="1" dirty="0">
              <a:solidFill>
                <a:schemeClr val="accent1"/>
              </a:solidFill>
            </a:endParaRPr>
          </a:p>
        </p:txBody>
      </p:sp>
    </p:spTree>
    <p:extLst>
      <p:ext uri="{BB962C8B-B14F-4D97-AF65-F5344CB8AC3E}">
        <p14:creationId xmlns:p14="http://schemas.microsoft.com/office/powerpoint/2010/main" val="3344187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17773</TotalTime>
  <Words>1630</Words>
  <Application>Microsoft Office PowerPoint</Application>
  <PresentationFormat>화면 슬라이드 쇼(16:9)</PresentationFormat>
  <Paragraphs>307</Paragraphs>
  <Slides>24</Slides>
  <Notes>23</Notes>
  <HiddenSlides>0</HiddenSlides>
  <MMClips>0</MMClips>
  <ScaleCrop>false</ScaleCrop>
  <HeadingPairs>
    <vt:vector size="4" baseType="variant">
      <vt:variant>
        <vt:lpstr>테마</vt:lpstr>
      </vt:variant>
      <vt:variant>
        <vt:i4>1</vt:i4>
      </vt:variant>
      <vt:variant>
        <vt:lpstr>슬라이드 제목</vt:lpstr>
      </vt:variant>
      <vt:variant>
        <vt:i4>24</vt:i4>
      </vt:variant>
    </vt:vector>
  </HeadingPairs>
  <TitlesOfParts>
    <vt:vector size="25" baseType="lpstr">
      <vt:lpstr>Clarity</vt:lpstr>
      <vt:lpstr>Introduction to Java for C++ Programmers</vt:lpstr>
      <vt:lpstr>PowerPoint 프레젠테이션</vt:lpstr>
      <vt:lpstr>PowerPoint 프레젠테이션</vt:lpstr>
      <vt:lpstr>Overview of static (or class variables) in Java</vt:lpstr>
      <vt:lpstr>Some important classes in Java: Math, Arrays, and String (vs. StringBuilder/StringBuffer)</vt:lpstr>
      <vt:lpstr>PowerPoint 프레젠테이션</vt:lpstr>
      <vt:lpstr>PowerPoint 프레젠테이션</vt:lpstr>
      <vt:lpstr>PowerPoint 프레젠테이션</vt:lpstr>
      <vt:lpstr>PowerPoint 프레젠테이션</vt:lpstr>
      <vt:lpstr>PowerPoint 프레젠테이션</vt:lpstr>
      <vt:lpstr>Class Arrays, Command-Line Arguments, and Class Scanner</vt:lpstr>
      <vt:lpstr>PowerPoint 프레젠테이션</vt:lpstr>
      <vt:lpstr>Overview of static (or class variables) in Java (Cont’d)</vt:lpstr>
      <vt:lpstr>Relationships between classes (Composition vs. Inheritance), and Nested classes in Java (static vs. non-static/inner, anonymous)</vt:lpstr>
      <vt:lpstr>Relationships between Inner and Outer Classes, and Anonymous Class</vt:lpstr>
      <vt:lpstr>Further Study: Class Structure</vt:lpstr>
      <vt:lpstr>Further Study: Instance/Member Variables (Fields)</vt:lpstr>
      <vt:lpstr>Further Study: Access Modifiers for Constructors</vt:lpstr>
      <vt:lpstr>Further Study: Method Declaration</vt:lpstr>
      <vt:lpstr>Further Study: Method Overloading</vt:lpstr>
      <vt:lpstr>Further Study: Enum Types</vt:lpstr>
      <vt:lpstr>Further Study: Nested Classes</vt:lpstr>
      <vt:lpstr>Further Study: Packages</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k</cp:lastModifiedBy>
  <cp:revision>740</cp:revision>
  <dcterms:created xsi:type="dcterms:W3CDTF">2016-05-30T19:06:58Z</dcterms:created>
  <dcterms:modified xsi:type="dcterms:W3CDTF">2021-02-02T21:28:16Z</dcterms:modified>
</cp:coreProperties>
</file>