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</p:sldMasterIdLst>
  <p:notesMasterIdLst>
    <p:notesMasterId r:id="rId22"/>
  </p:notesMasterIdLst>
  <p:sldIdLst>
    <p:sldId id="256" r:id="rId2"/>
    <p:sldId id="552" r:id="rId3"/>
    <p:sldId id="588" r:id="rId4"/>
    <p:sldId id="571" r:id="rId5"/>
    <p:sldId id="567" r:id="rId6"/>
    <p:sldId id="575" r:id="rId7"/>
    <p:sldId id="577" r:id="rId8"/>
    <p:sldId id="573" r:id="rId9"/>
    <p:sldId id="584" r:id="rId10"/>
    <p:sldId id="586" r:id="rId11"/>
    <p:sldId id="570" r:id="rId12"/>
    <p:sldId id="580" r:id="rId13"/>
    <p:sldId id="572" r:id="rId14"/>
    <p:sldId id="574" r:id="rId15"/>
    <p:sldId id="582" r:id="rId16"/>
    <p:sldId id="585" r:id="rId17"/>
    <p:sldId id="583" r:id="rId18"/>
    <p:sldId id="587" r:id="rId19"/>
    <p:sldId id="578" r:id="rId20"/>
    <p:sldId id="579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65613" autoAdjust="0"/>
  </p:normalViewPr>
  <p:slideViewPr>
    <p:cSldViewPr>
      <p:cViewPr varScale="1">
        <p:scale>
          <a:sx n="58" d="100"/>
          <a:sy n="58" d="100"/>
        </p:scale>
        <p:origin x="-1484" y="-52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83" d="100"/>
        <a:sy n="8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9775B-8F53-4D6D-8CF3-A5EC3380B11F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49CAB-11E7-4E46-B3A8-B9759289B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Inheritance? http://docs.oracle.com/javase/tutorial/java/concepts/inheritance.html</a:t>
            </a:r>
          </a:p>
          <a:p>
            <a:endParaRPr lang="en-US" dirty="0"/>
          </a:p>
          <a:p>
            <a:r>
              <a:rPr lang="en-US" dirty="0"/>
              <a:t>What Is an Interface? http://docs.oracle.com/javase/tutorial/java/concepts/interface.html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0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Ans. </a:t>
            </a:r>
            <a:r>
              <a:rPr lang="en-US" b="1" dirty="0"/>
              <a:t>A: 10</a:t>
            </a:r>
          </a:p>
          <a:p>
            <a:r>
              <a:rPr lang="en-US" b="1" dirty="0"/>
              <a:t>PreT4: 10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two overloaded methods in class A. m(10) invokes the m(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method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method m(String s) from class PreT4 is invoked, since the method is overridden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class PreT4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8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76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84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TO CALCULATE HASH CODE: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signature of hashCode is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hashCode()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to implement hashCode() method. This is a simple algorithm implementation proposed in Josh Bloch's Effective Java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 the steps below (consider the steps according with the data type fields you have in your class)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Create 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result and assign a non-zero value. 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every field f tested in the equals() method, calculate a hash code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partialResult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If the field f is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calculate (f ? 0 : 1);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If the field f is a byte, char, short or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calculate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)f;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If the field f is a long: calculate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)(f ^ (f &gt;&gt;&gt; 32));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If the field f is a float: calculate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Float.floatToIntBits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(f);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If the field f is a double: calculate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Double.doubleToLongBits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and handle the return value like every long value;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If the field f is an object: use the result of the hashCode() method or 0 if f == null;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8.If the field f is an array: see every field as separate element and calculate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hash value in a recursive fashion and combine the values as described next.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 the hash value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partialResult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result: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 = 37 * result +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partialResult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result; This algorithm covers most of your objects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03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09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objects have different states (different x values); the first statement: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print: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They are equals!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equals method for class Object implements the most discriminating possible equivalence relation on objects; that is, for any non-null reference values x and y, this method returns true if and only if x and y refer to the same object (x == y has the value true).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generally necessary to override the hashCode method whenever equals method is overridden.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overridden equals and hashCode methods are defined in A and B.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third print: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Two references with the same value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18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18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Ans.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C is correct because the syntax of an anonymous inner class allows for only one named type after the new, and that type must be either a single interface (in which case the anonymous class implements that one interface) or a single class (in which case the anonymous class extends that one class).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A, B, and D are all incorrect because they don't follow the syntax rules described in the response for answer Option C.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http://www.indiabix.com/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84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Ans.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10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Inheritance? http://docs.oracle.com/javase/tutorial/java/concepts/inheritance.html</a:t>
            </a:r>
          </a:p>
          <a:p>
            <a:endParaRPr lang="en-US" dirty="0"/>
          </a:p>
          <a:p>
            <a:r>
              <a:rPr lang="en-US" dirty="0"/>
              <a:t>What Is an Interface? http://docs.oracle.com/javase/tutorial/java/concepts/interface.html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0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36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64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45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0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55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90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48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ry - S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7571184" cy="74295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2021-02-09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091958" y="41150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Webdings" pitchFamily="18" charset="2"/>
              </a:rPr>
              <a:t>i</a:t>
            </a:r>
            <a:endParaRPr lang="en-CA" sz="4800" dirty="0">
              <a:solidFill>
                <a:schemeClr val="tx2">
                  <a:lumMod val="60000"/>
                  <a:lumOff val="40000"/>
                </a:schemeClr>
              </a:solidFill>
              <a:latin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261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0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8219256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l">
              <a:buNone/>
              <a:defRPr sz="2400" b="0">
                <a:solidFill>
                  <a:schemeClr val="tx2"/>
                </a:solidFill>
                <a:latin typeface="Franklin Gothic Dem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8219256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2021-02-09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47484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004048" y="1257301"/>
            <a:ext cx="4139952" cy="3886200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619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  <a:latin typeface="Franklin Gothic Dem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Franklin Gothic Demi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2021-02-09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2021-02-09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2021-02-09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9B07471-B472-4C3F-B46F-D347BD4AB42B}" type="datetimeFigureOut">
              <a:rPr lang="en-CA" smtClean="0"/>
              <a:t>2021-02-09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28" r:id="rId3"/>
    <p:sldLayoutId id="2147484119" r:id="rId4"/>
    <p:sldLayoutId id="2147484130" r:id="rId5"/>
    <p:sldLayoutId id="2147484129" r:id="rId6"/>
    <p:sldLayoutId id="2147484121" r:id="rId7"/>
    <p:sldLayoutId id="2147484122" r:id="rId8"/>
    <p:sldLayoutId id="2147484123" r:id="rId9"/>
    <p:sldLayoutId id="2147484120" r:id="rId10"/>
    <p:sldLayoutId id="2147484124" r:id="rId11"/>
    <p:sldLayoutId id="2147484125" r:id="rId12"/>
    <p:sldLayoutId id="2147484126" r:id="rId13"/>
    <p:sldLayoutId id="2147484127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000" b="0" kern="1200" spc="-100" baseline="0">
          <a:solidFill>
            <a:schemeClr val="tx2"/>
          </a:solidFill>
          <a:latin typeface="Franklin Gothic Demi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Object.html#toString()" TargetMode="External"/><Relationship Id="rId7" Type="http://schemas.openxmlformats.org/officeDocument/2006/relationships/hyperlink" Target="https://docs.oracle.com/javase/7/docs/api/java/lang/Object.html#getClass()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7/docs/api/java/lang/Object.html#clone()" TargetMode="External"/><Relationship Id="rId5" Type="http://schemas.openxmlformats.org/officeDocument/2006/relationships/hyperlink" Target="https://docs.oracle.com/javase/7/docs/api/java/lang/Object.html#equals(java.lang.Object)" TargetMode="External"/><Relationship Id="rId4" Type="http://schemas.openxmlformats.org/officeDocument/2006/relationships/hyperlink" Target="https://docs.oracle.com/javase/7/docs/api/java/lang/Object.html#hashCode()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Java for C++ Programmers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7848600" cy="1314450"/>
          </a:xfrm>
        </p:spPr>
        <p:txBody>
          <a:bodyPr>
            <a:normAutofit/>
          </a:bodyPr>
          <a:lstStyle/>
          <a:p>
            <a:r>
              <a:rPr lang="en-US" b="1" dirty="0"/>
              <a:t>OOP in Java; Encapsulation, Inheritance, and Polymorphism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58669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55" y="1082452"/>
            <a:ext cx="8964488" cy="3943350"/>
          </a:xfrm>
        </p:spPr>
        <p:txBody>
          <a:bodyPr>
            <a:normAutofit/>
          </a:bodyPr>
          <a:lstStyle/>
          <a:p>
            <a:pPr algn="just"/>
            <a:r>
              <a:rPr lang="en-US" sz="3400" dirty="0"/>
              <a:t>We could have inner interfaces and deal with arrays of that in Java.</a:t>
            </a:r>
          </a:p>
          <a:p>
            <a:pPr algn="just"/>
            <a:endParaRPr lang="en-US" sz="3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3400" dirty="0"/>
              <a:t>Check </a:t>
            </a:r>
            <a:r>
              <a:rPr lang="en-US" sz="3400" dirty="0">
                <a:solidFill>
                  <a:schemeClr val="tx2"/>
                </a:solidFill>
              </a:rPr>
              <a:t>Point.java </a:t>
            </a:r>
            <a:r>
              <a:rPr lang="en-US" sz="3400" dirty="0"/>
              <a:t>and </a:t>
            </a:r>
            <a:r>
              <a:rPr lang="en-US" sz="3400" dirty="0">
                <a:solidFill>
                  <a:schemeClr val="tx2"/>
                </a:solidFill>
              </a:rPr>
              <a:t>Plan.java.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5" y="339502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3200" cap="all" dirty="0">
                <a:solidFill>
                  <a:schemeClr val="accent1"/>
                </a:solidFill>
              </a:rPr>
              <a:t>Inner Interfaces and array of interfaces</a:t>
            </a:r>
            <a:endParaRPr 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787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55" y="1082452"/>
            <a:ext cx="8964488" cy="394335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800" dirty="0"/>
              <a:t>The following program prints two lines. What are these lines?</a:t>
            </a:r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m(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("A: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m(String s)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("A: " + s);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	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PreT4 extends A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m(String s)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("PreT4: " + s);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 ref = new PreT4();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ref.m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ref.m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("10");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5" y="339502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3200" cap="all" dirty="0">
                <a:solidFill>
                  <a:schemeClr val="accent1"/>
                </a:solidFill>
              </a:rPr>
              <a:t>OVERRIDING</a:t>
            </a:r>
            <a:endParaRPr 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631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55" y="1082452"/>
            <a:ext cx="8964488" cy="3943350"/>
          </a:xfrm>
        </p:spPr>
        <p:txBody>
          <a:bodyPr>
            <a:normAutofit/>
          </a:bodyPr>
          <a:lstStyle/>
          <a:p>
            <a:r>
              <a:rPr lang="en-US" dirty="0"/>
              <a:t>A method can only be </a:t>
            </a:r>
            <a:r>
              <a:rPr lang="en-US" dirty="0">
                <a:solidFill>
                  <a:schemeClr val="tx2"/>
                </a:solidFill>
              </a:rPr>
              <a:t>overridden in a subclass</a:t>
            </a:r>
            <a:r>
              <a:rPr lang="en-US" dirty="0"/>
              <a:t>, not in the superclass. </a:t>
            </a:r>
          </a:p>
          <a:p>
            <a:endParaRPr lang="en-US" dirty="0"/>
          </a:p>
          <a:p>
            <a:r>
              <a:rPr lang="en-US" dirty="0"/>
              <a:t>The argument list should be exactly </a:t>
            </a:r>
            <a:r>
              <a:rPr lang="en-US" dirty="0">
                <a:solidFill>
                  <a:schemeClr val="tx2"/>
                </a:solidFill>
              </a:rPr>
              <a:t>the same as that of the overridden method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 return type should be </a:t>
            </a:r>
            <a:r>
              <a:rPr lang="en-US" dirty="0">
                <a:solidFill>
                  <a:schemeClr val="tx2"/>
                </a:solidFill>
              </a:rPr>
              <a:t>the same or a subtype </a:t>
            </a:r>
            <a:r>
              <a:rPr lang="en-US" dirty="0"/>
              <a:t>of the return type declared in the original overridden method in the super class.</a:t>
            </a:r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5" y="339502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3200" cap="all" dirty="0">
                <a:solidFill>
                  <a:schemeClr val="accent1"/>
                </a:solidFill>
              </a:rPr>
              <a:t>Rules for method OVERRIDING in java</a:t>
            </a:r>
            <a:endParaRPr 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16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035" y="172616"/>
            <a:ext cx="8928992" cy="74295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Further Study: Access Levels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31" y="914591"/>
            <a:ext cx="81534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9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035" y="172616"/>
            <a:ext cx="8928992" cy="74295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Further Study: An example of anonymous inner class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014" y="910156"/>
            <a:ext cx="6263034" cy="417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21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035" y="172616"/>
            <a:ext cx="8928992" cy="74295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Further Study: Some Class Object’s Methods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89755" y="1082452"/>
            <a:ext cx="8964488" cy="394335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hlinkClick r:id="rId3"/>
              </a:rPr>
              <a:t>toString</a:t>
            </a:r>
            <a:endParaRPr lang="en-US" b="1" dirty="0"/>
          </a:p>
          <a:p>
            <a:endParaRPr lang="en-US" b="1" dirty="0"/>
          </a:p>
          <a:p>
            <a:r>
              <a:rPr lang="en-US" b="1" dirty="0">
                <a:hlinkClick r:id="rId4"/>
              </a:rPr>
              <a:t>hashCode</a:t>
            </a:r>
            <a:r>
              <a:rPr lang="en-US" b="1" dirty="0"/>
              <a:t>  (study the notes and then, check </a:t>
            </a:r>
            <a:r>
              <a:rPr lang="en-US" dirty="0">
                <a:solidFill>
                  <a:schemeClr val="tx2"/>
                </a:solidFill>
              </a:rPr>
              <a:t>HashExample.java)</a:t>
            </a:r>
            <a:endParaRPr lang="en-US" b="1" dirty="0"/>
          </a:p>
          <a:p>
            <a:endParaRPr lang="en-US" b="1" dirty="0"/>
          </a:p>
          <a:p>
            <a:r>
              <a:rPr lang="en-US" b="1" dirty="0">
                <a:hlinkClick r:id="rId5"/>
              </a:rPr>
              <a:t>equals</a:t>
            </a:r>
            <a:endParaRPr lang="en-US" b="1" dirty="0"/>
          </a:p>
          <a:p>
            <a:endParaRPr lang="en-US" b="1" dirty="0"/>
          </a:p>
          <a:p>
            <a:r>
              <a:rPr lang="en-US" b="1" dirty="0">
                <a:hlinkClick r:id="rId6"/>
              </a:rPr>
              <a:t>clone</a:t>
            </a:r>
            <a:endParaRPr lang="en-US" b="1" dirty="0"/>
          </a:p>
          <a:p>
            <a:endParaRPr lang="en-US" b="1" dirty="0"/>
          </a:p>
          <a:p>
            <a:r>
              <a:rPr lang="en-US" b="1" dirty="0">
                <a:hlinkClick r:id="rId7"/>
              </a:rPr>
              <a:t>getClass</a:t>
            </a:r>
            <a:r>
              <a:rPr lang="en-US" b="1" dirty="0"/>
              <a:t> (check </a:t>
            </a:r>
            <a:r>
              <a:rPr lang="en-US" dirty="0">
                <a:solidFill>
                  <a:schemeClr val="tx2"/>
                </a:solidFill>
              </a:rPr>
              <a:t>BookGetClass.java)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035" y="172616"/>
            <a:ext cx="8928992" cy="742950"/>
          </a:xfrm>
        </p:spPr>
        <p:txBody>
          <a:bodyPr>
            <a:noAutofit/>
          </a:bodyPr>
          <a:lstStyle/>
          <a:p>
            <a:r>
              <a:rPr lang="en-US" sz="2800" b="1" cap="all" dirty="0">
                <a:solidFill>
                  <a:schemeClr val="accent1"/>
                </a:solidFill>
              </a:rPr>
              <a:t>Some interesting fact about </a:t>
            </a:r>
            <a:r>
              <a:rPr lang="en-US" sz="2800" b="1" cap="all" dirty="0" err="1">
                <a:solidFill>
                  <a:schemeClr val="accent1"/>
                </a:solidFill>
              </a:rPr>
              <a:t>Stringbuffer</a:t>
            </a:r>
            <a:r>
              <a:rPr lang="en-US" sz="2800" b="1" cap="all" dirty="0">
                <a:solidFill>
                  <a:schemeClr val="accent1"/>
                </a:solidFill>
              </a:rPr>
              <a:t> class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9512" y="1059582"/>
            <a:ext cx="8964488" cy="393580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StringBuffer</a:t>
            </a:r>
            <a:r>
              <a:rPr lang="en-US" dirty="0"/>
              <a:t> class does not override the equals() and </a:t>
            </a:r>
            <a:r>
              <a:rPr lang="en-US" dirty="0" err="1"/>
              <a:t>hashCode</a:t>
            </a:r>
            <a:r>
              <a:rPr lang="en-US" dirty="0"/>
              <a:t>() methods. </a:t>
            </a:r>
            <a:r>
              <a:rPr lang="en-US" dirty="0">
                <a:solidFill>
                  <a:schemeClr val="tx2"/>
                </a:solidFill>
              </a:rPr>
              <a:t>It inherits them directly from the Object class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StringBuffer’s</a:t>
            </a:r>
            <a:r>
              <a:rPr lang="en-US" dirty="0"/>
              <a:t> equals() method isn't overridden to check the contents. </a:t>
            </a:r>
            <a:r>
              <a:rPr lang="en-US" dirty="0">
                <a:solidFill>
                  <a:schemeClr val="tx2"/>
                </a:solidFill>
              </a:rPr>
              <a:t>It's using the default "shallow equals" that compares the references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 could be the case that </a:t>
            </a:r>
            <a:r>
              <a:rPr lang="en-US" dirty="0">
                <a:solidFill>
                  <a:schemeClr val="tx2"/>
                </a:solidFill>
              </a:rPr>
              <a:t>in some special cases </a:t>
            </a:r>
            <a:r>
              <a:rPr lang="en-US" dirty="0"/>
              <a:t>such as </a:t>
            </a:r>
            <a:r>
              <a:rPr lang="en-US" dirty="0" err="1"/>
              <a:t>StringBuffer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the inherited method is good enough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879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035" y="172616"/>
            <a:ext cx="8928992" cy="742950"/>
          </a:xfrm>
        </p:spPr>
        <p:txBody>
          <a:bodyPr>
            <a:noAutofit/>
          </a:bodyPr>
          <a:lstStyle/>
          <a:p>
            <a:r>
              <a:rPr lang="en-US" b="1" cap="all" dirty="0">
                <a:solidFill>
                  <a:schemeClr val="accent1"/>
                </a:solidFill>
              </a:rPr>
              <a:t>equals method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9512" y="1059582"/>
            <a:ext cx="8964488" cy="393580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What will be printed?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 extends A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2;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B();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b;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a.equals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(b));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(a == b);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761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035" y="172616"/>
            <a:ext cx="8928992" cy="742950"/>
          </a:xfrm>
        </p:spPr>
        <p:txBody>
          <a:bodyPr>
            <a:noAutofit/>
          </a:bodyPr>
          <a:lstStyle/>
          <a:p>
            <a:r>
              <a:rPr lang="en-US" b="1" cap="all" dirty="0" err="1">
                <a:solidFill>
                  <a:schemeClr val="accent1"/>
                </a:solidFill>
              </a:rPr>
              <a:t>hashcode</a:t>
            </a:r>
            <a:r>
              <a:rPr lang="en-US" b="1" cap="all" dirty="0">
                <a:solidFill>
                  <a:schemeClr val="accent1"/>
                </a:solidFill>
              </a:rPr>
              <a:t> method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9512" y="1059582"/>
            <a:ext cx="8964488" cy="39358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Check </a:t>
            </a:r>
            <a:r>
              <a:rPr lang="en-US" dirty="0">
                <a:solidFill>
                  <a:schemeClr val="tx2"/>
                </a:solidFill>
              </a:rPr>
              <a:t>ExampleHashCode.java </a:t>
            </a:r>
            <a:r>
              <a:rPr lang="en-US" dirty="0"/>
              <a:t>to see the best practices for calculating </a:t>
            </a:r>
            <a:r>
              <a:rPr lang="en-US" dirty="0" err="1"/>
              <a:t>hashCodes</a:t>
            </a:r>
            <a:r>
              <a:rPr lang="en-US" dirty="0"/>
              <a:t> for byte, short, </a:t>
            </a:r>
            <a:r>
              <a:rPr lang="en-US" dirty="0" err="1"/>
              <a:t>int</a:t>
            </a:r>
            <a:r>
              <a:rPr lang="en-US" dirty="0"/>
              <a:t>, char, long, float, double, </a:t>
            </a:r>
            <a:r>
              <a:rPr lang="en-US" dirty="0" err="1"/>
              <a:t>boolean</a:t>
            </a:r>
            <a:r>
              <a:rPr lang="en-US" dirty="0"/>
              <a:t>, String, and array fields in your classes in Java.</a:t>
            </a:r>
          </a:p>
        </p:txBody>
      </p:sp>
    </p:spTree>
    <p:extLst>
      <p:ext uri="{BB962C8B-B14F-4D97-AF65-F5344CB8AC3E}">
        <p14:creationId xmlns:p14="http://schemas.microsoft.com/office/powerpoint/2010/main" val="271208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035" y="172616"/>
            <a:ext cx="8928992" cy="742950"/>
          </a:xfrm>
        </p:spPr>
        <p:txBody>
          <a:bodyPr>
            <a:noAutofit/>
          </a:bodyPr>
          <a:lstStyle/>
          <a:p>
            <a:r>
              <a:rPr lang="en-US" cap="all" dirty="0">
                <a:solidFill>
                  <a:schemeClr val="accent1"/>
                </a:solidFill>
              </a:rPr>
              <a:t>ANONYMOUS INNER CLASS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9512" y="1059582"/>
            <a:ext cx="8964488" cy="393580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For an anonymous inner class, what statement is true?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A- It can implement exactly one interface and extend exactly one class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B- It can implement multiple interfaces and extend exactly one class.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C- It can implement exactly one interface or extend exactly one class.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D- It can implement multiple interfaces regardless of whether it also extends a class.</a:t>
            </a:r>
          </a:p>
        </p:txBody>
      </p:sp>
    </p:spTree>
    <p:extLst>
      <p:ext uri="{BB962C8B-B14F-4D97-AF65-F5344CB8AC3E}">
        <p14:creationId xmlns:p14="http://schemas.microsoft.com/office/powerpoint/2010/main" val="14225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082452"/>
            <a:ext cx="8784976" cy="393757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So far we have talked about Encapsulation, Abstraction, and intra-class design.</a:t>
            </a:r>
          </a:p>
          <a:p>
            <a:endParaRPr lang="en-US" dirty="0"/>
          </a:p>
          <a:p>
            <a:r>
              <a:rPr lang="en-US" dirty="0"/>
              <a:t>Main </a:t>
            </a:r>
            <a:r>
              <a:rPr lang="en-US" dirty="0">
                <a:solidFill>
                  <a:schemeClr val="tx2"/>
                </a:solidFill>
              </a:rPr>
              <a:t>reasons for using inheritance </a:t>
            </a:r>
            <a:r>
              <a:rPr lang="en-US" dirty="0"/>
              <a:t>in OO: </a:t>
            </a:r>
            <a:r>
              <a:rPr lang="en-US" dirty="0" smtClean="0">
                <a:solidFill>
                  <a:schemeClr val="tx2"/>
                </a:solidFill>
              </a:rPr>
              <a:t>1-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0000"/>
                </a:solidFill>
              </a:rPr>
              <a:t>Reuse</a:t>
            </a:r>
            <a:r>
              <a:rPr lang="en-US" dirty="0"/>
              <a:t> and even more important: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tx2"/>
                </a:solidFill>
              </a:rPr>
              <a:t>2-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Polymorphism</a:t>
            </a:r>
            <a:r>
              <a:rPr lang="en-US" dirty="0"/>
              <a:t> (an approach to program in general without using “switch” logic)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>
                <a:solidFill>
                  <a:schemeClr val="tx2"/>
                </a:solidFill>
              </a:rPr>
              <a:t>Object</a:t>
            </a:r>
            <a:r>
              <a:rPr lang="en-US" dirty="0"/>
              <a:t> as the root of the inheritance hierarchy in Java</a:t>
            </a:r>
          </a:p>
          <a:p>
            <a:endParaRPr lang="en-US" dirty="0"/>
          </a:p>
          <a:p>
            <a:r>
              <a:rPr lang="en-US" strike="sngStrike" dirty="0">
                <a:solidFill>
                  <a:schemeClr val="tx2"/>
                </a:solidFill>
              </a:rPr>
              <a:t>protected</a:t>
            </a:r>
            <a:r>
              <a:rPr lang="en-US" dirty="0">
                <a:solidFill>
                  <a:schemeClr val="tx2"/>
                </a:solidFill>
              </a:rPr>
              <a:t> vs. </a:t>
            </a:r>
            <a:r>
              <a:rPr lang="en-US" b="1" dirty="0">
                <a:solidFill>
                  <a:srgbClr val="FF0000"/>
                </a:solidFill>
              </a:rPr>
              <a:t>private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while inheriting in Java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Overriding </a:t>
            </a:r>
            <a:r>
              <a:rPr lang="en-US" dirty="0"/>
              <a:t>in Java (pay attention that return types in subclasses’ overridden methods </a:t>
            </a:r>
            <a:r>
              <a:rPr lang="en-US" dirty="0">
                <a:solidFill>
                  <a:schemeClr val="tx2"/>
                </a:solidFill>
              </a:rPr>
              <a:t>can’t be more restrictive</a:t>
            </a:r>
            <a:r>
              <a:rPr lang="en-US" dirty="0"/>
              <a:t> than </a:t>
            </a:r>
            <a:r>
              <a:rPr lang="en-US" dirty="0" err="1"/>
              <a:t>superclasses’</a:t>
            </a:r>
            <a:r>
              <a:rPr lang="en-US" dirty="0"/>
              <a:t> versions - in this order: 1- public, 2- protected, 3- package, 4- private)</a:t>
            </a:r>
          </a:p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abstract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interface</a:t>
            </a:r>
            <a:r>
              <a:rPr lang="en-US" dirty="0"/>
              <a:t>s in Java</a:t>
            </a:r>
          </a:p>
          <a:p>
            <a:endParaRPr lang="en-US" dirty="0"/>
          </a:p>
          <a:p>
            <a:r>
              <a:rPr lang="en-US" dirty="0"/>
              <a:t>Declaring a class or method as </a:t>
            </a:r>
            <a:r>
              <a:rPr lang="en-US" dirty="0" smtClean="0">
                <a:solidFill>
                  <a:srgbClr val="FF0000"/>
                </a:solidFill>
              </a:rPr>
              <a:t>final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5" y="339502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3200" dirty="0"/>
              <a:t>Inheritance and Polymorphism in Java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01715" y="2586558"/>
            <a:ext cx="4464496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protected</a:t>
            </a:r>
            <a:r>
              <a:rPr lang="ko-KR" altLang="en-US" sz="1200" dirty="0" smtClean="0">
                <a:solidFill>
                  <a:srgbClr val="FF0000"/>
                </a:solidFill>
              </a:rPr>
              <a:t>로 선언하면 동일 </a:t>
            </a:r>
            <a:r>
              <a:rPr lang="en-US" altLang="ko-KR" sz="1200" dirty="0" smtClean="0">
                <a:solidFill>
                  <a:srgbClr val="FF0000"/>
                </a:solidFill>
              </a:rPr>
              <a:t>package</a:t>
            </a:r>
            <a:r>
              <a:rPr lang="ko-KR" altLang="en-US" sz="1200" dirty="0" smtClean="0">
                <a:solidFill>
                  <a:srgbClr val="FF0000"/>
                </a:solidFill>
              </a:rPr>
              <a:t>내에서 마음대로 접근가능 </a:t>
            </a:r>
            <a:r>
              <a:rPr lang="ko-KR" altLang="en-US" sz="1200" dirty="0" smtClean="0">
                <a:solidFill>
                  <a:srgbClr val="FF0000"/>
                </a:solidFill>
                <a:latin typeface="바탕"/>
                <a:ea typeface="바탕"/>
              </a:rPr>
              <a:t>→</a:t>
            </a:r>
            <a:r>
              <a:rPr lang="ko-KR" altLang="en-US" sz="1200" dirty="0" smtClean="0">
                <a:solidFill>
                  <a:srgbClr val="FF0000"/>
                </a:solidFill>
              </a:rPr>
              <a:t> 보안상 문제 발생할 수 있음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2491" y="4331273"/>
            <a:ext cx="252028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Inheritance</a:t>
            </a:r>
            <a:r>
              <a:rPr lang="ko-KR" altLang="en-US" sz="1200" dirty="0" smtClean="0">
                <a:solidFill>
                  <a:srgbClr val="FF0000"/>
                </a:solidFill>
              </a:rPr>
              <a:t>환경에서 </a:t>
            </a:r>
            <a:r>
              <a:rPr lang="en-US" altLang="ko-KR" sz="1200" dirty="0" smtClean="0">
                <a:solidFill>
                  <a:srgbClr val="FF0000"/>
                </a:solidFill>
              </a:rPr>
              <a:t>superclass</a:t>
            </a:r>
            <a:r>
              <a:rPr lang="ko-KR" altLang="en-US" sz="1200" dirty="0" smtClean="0">
                <a:solidFill>
                  <a:srgbClr val="FF0000"/>
                </a:solidFill>
              </a:rPr>
              <a:t>의 </a:t>
            </a:r>
            <a:r>
              <a:rPr lang="en-US" altLang="ko-KR" sz="1200" dirty="0" smtClean="0">
                <a:solidFill>
                  <a:srgbClr val="FF0000"/>
                </a:solidFill>
              </a:rPr>
              <a:t>method</a:t>
            </a:r>
            <a:r>
              <a:rPr lang="ko-KR" altLang="en-US" sz="1200" dirty="0" smtClean="0">
                <a:solidFill>
                  <a:srgbClr val="FF0000"/>
                </a:solidFill>
              </a:rPr>
              <a:t>를 </a:t>
            </a:r>
            <a:r>
              <a:rPr lang="en-US" altLang="ko-KR" sz="1200" dirty="0" smtClean="0">
                <a:solidFill>
                  <a:srgbClr val="FF0000"/>
                </a:solidFill>
              </a:rPr>
              <a:t>subclass</a:t>
            </a:r>
            <a:r>
              <a:rPr lang="ko-KR" altLang="en-US" sz="1200" dirty="0" smtClean="0">
                <a:solidFill>
                  <a:srgbClr val="FF0000"/>
                </a:solidFill>
              </a:rPr>
              <a:t>에서 </a:t>
            </a:r>
            <a:r>
              <a:rPr lang="en-US" altLang="ko-KR" sz="1200" dirty="0" smtClean="0">
                <a:solidFill>
                  <a:srgbClr val="FF0000"/>
                </a:solidFill>
              </a:rPr>
              <a:t>customize</a:t>
            </a:r>
            <a:r>
              <a:rPr lang="ko-KR" altLang="en-US" sz="1200" dirty="0" smtClean="0">
                <a:solidFill>
                  <a:srgbClr val="FF0000"/>
                </a:solidFill>
              </a:rPr>
              <a:t>하여 사용하는 것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/>
          <p:cNvCxnSpPr>
            <a:stCxn id="5" idx="1"/>
          </p:cNvCxnSpPr>
          <p:nvPr/>
        </p:nvCxnSpPr>
        <p:spPr>
          <a:xfrm flipH="1" flipV="1">
            <a:off x="827584" y="3363838"/>
            <a:ext cx="3134907" cy="12906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7544" y="4515966"/>
            <a:ext cx="216024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final </a:t>
            </a:r>
            <a:r>
              <a:rPr lang="en-US" altLang="ko-KR" sz="1200" dirty="0">
                <a:solidFill>
                  <a:srgbClr val="FF0000"/>
                </a:solidFill>
              </a:rPr>
              <a:t>class → inheritance</a:t>
            </a:r>
            <a:r>
              <a:rPr lang="ko-KR" altLang="en-US" sz="1200" dirty="0">
                <a:solidFill>
                  <a:srgbClr val="FF0000"/>
                </a:solidFill>
              </a:rPr>
              <a:t>불가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final method → </a:t>
            </a:r>
            <a:r>
              <a:rPr lang="en-US" altLang="ko-KR" sz="1200" dirty="0" smtClean="0">
                <a:solidFill>
                  <a:srgbClr val="FF0000"/>
                </a:solidFill>
              </a:rPr>
              <a:t>override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불가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769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035" y="172616"/>
            <a:ext cx="8928992" cy="742950"/>
          </a:xfrm>
        </p:spPr>
        <p:txBody>
          <a:bodyPr>
            <a:noAutofit/>
          </a:bodyPr>
          <a:lstStyle/>
          <a:p>
            <a:r>
              <a:rPr lang="en-US" cap="all" dirty="0">
                <a:solidFill>
                  <a:schemeClr val="accent1"/>
                </a:solidFill>
              </a:rPr>
              <a:t>Class Object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9512" y="1059582"/>
            <a:ext cx="8964488" cy="393580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/>
              <a:t>Class </a:t>
            </a:r>
            <a:r>
              <a:rPr lang="en-US" sz="2900" i="1" dirty="0"/>
              <a:t>Object</a:t>
            </a:r>
            <a:r>
              <a:rPr lang="en-US" sz="2900" dirty="0"/>
              <a:t> defines an </a:t>
            </a:r>
            <a:r>
              <a:rPr lang="en-US" sz="2900" i="1" dirty="0"/>
              <a:t>equals(Object)</a:t>
            </a:r>
            <a:r>
              <a:rPr lang="en-US" sz="2900" dirty="0"/>
              <a:t> method which is inherited by all its sub-classes. What is the implementation of the </a:t>
            </a:r>
            <a:r>
              <a:rPr lang="en-US" sz="2900" i="1" dirty="0"/>
              <a:t>equals(Object)</a:t>
            </a:r>
            <a:r>
              <a:rPr lang="en-US" sz="2900" dirty="0"/>
              <a:t> in class </a:t>
            </a:r>
            <a:r>
              <a:rPr lang="en-US" sz="2900" i="1" dirty="0"/>
              <a:t>Object</a:t>
            </a:r>
            <a:r>
              <a:rPr lang="en-US" sz="2900" dirty="0"/>
              <a:t>? Select the answers that match: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A- It is the same as == used to compare the references of the current object and the parameter object.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B- It is abstract (empty) and must be overridden in the extended classes.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C- It compares the values of the current object and the parameter object.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D- It is not abstract but does nothing and always returns false.</a:t>
            </a:r>
          </a:p>
        </p:txBody>
      </p:sp>
    </p:spTree>
    <p:extLst>
      <p:ext uri="{BB962C8B-B14F-4D97-AF65-F5344CB8AC3E}">
        <p14:creationId xmlns:p14="http://schemas.microsoft.com/office/powerpoint/2010/main" val="3846758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082452"/>
            <a:ext cx="8784976" cy="3937570"/>
          </a:xfrm>
        </p:spPr>
        <p:txBody>
          <a:bodyPr>
            <a:norm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abstract </a:t>
            </a:r>
            <a:r>
              <a:rPr lang="en-US" sz="1400" dirty="0">
                <a:solidFill>
                  <a:schemeClr val="tx2"/>
                </a:solidFill>
              </a:rPr>
              <a:t>vs. final </a:t>
            </a:r>
            <a:endParaRPr lang="en-US" sz="1400" dirty="0"/>
          </a:p>
          <a:p>
            <a:endParaRPr lang="en-US" sz="1400" dirty="0" smtClean="0">
              <a:solidFill>
                <a:schemeClr val="tx2"/>
              </a:solidFill>
            </a:endParaRPr>
          </a:p>
          <a:p>
            <a:endParaRPr lang="en-US" sz="1400" dirty="0" smtClean="0">
              <a:solidFill>
                <a:schemeClr val="tx2"/>
              </a:solidFill>
            </a:endParaRPr>
          </a:p>
          <a:p>
            <a:endParaRPr lang="en-US" sz="1400" dirty="0">
              <a:solidFill>
                <a:schemeClr val="tx2"/>
              </a:solidFill>
            </a:endParaRPr>
          </a:p>
          <a:p>
            <a:endParaRPr lang="en-US" sz="1400" dirty="0" smtClean="0">
              <a:solidFill>
                <a:schemeClr val="tx2"/>
              </a:solidFill>
            </a:endParaRPr>
          </a:p>
          <a:p>
            <a:r>
              <a:rPr lang="en-US" sz="1400" dirty="0" smtClean="0">
                <a:solidFill>
                  <a:schemeClr val="tx2"/>
                </a:solidFill>
              </a:rPr>
              <a:t>abstract </a:t>
            </a:r>
            <a:r>
              <a:rPr lang="en-US" sz="1400" dirty="0">
                <a:solidFill>
                  <a:schemeClr val="tx2"/>
                </a:solidFill>
              </a:rPr>
              <a:t>vs. interface</a:t>
            </a:r>
          </a:p>
          <a:p>
            <a:endParaRPr lang="en-US" sz="1400" dirty="0" smtClean="0">
              <a:solidFill>
                <a:schemeClr val="tx2"/>
              </a:solidFill>
            </a:endParaRPr>
          </a:p>
          <a:p>
            <a:endParaRPr lang="en-US" sz="1400" dirty="0">
              <a:solidFill>
                <a:schemeClr val="tx2"/>
              </a:solidFill>
            </a:endParaRPr>
          </a:p>
          <a:p>
            <a:endParaRPr lang="en-US" sz="1400" dirty="0" smtClean="0">
              <a:solidFill>
                <a:schemeClr val="tx2"/>
              </a:solidFill>
            </a:endParaRPr>
          </a:p>
          <a:p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dirty="0">
                <a:solidFill>
                  <a:schemeClr val="tx2"/>
                </a:solidFill>
              </a:rPr>
              <a:t>Check project examples in Week5_0 to Week5_4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5" y="339502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3200" dirty="0"/>
              <a:t>Inheritance and Polymorphism in Java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2715766"/>
            <a:ext cx="547260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bstract class : </a:t>
            </a:r>
            <a:r>
              <a:rPr lang="ko-KR" altLang="en-US" sz="1200" dirty="0" smtClean="0">
                <a:solidFill>
                  <a:srgbClr val="FF0000"/>
                </a:solidFill>
              </a:rPr>
              <a:t>최소 </a:t>
            </a:r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r>
              <a:rPr lang="ko-KR" altLang="en-US" sz="1200" dirty="0" smtClean="0">
                <a:solidFill>
                  <a:srgbClr val="FF0000"/>
                </a:solidFill>
              </a:rPr>
              <a:t>개의 </a:t>
            </a:r>
            <a:r>
              <a:rPr lang="en-US" altLang="ko-KR" sz="1200" dirty="0" smtClean="0">
                <a:solidFill>
                  <a:srgbClr val="FF0000"/>
                </a:solidFill>
              </a:rPr>
              <a:t>abstract method()</a:t>
            </a:r>
            <a:r>
              <a:rPr lang="ko-KR" altLang="en-US" sz="1200" dirty="0" smtClean="0">
                <a:solidFill>
                  <a:srgbClr val="FF0000"/>
                </a:solidFill>
              </a:rPr>
              <a:t>가 있어야 함 </a:t>
            </a:r>
            <a:r>
              <a:rPr lang="en-US" altLang="ko-KR" sz="1200" dirty="0" smtClean="0">
                <a:solidFill>
                  <a:srgbClr val="FF0000"/>
                </a:solidFill>
              </a:rPr>
              <a:t>(do not have body)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                        concrete method (that has body)</a:t>
            </a:r>
            <a:r>
              <a:rPr lang="ko-KR" altLang="en-US" sz="1200" dirty="0" smtClean="0">
                <a:solidFill>
                  <a:srgbClr val="FF0000"/>
                </a:solidFill>
              </a:rPr>
              <a:t>를 멤버로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갖을</a:t>
            </a:r>
            <a:r>
              <a:rPr lang="ko-KR" altLang="en-US" sz="1200" dirty="0" smtClean="0">
                <a:solidFill>
                  <a:srgbClr val="FF0000"/>
                </a:solidFill>
              </a:rPr>
              <a:t> 수 있음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i</a:t>
            </a:r>
            <a:r>
              <a:rPr lang="en-US" altLang="ko-KR" sz="1200" dirty="0" smtClean="0">
                <a:solidFill>
                  <a:srgbClr val="FF0000"/>
                </a:solidFill>
              </a:rPr>
              <a:t>nterface : class</a:t>
            </a:r>
            <a:r>
              <a:rPr lang="ko-KR" altLang="en-US" sz="1200" dirty="0" smtClean="0">
                <a:solidFill>
                  <a:srgbClr val="FF0000"/>
                </a:solidFill>
              </a:rPr>
              <a:t>를 구성하는 모든 </a:t>
            </a:r>
            <a:r>
              <a:rPr lang="en-US" altLang="ko-KR" sz="1200" dirty="0" smtClean="0">
                <a:solidFill>
                  <a:srgbClr val="FF0000"/>
                </a:solidFill>
              </a:rPr>
              <a:t>method</a:t>
            </a:r>
            <a:r>
              <a:rPr lang="ko-KR" altLang="en-US" sz="1200" dirty="0" smtClean="0">
                <a:solidFill>
                  <a:srgbClr val="FF0000"/>
                </a:solidFill>
              </a:rPr>
              <a:t>가 </a:t>
            </a:r>
            <a:r>
              <a:rPr lang="en-US" altLang="ko-KR" sz="1200" dirty="0" smtClean="0">
                <a:solidFill>
                  <a:srgbClr val="FF0000"/>
                </a:solidFill>
              </a:rPr>
              <a:t>abstract method</a:t>
            </a:r>
            <a:r>
              <a:rPr lang="ko-KR" altLang="en-US" sz="1200" dirty="0" smtClean="0">
                <a:solidFill>
                  <a:srgbClr val="FF0000"/>
                </a:solidFill>
              </a:rPr>
              <a:t>여야 함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347614"/>
            <a:ext cx="4968552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abstract : class, method</a:t>
            </a:r>
            <a:r>
              <a:rPr lang="ko-KR" altLang="en-US" sz="1200" dirty="0" smtClean="0">
                <a:solidFill>
                  <a:srgbClr val="FF0000"/>
                </a:solidFill>
              </a:rPr>
              <a:t>에 사용 가능</a:t>
            </a:r>
            <a:r>
              <a:rPr lang="en-US" altLang="ko-KR" sz="1200" dirty="0" smtClean="0">
                <a:solidFill>
                  <a:srgbClr val="FF0000"/>
                </a:solidFill>
              </a:rPr>
              <a:t>, inheritance(extends)</a:t>
            </a:r>
            <a:r>
              <a:rPr lang="ko-KR" altLang="en-US" sz="1200" dirty="0" smtClean="0">
                <a:solidFill>
                  <a:srgbClr val="FF0000"/>
                </a:solidFill>
              </a:rPr>
              <a:t>할 수 있으나</a:t>
            </a:r>
            <a:r>
              <a:rPr lang="en-US" altLang="ko-KR" sz="1200" dirty="0" smtClean="0">
                <a:solidFill>
                  <a:srgbClr val="FF0000"/>
                </a:solidFill>
              </a:rPr>
              <a:t>,  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               abstract type</a:t>
            </a:r>
            <a:r>
              <a:rPr lang="ko-KR" altLang="en-US" sz="1200" dirty="0" smtClean="0">
                <a:solidFill>
                  <a:srgbClr val="FF0000"/>
                </a:solidFill>
              </a:rPr>
              <a:t>의 </a:t>
            </a:r>
            <a:r>
              <a:rPr lang="en-US" altLang="ko-KR" sz="1200" dirty="0" smtClean="0">
                <a:solidFill>
                  <a:srgbClr val="FF0000"/>
                </a:solidFill>
              </a:rPr>
              <a:t>object</a:t>
            </a:r>
            <a:r>
              <a:rPr lang="ko-KR" altLang="en-US" sz="1200" dirty="0" smtClean="0">
                <a:solidFill>
                  <a:srgbClr val="FF0000"/>
                </a:solidFill>
              </a:rPr>
              <a:t>생성 불가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final : class, method, field</a:t>
            </a:r>
            <a:r>
              <a:rPr lang="ko-KR" altLang="en-US" sz="1200" dirty="0" smtClean="0">
                <a:solidFill>
                  <a:srgbClr val="FF0000"/>
                </a:solidFill>
              </a:rPr>
              <a:t>에 사용 가능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         final class type</a:t>
            </a:r>
            <a:r>
              <a:rPr lang="ko-KR" altLang="en-US" sz="1200" dirty="0" smtClean="0">
                <a:solidFill>
                  <a:srgbClr val="FF0000"/>
                </a:solidFill>
              </a:rPr>
              <a:t>의 </a:t>
            </a:r>
            <a:r>
              <a:rPr lang="en-US" altLang="ko-KR" sz="1200" dirty="0" smtClean="0">
                <a:solidFill>
                  <a:srgbClr val="FF0000"/>
                </a:solidFill>
              </a:rPr>
              <a:t>object </a:t>
            </a:r>
            <a:r>
              <a:rPr lang="ko-KR" altLang="en-US" sz="1200" dirty="0" smtClean="0">
                <a:solidFill>
                  <a:srgbClr val="FF0000"/>
                </a:solidFill>
              </a:rPr>
              <a:t>생성이 가능하나</a:t>
            </a:r>
            <a:r>
              <a:rPr lang="en-US" altLang="ko-KR" sz="1200" dirty="0" smtClean="0">
                <a:solidFill>
                  <a:srgbClr val="FF0000"/>
                </a:solidFill>
              </a:rPr>
              <a:t>, inheritance</a:t>
            </a:r>
            <a:r>
              <a:rPr lang="ko-KR" altLang="en-US" sz="1200" dirty="0" smtClean="0">
                <a:solidFill>
                  <a:srgbClr val="FF0000"/>
                </a:solidFill>
              </a:rPr>
              <a:t>불가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31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5686" y="866428"/>
            <a:ext cx="8874731" cy="4369618"/>
          </a:xfrm>
        </p:spPr>
        <p:txBody>
          <a:bodyPr>
            <a:normAutofit fontScale="47500" lnSpcReduction="20000"/>
          </a:bodyPr>
          <a:lstStyle/>
          <a:p>
            <a:r>
              <a:rPr lang="en-US" sz="3000" dirty="0"/>
              <a:t>If a class is a subclass of another class, you have to provide the </a:t>
            </a:r>
            <a:r>
              <a:rPr lang="en-US" sz="3000" dirty="0">
                <a:solidFill>
                  <a:srgbClr val="FF0000"/>
                </a:solidFill>
              </a:rPr>
              <a:t>superclass (parent) name </a:t>
            </a:r>
            <a:r>
              <a:rPr lang="en-US" sz="3000" dirty="0"/>
              <a:t>with the following syntax:</a:t>
            </a:r>
          </a:p>
          <a:p>
            <a:pPr marL="0" indent="0">
              <a:buNone/>
            </a:pPr>
            <a:r>
              <a:rPr lang="en-US" sz="2500" dirty="0"/>
              <a:t> </a:t>
            </a:r>
          </a:p>
          <a:p>
            <a:pPr marL="0" indent="0">
              <a:buNone/>
            </a:pP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5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SomeName</a:t>
            </a: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25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ParentName</a:t>
            </a:r>
            <a:r>
              <a:rPr lang="en-US" sz="25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 // field(s), constructor(s)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 // method declarations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b="1" i="1" dirty="0"/>
              <a:t> </a:t>
            </a:r>
            <a:endParaRPr lang="en-US" sz="2500" dirty="0"/>
          </a:p>
          <a:p>
            <a:r>
              <a:rPr lang="en-US" sz="2900" dirty="0"/>
              <a:t>If a class implements </a:t>
            </a:r>
            <a:r>
              <a:rPr lang="en-US" sz="2900" dirty="0">
                <a:solidFill>
                  <a:srgbClr val="FF0000"/>
                </a:solidFill>
              </a:rPr>
              <a:t>one or more interfaces</a:t>
            </a:r>
            <a:r>
              <a:rPr lang="en-US" sz="2900" dirty="0"/>
              <a:t>, you have to provide the interface names with the following syntax:</a:t>
            </a:r>
          </a:p>
          <a:p>
            <a:pPr marL="0" indent="0">
              <a:buNone/>
            </a:pPr>
            <a:r>
              <a:rPr lang="en-US" sz="2500" dirty="0"/>
              <a:t> </a:t>
            </a:r>
          </a:p>
          <a:p>
            <a:pPr marL="0" indent="0">
              <a:buNone/>
            </a:pP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5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SomeName</a:t>
            </a: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InterfaceName1, InterfaceName2 </a:t>
            </a: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 // field(s), constructor(s)</a:t>
            </a:r>
          </a:p>
          <a:p>
            <a:pPr marL="0" indent="0">
              <a:buNone/>
            </a:pP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 // method declarations</a:t>
            </a:r>
          </a:p>
          <a:p>
            <a:pPr marL="0" indent="0">
              <a:buNone/>
            </a:pP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500" dirty="0"/>
              <a:t> </a:t>
            </a:r>
          </a:p>
          <a:p>
            <a:r>
              <a:rPr lang="en-US" sz="2900" dirty="0"/>
              <a:t>When a class is a </a:t>
            </a:r>
            <a:r>
              <a:rPr lang="en-US" sz="2900" dirty="0">
                <a:solidFill>
                  <a:srgbClr val="FF0000"/>
                </a:solidFill>
              </a:rPr>
              <a:t>subclass of another class </a:t>
            </a:r>
            <a:r>
              <a:rPr lang="en-US" sz="2900" dirty="0"/>
              <a:t>and </a:t>
            </a:r>
            <a:r>
              <a:rPr lang="en-US" sz="2900" dirty="0">
                <a:solidFill>
                  <a:srgbClr val="FF0000"/>
                </a:solidFill>
              </a:rPr>
              <a:t>implements one or more interfaces</a:t>
            </a:r>
            <a:r>
              <a:rPr lang="en-US" sz="2900" dirty="0"/>
              <a:t>, then you have to use the following syntax:</a:t>
            </a:r>
          </a:p>
          <a:p>
            <a:pPr marL="0" indent="0">
              <a:buNone/>
            </a:pPr>
            <a:r>
              <a:rPr lang="en-US" sz="2500" dirty="0"/>
              <a:t> </a:t>
            </a:r>
          </a:p>
          <a:p>
            <a:pPr marL="0" indent="0">
              <a:buNone/>
            </a:pP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5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SomeName</a:t>
            </a: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extends X implements I1, I2, </a:t>
            </a:r>
            <a:r>
              <a:rPr lang="en-US" sz="25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</a:t>
            </a: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 // field(s), constructor(s)</a:t>
            </a:r>
          </a:p>
          <a:p>
            <a:pPr marL="0" indent="0">
              <a:buNone/>
            </a:pP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 // method declarations</a:t>
            </a:r>
          </a:p>
          <a:p>
            <a:pPr marL="0" indent="0">
              <a:buNone/>
            </a:pP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0808" y="123478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C000"/>
                </a:solidFill>
              </a:rPr>
              <a:t>Inheritance Syntax in Java</a:t>
            </a:r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2843808" y="1059582"/>
            <a:ext cx="273630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47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1" y="1347614"/>
            <a:ext cx="8784976" cy="39375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==</a:t>
            </a:r>
            <a:r>
              <a:rPr lang="en-US" dirty="0"/>
              <a:t> checks for </a:t>
            </a:r>
            <a:r>
              <a:rPr lang="en-US" dirty="0">
                <a:solidFill>
                  <a:srgbClr val="FF0000"/>
                </a:solidFill>
              </a:rPr>
              <a:t>reference equality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You should always use </a:t>
            </a:r>
            <a:r>
              <a:rPr lang="en-US" dirty="0">
                <a:solidFill>
                  <a:srgbClr val="FF0000"/>
                </a:solidFill>
              </a:rPr>
              <a:t>equals() </a:t>
            </a:r>
            <a:r>
              <a:rPr lang="en-US" dirty="0"/>
              <a:t>method which has been inherited to all classes from class Object and </a:t>
            </a:r>
            <a:r>
              <a:rPr lang="en-US" dirty="0">
                <a:solidFill>
                  <a:schemeClr val="tx2"/>
                </a:solidFill>
              </a:rPr>
              <a:t>override it the way you wish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Check </a:t>
            </a:r>
            <a:r>
              <a:rPr lang="en-US" dirty="0">
                <a:solidFill>
                  <a:schemeClr val="tx2"/>
                </a:solidFill>
              </a:rPr>
              <a:t>ObjectEquality.java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5" y="339502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C000"/>
                </a:solidFill>
              </a:rPr>
              <a:t>Checking Object Equality in Java</a:t>
            </a:r>
          </a:p>
        </p:txBody>
      </p:sp>
    </p:spTree>
    <p:extLst>
      <p:ext uri="{BB962C8B-B14F-4D97-AF65-F5344CB8AC3E}">
        <p14:creationId xmlns:p14="http://schemas.microsoft.com/office/powerpoint/2010/main" val="3228598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082452"/>
            <a:ext cx="8784976" cy="393757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Method Invocation is </a:t>
            </a:r>
            <a:r>
              <a:rPr lang="en-US" dirty="0">
                <a:solidFill>
                  <a:schemeClr val="tx2"/>
                </a:solidFill>
              </a:rPr>
              <a:t>based on the </a:t>
            </a:r>
            <a:r>
              <a:rPr lang="en-US" dirty="0">
                <a:solidFill>
                  <a:srgbClr val="FF0000"/>
                </a:solidFill>
              </a:rPr>
              <a:t>object type </a:t>
            </a:r>
            <a:r>
              <a:rPr lang="en-US" dirty="0">
                <a:solidFill>
                  <a:schemeClr val="tx2"/>
                </a:solidFill>
              </a:rPr>
              <a:t>NOT REFERECE TYPE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Field Access is based </a:t>
            </a:r>
            <a:r>
              <a:rPr lang="en-US" dirty="0">
                <a:solidFill>
                  <a:schemeClr val="tx2"/>
                </a:solidFill>
              </a:rPr>
              <a:t>on </a:t>
            </a:r>
            <a:r>
              <a:rPr lang="en-US" dirty="0">
                <a:solidFill>
                  <a:srgbClr val="FF0000"/>
                </a:solidFill>
              </a:rPr>
              <a:t>reference type </a:t>
            </a:r>
            <a:r>
              <a:rPr lang="en-US" dirty="0">
                <a:solidFill>
                  <a:schemeClr val="tx2"/>
                </a:solidFill>
              </a:rPr>
              <a:t>NOT OBJECT TYPE.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Check </a:t>
            </a:r>
            <a:r>
              <a:rPr lang="en-US" dirty="0">
                <a:solidFill>
                  <a:schemeClr val="tx2"/>
                </a:solidFill>
              </a:rPr>
              <a:t>Base.java </a:t>
            </a:r>
            <a:r>
              <a:rPr lang="en-US" dirty="0"/>
              <a:t>and</a:t>
            </a:r>
            <a:r>
              <a:rPr lang="en-US" dirty="0">
                <a:solidFill>
                  <a:schemeClr val="tx2"/>
                </a:solidFill>
              </a:rPr>
              <a:t> Extended.java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Please study the file “</a:t>
            </a:r>
            <a:r>
              <a:rPr lang="en-US" dirty="0">
                <a:solidFill>
                  <a:schemeClr val="tx2"/>
                </a:solidFill>
              </a:rPr>
              <a:t>Inheritance.pdf</a:t>
            </a:r>
            <a:r>
              <a:rPr lang="en-US" dirty="0"/>
              <a:t>” in the files given to you.</a:t>
            </a:r>
          </a:p>
          <a:p>
            <a:endParaRPr lang="en-US" dirty="0"/>
          </a:p>
          <a:p>
            <a:r>
              <a:rPr lang="en-US" dirty="0"/>
              <a:t>Please study the file “</a:t>
            </a:r>
            <a:r>
              <a:rPr lang="en-US" dirty="0">
                <a:solidFill>
                  <a:schemeClr val="tx2"/>
                </a:solidFill>
              </a:rPr>
              <a:t>Polymorphism.pdf</a:t>
            </a:r>
            <a:r>
              <a:rPr lang="en-US" dirty="0"/>
              <a:t>” in the files given to you.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Check</a:t>
            </a:r>
            <a:r>
              <a:rPr lang="en-US" dirty="0">
                <a:solidFill>
                  <a:schemeClr val="tx2"/>
                </a:solidFill>
              </a:rPr>
              <a:t> Address.java </a:t>
            </a:r>
            <a:r>
              <a:rPr lang="en-US" dirty="0"/>
              <a:t>as well as </a:t>
            </a:r>
            <a:r>
              <a:rPr lang="en-US" dirty="0">
                <a:solidFill>
                  <a:schemeClr val="tx2"/>
                </a:solidFill>
              </a:rPr>
              <a:t>Book.java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BookHashCode.java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QuizClone.java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5" y="339502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C000"/>
                </a:solidFill>
              </a:rPr>
              <a:t>More on Inheritance, Polymorphism, and class Object</a:t>
            </a:r>
          </a:p>
        </p:txBody>
      </p:sp>
    </p:spTree>
    <p:extLst>
      <p:ext uri="{BB962C8B-B14F-4D97-AF65-F5344CB8AC3E}">
        <p14:creationId xmlns:p14="http://schemas.microsoft.com/office/powerpoint/2010/main" val="3793003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1" y="1205930"/>
            <a:ext cx="8784976" cy="39375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collection of methods without implementation is called an interface, </a:t>
            </a:r>
            <a:r>
              <a:rPr lang="en-US" dirty="0">
                <a:solidFill>
                  <a:schemeClr val="tx2"/>
                </a:solidFill>
              </a:rPr>
              <a:t>although in Java SE 8 an interface could have implementations through default methods and static methods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By default, methods of interface are </a:t>
            </a:r>
            <a:r>
              <a:rPr lang="en-US" dirty="0">
                <a:solidFill>
                  <a:schemeClr val="tx2"/>
                </a:solidFill>
              </a:rPr>
              <a:t>public and abstract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An interface can be empty. It is called a </a:t>
            </a:r>
            <a:r>
              <a:rPr lang="en-US" dirty="0">
                <a:solidFill>
                  <a:schemeClr val="tx2"/>
                </a:solidFill>
              </a:rPr>
              <a:t>marker/tagging interface</a:t>
            </a:r>
            <a:r>
              <a:rPr lang="en-US" dirty="0"/>
              <a:t>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Marker { }</a:t>
            </a: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Java defines single inheritance at class level and also </a:t>
            </a:r>
            <a:r>
              <a:rPr lang="en-US" dirty="0">
                <a:solidFill>
                  <a:schemeClr val="tx2"/>
                </a:solidFill>
              </a:rPr>
              <a:t>multiple inheritance, but only at interface level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5" y="339502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C000"/>
                </a:solidFill>
              </a:rPr>
              <a:t>More on interfaces</a:t>
            </a:r>
          </a:p>
        </p:txBody>
      </p:sp>
    </p:spTree>
    <p:extLst>
      <p:ext uri="{BB962C8B-B14F-4D97-AF65-F5344CB8AC3E}">
        <p14:creationId xmlns:p14="http://schemas.microsoft.com/office/powerpoint/2010/main" val="259335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035" y="172616"/>
            <a:ext cx="8928992" cy="74295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Further Study: Interface is a data type name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72" y="915566"/>
            <a:ext cx="6842918" cy="404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62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55" y="1082452"/>
            <a:ext cx="8964488" cy="3943350"/>
          </a:xfrm>
        </p:spPr>
        <p:txBody>
          <a:bodyPr>
            <a:normAutofit fontScale="92500"/>
          </a:bodyPr>
          <a:lstStyle/>
          <a:p>
            <a:r>
              <a:rPr lang="en-US" sz="3400" dirty="0"/>
              <a:t>The inner (static) class is allowed in interface declaration.</a:t>
            </a:r>
          </a:p>
          <a:p>
            <a:endParaRPr lang="en-US" sz="3400" dirty="0"/>
          </a:p>
          <a:p>
            <a:r>
              <a:rPr lang="en-US" sz="3400" dirty="0"/>
              <a:t>Declaring a class as a static inner class, you are communicating that the class is somehow inseparably tied to the context of the enclosing interface (Check </a:t>
            </a:r>
            <a:r>
              <a:rPr lang="en-US" sz="3400" dirty="0">
                <a:solidFill>
                  <a:schemeClr val="tx2"/>
                </a:solidFill>
              </a:rPr>
              <a:t>TryInterface.java</a:t>
            </a:r>
            <a:r>
              <a:rPr lang="en-US" sz="3400" dirty="0"/>
              <a:t>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5" y="339502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cap="all" dirty="0">
                <a:solidFill>
                  <a:schemeClr val="accent1"/>
                </a:solidFill>
              </a:rPr>
              <a:t>INTERFACE WITH INNER CLASS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775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15690</TotalTime>
  <Words>1251</Words>
  <Application>Microsoft Office PowerPoint</Application>
  <PresentationFormat>화면 슬라이드 쇼(16:9)</PresentationFormat>
  <Paragraphs>258</Paragraphs>
  <Slides>20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Clarity</vt:lpstr>
      <vt:lpstr>Introduction to Java for C++ Programmers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Further Study: Interface is a data type name</vt:lpstr>
      <vt:lpstr>PowerPoint 프레젠테이션</vt:lpstr>
      <vt:lpstr>PowerPoint 프레젠테이션</vt:lpstr>
      <vt:lpstr>PowerPoint 프레젠테이션</vt:lpstr>
      <vt:lpstr>PowerPoint 프레젠테이션</vt:lpstr>
      <vt:lpstr>Further Study: Access Levels</vt:lpstr>
      <vt:lpstr>Further Study: An example of anonymous inner class</vt:lpstr>
      <vt:lpstr>Further Study: Some Class Object’s Methods</vt:lpstr>
      <vt:lpstr>Some interesting fact about Stringbuffer class</vt:lpstr>
      <vt:lpstr>equals method</vt:lpstr>
      <vt:lpstr>hashcode method</vt:lpstr>
      <vt:lpstr>ANONYMOUS INNER CLASS</vt:lpstr>
      <vt:lpstr>Class Object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Khojasteh</dc:creator>
  <cp:lastModifiedBy>k</cp:lastModifiedBy>
  <cp:revision>783</cp:revision>
  <dcterms:created xsi:type="dcterms:W3CDTF">2016-05-30T19:06:58Z</dcterms:created>
  <dcterms:modified xsi:type="dcterms:W3CDTF">2021-02-09T20:31:01Z</dcterms:modified>
</cp:coreProperties>
</file>