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6" r:id="rId1"/>
  </p:sldMasterIdLst>
  <p:notesMasterIdLst>
    <p:notesMasterId r:id="rId20"/>
  </p:notesMasterIdLst>
  <p:sldIdLst>
    <p:sldId id="256" r:id="rId2"/>
    <p:sldId id="602" r:id="rId3"/>
    <p:sldId id="609" r:id="rId4"/>
    <p:sldId id="610" r:id="rId5"/>
    <p:sldId id="611" r:id="rId6"/>
    <p:sldId id="603" r:id="rId7"/>
    <p:sldId id="613" r:id="rId8"/>
    <p:sldId id="614" r:id="rId9"/>
    <p:sldId id="612" r:id="rId10"/>
    <p:sldId id="604" r:id="rId11"/>
    <p:sldId id="605" r:id="rId12"/>
    <p:sldId id="606" r:id="rId13"/>
    <p:sldId id="617" r:id="rId14"/>
    <p:sldId id="616" r:id="rId15"/>
    <p:sldId id="618" r:id="rId16"/>
    <p:sldId id="619" r:id="rId17"/>
    <p:sldId id="607" r:id="rId18"/>
    <p:sldId id="608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0180" autoAdjust="0"/>
  </p:normalViewPr>
  <p:slideViewPr>
    <p:cSldViewPr>
      <p:cViewPr varScale="1">
        <p:scale>
          <a:sx n="80" d="100"/>
          <a:sy n="80" d="100"/>
        </p:scale>
        <p:origin x="-864" y="-76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83" d="100"/>
        <a:sy n="8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49775B-8F53-4D6D-8CF3-A5EC3380B11F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49CAB-11E7-4E46-B3A8-B9759289B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58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390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08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130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036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073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921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6755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304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6368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56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939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Picture from: http://javastudy.ru/interview/collections/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92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Picture from: http://javastudy.ru/interview/collections/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75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52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91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Picture from: http://javastudy.ru/interview/collections/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16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Picture from: http://javastudy.ru/interview/collections/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313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26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2021-03-23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2021-03-23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2021-03-23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2021-03-23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2021-03-23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2021-03-23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2021-03-23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ry - S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7571184" cy="74295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2021-03-23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8091958" y="411509"/>
            <a:ext cx="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Webdings" pitchFamily="18" charset="2"/>
              </a:rPr>
              <a:t>i</a:t>
            </a:r>
            <a:endParaRPr lang="en-CA" sz="4800" dirty="0">
              <a:solidFill>
                <a:schemeClr val="tx2">
                  <a:lumMod val="60000"/>
                  <a:lumOff val="40000"/>
                </a:schemeClr>
              </a:solidFill>
              <a:latin typeface="Webdings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82613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0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2021-03-23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8219256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l">
              <a:buNone/>
              <a:defRPr sz="2400" b="0">
                <a:solidFill>
                  <a:schemeClr val="tx2"/>
                </a:solidFill>
                <a:latin typeface="Franklin Gothic Dem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8219256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2021-03-23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0375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47484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2021-03-23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004048" y="1257301"/>
            <a:ext cx="4139952" cy="3886200"/>
          </a:xfrm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16190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  <a:latin typeface="Franklin Gothic Dem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Franklin Gothic Demi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2021-03-23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2021-03-23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2021-03-23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9B07471-B472-4C3F-B46F-D347BD4AB42B}" type="datetimeFigureOut">
              <a:rPr lang="en-CA" smtClean="0"/>
              <a:t>2021-03-23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7" r:id="rId1"/>
    <p:sldLayoutId id="2147484118" r:id="rId2"/>
    <p:sldLayoutId id="2147484128" r:id="rId3"/>
    <p:sldLayoutId id="2147484119" r:id="rId4"/>
    <p:sldLayoutId id="2147484130" r:id="rId5"/>
    <p:sldLayoutId id="2147484129" r:id="rId6"/>
    <p:sldLayoutId id="2147484121" r:id="rId7"/>
    <p:sldLayoutId id="2147484122" r:id="rId8"/>
    <p:sldLayoutId id="2147484123" r:id="rId9"/>
    <p:sldLayoutId id="2147484120" r:id="rId10"/>
    <p:sldLayoutId id="2147484124" r:id="rId11"/>
    <p:sldLayoutId id="2147484125" r:id="rId12"/>
    <p:sldLayoutId id="2147484126" r:id="rId13"/>
    <p:sldLayoutId id="2147484127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4000" b="0" kern="1200" spc="-100" baseline="0">
          <a:solidFill>
            <a:schemeClr val="tx2"/>
          </a:solidFill>
          <a:latin typeface="Franklin Gothic Demi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ArrayList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ocs.oracle.com/javase/8/docs/api/java/util/Iterator.html" TargetMode="External"/><Relationship Id="rId4" Type="http://schemas.openxmlformats.org/officeDocument/2006/relationships/hyperlink" Target="http://docs.oracle.com/javase/8/docs/api/java/util/Collection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Java for C++ Programmers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7918648" cy="2031082"/>
          </a:xfrm>
        </p:spPr>
        <p:txBody>
          <a:bodyPr>
            <a:normAutofit lnSpcReduction="10000"/>
          </a:bodyPr>
          <a:lstStyle/>
          <a:p>
            <a:r>
              <a:rPr lang="en-CA" b="1" dirty="0"/>
              <a:t>Discovering Java Collections Framework and Iterators</a:t>
            </a:r>
          </a:p>
          <a:p>
            <a:endParaRPr lang="en-CA" b="1" dirty="0"/>
          </a:p>
          <a:p>
            <a:endParaRPr lang="en-CA" b="1" dirty="0"/>
          </a:p>
          <a:p>
            <a:r>
              <a:rPr lang="en-US" b="1" dirty="0"/>
              <a:t>Professor: Reza </a:t>
            </a:r>
            <a:r>
              <a:rPr lang="en-US" b="1" dirty="0" err="1"/>
              <a:t>Khojasteh</a:t>
            </a:r>
            <a:endParaRPr lang="en-CA" b="1" dirty="0"/>
          </a:p>
          <a:p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586690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9878" y="915566"/>
            <a:ext cx="8874731" cy="4227934"/>
          </a:xfrm>
        </p:spPr>
        <p:txBody>
          <a:bodyPr>
            <a:noAutofit/>
          </a:bodyPr>
          <a:lstStyle/>
          <a:p>
            <a:r>
              <a:rPr lang="en-US" dirty="0"/>
              <a:t>In order </a:t>
            </a:r>
            <a:r>
              <a:rPr lang="en-US" dirty="0">
                <a:solidFill>
                  <a:schemeClr val="tx2"/>
                </a:solidFill>
              </a:rPr>
              <a:t>to find out what elements in a </a:t>
            </a:r>
            <a:r>
              <a:rPr lang="en-US" b="1" dirty="0">
                <a:solidFill>
                  <a:schemeClr val="tx2"/>
                </a:solidFill>
              </a:rPr>
              <a:t>List</a:t>
            </a:r>
            <a:r>
              <a:rPr lang="en-US" dirty="0">
                <a:solidFill>
                  <a:schemeClr val="tx2"/>
                </a:solidFill>
              </a:rPr>
              <a:t> satisfy a condition</a:t>
            </a:r>
            <a:r>
              <a:rPr lang="en-US" dirty="0"/>
              <a:t>, you could filter list elements </a:t>
            </a:r>
            <a:r>
              <a:rPr lang="en-US" dirty="0">
                <a:solidFill>
                  <a:schemeClr val="tx2"/>
                </a:solidFill>
              </a:rPr>
              <a:t>by iterating the list and choosing only the elements that satisfy the imposed condition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For instance, if you want to have a List with strings shorter than 6, you could write: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List&lt;String&gt;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shorterThanSix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ArrayList&lt;&gt;(0);    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 for (String s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listofStrings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&lt; 6)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shorterThanSix.add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(s);</a:t>
            </a:r>
          </a:p>
          <a:p>
            <a:r>
              <a:rPr lang="en-US" dirty="0"/>
              <a:t>Hint: </a:t>
            </a:r>
            <a:r>
              <a:rPr lang="en-US" dirty="0">
                <a:solidFill>
                  <a:schemeClr val="tx2"/>
                </a:solidFill>
              </a:rPr>
              <a:t>using iterators is a better approach</a:t>
            </a:r>
            <a:r>
              <a:rPr lang="en-US" dirty="0"/>
              <a:t>!</a:t>
            </a:r>
          </a:p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754" y="336104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accent1"/>
                </a:solidFill>
              </a:rPr>
              <a:t>Filtering A List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05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9878" y="915566"/>
            <a:ext cx="8874731" cy="4227934"/>
          </a:xfrm>
        </p:spPr>
        <p:txBody>
          <a:bodyPr>
            <a:noAutofit/>
          </a:bodyPr>
          <a:lstStyle/>
          <a:p>
            <a:r>
              <a:rPr lang="en-US" sz="2300" dirty="0"/>
              <a:t>In order </a:t>
            </a:r>
            <a:r>
              <a:rPr lang="en-US" sz="2300" dirty="0">
                <a:solidFill>
                  <a:schemeClr val="tx2"/>
                </a:solidFill>
              </a:rPr>
              <a:t>to modify all the elements </a:t>
            </a:r>
            <a:r>
              <a:rPr lang="en-US" sz="2300" dirty="0"/>
              <a:t>of a list, you could </a:t>
            </a:r>
            <a:r>
              <a:rPr lang="en-US" sz="2300" dirty="0">
                <a:solidFill>
                  <a:schemeClr val="tx2"/>
                </a:solidFill>
              </a:rPr>
              <a:t>iterate the list and change the elements of the collection, one at the time</a:t>
            </a:r>
            <a:r>
              <a:rPr lang="en-US" sz="2300" dirty="0"/>
              <a:t>.</a:t>
            </a:r>
          </a:p>
          <a:p>
            <a:endParaRPr lang="en-US" sz="2300" dirty="0"/>
          </a:p>
          <a:p>
            <a:r>
              <a:rPr lang="en-US" sz="2300" dirty="0"/>
              <a:t>For instance, if you want all your elements from the list of strings to have “Book” at the end, you could write:</a:t>
            </a:r>
          </a:p>
          <a:p>
            <a:pPr marL="274320" lvl="1" indent="0">
              <a:buNone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List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myBooks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= new ArrayList(0);</a:t>
            </a:r>
            <a:b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    for (String s :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listofStrings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myBooks.add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(s + "Book");</a:t>
            </a:r>
          </a:p>
          <a:p>
            <a:pPr marL="274320" lvl="1" indent="0">
              <a:buNone/>
            </a:pPr>
            <a:endParaRPr lang="en-US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dirty="0">
                <a:solidFill>
                  <a:schemeClr val="tx2"/>
                </a:solidFill>
              </a:rPr>
              <a:t>Hint: not using raw types and using iterators is a better approach</a:t>
            </a:r>
            <a:r>
              <a:rPr lang="en-US" sz="2300" dirty="0"/>
              <a:t>!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754" y="336104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accent1"/>
                </a:solidFill>
              </a:rPr>
              <a:t>Modifying A List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945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3867" y="987574"/>
            <a:ext cx="8874731" cy="3937570"/>
          </a:xfrm>
        </p:spPr>
        <p:txBody>
          <a:bodyPr>
            <a:noAutofit/>
          </a:bodyPr>
          <a:lstStyle/>
          <a:p>
            <a:r>
              <a:rPr lang="en-US" dirty="0"/>
              <a:t>Set is a collection that </a:t>
            </a:r>
            <a:r>
              <a:rPr lang="en-US" dirty="0">
                <a:solidFill>
                  <a:srgbClr val="FF0000"/>
                </a:solidFill>
              </a:rPr>
              <a:t>cannot contain duplicate elements</a:t>
            </a:r>
            <a:r>
              <a:rPr lang="en-US" dirty="0">
                <a:solidFill>
                  <a:schemeClr val="tx2"/>
                </a:solidFill>
              </a:rPr>
              <a:t>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Check </a:t>
            </a:r>
            <a:r>
              <a:rPr lang="en-US" dirty="0">
                <a:solidFill>
                  <a:schemeClr val="tx2"/>
                </a:solidFill>
              </a:rPr>
              <a:t>FindDistinct.java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754" y="336104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2800" b="1" dirty="0"/>
              <a:t>Set</a:t>
            </a:r>
            <a:endParaRPr lang="en-US" sz="2800" dirty="0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xmlns="" id="{C4098D6A-F535-463E-96C4-2F1E233D64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155" y="1419622"/>
            <a:ext cx="5129689" cy="311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3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3867" y="987574"/>
            <a:ext cx="8874731" cy="3937570"/>
          </a:xfrm>
        </p:spPr>
        <p:txBody>
          <a:bodyPr>
            <a:noAutofit/>
          </a:bodyPr>
          <a:lstStyle/>
          <a:p>
            <a:r>
              <a:rPr lang="en-US" dirty="0"/>
              <a:t>Set is a collection that </a:t>
            </a:r>
            <a:r>
              <a:rPr lang="en-US" dirty="0">
                <a:solidFill>
                  <a:schemeClr val="tx2"/>
                </a:solidFill>
              </a:rPr>
              <a:t>cannot contain duplicate elements.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Check </a:t>
            </a:r>
            <a:r>
              <a:rPr lang="en-US" dirty="0">
                <a:solidFill>
                  <a:schemeClr val="tx2"/>
                </a:solidFill>
              </a:rPr>
              <a:t>FindUnique.java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754" y="336104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2800" b="1" dirty="0"/>
              <a:t>Bulk Operations on Sets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B643F16-F773-4824-BCB6-C1A1CC6FA0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815" y="1536667"/>
            <a:ext cx="4214366" cy="293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072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3867" y="987574"/>
            <a:ext cx="8874731" cy="3937570"/>
          </a:xfrm>
        </p:spPr>
        <p:txBody>
          <a:bodyPr>
            <a:noAutofit/>
          </a:bodyPr>
          <a:lstStyle/>
          <a:p>
            <a:r>
              <a:rPr lang="en-US" dirty="0"/>
              <a:t>Map is an object that </a:t>
            </a:r>
            <a:r>
              <a:rPr lang="en-US" dirty="0">
                <a:solidFill>
                  <a:schemeClr val="tx2"/>
                </a:solidFill>
              </a:rPr>
              <a:t>maps </a:t>
            </a:r>
            <a:r>
              <a:rPr lang="en-US" dirty="0">
                <a:solidFill>
                  <a:srgbClr val="FF0000"/>
                </a:solidFill>
              </a:rPr>
              <a:t>keys to values</a:t>
            </a:r>
            <a:r>
              <a:rPr lang="en-US" dirty="0">
                <a:solidFill>
                  <a:schemeClr val="tx2"/>
                </a:solidFill>
              </a:rPr>
              <a:t>.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754" y="336104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2800" b="1" dirty="0"/>
              <a:t>Map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8CE109B-C2DC-4A22-BABC-14F2E1130A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563638"/>
            <a:ext cx="5818697" cy="347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323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4632" y="915566"/>
            <a:ext cx="8874731" cy="3937570"/>
          </a:xfrm>
        </p:spPr>
        <p:txBody>
          <a:bodyPr>
            <a:noAutofit/>
          </a:bodyPr>
          <a:lstStyle/>
          <a:p>
            <a:r>
              <a:rPr lang="en-US" sz="2200" dirty="0"/>
              <a:t>A Map </a:t>
            </a:r>
            <a:r>
              <a:rPr lang="en-US" sz="2200" dirty="0">
                <a:solidFill>
                  <a:srgbClr val="FF0000"/>
                </a:solidFill>
              </a:rPr>
              <a:t>cannot contain duplicate keys </a:t>
            </a:r>
            <a:r>
              <a:rPr lang="en-US" sz="2200" dirty="0"/>
              <a:t>(the collection of keys is a set.)</a:t>
            </a:r>
          </a:p>
          <a:p>
            <a:endParaRPr lang="en-US" sz="2200" dirty="0"/>
          </a:p>
          <a:p>
            <a:r>
              <a:rPr lang="en-US" sz="2200" dirty="0"/>
              <a:t>Each key can map to </a:t>
            </a:r>
            <a:r>
              <a:rPr lang="en-US" sz="2200" dirty="0">
                <a:solidFill>
                  <a:schemeClr val="tx2"/>
                </a:solidFill>
              </a:rPr>
              <a:t>at most one value </a:t>
            </a:r>
            <a:r>
              <a:rPr lang="en-US" sz="2200" dirty="0"/>
              <a:t>(mathematical function abstraction.)</a:t>
            </a:r>
          </a:p>
          <a:p>
            <a:endParaRPr lang="en-US" sz="2200" dirty="0"/>
          </a:p>
          <a:p>
            <a:r>
              <a:rPr lang="en-CA" sz="2200" b="1" dirty="0" err="1">
                <a:solidFill>
                  <a:srgbClr val="FF0000"/>
                </a:solidFill>
              </a:rPr>
              <a:t>keySet</a:t>
            </a:r>
            <a:r>
              <a:rPr lang="en-CA" sz="2200" b="1" dirty="0">
                <a:solidFill>
                  <a:srgbClr val="FF0000"/>
                </a:solidFill>
              </a:rPr>
              <a:t> </a:t>
            </a:r>
            <a:r>
              <a:rPr lang="en-CA" sz="2200" dirty="0"/>
              <a:t>method returns </a:t>
            </a:r>
            <a:r>
              <a:rPr lang="en-CA" sz="2200" dirty="0">
                <a:solidFill>
                  <a:srgbClr val="FF0000"/>
                </a:solidFill>
              </a:rPr>
              <a:t>the </a:t>
            </a:r>
            <a:r>
              <a:rPr lang="en-CA" sz="2200" b="1" dirty="0">
                <a:solidFill>
                  <a:srgbClr val="FF0000"/>
                </a:solidFill>
              </a:rPr>
              <a:t>Set </a:t>
            </a:r>
            <a:r>
              <a:rPr lang="en-CA" sz="2200" dirty="0">
                <a:solidFill>
                  <a:srgbClr val="FF0000"/>
                </a:solidFill>
              </a:rPr>
              <a:t>of keys </a:t>
            </a:r>
            <a:r>
              <a:rPr lang="en-CA" sz="2200" dirty="0"/>
              <a:t>contained in the </a:t>
            </a:r>
            <a:r>
              <a:rPr lang="en-CA" sz="2200" b="1" dirty="0"/>
              <a:t>Map.</a:t>
            </a:r>
          </a:p>
          <a:p>
            <a:endParaRPr lang="en-CA" sz="2200" b="1" dirty="0"/>
          </a:p>
          <a:p>
            <a:r>
              <a:rPr lang="en-CA" sz="2200" b="1" dirty="0" err="1">
                <a:solidFill>
                  <a:srgbClr val="FF0000"/>
                </a:solidFill>
              </a:rPr>
              <a:t>entrySet</a:t>
            </a:r>
            <a:r>
              <a:rPr lang="en-CA" sz="2200" b="1" dirty="0"/>
              <a:t> </a:t>
            </a:r>
            <a:r>
              <a:rPr lang="en-CA" sz="2200" dirty="0"/>
              <a:t>method returns </a:t>
            </a:r>
            <a:r>
              <a:rPr lang="en-CA" sz="2200" dirty="0">
                <a:solidFill>
                  <a:srgbClr val="FF0000"/>
                </a:solidFill>
              </a:rPr>
              <a:t>the </a:t>
            </a:r>
            <a:r>
              <a:rPr lang="en-CA" sz="2200" b="1" dirty="0">
                <a:solidFill>
                  <a:srgbClr val="FF0000"/>
                </a:solidFill>
              </a:rPr>
              <a:t>Set </a:t>
            </a:r>
            <a:r>
              <a:rPr lang="en-CA" sz="2200" dirty="0">
                <a:solidFill>
                  <a:srgbClr val="FF0000"/>
                </a:solidFill>
              </a:rPr>
              <a:t>of key-value pairs </a:t>
            </a:r>
            <a:r>
              <a:rPr lang="en-CA" sz="2200" dirty="0"/>
              <a:t>contained in the </a:t>
            </a:r>
            <a:r>
              <a:rPr lang="en-CA" sz="2200" b="1" dirty="0"/>
              <a:t>Map </a:t>
            </a:r>
            <a:r>
              <a:rPr lang="en-CA" sz="2200" dirty="0"/>
              <a:t>(</a:t>
            </a:r>
            <a:r>
              <a:rPr lang="en-CA" sz="2200" dirty="0">
                <a:solidFill>
                  <a:srgbClr val="FF0000"/>
                </a:solidFill>
              </a:rPr>
              <a:t>the </a:t>
            </a:r>
            <a:r>
              <a:rPr lang="en-CA" sz="2200" b="1" dirty="0">
                <a:solidFill>
                  <a:srgbClr val="FF0000"/>
                </a:solidFill>
              </a:rPr>
              <a:t>Map </a:t>
            </a:r>
            <a:r>
              <a:rPr lang="en-CA" sz="2200" dirty="0">
                <a:solidFill>
                  <a:srgbClr val="FF0000"/>
                </a:solidFill>
              </a:rPr>
              <a:t>interface has a nested interface called </a:t>
            </a:r>
            <a:r>
              <a:rPr lang="en-CA" sz="2200" b="1" dirty="0" err="1">
                <a:solidFill>
                  <a:srgbClr val="FF0000"/>
                </a:solidFill>
              </a:rPr>
              <a:t>Map.Entry</a:t>
            </a:r>
            <a:r>
              <a:rPr lang="en-CA" sz="2200" dirty="0"/>
              <a:t>) which could be used for </a:t>
            </a:r>
            <a:r>
              <a:rPr lang="en-CA" sz="2200" dirty="0">
                <a:solidFill>
                  <a:srgbClr val="FF0000"/>
                </a:solidFill>
              </a:rPr>
              <a:t>iterating</a:t>
            </a:r>
            <a:r>
              <a:rPr lang="en-CA" sz="2200" dirty="0"/>
              <a:t> over key-value pairs: </a:t>
            </a:r>
            <a:r>
              <a:rPr lang="en-US" sz="2200" dirty="0"/>
              <a:t>Check</a:t>
            </a:r>
            <a:r>
              <a:rPr lang="en-US" sz="2200" dirty="0">
                <a:solidFill>
                  <a:schemeClr val="tx2"/>
                </a:solidFill>
              </a:rPr>
              <a:t> Rate.java.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754" y="336104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2800" b="1" dirty="0"/>
              <a:t>Some Points on Maps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58575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987574"/>
            <a:ext cx="8730715" cy="4032448"/>
          </a:xfrm>
        </p:spPr>
        <p:txBody>
          <a:bodyPr>
            <a:noAutofit/>
          </a:bodyPr>
          <a:lstStyle/>
          <a:p>
            <a:r>
              <a:rPr lang="en-CA" dirty="0"/>
              <a:t>Elements that can be </a:t>
            </a:r>
            <a:r>
              <a:rPr lang="en-CA" dirty="0">
                <a:solidFill>
                  <a:srgbClr val="FF0000"/>
                </a:solidFill>
              </a:rPr>
              <a:t>compared to one another </a:t>
            </a:r>
            <a:r>
              <a:rPr lang="en-CA" dirty="0"/>
              <a:t>are called </a:t>
            </a:r>
            <a:r>
              <a:rPr lang="en-CA" i="1" dirty="0">
                <a:solidFill>
                  <a:schemeClr val="tx2"/>
                </a:solidFill>
              </a:rPr>
              <a:t>mutually comparable</a:t>
            </a:r>
            <a:r>
              <a:rPr lang="en-CA" dirty="0"/>
              <a:t>. </a:t>
            </a:r>
          </a:p>
          <a:p>
            <a:endParaRPr lang="en-CA" dirty="0"/>
          </a:p>
          <a:p>
            <a:r>
              <a:rPr lang="en-US" dirty="0"/>
              <a:t>There are </a:t>
            </a:r>
            <a:r>
              <a:rPr lang="en-US" dirty="0">
                <a:solidFill>
                  <a:schemeClr val="tx2"/>
                </a:solidFill>
              </a:rPr>
              <a:t>two main Interface types which enable you to compare objects.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Comparable interface </a:t>
            </a:r>
            <a:r>
              <a:rPr lang="en-US" dirty="0"/>
              <a:t>has 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compareTo</a:t>
            </a:r>
            <a:r>
              <a:rPr lang="en-US" dirty="0">
                <a:solidFill>
                  <a:srgbClr val="FF0000"/>
                </a:solidFill>
              </a:rPr>
              <a:t> method </a:t>
            </a:r>
            <a:r>
              <a:rPr lang="en-US" dirty="0"/>
              <a:t>which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CA" dirty="0"/>
              <a:t>returns a negative integer, zero, or a positive integer depending on whether this object is less than, equal to, or greater than the specified object </a:t>
            </a:r>
            <a:r>
              <a:rPr lang="en-US" dirty="0"/>
              <a:t>(check </a:t>
            </a:r>
            <a:r>
              <a:rPr lang="en-US" dirty="0">
                <a:solidFill>
                  <a:schemeClr val="tx2"/>
                </a:solidFill>
              </a:rPr>
              <a:t>AlphabeticalStudents.java</a:t>
            </a:r>
            <a:r>
              <a:rPr lang="en-US" dirty="0"/>
              <a:t>)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754" y="336104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2800" b="1" dirty="0"/>
              <a:t>Objects Ordering and Comparable Types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84226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6135" y="1383854"/>
            <a:ext cx="8874731" cy="3814092"/>
          </a:xfrm>
        </p:spPr>
        <p:txBody>
          <a:bodyPr>
            <a:noAutofit/>
          </a:bodyPr>
          <a:lstStyle/>
          <a:p>
            <a:r>
              <a:rPr lang="en-US" sz="2500" dirty="0">
                <a:solidFill>
                  <a:srgbClr val="FF0000"/>
                </a:solidFill>
              </a:rPr>
              <a:t>Comparator interface </a:t>
            </a:r>
            <a:r>
              <a:rPr lang="en-US" sz="2500" dirty="0"/>
              <a:t>defines a comparison function (</a:t>
            </a:r>
            <a:r>
              <a:rPr lang="en-US" sz="2500" dirty="0">
                <a:solidFill>
                  <a:schemeClr val="tx2"/>
                </a:solidFill>
              </a:rPr>
              <a:t>compare method</a:t>
            </a:r>
            <a:r>
              <a:rPr lang="en-US" sz="2500" dirty="0"/>
              <a:t>)</a:t>
            </a:r>
            <a:r>
              <a:rPr lang="en-US" sz="2500" dirty="0">
                <a:solidFill>
                  <a:schemeClr val="tx2"/>
                </a:solidFill>
              </a:rPr>
              <a:t> </a:t>
            </a:r>
            <a:r>
              <a:rPr lang="en-US" sz="2500" dirty="0"/>
              <a:t>which</a:t>
            </a:r>
            <a:r>
              <a:rPr lang="en-US" sz="2500" dirty="0">
                <a:solidFill>
                  <a:schemeClr val="tx2"/>
                </a:solidFill>
              </a:rPr>
              <a:t> </a:t>
            </a:r>
            <a:r>
              <a:rPr lang="en-CA" sz="2500" dirty="0"/>
              <a:t>imposes a total ordering on some collection of objects.</a:t>
            </a:r>
          </a:p>
          <a:p>
            <a:endParaRPr lang="en-CA" sz="2500" dirty="0"/>
          </a:p>
          <a:p>
            <a:r>
              <a:rPr lang="en-CA" sz="2500" dirty="0"/>
              <a:t>Compare method compares its two arguments for order and returns a negative integer, zero, or a positive integer as the first argument is less than, equal to, or greater than the second </a:t>
            </a:r>
            <a:r>
              <a:rPr lang="en-US" sz="2500" dirty="0"/>
              <a:t>(check </a:t>
            </a:r>
            <a:r>
              <a:rPr lang="en-US" sz="2500" dirty="0">
                <a:solidFill>
                  <a:schemeClr val="tx2"/>
                </a:solidFill>
              </a:rPr>
              <a:t>CollegeStudent.java</a:t>
            </a:r>
            <a:r>
              <a:rPr lang="en-US" sz="2500" dirty="0"/>
              <a:t>)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754" y="336104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endParaRPr lang="en-US" sz="2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464421EE-3EAA-41EC-8677-D5156276FF85}"/>
              </a:ext>
            </a:extLst>
          </p:cNvPr>
          <p:cNvSpPr txBox="1">
            <a:spLocks/>
          </p:cNvSpPr>
          <p:nvPr/>
        </p:nvSpPr>
        <p:spPr>
          <a:xfrm>
            <a:off x="242154" y="488504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2800" b="1" dirty="0"/>
              <a:t>Objects Ordering and Comparable Types – Cont’d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66791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1" y="1347614"/>
            <a:ext cx="8712969" cy="3600400"/>
          </a:xfrm>
        </p:spPr>
        <p:txBody>
          <a:bodyPr>
            <a:noAutofit/>
          </a:bodyPr>
          <a:lstStyle/>
          <a:p>
            <a:r>
              <a:rPr lang="en-US" dirty="0"/>
              <a:t>In the </a:t>
            </a:r>
            <a:r>
              <a:rPr lang="en-US" dirty="0">
                <a:solidFill>
                  <a:schemeClr val="tx2"/>
                </a:solidFill>
              </a:rPr>
              <a:t>Examples </a:t>
            </a:r>
            <a:r>
              <a:rPr lang="en-US" dirty="0"/>
              <a:t>project:</a:t>
            </a:r>
          </a:p>
          <a:p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Check</a:t>
            </a:r>
            <a:r>
              <a:rPr lang="en-US" dirty="0">
                <a:solidFill>
                  <a:schemeClr val="tx2"/>
                </a:solidFill>
              </a:rPr>
              <a:t> OperatingSystem.java, ExampleComparable.java, </a:t>
            </a:r>
            <a:r>
              <a:rPr lang="en-US" dirty="0"/>
              <a:t>and</a:t>
            </a:r>
            <a:r>
              <a:rPr lang="en-US" dirty="0">
                <a:solidFill>
                  <a:schemeClr val="tx2"/>
                </a:solidFill>
              </a:rPr>
              <a:t> ExampleComparator.java</a:t>
            </a:r>
          </a:p>
          <a:p>
            <a:pPr marL="274320" lvl="1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You could also check</a:t>
            </a:r>
            <a:r>
              <a:rPr lang="en-US" dirty="0">
                <a:solidFill>
                  <a:schemeClr val="tx2"/>
                </a:solidFill>
              </a:rPr>
              <a:t> ExampleCollections.java </a:t>
            </a:r>
            <a:r>
              <a:rPr lang="en-US" dirty="0"/>
              <a:t>and</a:t>
            </a:r>
            <a:r>
              <a:rPr lang="en-US" dirty="0">
                <a:solidFill>
                  <a:schemeClr val="tx2"/>
                </a:solidFill>
              </a:rPr>
              <a:t> ExampleArrays.java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754" y="336104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accent1"/>
                </a:solidFill>
              </a:rPr>
              <a:t>Some Other Examples on Objects Ordering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370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4632" y="1178298"/>
            <a:ext cx="8874731" cy="3769716"/>
          </a:xfrm>
        </p:spPr>
        <p:txBody>
          <a:bodyPr>
            <a:noAutofit/>
          </a:bodyPr>
          <a:lstStyle/>
          <a:p>
            <a:r>
              <a:rPr lang="en-US" sz="2800" dirty="0"/>
              <a:t>Collection</a:t>
            </a:r>
            <a:r>
              <a:rPr lang="en-US" sz="2800" b="1" dirty="0"/>
              <a:t> </a:t>
            </a:r>
            <a:r>
              <a:rPr lang="en-US" sz="2800" dirty="0"/>
              <a:t>is an object that </a:t>
            </a:r>
            <a:r>
              <a:rPr lang="en-US" sz="2800" dirty="0">
                <a:solidFill>
                  <a:schemeClr val="tx2"/>
                </a:solidFill>
              </a:rPr>
              <a:t>contains a group of objects or groups multiple elements into a single unit</a:t>
            </a:r>
            <a:r>
              <a:rPr lang="en-US" sz="2800" dirty="0"/>
              <a:t>; sometimes it is called data structure.</a:t>
            </a:r>
          </a:p>
          <a:p>
            <a:endParaRPr lang="en-US" sz="2800" dirty="0"/>
          </a:p>
          <a:p>
            <a:r>
              <a:rPr lang="en-US" sz="2800" dirty="0"/>
              <a:t>Collection Framework is </a:t>
            </a:r>
            <a:r>
              <a:rPr lang="en-US" sz="2800" dirty="0">
                <a:solidFill>
                  <a:schemeClr val="tx2"/>
                </a:solidFill>
              </a:rPr>
              <a:t>a unified architecture for representing and manipulating collections </a:t>
            </a:r>
            <a:r>
              <a:rPr lang="en-US" sz="2800" dirty="0"/>
              <a:t>(it’s composed of </a:t>
            </a:r>
            <a:r>
              <a:rPr lang="en-US" sz="2800" dirty="0">
                <a:solidFill>
                  <a:schemeClr val="tx2"/>
                </a:solidFill>
              </a:rPr>
              <a:t>interfaces, implementations, and algorithms</a:t>
            </a:r>
            <a:r>
              <a:rPr lang="en-US" sz="2800" dirty="0"/>
              <a:t>.)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754" y="336104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2800" b="1" dirty="0"/>
              <a:t>Java Collection Framework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64765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9754" y="336104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2800" b="1" dirty="0"/>
              <a:t>High level view of Core Collection Interfaces and classes</a:t>
            </a:r>
            <a:endParaRPr lang="en-US" sz="2800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xmlns="" id="{F78783B4-C23E-4B9E-B4B1-3EA4E5B224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23728" y="987574"/>
            <a:ext cx="5125277" cy="392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822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9754" y="336104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2800" b="1" dirty="0"/>
              <a:t>The Collection&lt;E&gt; Interface</a:t>
            </a:r>
            <a:endParaRPr lang="en-US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51C4688F-617E-4CED-8B60-8999CE8B3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955" y="1200150"/>
            <a:ext cx="6414090" cy="3657600"/>
          </a:xfrm>
        </p:spPr>
      </p:pic>
    </p:spTree>
    <p:extLst>
      <p:ext uri="{BB962C8B-B14F-4D97-AF65-F5344CB8AC3E}">
        <p14:creationId xmlns:p14="http://schemas.microsoft.com/office/powerpoint/2010/main" val="2504956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9754" y="1063162"/>
            <a:ext cx="8874731" cy="3884851"/>
          </a:xfrm>
        </p:spPr>
        <p:txBody>
          <a:bodyPr>
            <a:noAutofit/>
          </a:bodyPr>
          <a:lstStyle/>
          <a:p>
            <a:r>
              <a:rPr lang="en-US" sz="2700" dirty="0" err="1">
                <a:solidFill>
                  <a:schemeClr val="tx2"/>
                </a:solidFill>
              </a:rPr>
              <a:t>ArrayList</a:t>
            </a:r>
            <a:r>
              <a:rPr lang="en-US" sz="2700" dirty="0">
                <a:solidFill>
                  <a:schemeClr val="tx2"/>
                </a:solidFill>
              </a:rPr>
              <a:t> </a:t>
            </a:r>
            <a:r>
              <a:rPr lang="en-US" sz="2700" dirty="0"/>
              <a:t>is probably the simplest collection; while array is a</a:t>
            </a:r>
            <a:r>
              <a:rPr lang="en-US" sz="2700" dirty="0">
                <a:solidFill>
                  <a:schemeClr val="tx2"/>
                </a:solidFill>
              </a:rPr>
              <a:t> fixed-size</a:t>
            </a:r>
            <a:r>
              <a:rPr lang="en-US" sz="2700" dirty="0"/>
              <a:t> collection of the objects with the same type stored sequentially, </a:t>
            </a:r>
            <a:r>
              <a:rPr lang="en-US" sz="2700" dirty="0">
                <a:solidFill>
                  <a:schemeClr val="tx2"/>
                </a:solidFill>
                <a:hlinkClick r:id="rId3"/>
              </a:rPr>
              <a:t>ArrayList&lt;E&gt;</a:t>
            </a:r>
            <a:r>
              <a:rPr lang="en-US" sz="2700" dirty="0"/>
              <a:t> is a </a:t>
            </a:r>
            <a:r>
              <a:rPr lang="en-US" sz="2700" dirty="0">
                <a:solidFill>
                  <a:schemeClr val="tx2"/>
                </a:solidFill>
              </a:rPr>
              <a:t>resizable array</a:t>
            </a:r>
            <a:r>
              <a:rPr lang="en-US" sz="2700" dirty="0"/>
              <a:t>.</a:t>
            </a:r>
          </a:p>
          <a:p>
            <a:pPr marL="0" indent="0">
              <a:buNone/>
            </a:pPr>
            <a:endParaRPr lang="en-US" sz="2700" dirty="0"/>
          </a:p>
          <a:p>
            <a:r>
              <a:rPr lang="en-US" sz="2700" dirty="0"/>
              <a:t>Check </a:t>
            </a:r>
            <a:r>
              <a:rPr lang="en-US" sz="2700" dirty="0" err="1">
                <a:solidFill>
                  <a:schemeClr val="tx2"/>
                </a:solidFill>
              </a:rPr>
              <a:t>FilterStudents</a:t>
            </a:r>
            <a:r>
              <a:rPr lang="en-US" sz="2700" dirty="0">
                <a:solidFill>
                  <a:schemeClr val="tx2"/>
                </a:solidFill>
              </a:rPr>
              <a:t> </a:t>
            </a:r>
            <a:r>
              <a:rPr lang="en-US" sz="2700" dirty="0"/>
              <a:t>project to see an example of how to iterate over a </a:t>
            </a:r>
            <a:r>
              <a:rPr lang="en-US" sz="2700" u="sng" dirty="0">
                <a:hlinkClick r:id="rId4"/>
              </a:rPr>
              <a:t>Collection</a:t>
            </a:r>
            <a:r>
              <a:rPr lang="en-US" sz="2700" dirty="0"/>
              <a:t> using the </a:t>
            </a:r>
            <a:r>
              <a:rPr lang="en-US" sz="2700" u="sng" dirty="0">
                <a:hlinkClick r:id="rId5"/>
              </a:rPr>
              <a:t>Iterator</a:t>
            </a:r>
            <a:r>
              <a:rPr lang="en-US" sz="2700" u="sng" dirty="0"/>
              <a:t> </a:t>
            </a:r>
            <a:r>
              <a:rPr lang="en-US" sz="2700" dirty="0"/>
              <a:t>interface and why we’d better use iterators while traversing collections.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754" y="336104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2800" b="1" dirty="0"/>
              <a:t>An example of using Java Collections and Iterators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43777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3867" y="987574"/>
            <a:ext cx="8874731" cy="3937570"/>
          </a:xfrm>
        </p:spPr>
        <p:txBody>
          <a:bodyPr>
            <a:noAutofit/>
          </a:bodyPr>
          <a:lstStyle/>
          <a:p>
            <a:r>
              <a:rPr lang="en-US" dirty="0"/>
              <a:t>List is an </a:t>
            </a:r>
            <a:r>
              <a:rPr lang="en-US" dirty="0">
                <a:solidFill>
                  <a:srgbClr val="FF0000"/>
                </a:solidFill>
              </a:rPr>
              <a:t>ordered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collection</a:t>
            </a:r>
            <a:r>
              <a:rPr lang="en-US" dirty="0">
                <a:solidFill>
                  <a:schemeClr val="tx2"/>
                </a:solidFill>
              </a:rPr>
              <a:t>:</a:t>
            </a:r>
            <a:endParaRPr lang="en-US" dirty="0"/>
          </a:p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754" y="336104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2800" b="1" dirty="0"/>
              <a:t>List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1EBF640-EBAB-40C5-AC42-D437D2AB58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632" y="1419622"/>
            <a:ext cx="5774736" cy="360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279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9754" y="336104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2800" b="1" dirty="0"/>
              <a:t>The List&lt;E&gt; Interface</a:t>
            </a:r>
            <a:endParaRPr lang="en-US" sz="28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4AC03A36-39B1-4CE7-ACBC-943B2CDC79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258" y="1200150"/>
            <a:ext cx="7059484" cy="3657600"/>
          </a:xfrm>
        </p:spPr>
      </p:pic>
    </p:spTree>
    <p:extLst>
      <p:ext uri="{BB962C8B-B14F-4D97-AF65-F5344CB8AC3E}">
        <p14:creationId xmlns:p14="http://schemas.microsoft.com/office/powerpoint/2010/main" val="900787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9754" y="336104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2800" b="1" dirty="0"/>
              <a:t>The </a:t>
            </a:r>
            <a:r>
              <a:rPr lang="en-US" sz="2800" b="1" dirty="0" err="1"/>
              <a:t>ListIterator</a:t>
            </a:r>
            <a:r>
              <a:rPr lang="en-US" sz="2800" b="1" dirty="0"/>
              <a:t>&lt;E&gt; Interface</a:t>
            </a:r>
            <a:endParaRPr lang="en-US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E0CA8068-14DE-4540-A779-EBF873BE60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278" y="1200150"/>
            <a:ext cx="6457444" cy="3657600"/>
          </a:xfrm>
        </p:spPr>
      </p:pic>
    </p:spTree>
    <p:extLst>
      <p:ext uri="{BB962C8B-B14F-4D97-AF65-F5344CB8AC3E}">
        <p14:creationId xmlns:p14="http://schemas.microsoft.com/office/powerpoint/2010/main" val="3285888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4632" y="915566"/>
            <a:ext cx="8874731" cy="3937570"/>
          </a:xfrm>
        </p:spPr>
        <p:txBody>
          <a:bodyPr>
            <a:noAutofit/>
          </a:bodyPr>
          <a:lstStyle/>
          <a:p>
            <a:r>
              <a:rPr lang="en-US" sz="2600" dirty="0"/>
              <a:t>Lists (like Java arrays) are </a:t>
            </a:r>
            <a:r>
              <a:rPr lang="en-US" sz="2600" dirty="0">
                <a:solidFill>
                  <a:schemeClr val="tx2"/>
                </a:solidFill>
              </a:rPr>
              <a:t>zero based</a:t>
            </a:r>
            <a:r>
              <a:rPr lang="en-US" sz="2600" dirty="0"/>
              <a:t>, but a list </a:t>
            </a:r>
            <a:r>
              <a:rPr lang="en-US" sz="2600" dirty="0">
                <a:solidFill>
                  <a:schemeClr val="tx2"/>
                </a:solidFill>
              </a:rPr>
              <a:t>does not have a fixed-size </a:t>
            </a:r>
            <a:r>
              <a:rPr lang="en-US" sz="2600" dirty="0"/>
              <a:t>(check </a:t>
            </a:r>
            <a:r>
              <a:rPr lang="en-US" sz="2600" dirty="0">
                <a:solidFill>
                  <a:schemeClr val="tx2"/>
                </a:solidFill>
              </a:rPr>
              <a:t>ListExample.java</a:t>
            </a:r>
            <a:r>
              <a:rPr lang="en-US" sz="2600" dirty="0"/>
              <a:t>)</a:t>
            </a:r>
          </a:p>
          <a:p>
            <a:endParaRPr lang="en-US" sz="2600" dirty="0"/>
          </a:p>
          <a:p>
            <a:r>
              <a:rPr lang="en-US" sz="2600" dirty="0"/>
              <a:t>It is possible to </a:t>
            </a:r>
            <a:r>
              <a:rPr lang="en-US" sz="2600" dirty="0">
                <a:solidFill>
                  <a:schemeClr val="tx2"/>
                </a:solidFill>
              </a:rPr>
              <a:t>create a list from an array</a:t>
            </a:r>
            <a:r>
              <a:rPr lang="en-US" sz="2600" dirty="0"/>
              <a:t>:</a:t>
            </a:r>
          </a:p>
          <a:p>
            <a:pPr marL="274320" lvl="1" indent="0"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List&lt;String&gt;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listofStrings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Arrays.asList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("first", "second", "third");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600" dirty="0"/>
          </a:p>
          <a:p>
            <a:r>
              <a:rPr lang="en-US" sz="2600" dirty="0"/>
              <a:t>It is possible to </a:t>
            </a:r>
            <a:r>
              <a:rPr lang="en-US" sz="2600" dirty="0">
                <a:solidFill>
                  <a:schemeClr val="tx2"/>
                </a:solidFill>
              </a:rPr>
              <a:t>print the list contents using </a:t>
            </a:r>
            <a:r>
              <a:rPr lang="en-US" sz="2600" dirty="0" err="1">
                <a:solidFill>
                  <a:schemeClr val="tx2"/>
                </a:solidFill>
              </a:rPr>
              <a:t>toString</a:t>
            </a:r>
            <a:r>
              <a:rPr lang="en-US" sz="2600" dirty="0">
                <a:solidFill>
                  <a:schemeClr val="tx2"/>
                </a:solidFill>
              </a:rPr>
              <a:t>() </a:t>
            </a:r>
            <a:r>
              <a:rPr lang="en-US" sz="2600" dirty="0"/>
              <a:t>method.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754" y="336104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2800" b="1" dirty="0"/>
              <a:t>Some Points on Lists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564823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20362</TotalTime>
  <Words>582</Words>
  <Application>Microsoft Office PowerPoint</Application>
  <PresentationFormat>화면 슬라이드 쇼(16:9)</PresentationFormat>
  <Paragraphs>107</Paragraphs>
  <Slides>18</Slides>
  <Notes>18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Clarity</vt:lpstr>
      <vt:lpstr>Introduction to Java for C++ Programmers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Reza Khojasteh</dc:creator>
  <cp:lastModifiedBy>k</cp:lastModifiedBy>
  <cp:revision>895</cp:revision>
  <dcterms:created xsi:type="dcterms:W3CDTF">2016-05-30T19:06:58Z</dcterms:created>
  <dcterms:modified xsi:type="dcterms:W3CDTF">2021-03-25T13:04:56Z</dcterms:modified>
</cp:coreProperties>
</file>