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60" r:id="rId15"/>
    <p:sldId id="272" r:id="rId16"/>
    <p:sldId id="278" r:id="rId17"/>
    <p:sldId id="277" r:id="rId18"/>
    <p:sldId id="279" r:id="rId19"/>
    <p:sldId id="28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6" d="100"/>
          <a:sy n="76" d="100"/>
        </p:scale>
        <p:origin x="-29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DBC5-EA75-4FDB-BC05-4531A175CB4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4D94-E36B-4A34-A403-DE875444FB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4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68D528-5C6E-4C6C-83ED-94A72FBB47B6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1DA-B405-439B-8478-7FC05FB6412C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E6E1-4A61-4F52-9850-20D421E0F1A8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DDB-1A76-4A3D-BD6F-BF00B5E87DC0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3C-655A-41FD-901A-5B3E6E11C39B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4D34-411D-4161-8149-4DB774F1FF3F}" type="datetime1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B61-0386-442C-8E84-CD2D00FA627C}" type="datetime1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2FD4-76E4-44D6-9583-31BEC2D1C115}" type="datetime1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B92-8200-4FD6-B873-609B000F3E18}" type="datetime1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A1F-D2C8-46AE-8CE2-A3FE3307E59A}" type="datetime1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D28-BCFC-420F-A9B1-8405835E763C}" type="datetime1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906F23-EAB2-46A4-8C35-B3C6E5ED141E}" type="datetime1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Database Application</a:t>
            </a:r>
            <a:br>
              <a:rPr lang="en-CA" dirty="0"/>
            </a:br>
            <a:r>
              <a:rPr lang="en-CA" dirty="0"/>
              <a:t>Development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DBS201</a:t>
            </a:r>
          </a:p>
          <a:p>
            <a:pPr algn="ctr"/>
            <a:r>
              <a:rPr lang="en-US"/>
              <a:t>Lecture 06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system components and parts are designed.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smaller parts and components of the system are then combined to achieve a higher goal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New systems can be created by integrating existing systems.</a:t>
            </a:r>
          </a:p>
          <a:p>
            <a:r>
              <a:rPr lang="en-US" sz="2400" dirty="0"/>
              <a:t>The bottom-up approach includes:</a:t>
            </a:r>
          </a:p>
          <a:p>
            <a:pPr lvl="1"/>
            <a:r>
              <a:rPr lang="en-US" sz="2000" dirty="0"/>
              <a:t>Investigating existing applications and processes</a:t>
            </a:r>
          </a:p>
          <a:p>
            <a:pPr lvl="1"/>
            <a:r>
              <a:rPr lang="en-US" sz="2000" dirty="0"/>
              <a:t>Analyzing the problem domains </a:t>
            </a:r>
          </a:p>
          <a:p>
            <a:pPr lvl="1"/>
            <a:r>
              <a:rPr lang="en-US" sz="2000" dirty="0"/>
              <a:t>Redefining and reconstructing the problems </a:t>
            </a:r>
          </a:p>
          <a:p>
            <a:pPr lvl="1"/>
            <a:r>
              <a:rPr lang="en-US" sz="2000" dirty="0"/>
              <a:t>Determining the high-level objectives achieved by integrating these applications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62" y="1838502"/>
            <a:ext cx="6520411" cy="4404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Two-tier architecture</a:t>
            </a:r>
          </a:p>
          <a:p>
            <a:r>
              <a:rPr lang="en-US" sz="2400" dirty="0"/>
              <a:t>Three-tier architecture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two-tier application is </a:t>
            </a:r>
            <a:r>
              <a:rPr lang="en-US" dirty="0">
                <a:solidFill>
                  <a:srgbClr val="FF0000"/>
                </a:solidFill>
              </a:rPr>
              <a:t>based on client server </a:t>
            </a:r>
            <a:r>
              <a:rPr lang="en-US" dirty="0" smtClean="0">
                <a:solidFill>
                  <a:srgbClr val="FF0000"/>
                </a:solidFill>
              </a:rPr>
              <a:t>approach</a:t>
            </a:r>
            <a:r>
              <a:rPr lang="en-US" dirty="0"/>
              <a:t>. 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direct communication between client and server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Client request data from server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Further data processing can be done on the client side</a:t>
            </a:r>
            <a:r>
              <a:rPr lang="en-US" dirty="0"/>
              <a:t>.</a:t>
            </a:r>
          </a:p>
          <a:p>
            <a:r>
              <a:rPr lang="en-US" dirty="0"/>
              <a:t>The two-tier architecture has two main parts: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 application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Since there is not any intermediate layer between client and server, two-tier application </a:t>
            </a:r>
            <a:r>
              <a:rPr lang="en-US" dirty="0">
                <a:solidFill>
                  <a:srgbClr val="FF0000"/>
                </a:solidFill>
              </a:rPr>
              <a:t>runs faster</a:t>
            </a:r>
            <a:r>
              <a:rPr lang="en-US" dirty="0"/>
              <a:t>. Business and data managements are in one layer.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supports limited number of clients.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server cannot respond multiple request same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6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 this architecture, </a:t>
            </a:r>
            <a:r>
              <a:rPr lang="en-US" sz="2400" dirty="0">
                <a:solidFill>
                  <a:srgbClr val="FF0000"/>
                </a:solidFill>
              </a:rPr>
              <a:t>there is an intermediate layer between presentation (user interface) and data layers</a:t>
            </a:r>
            <a:r>
              <a:rPr lang="en-US" sz="2400" dirty="0"/>
              <a:t>.</a:t>
            </a:r>
          </a:p>
          <a:p>
            <a:r>
              <a:rPr lang="en-US" sz="2400" dirty="0"/>
              <a:t>Three separate layers: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Presentation</a:t>
            </a:r>
          </a:p>
          <a:p>
            <a:pPr lvl="2"/>
            <a:r>
              <a:rPr lang="en-US" sz="2000" dirty="0"/>
              <a:t>In this layer, the users </a:t>
            </a:r>
            <a:r>
              <a:rPr lang="en-US" sz="2000" dirty="0">
                <a:solidFill>
                  <a:srgbClr val="FF0000"/>
                </a:solidFill>
              </a:rPr>
              <a:t>send requests and receive data</a:t>
            </a:r>
            <a:r>
              <a:rPr lang="en-US" sz="2000" dirty="0"/>
              <a:t>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Business/application logic</a:t>
            </a:r>
          </a:p>
          <a:p>
            <a:pPr lvl="2"/>
            <a:r>
              <a:rPr lang="en-US" sz="2000" dirty="0"/>
              <a:t>In this layer, business rules are applied on </a:t>
            </a:r>
          </a:p>
          <a:p>
            <a:pPr lvl="3"/>
            <a:r>
              <a:rPr lang="en-US" sz="2000" dirty="0"/>
              <a:t>data </a:t>
            </a:r>
            <a:r>
              <a:rPr lang="en-US" sz="2000" dirty="0">
                <a:solidFill>
                  <a:srgbClr val="FF0000"/>
                </a:solidFill>
              </a:rPr>
              <a:t>calculation </a:t>
            </a:r>
          </a:p>
          <a:p>
            <a:pPr lvl="3"/>
            <a:r>
              <a:rPr lang="en-US" sz="2000" dirty="0"/>
              <a:t>data </a:t>
            </a:r>
            <a:r>
              <a:rPr lang="en-US" sz="2000" dirty="0">
                <a:solidFill>
                  <a:srgbClr val="FF0000"/>
                </a:solidFill>
              </a:rPr>
              <a:t>validation</a:t>
            </a:r>
          </a:p>
          <a:p>
            <a:pPr lvl="3"/>
            <a:r>
              <a:rPr lang="en-US" sz="2000" dirty="0"/>
              <a:t>data </a:t>
            </a:r>
            <a:r>
              <a:rPr lang="en-US" sz="2000" dirty="0">
                <a:solidFill>
                  <a:srgbClr val="FF0000"/>
                </a:solidFill>
              </a:rPr>
              <a:t>input 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Data </a:t>
            </a:r>
          </a:p>
          <a:p>
            <a:pPr lvl="3"/>
            <a:r>
              <a:rPr lang="en-US" sz="2000" dirty="0"/>
              <a:t>This layer includes methods to </a:t>
            </a:r>
          </a:p>
          <a:p>
            <a:pPr lvl="3"/>
            <a:r>
              <a:rPr lang="en-US" sz="2000" dirty="0"/>
              <a:t>connect to the data resource (database)</a:t>
            </a:r>
          </a:p>
          <a:p>
            <a:pPr lvl="3"/>
            <a:r>
              <a:rPr lang="en-US" sz="2000" dirty="0"/>
              <a:t>manipulate data such as </a:t>
            </a:r>
            <a:r>
              <a:rPr lang="en-US" sz="2000" dirty="0">
                <a:solidFill>
                  <a:srgbClr val="FF0000"/>
                </a:solidFill>
              </a:rPr>
              <a:t>insertion, deletion, and modification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br>
              <a:rPr lang="en-US" dirty="0"/>
            </a:br>
            <a:r>
              <a:rPr lang="en-US" dirty="0"/>
              <a:t>Development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First Course in Database Systems_3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r>
              <a:rPr lang="en-CA" dirty="0"/>
              <a:t>https://dev.mysql.com/doc/connector-cpp/8.0/en/</a:t>
            </a:r>
            <a:r>
              <a:rPr lang="en-US" dirty="0"/>
              <a:t>Oracle document</a:t>
            </a:r>
          </a:p>
          <a:p>
            <a:r>
              <a:rPr lang="en-US" dirty="0"/>
              <a:t>MySQL Document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2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has three interactive parts: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Web Server</a:t>
            </a:r>
          </a:p>
          <a:p>
            <a:pPr lvl="2"/>
            <a:r>
              <a:rPr lang="en-US" sz="2000" dirty="0"/>
              <a:t>includes components that connect clients to the database systems.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Application Server</a:t>
            </a:r>
          </a:p>
          <a:p>
            <a:pPr lvl="2"/>
            <a:r>
              <a:rPr lang="en-US" sz="2000" dirty="0"/>
              <a:t>performs the business logic.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Database Server</a:t>
            </a:r>
          </a:p>
          <a:p>
            <a:pPr lvl="2"/>
            <a:r>
              <a:rPr lang="en-US" sz="2000" dirty="0"/>
              <a:t>This component runs the database and performs the queries requested from the application server.</a:t>
            </a:r>
          </a:p>
          <a:p>
            <a:pPr lvl="1"/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1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SQL fits into a programming environment?</a:t>
            </a:r>
          </a:p>
          <a:p>
            <a:r>
              <a:rPr lang="en-US" dirty="0" smtClean="0"/>
              <a:t>How </a:t>
            </a:r>
            <a:r>
              <a:rPr lang="en-US" dirty="0"/>
              <a:t>a typical application can access a database to fetch or manipulate data in a database?</a:t>
            </a:r>
          </a:p>
          <a:p>
            <a:r>
              <a:rPr lang="en-US" dirty="0"/>
              <a:t>How to embed SQL to programs with programming languages such as C++?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1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from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SQL commands can be executed in a host language?</a:t>
            </a:r>
          </a:p>
          <a:p>
            <a:pPr lvl="1"/>
            <a:r>
              <a:rPr lang="en-CA" sz="2200" b="1" dirty="0"/>
              <a:t>Embedded SQL</a:t>
            </a:r>
          </a:p>
          <a:p>
            <a:pPr lvl="1"/>
            <a:r>
              <a:rPr lang="en-US" sz="2200" b="1" dirty="0"/>
              <a:t>Cursors</a:t>
            </a:r>
          </a:p>
          <a:p>
            <a:pPr lvl="1"/>
            <a:r>
              <a:rPr lang="en-US" sz="2200" b="1" dirty="0"/>
              <a:t>Dynamic SQL</a:t>
            </a:r>
            <a:endParaRPr lang="en-CA" sz="2200" b="1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SQL statements and commands can be used in the host language</a:t>
            </a:r>
            <a:r>
              <a:rPr lang="en-US" dirty="0"/>
              <a:t>. In this course, we use C++ as the host language.</a:t>
            </a:r>
          </a:p>
          <a:p>
            <a:r>
              <a:rPr lang="en-US" dirty="0"/>
              <a:t>In an Embedded SQL approach, </a:t>
            </a:r>
            <a:r>
              <a:rPr lang="en-US" dirty="0">
                <a:solidFill>
                  <a:srgbClr val="FF0000"/>
                </a:solidFill>
              </a:rPr>
              <a:t>the host language can consist of either static or dynamic SQL or a combination of both</a:t>
            </a:r>
            <a:r>
              <a:rPr lang="en-US" dirty="0"/>
              <a:t>.</a:t>
            </a:r>
          </a:p>
          <a:p>
            <a:r>
              <a:rPr lang="en-US" dirty="0"/>
              <a:t>One approaches to embed SQL statements in a host language: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Call Level Interface (CLI):</a:t>
            </a:r>
          </a:p>
          <a:p>
            <a:pPr lvl="2"/>
            <a:r>
              <a:rPr lang="en-US" dirty="0"/>
              <a:t>In this approach, </a:t>
            </a:r>
            <a:r>
              <a:rPr lang="en-US" dirty="0">
                <a:solidFill>
                  <a:srgbClr val="FF0000"/>
                </a:solidFill>
              </a:rPr>
              <a:t>a program uses some libraries to access the database</a:t>
            </a:r>
            <a:r>
              <a:rPr lang="en-US" dirty="0"/>
              <a:t>. All SQL statements are set of strings that are passed to the database using a CLI function call.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and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b="1" dirty="0"/>
              <a:t>Web Services: Concepts, Architectures and Applications</a:t>
            </a:r>
            <a:r>
              <a:rPr lang="en-CA" sz="1400" b="1" dirty="0"/>
              <a:t/>
            </a:r>
            <a:br>
              <a:rPr lang="en-CA" sz="1400" b="1" dirty="0"/>
            </a:br>
            <a:r>
              <a:rPr lang="en-CA" sz="1400" dirty="0"/>
              <a:t>By Gustavo Alonso, Fabio </a:t>
            </a:r>
            <a:r>
              <a:rPr lang="en-CA" sz="1400" dirty="0" err="1"/>
              <a:t>Casati</a:t>
            </a:r>
            <a:r>
              <a:rPr lang="en-CA" sz="1400" dirty="0"/>
              <a:t>, Harumi </a:t>
            </a:r>
            <a:r>
              <a:rPr lang="en-CA" sz="1400" dirty="0" err="1"/>
              <a:t>Kuno</a:t>
            </a:r>
            <a:r>
              <a:rPr lang="en-CA" sz="1400" dirty="0"/>
              <a:t>, Vijay </a:t>
            </a:r>
            <a:r>
              <a:rPr lang="en-CA" sz="1400" dirty="0" err="1"/>
              <a:t>Machiraju</a:t>
            </a:r>
            <a:r>
              <a:rPr lang="en-CA" sz="1400" dirty="0"/>
              <a:t>. </a:t>
            </a:r>
            <a:r>
              <a:rPr lang="en-US" sz="1400" dirty="0"/>
              <a:t>Chapter 1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19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Connect to DBMS</a:t>
            </a:r>
          </a:p>
          <a:p>
            <a:r>
              <a:rPr lang="en-US" dirty="0">
                <a:solidFill>
                  <a:srgbClr val="FF0000"/>
                </a:solidFill>
              </a:rPr>
              <a:t>Retrieve data from the database</a:t>
            </a:r>
          </a:p>
          <a:p>
            <a:r>
              <a:rPr lang="en-US" dirty="0">
                <a:solidFill>
                  <a:srgbClr val="FF0000"/>
                </a:solidFill>
              </a:rPr>
              <a:t>Manipulate data</a:t>
            </a:r>
          </a:p>
          <a:p>
            <a:r>
              <a:rPr lang="en-US" dirty="0">
                <a:solidFill>
                  <a:srgbClr val="FF0000"/>
                </a:solidFill>
              </a:rPr>
              <a:t>Modify data in the database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Applications are typically broken into </a:t>
            </a:r>
            <a:r>
              <a:rPr lang="en-US" sz="2400" dirty="0">
                <a:solidFill>
                  <a:srgbClr val="FF0000"/>
                </a:solidFill>
              </a:rPr>
              <a:t>three layers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Presentation and user interface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Business (application) logic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Data access (resource management)</a:t>
            </a:r>
          </a:p>
          <a:p>
            <a:endParaRPr lang="en-US" sz="2400" dirty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96" y="2615324"/>
            <a:ext cx="3071736" cy="35648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or the user interface </a:t>
            </a:r>
            <a:r>
              <a:rPr lang="en-US" dirty="0">
                <a:solidFill>
                  <a:srgbClr val="FF0000"/>
                </a:solidFill>
              </a:rPr>
              <a:t>provides the user interaction</a:t>
            </a:r>
            <a:r>
              <a:rPr lang="en-US" dirty="0"/>
              <a:t>.</a:t>
            </a:r>
          </a:p>
          <a:p>
            <a:r>
              <a:rPr lang="en-US" dirty="0"/>
              <a:t>Different form of the presentation layers could be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/>
              <a:t> browsers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Mobile</a:t>
            </a:r>
            <a:r>
              <a:rPr lang="en-US" dirty="0"/>
              <a:t> phone user interface</a:t>
            </a:r>
          </a:p>
          <a:p>
            <a:pPr marL="27432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or application logic layer </a:t>
            </a:r>
            <a:r>
              <a:rPr lang="en-US" dirty="0">
                <a:solidFill>
                  <a:srgbClr val="FF0000"/>
                </a:solidFill>
              </a:rPr>
              <a:t>provide the high level view and access of data</a:t>
            </a:r>
            <a:r>
              <a:rPr lang="en-US" dirty="0"/>
              <a:t>.</a:t>
            </a:r>
          </a:p>
          <a:p>
            <a:r>
              <a:rPr lang="en-US" dirty="0"/>
              <a:t>In this layer, </a:t>
            </a:r>
            <a:r>
              <a:rPr lang="en-US" dirty="0">
                <a:solidFill>
                  <a:srgbClr val="FF0000"/>
                </a:solidFill>
              </a:rPr>
              <a:t>business rules are enforced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access later is the </a:t>
            </a:r>
            <a:r>
              <a:rPr lang="en-US" dirty="0">
                <a:solidFill>
                  <a:srgbClr val="FF0000"/>
                </a:solidFill>
              </a:rPr>
              <a:t>interface between business layer and data resources</a:t>
            </a:r>
            <a:r>
              <a:rPr lang="en-US" dirty="0"/>
              <a:t>. It deals with </a:t>
            </a:r>
            <a:r>
              <a:rPr lang="en-US" dirty="0">
                <a:solidFill>
                  <a:srgbClr val="FF0000"/>
                </a:solidFill>
              </a:rPr>
              <a:t>data storage and retrieval to support the business layer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Design</a:t>
            </a:r>
            <a:r>
              <a:rPr lang="en-US" sz="2000" dirty="0"/>
              <a:t> </a:t>
            </a:r>
          </a:p>
          <a:p>
            <a:r>
              <a:rPr lang="en-US" sz="2400" dirty="0"/>
              <a:t>Bottom-up Design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r>
              <a:rPr lang="en-US" sz="4000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functionality of the system is defined from the </a:t>
            </a:r>
            <a:r>
              <a:rPr lang="en-US" sz="2400" dirty="0">
                <a:solidFill>
                  <a:srgbClr val="FF0000"/>
                </a:solidFill>
              </a:rPr>
              <a:t>client’s point of view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It determines how client interact with the system.</a:t>
            </a:r>
          </a:p>
          <a:p>
            <a:pPr lvl="1"/>
            <a:r>
              <a:rPr lang="en-US" sz="2200" dirty="0"/>
              <a:t>It focuses on high-level requirements.</a:t>
            </a:r>
          </a:p>
          <a:p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It focuses on final goals.</a:t>
            </a:r>
          </a:p>
          <a:p>
            <a:pPr lvl="2"/>
            <a:r>
              <a:rPr lang="en-US" sz="2000" dirty="0"/>
              <a:t>It addresses</a:t>
            </a:r>
          </a:p>
          <a:p>
            <a:pPr lvl="3"/>
            <a:r>
              <a:rPr lang="en-US" sz="2000" dirty="0"/>
              <a:t>Functional issues – the operations that are supported</a:t>
            </a:r>
          </a:p>
          <a:p>
            <a:pPr lvl="3"/>
            <a:r>
              <a:rPr lang="en-US" sz="2000" dirty="0"/>
              <a:t>Non-functional issues – the performance and availability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2200" dirty="0"/>
              <a:t>The system has to be entirely developed from scratch.</a:t>
            </a:r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7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4" y="1830899"/>
            <a:ext cx="6571757" cy="43492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3376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8727</TotalTime>
  <Words>709</Words>
  <Application>Microsoft Office PowerPoint</Application>
  <PresentationFormat>사용자 지정</PresentationFormat>
  <Paragraphs>131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View</vt:lpstr>
      <vt:lpstr>Database Application Development </vt:lpstr>
      <vt:lpstr>Application Architecture and Design</vt:lpstr>
      <vt:lpstr>Application Layers</vt:lpstr>
      <vt:lpstr>Presentation Layer</vt:lpstr>
      <vt:lpstr>Business Layer</vt:lpstr>
      <vt:lpstr>Data Access Layer</vt:lpstr>
      <vt:lpstr>Application Design</vt:lpstr>
      <vt:lpstr>Top-down Design </vt:lpstr>
      <vt:lpstr>Top-down Design</vt:lpstr>
      <vt:lpstr>Bottom-up Design</vt:lpstr>
      <vt:lpstr>Bottom-up Design</vt:lpstr>
      <vt:lpstr>Application Architecture</vt:lpstr>
      <vt:lpstr> 2 Tiered Architecture</vt:lpstr>
      <vt:lpstr>3 Tiered Architecture</vt:lpstr>
      <vt:lpstr>Database Application Development</vt:lpstr>
      <vt:lpstr>Three Tiered Architecture</vt:lpstr>
      <vt:lpstr>Database Application</vt:lpstr>
      <vt:lpstr>Database Access from Application</vt:lpstr>
      <vt:lpstr>Embedded SQL</vt:lpstr>
      <vt:lpstr>SQL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k</cp:lastModifiedBy>
  <cp:revision>112</cp:revision>
  <dcterms:created xsi:type="dcterms:W3CDTF">2019-07-08T16:55:16Z</dcterms:created>
  <dcterms:modified xsi:type="dcterms:W3CDTF">2020-07-08T14:51:14Z</dcterms:modified>
</cp:coreProperties>
</file>