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5"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6" d="100"/>
          <a:sy n="76" d="100"/>
        </p:scale>
        <p:origin x="-29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400" dirty="0" smtClean="0">
              <a:solidFill>
                <a:srgbClr val="FF0000"/>
              </a:solidFill>
              <a:effectLst>
                <a:outerShdw blurRad="38100" dist="38100" dir="2700000" algn="tl">
                  <a:srgbClr val="000000">
                    <a:alpha val="43137"/>
                  </a:srgbClr>
                </a:outerShdw>
              </a:effectLst>
            </a:rPr>
            <a:t>no repeating groups </a:t>
          </a:r>
          <a:r>
            <a:rPr lang="en-US" sz="2400" dirty="0" smtClean="0">
              <a:effectLst>
                <a:outerShdw blurRad="38100" dist="38100" dir="2700000" algn="tl">
                  <a:srgbClr val="000000">
                    <a:alpha val="43137"/>
                  </a:srgbClr>
                </a:outerShdw>
              </a:effectLst>
            </a:rPr>
            <a:t>– each row/column intersection only contains one value</a:t>
          </a:r>
          <a:endParaRPr lang="en-US" sz="24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2800" dirty="0" smtClean="0">
              <a:solidFill>
                <a:srgbClr val="FF0000"/>
              </a:solidFill>
              <a:effectLst>
                <a:outerShdw blurRad="38100" dist="38100" dir="2700000" algn="tl">
                  <a:srgbClr val="000000">
                    <a:alpha val="43137"/>
                  </a:srgbClr>
                </a:outerShdw>
              </a:effectLst>
            </a:rPr>
            <a:t>Primary key </a:t>
          </a:r>
          <a:r>
            <a:rPr lang="en-US" sz="2800" dirty="0" smtClean="0">
              <a:effectLst>
                <a:outerShdw blurRad="38100" dist="38100" dir="2700000" algn="tl">
                  <a:srgbClr val="000000">
                    <a:alpha val="43137"/>
                  </a:srgbClr>
                </a:outerShdw>
              </a:effectLst>
            </a:rPr>
            <a:t>is identified</a:t>
          </a:r>
          <a:endParaRPr lang="en-US" sz="28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2800" dirty="0" smtClean="0">
              <a:solidFill>
                <a:srgbClr val="FF0000"/>
              </a:solidFill>
              <a:effectLst>
                <a:outerShdw blurRad="38100" dist="38100" dir="2700000" algn="tl">
                  <a:srgbClr val="000000">
                    <a:alpha val="43137"/>
                  </a:srgbClr>
                </a:outerShdw>
              </a:effectLst>
            </a:rPr>
            <a:t>Two dimensional </a:t>
          </a:r>
          <a:r>
            <a:rPr lang="en-US" sz="2800" dirty="0" smtClean="0">
              <a:effectLst>
                <a:outerShdw blurRad="38100" dist="38100" dir="2700000" algn="tl">
                  <a:srgbClr val="000000">
                    <a:alpha val="43137"/>
                  </a:srgbClr>
                </a:outerShdw>
              </a:effectLst>
            </a:rPr>
            <a:t>table format</a:t>
          </a:r>
          <a:endParaRPr lang="en-US" sz="28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3" custScaleX="259632" custScaleY="145579">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3" custLinFactNeighborX="352" custLinFactNeighborY="5818">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800" dirty="0" smtClean="0">
              <a:solidFill>
                <a:srgbClr val="FF0000"/>
              </a:solidFill>
              <a:effectLst/>
            </a:rPr>
            <a:t>no partial dependencies</a:t>
          </a:r>
          <a:r>
            <a:rPr lang="en-US" sz="2800" dirty="0" smtClean="0">
              <a:effectLst/>
            </a:rPr>
            <a:t>; </a:t>
          </a:r>
          <a:r>
            <a:rPr lang="en-US" sz="2800" dirty="0" smtClean="0">
              <a:solidFill>
                <a:srgbClr val="FF0000"/>
              </a:solidFill>
              <a:effectLst/>
            </a:rPr>
            <a:t>all non-key columns are fully dependent on the entire primary key</a:t>
          </a:r>
          <a:endParaRPr lang="en-US" sz="2800" dirty="0">
            <a:solidFill>
              <a:srgbClr val="FF0000"/>
            </a:solidFill>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err="1" smtClean="0">
              <a:effectLst>
                <a:outerShdw blurRad="38100" dist="38100" dir="2700000" algn="tl">
                  <a:srgbClr val="000000">
                    <a:alpha val="43137"/>
                  </a:srgbClr>
                </a:outerShdw>
              </a:effectLst>
            </a:rPr>
            <a:t>1NF</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custScaleY="145579">
        <dgm:presLayoutVars>
          <dgm:bulletEnabled val="1"/>
        </dgm:presLayoutVars>
      </dgm:prSet>
      <dgm:spPr>
        <a:prstGeom prst="rect">
          <a:avLst/>
        </a:prstGeom>
      </dgm:spPr>
      <dgm:t>
        <a:bodyPr/>
        <a:lstStyle/>
        <a:p>
          <a:endParaRPr lang="en-US"/>
        </a:p>
      </dgm:t>
    </dgm:pt>
  </dgm:ptLst>
  <dgm:cxnLst>
    <dgm:cxn modelId="{8C5064E2-0B41-4D54-90F1-E9EE125E2AAB}" type="presOf" srcId="{AA046201-5C4D-445E-BF0B-5C6D2B0A1945}" destId="{C04276DC-EE64-470A-B8BC-09067B8045FA}" srcOrd="0" destOrd="0" presId="urn:microsoft.com/office/officeart/2005/8/layout/vList5"/>
    <dgm:cxn modelId="{06F92947-A1E7-4A5C-87F5-E634943C6BEC}" type="presOf" srcId="{C59269D0-92A5-481C-BA64-727AFB0DD545}" destId="{B37A5355-225B-4C6F-AED7-6C620F99EECC}" srcOrd="0" destOrd="0" presId="urn:microsoft.com/office/officeart/2005/8/layout/vList5"/>
    <dgm:cxn modelId="{B71C95A3-C729-4E2A-AFD5-F7E8090187EA}" type="presOf" srcId="{74EE5CD8-078F-4590-BF9C-A341A294A016}" destId="{7E429971-BC57-430F-BB25-C0574E5E39E3}" srcOrd="0" destOrd="0" presId="urn:microsoft.com/office/officeart/2005/8/layout/vList5"/>
    <dgm:cxn modelId="{5EFBA6C4-F839-4991-AFC4-E57D0B908D22}" type="presOf" srcId="{1E4D3931-0DBD-4211-A24A-6AF364284B1E}" destId="{D54B1729-BC98-42C1-9C6C-D65DCBA4358F}" srcOrd="0" destOrd="0" presId="urn:microsoft.com/office/officeart/2005/8/layout/vList5"/>
    <dgm:cxn modelId="{BA410911-3FBB-4003-BCE5-E1B149D83600}" type="presOf" srcId="{F6FEADD9-F67D-41F5-BA4C-3C84956E7F46}" destId="{AAE7A1E6-6847-453D-B55B-8A82BF138C1D}"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F40F9561-0D4C-44CF-91EF-A92B1DBDE44B}" srcId="{F6FEADD9-F67D-41F5-BA4C-3C84956E7F46}" destId="{74EE5CD8-078F-4590-BF9C-A341A294A016}" srcOrd="0" destOrd="0" parTransId="{BB568D76-3363-43D3-B00C-3359A643216C}" sibTransId="{CF9FB981-E6ED-4440-AC98-4E4E2ABA2C55}"/>
    <dgm:cxn modelId="{63E4D827-0083-4625-9FD6-043D8D32091E}" srcId="{74EE5CD8-078F-4590-BF9C-A341A294A016}" destId="{1E4D3931-0DBD-4211-A24A-6AF364284B1E}" srcOrd="0" destOrd="0" parTransId="{FC93695B-FD0E-4353-B1FD-4328F4386DEC}" sibTransId="{CADAA3D9-7C63-4729-85B0-64C8AF644EEF}"/>
    <dgm:cxn modelId="{7E8921AC-2D34-46A8-B07B-A8A851584663}" type="presParOf" srcId="{AAE7A1E6-6847-453D-B55B-8A82BF138C1D}" destId="{C4407577-18A2-46E0-8805-2838042EB67A}" srcOrd="0" destOrd="0" presId="urn:microsoft.com/office/officeart/2005/8/layout/vList5"/>
    <dgm:cxn modelId="{F9279283-EAFD-4512-9C87-C3ADAA58B4B8}" type="presParOf" srcId="{C4407577-18A2-46E0-8805-2838042EB67A}" destId="{7E429971-BC57-430F-BB25-C0574E5E39E3}" srcOrd="0" destOrd="0" presId="urn:microsoft.com/office/officeart/2005/8/layout/vList5"/>
    <dgm:cxn modelId="{ECC5D1CD-3F4D-4218-99D3-AAA514E9464A}" type="presParOf" srcId="{C4407577-18A2-46E0-8805-2838042EB67A}" destId="{D54B1729-BC98-42C1-9C6C-D65DCBA4358F}" srcOrd="1" destOrd="0" presId="urn:microsoft.com/office/officeart/2005/8/layout/vList5"/>
    <dgm:cxn modelId="{39E541E2-39D6-4C3F-B907-608B1508F235}" type="presParOf" srcId="{AAE7A1E6-6847-453D-B55B-8A82BF138C1D}" destId="{AB8574CC-D4F2-4555-AEE3-F4EE58B11D03}" srcOrd="1" destOrd="0" presId="urn:microsoft.com/office/officeart/2005/8/layout/vList5"/>
    <dgm:cxn modelId="{1254F4AF-B86A-4E5C-A955-0D9495B82B98}" type="presParOf" srcId="{AAE7A1E6-6847-453D-B55B-8A82BF138C1D}" destId="{85B8F607-FDD8-476A-ADBE-E1250824F294}" srcOrd="2" destOrd="0" presId="urn:microsoft.com/office/officeart/2005/8/layout/vList5"/>
    <dgm:cxn modelId="{84B2EC38-739E-4713-889B-C700CD99DCFF}" type="presParOf" srcId="{85B8F607-FDD8-476A-ADBE-E1250824F294}" destId="{C04276DC-EE64-470A-B8BC-09067B8045FA}" srcOrd="0" destOrd="0" presId="urn:microsoft.com/office/officeart/2005/8/layout/vList5"/>
    <dgm:cxn modelId="{7224A000-4395-43EF-96DF-7A6C9F82E5EA}"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400" dirty="0" smtClean="0">
              <a:effectLst>
                <a:outerShdw blurRad="38100" dist="38100" dir="2700000" algn="tl">
                  <a:srgbClr val="000000">
                    <a:alpha val="43137"/>
                  </a:srgbClr>
                </a:outerShdw>
              </a:effectLst>
            </a:rPr>
            <a:t>A non-key column cannot determine the value of another non-key column. </a:t>
          </a:r>
          <a:r>
            <a:rPr lang="en-US" sz="2400" dirty="0" smtClean="0">
              <a:solidFill>
                <a:srgbClr val="FF0000"/>
              </a:solidFill>
              <a:effectLst>
                <a:outerShdw blurRad="38100" dist="38100" dir="2700000" algn="tl">
                  <a:srgbClr val="000000">
                    <a:alpha val="43137"/>
                  </a:srgbClr>
                </a:outerShdw>
              </a:effectLst>
            </a:rPr>
            <a:t>Every non-key column must depend directly on the primary key</a:t>
          </a:r>
          <a:endParaRPr lang="en-US" sz="2400" dirty="0">
            <a:solidFill>
              <a:srgbClr val="FF0000"/>
            </a:solidFill>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err="1" smtClean="0">
              <a:effectLst>
                <a:outerShdw blurRad="38100" dist="38100" dir="2700000" algn="tl">
                  <a:srgbClr val="000000">
                    <a:alpha val="43137"/>
                  </a:srgbClr>
                </a:outerShdw>
              </a:effectLst>
            </a:rPr>
            <a:t>2NF</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custScaleY="61316">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custScaleY="253567">
        <dgm:presLayoutVars>
          <dgm:bulletEnabled val="1"/>
        </dgm:presLayoutVars>
      </dgm:prSet>
      <dgm:spPr>
        <a:prstGeom prst="rect">
          <a:avLst/>
        </a:prstGeom>
      </dgm:spPr>
      <dgm:t>
        <a:bodyPr/>
        <a:lstStyle/>
        <a:p>
          <a:endParaRPr lang="en-US"/>
        </a:p>
      </dgm:t>
    </dgm:pt>
  </dgm:ptLst>
  <dgm:cxnLst>
    <dgm:cxn modelId="{8CED6EB2-A013-4F81-B135-023CF1D6F22B}"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D4AD210A-A7CF-4DD1-990A-1879331C635C}" type="presOf" srcId="{F6FEADD9-F67D-41F5-BA4C-3C84956E7F46}" destId="{AAE7A1E6-6847-453D-B55B-8A82BF138C1D}"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B35E03E5-B512-4AEF-9617-9B38ED5180C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EEE61DD3-FF33-4444-BCF2-3FAC039A0A4C}" type="presOf" srcId="{1E4D3931-0DBD-4211-A24A-6AF364284B1E}" destId="{D54B1729-BC98-42C1-9C6C-D65DCBA4358F}" srcOrd="0" destOrd="0" presId="urn:microsoft.com/office/officeart/2005/8/layout/vList5"/>
    <dgm:cxn modelId="{2E5A80DC-6450-4389-8608-3C36F234ABBC}" type="presOf" srcId="{AA046201-5C4D-445E-BF0B-5C6D2B0A1945}" destId="{C04276DC-EE64-470A-B8BC-09067B8045FA}" srcOrd="0" destOrd="0" presId="urn:microsoft.com/office/officeart/2005/8/layout/vList5"/>
    <dgm:cxn modelId="{3FF6BD43-A4FD-4A00-804F-9CD193EDAA77}" type="presParOf" srcId="{AAE7A1E6-6847-453D-B55B-8A82BF138C1D}" destId="{C4407577-18A2-46E0-8805-2838042EB67A}" srcOrd="0" destOrd="0" presId="urn:microsoft.com/office/officeart/2005/8/layout/vList5"/>
    <dgm:cxn modelId="{5FE562C1-98C1-4F7B-9727-17E99A80586A}" type="presParOf" srcId="{C4407577-18A2-46E0-8805-2838042EB67A}" destId="{7E429971-BC57-430F-BB25-C0574E5E39E3}" srcOrd="0" destOrd="0" presId="urn:microsoft.com/office/officeart/2005/8/layout/vList5"/>
    <dgm:cxn modelId="{92D45B4E-5BDA-474D-A512-4877F7ABD8FF}" type="presParOf" srcId="{C4407577-18A2-46E0-8805-2838042EB67A}" destId="{D54B1729-BC98-42C1-9C6C-D65DCBA4358F}" srcOrd="1" destOrd="0" presId="urn:microsoft.com/office/officeart/2005/8/layout/vList5"/>
    <dgm:cxn modelId="{EFB9CFD7-7B1C-473F-9771-6399AC14A023}" type="presParOf" srcId="{AAE7A1E6-6847-453D-B55B-8A82BF138C1D}" destId="{AB8574CC-D4F2-4555-AEE3-F4EE58B11D03}" srcOrd="1" destOrd="0" presId="urn:microsoft.com/office/officeart/2005/8/layout/vList5"/>
    <dgm:cxn modelId="{37F51A14-F8E9-421E-AEFD-BB164FEE1FC7}" type="presParOf" srcId="{AAE7A1E6-6847-453D-B55B-8A82BF138C1D}" destId="{85B8F607-FDD8-476A-ADBE-E1250824F294}" srcOrd="2" destOrd="0" presId="urn:microsoft.com/office/officeart/2005/8/layout/vList5"/>
    <dgm:cxn modelId="{17EBC0BC-F0B9-4251-9981-7FF2D96662FB}" type="presParOf" srcId="{85B8F607-FDD8-476A-ADBE-E1250824F294}" destId="{C04276DC-EE64-470A-B8BC-09067B8045FA}" srcOrd="0" destOrd="0" presId="urn:microsoft.com/office/officeart/2005/8/layout/vList5"/>
    <dgm:cxn modelId="{FB6516DF-AC1A-4A5D-BE3C-6359FAA6EB31}"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1E4D3931-0DBD-4211-A24A-6AF364284B1E}">
      <dgm:prSet phldrT="[Text]" custT="1"/>
      <dgm:spPr/>
      <dgm:t>
        <a:bodyPr/>
        <a:lstStyle/>
        <a:p>
          <a:pPr marL="280988" indent="-280988"/>
          <a:r>
            <a:rPr lang="en-US" sz="2800" dirty="0" smtClean="0">
              <a:solidFill>
                <a:srgbClr val="FF0000"/>
              </a:solidFill>
              <a:effectLst>
                <a:outerShdw blurRad="38100" dist="38100" dir="2700000" algn="tl">
                  <a:srgbClr val="000000">
                    <a:alpha val="43137"/>
                  </a:srgbClr>
                </a:outerShdw>
              </a:effectLst>
            </a:rPr>
            <a:t>Every determinant in a table is a candidate key. </a:t>
          </a:r>
          <a:r>
            <a:rPr lang="en-US" sz="2800" dirty="0" smtClean="0">
              <a:effectLst>
                <a:outerShdw blurRad="38100" dist="38100" dir="2700000" algn="tl">
                  <a:srgbClr val="000000">
                    <a:alpha val="43137"/>
                  </a:srgbClr>
                </a:outerShdw>
              </a:effectLst>
            </a:rPr>
            <a:t>If there is only one candidate key, </a:t>
          </a:r>
          <a:r>
            <a:rPr lang="en-US" sz="2800" dirty="0" err="1" smtClean="0">
              <a:effectLst>
                <a:outerShdw blurRad="38100" dist="38100" dir="2700000" algn="tl">
                  <a:srgbClr val="000000">
                    <a:alpha val="43137"/>
                  </a:srgbClr>
                </a:outerShdw>
              </a:effectLst>
            </a:rPr>
            <a:t>3NF</a:t>
          </a:r>
          <a:r>
            <a:rPr lang="en-US" sz="2800" dirty="0" smtClean="0">
              <a:effectLst>
                <a:outerShdw blurRad="38100" dist="38100" dir="2700000" algn="tl">
                  <a:srgbClr val="000000">
                    <a:alpha val="43137"/>
                  </a:srgbClr>
                </a:outerShdw>
              </a:effectLst>
            </a:rPr>
            <a:t> and </a:t>
          </a:r>
          <a:r>
            <a:rPr lang="en-US" sz="2800" dirty="0" err="1" smtClean="0">
              <a:effectLst>
                <a:outerShdw blurRad="38100" dist="38100" dir="2700000" algn="tl">
                  <a:srgbClr val="000000">
                    <a:alpha val="43137"/>
                  </a:srgbClr>
                </a:outerShdw>
              </a:effectLst>
            </a:rPr>
            <a:t>BCNF</a:t>
          </a:r>
          <a:r>
            <a:rPr lang="en-US" sz="2800" dirty="0" smtClean="0">
              <a:effectLst>
                <a:outerShdw blurRad="38100" dist="38100" dir="2700000" algn="tl">
                  <a:srgbClr val="000000">
                    <a:alpha val="43137"/>
                  </a:srgbClr>
                </a:outerShdw>
              </a:effectLst>
            </a:rPr>
            <a:t> are the same.</a:t>
          </a:r>
          <a:endParaRPr lang="en-US" sz="28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1"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1" custScaleX="259632" custScaleY="96481">
        <dgm:presLayoutVars>
          <dgm:bulletEnabled val="1"/>
        </dgm:presLayoutVars>
      </dgm:prSet>
      <dgm:spPr>
        <a:prstGeom prst="rect">
          <a:avLst/>
        </a:prstGeom>
      </dgm:spPr>
      <dgm:t>
        <a:bodyPr/>
        <a:lstStyle/>
        <a:p>
          <a:endParaRPr lang="en-US"/>
        </a:p>
      </dgm:t>
    </dgm:pt>
  </dgm:ptLst>
  <dgm:cxnLst>
    <dgm:cxn modelId="{1C165A1E-0DF3-4963-9B23-BDA7B56A6A37}" type="presOf" srcId="{1E4D3931-0DBD-4211-A24A-6AF364284B1E}" destId="{D54B1729-BC98-42C1-9C6C-D65DCBA4358F}" srcOrd="0" destOrd="0" presId="urn:microsoft.com/office/officeart/2005/8/layout/vList5"/>
    <dgm:cxn modelId="{1105EC9D-2A61-4880-A097-88EF0B5BB161}" type="presOf" srcId="{F6FEADD9-F67D-41F5-BA4C-3C84956E7F46}" destId="{AAE7A1E6-6847-453D-B55B-8A82BF138C1D}"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3E4D827-0083-4625-9FD6-043D8D32091E}" srcId="{74EE5CD8-078F-4590-BF9C-A341A294A016}" destId="{1E4D3931-0DBD-4211-A24A-6AF364284B1E}" srcOrd="0" destOrd="0" parTransId="{FC93695B-FD0E-4353-B1FD-4328F4386DEC}" sibTransId="{CADAA3D9-7C63-4729-85B0-64C8AF644EEF}"/>
    <dgm:cxn modelId="{E1E58BD8-1A00-41CC-B5F0-B78E8274EA36}" type="presOf" srcId="{74EE5CD8-078F-4590-BF9C-A341A294A016}" destId="{7E429971-BC57-430F-BB25-C0574E5E39E3}" srcOrd="0" destOrd="0" presId="urn:microsoft.com/office/officeart/2005/8/layout/vList5"/>
    <dgm:cxn modelId="{EBE6626E-B9E9-4FBC-A397-3FADBF597E7A}" type="presParOf" srcId="{AAE7A1E6-6847-453D-B55B-8A82BF138C1D}" destId="{C4407577-18A2-46E0-8805-2838042EB67A}" srcOrd="0" destOrd="0" presId="urn:microsoft.com/office/officeart/2005/8/layout/vList5"/>
    <dgm:cxn modelId="{9A094076-418A-49F0-A641-2B22E1154015}" type="presParOf" srcId="{C4407577-18A2-46E0-8805-2838042EB67A}" destId="{7E429971-BC57-430F-BB25-C0574E5E39E3}" srcOrd="0" destOrd="0" presId="urn:microsoft.com/office/officeart/2005/8/layout/vList5"/>
    <dgm:cxn modelId="{09DAB527-F137-4F82-B064-AA3B05FBBBD4}" type="presParOf" srcId="{C4407577-18A2-46E0-8805-2838042EB67A}" destId="{D54B1729-BC98-42C1-9C6C-D65DCBA4358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dirty="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800" dirty="0" smtClean="0">
              <a:solidFill>
                <a:srgbClr val="FF0000"/>
              </a:solidFill>
              <a:effectLst>
                <a:outerShdw blurRad="38100" dist="38100" dir="2700000" algn="tl">
                  <a:srgbClr val="000000">
                    <a:alpha val="43137"/>
                  </a:srgbClr>
                </a:outerShdw>
              </a:effectLst>
            </a:rPr>
            <a:t>It has no multivalued dependencies. </a:t>
          </a:r>
          <a:r>
            <a:rPr lang="en-US" sz="2800" dirty="0" smtClean="0">
              <a:effectLst>
                <a:outerShdw blurRad="38100" dist="38100" dir="2700000" algn="tl">
                  <a:srgbClr val="000000">
                    <a:alpha val="43137"/>
                  </a:srgbClr>
                </a:outerShdw>
              </a:effectLst>
            </a:rPr>
            <a:t>A multivalued fact is one in which several values for a column might be determined by one value for another column.</a:t>
          </a:r>
          <a:endParaRPr lang="en-US" sz="28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err="1" smtClean="0">
              <a:effectLst>
                <a:outerShdw blurRad="38100" dist="38100" dir="2700000" algn="tl">
                  <a:srgbClr val="000000">
                    <a:alpha val="43137"/>
                  </a:srgbClr>
                </a:outerShdw>
              </a:effectLst>
            </a:rPr>
            <a:t>3NF</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ScaleY="379083"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custScaleY="406340">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custScaleY="794787">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custScaleY="1668322">
        <dgm:presLayoutVars>
          <dgm:bulletEnabled val="1"/>
        </dgm:presLayoutVars>
      </dgm:prSet>
      <dgm:spPr>
        <a:prstGeom prst="rect">
          <a:avLst/>
        </a:prstGeom>
      </dgm:spPr>
      <dgm:t>
        <a:bodyPr/>
        <a:lstStyle/>
        <a:p>
          <a:endParaRPr lang="en-US"/>
        </a:p>
      </dgm:t>
    </dgm:pt>
  </dgm:ptLst>
  <dgm:cxnLst>
    <dgm:cxn modelId="{389414D3-C54C-4FC6-8BB8-969C771ADFDD}" type="presOf" srcId="{F6FEADD9-F67D-41F5-BA4C-3C84956E7F46}" destId="{AAE7A1E6-6847-453D-B55B-8A82BF138C1D}"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4021AAA-93E4-4F5F-A10B-2E1B0A1C7820}" type="presOf" srcId="{AA046201-5C4D-445E-BF0B-5C6D2B0A1945}" destId="{C04276DC-EE64-470A-B8BC-09067B8045FA}"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5F90BA66-E106-4E86-A941-0DE7D008AEDF}"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33F21C81-1BED-401F-B291-4F4329DBBC85}" type="presOf" srcId="{C59269D0-92A5-481C-BA64-727AFB0DD545}" destId="{B37A5355-225B-4C6F-AED7-6C620F99EECC}" srcOrd="0" destOrd="0" presId="urn:microsoft.com/office/officeart/2005/8/layout/vList5"/>
    <dgm:cxn modelId="{8E34A75D-F302-4BA6-A755-D1A9971E5073}" type="presOf" srcId="{1E4D3931-0DBD-4211-A24A-6AF364284B1E}" destId="{D54B1729-BC98-42C1-9C6C-D65DCBA4358F}" srcOrd="0" destOrd="0" presId="urn:microsoft.com/office/officeart/2005/8/layout/vList5"/>
    <dgm:cxn modelId="{0D7F0C28-9F7E-4487-A949-BB0E2C21E309}" type="presParOf" srcId="{AAE7A1E6-6847-453D-B55B-8A82BF138C1D}" destId="{C4407577-18A2-46E0-8805-2838042EB67A}" srcOrd="0" destOrd="0" presId="urn:microsoft.com/office/officeart/2005/8/layout/vList5"/>
    <dgm:cxn modelId="{BEEF3060-2C9A-4B9F-8405-4F054296C16A}" type="presParOf" srcId="{C4407577-18A2-46E0-8805-2838042EB67A}" destId="{7E429971-BC57-430F-BB25-C0574E5E39E3}" srcOrd="0" destOrd="0" presId="urn:microsoft.com/office/officeart/2005/8/layout/vList5"/>
    <dgm:cxn modelId="{2C4483C6-1627-4E0E-8633-6D4A468FE836}" type="presParOf" srcId="{C4407577-18A2-46E0-8805-2838042EB67A}" destId="{D54B1729-BC98-42C1-9C6C-D65DCBA4358F}" srcOrd="1" destOrd="0" presId="urn:microsoft.com/office/officeart/2005/8/layout/vList5"/>
    <dgm:cxn modelId="{F06727DF-B255-4F21-93F7-5A87648C8EB9}" type="presParOf" srcId="{AAE7A1E6-6847-453D-B55B-8A82BF138C1D}" destId="{AB8574CC-D4F2-4555-AEE3-F4EE58B11D03}" srcOrd="1" destOrd="0" presId="urn:microsoft.com/office/officeart/2005/8/layout/vList5"/>
    <dgm:cxn modelId="{E2B06863-4240-4803-89C1-3019898D0367}" type="presParOf" srcId="{AAE7A1E6-6847-453D-B55B-8A82BF138C1D}" destId="{85B8F607-FDD8-476A-ADBE-E1250824F294}" srcOrd="2" destOrd="0" presId="urn:microsoft.com/office/officeart/2005/8/layout/vList5"/>
    <dgm:cxn modelId="{6E01203C-C03B-4C68-A126-9D053DE50080}" type="presParOf" srcId="{85B8F607-FDD8-476A-ADBE-E1250824F294}" destId="{C04276DC-EE64-470A-B8BC-09067B8045FA}" srcOrd="0" destOrd="0" presId="urn:microsoft.com/office/officeart/2005/8/layout/vList5"/>
    <dgm:cxn modelId="{3CE38D42-DC41-4B08-913F-0CEA4A2331CC}"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864079" y="-1749725"/>
          <a:ext cx="896148" cy="462155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244600">
            <a:lnSpc>
              <a:spcPct val="90000"/>
            </a:lnSpc>
            <a:spcBef>
              <a:spcPct val="0"/>
            </a:spcBef>
            <a:spcAft>
              <a:spcPct val="15000"/>
            </a:spcAft>
            <a:buChar char="••"/>
          </a:pPr>
          <a:r>
            <a:rPr lang="en-US" sz="2800" kern="1200" dirty="0" smtClean="0">
              <a:solidFill>
                <a:srgbClr val="FF0000"/>
              </a:solidFill>
              <a:effectLst>
                <a:outerShdw blurRad="38100" dist="38100" dir="2700000" algn="tl">
                  <a:srgbClr val="000000">
                    <a:alpha val="43137"/>
                  </a:srgbClr>
                </a:outerShdw>
              </a:effectLst>
            </a:rPr>
            <a:t>Two dimensional </a:t>
          </a:r>
          <a:r>
            <a:rPr lang="en-US" sz="2800" kern="1200" dirty="0" smtClean="0">
              <a:effectLst>
                <a:outerShdw blurRad="38100" dist="38100" dir="2700000" algn="tl">
                  <a:srgbClr val="000000">
                    <a:alpha val="43137"/>
                  </a:srgbClr>
                </a:outerShdw>
              </a:effectLst>
            </a:rPr>
            <a:t>table format</a:t>
          </a:r>
          <a:endParaRPr lang="en-US" sz="2800" kern="1200" dirty="0">
            <a:effectLst>
              <a:outerShdw blurRad="38100" dist="38100" dir="2700000" algn="tl">
                <a:srgbClr val="000000">
                  <a:alpha val="43137"/>
                </a:srgbClr>
              </a:outerShdw>
            </a:effectLst>
          </a:endParaRPr>
        </a:p>
      </dsp:txBody>
      <dsp:txXfrm rot="-5400000">
        <a:off x="1001375" y="112979"/>
        <a:ext cx="4621557" cy="896148"/>
      </dsp:txXfrm>
    </dsp:sp>
    <dsp:sp modelId="{7E429971-BC57-430F-BB25-C0574E5E39E3}">
      <dsp:nvSpPr>
        <dsp:cNvPr id="0" name=""/>
        <dsp:cNvSpPr/>
      </dsp:nvSpPr>
      <dsp:spPr>
        <a:xfrm>
          <a:off x="101" y="0"/>
          <a:ext cx="1001273" cy="1120185"/>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1</a:t>
          </a:r>
          <a:endParaRPr lang="en-US" sz="4400" kern="1200" dirty="0"/>
        </a:p>
      </dsp:txBody>
      <dsp:txXfrm>
        <a:off x="48979" y="48878"/>
        <a:ext cx="903517" cy="1022429"/>
      </dsp:txXfrm>
    </dsp:sp>
    <dsp:sp modelId="{B37A5355-225B-4C6F-AED7-6C620F99EECC}">
      <dsp:nvSpPr>
        <dsp:cNvPr id="0" name=""/>
        <dsp:cNvSpPr/>
      </dsp:nvSpPr>
      <dsp:spPr>
        <a:xfrm rot="5400000">
          <a:off x="2659851" y="-481321"/>
          <a:ext cx="1304603" cy="4621557"/>
        </a:xfrm>
        <a:prstGeom prst="rect">
          <a:avLst/>
        </a:prstGeom>
        <a:solidFill>
          <a:schemeClr val="accent3">
            <a:tint val="40000"/>
            <a:alpha val="90000"/>
            <a:hueOff val="-1542910"/>
            <a:satOff val="575"/>
            <a:lumOff val="59"/>
            <a:alphaOff val="0"/>
          </a:schemeClr>
        </a:solidFill>
        <a:ln w="9525" cap="flat" cmpd="sng" algn="ctr">
          <a:solidFill>
            <a:schemeClr val="accent3">
              <a:tint val="40000"/>
              <a:alpha val="90000"/>
              <a:hueOff val="-1542910"/>
              <a:satOff val="575"/>
              <a:lumOff val="59"/>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1542910"/>
              <a:satOff val="575"/>
              <a:lumOff val="59"/>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rgbClr val="FF0000"/>
              </a:solidFill>
              <a:effectLst>
                <a:outerShdw blurRad="38100" dist="38100" dir="2700000" algn="tl">
                  <a:srgbClr val="000000">
                    <a:alpha val="43137"/>
                  </a:srgbClr>
                </a:outerShdw>
              </a:effectLst>
            </a:rPr>
            <a:t>no repeating groups </a:t>
          </a:r>
          <a:r>
            <a:rPr lang="en-US" sz="2400" kern="1200" dirty="0" smtClean="0">
              <a:effectLst>
                <a:outerShdw blurRad="38100" dist="38100" dir="2700000" algn="tl">
                  <a:srgbClr val="000000">
                    <a:alpha val="43137"/>
                  </a:srgbClr>
                </a:outerShdw>
              </a:effectLst>
            </a:rPr>
            <a:t>– each row/column intersection only contains one value</a:t>
          </a:r>
          <a:endParaRPr lang="en-US" sz="2400" kern="1200" dirty="0">
            <a:effectLst>
              <a:outerShdw blurRad="38100" dist="38100" dir="2700000" algn="tl">
                <a:srgbClr val="000000">
                  <a:alpha val="43137"/>
                </a:srgbClr>
              </a:outerShdw>
            </a:effectLst>
          </a:endParaRPr>
        </a:p>
      </dsp:txBody>
      <dsp:txXfrm rot="-5400000">
        <a:off x="1001374" y="1177156"/>
        <a:ext cx="4621557" cy="1304603"/>
      </dsp:txXfrm>
    </dsp:sp>
    <dsp:sp modelId="{C04276DC-EE64-470A-B8BC-09067B8045FA}">
      <dsp:nvSpPr>
        <dsp:cNvPr id="0" name=""/>
        <dsp:cNvSpPr/>
      </dsp:nvSpPr>
      <dsp:spPr>
        <a:xfrm>
          <a:off x="101" y="1269364"/>
          <a:ext cx="1001273" cy="1120185"/>
        </a:xfrm>
        <a:prstGeom prst="roundRect">
          <a:avLst/>
        </a:prstGeom>
        <a:solidFill>
          <a:schemeClr val="accent3">
            <a:hueOff val="-1413571"/>
            <a:satOff val="661"/>
            <a:lumOff val="196"/>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1413571"/>
              <a:satOff val="661"/>
              <a:lumOff val="196"/>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48979" y="1318242"/>
        <a:ext cx="903517" cy="1022429"/>
      </dsp:txXfrm>
    </dsp:sp>
    <dsp:sp modelId="{C7C3E6FD-D83F-4BDA-907E-B5EE041DA931}">
      <dsp:nvSpPr>
        <dsp:cNvPr id="0" name=""/>
        <dsp:cNvSpPr/>
      </dsp:nvSpPr>
      <dsp:spPr>
        <a:xfrm rot="5400000">
          <a:off x="2864079" y="787081"/>
          <a:ext cx="896148" cy="462155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solidFill>
                <a:srgbClr val="FF0000"/>
              </a:solidFill>
              <a:effectLst>
                <a:outerShdw blurRad="38100" dist="38100" dir="2700000" algn="tl">
                  <a:srgbClr val="000000">
                    <a:alpha val="43137"/>
                  </a:srgbClr>
                </a:outerShdw>
              </a:effectLst>
            </a:rPr>
            <a:t>Primary key </a:t>
          </a:r>
          <a:r>
            <a:rPr lang="en-US" sz="2800" kern="1200" dirty="0" smtClean="0">
              <a:effectLst>
                <a:outerShdw blurRad="38100" dist="38100" dir="2700000" algn="tl">
                  <a:srgbClr val="000000">
                    <a:alpha val="43137"/>
                  </a:srgbClr>
                </a:outerShdw>
              </a:effectLst>
            </a:rPr>
            <a:t>is identified</a:t>
          </a:r>
          <a:endParaRPr lang="en-US" sz="2800" kern="1200" dirty="0">
            <a:effectLst>
              <a:outerShdw blurRad="38100" dist="38100" dir="2700000" algn="tl">
                <a:srgbClr val="000000">
                  <a:alpha val="43137"/>
                </a:srgbClr>
              </a:outerShdw>
            </a:effectLst>
          </a:endParaRPr>
        </a:p>
      </dsp:txBody>
      <dsp:txXfrm rot="-5400000">
        <a:off x="1001375" y="2649785"/>
        <a:ext cx="4621557" cy="896148"/>
      </dsp:txXfrm>
    </dsp:sp>
    <dsp:sp modelId="{F5034101-5B7D-4FE7-B47A-5A48CF39606B}">
      <dsp:nvSpPr>
        <dsp:cNvPr id="0" name=""/>
        <dsp:cNvSpPr/>
      </dsp:nvSpPr>
      <dsp:spPr>
        <a:xfrm>
          <a:off x="6367" y="2538728"/>
          <a:ext cx="1001273" cy="1120185"/>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3</a:t>
          </a:r>
          <a:endParaRPr lang="en-US" sz="4400" kern="1200" dirty="0"/>
        </a:p>
      </dsp:txBody>
      <dsp:txXfrm>
        <a:off x="55245" y="2587606"/>
        <a:ext cx="903517" cy="1022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857321" y="-1586695"/>
          <a:ext cx="1466849"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err="1" smtClean="0">
              <a:effectLst>
                <a:outerShdw blurRad="38100" dist="38100" dir="2700000" algn="tl">
                  <a:srgbClr val="000000">
                    <a:alpha val="43137"/>
                  </a:srgbClr>
                </a:outerShdw>
              </a:effectLst>
            </a:rPr>
            <a:t>1NF</a:t>
          </a:r>
          <a:endParaRPr lang="en-US" sz="3200" kern="1200" dirty="0">
            <a:effectLst>
              <a:outerShdw blurRad="38100" dist="38100" dir="2700000" algn="tl">
                <a:srgbClr val="000000">
                  <a:alpha val="43137"/>
                </a:srgbClr>
              </a:outerShdw>
            </a:effectLst>
          </a:endParaRPr>
        </a:p>
      </dsp:txBody>
      <dsp:txXfrm rot="-5400000">
        <a:off x="1085602" y="185024"/>
        <a:ext cx="5010287" cy="1466849"/>
      </dsp:txXfrm>
    </dsp:sp>
    <dsp:sp modelId="{7E429971-BC57-430F-BB25-C0574E5E39E3}">
      <dsp:nvSpPr>
        <dsp:cNvPr id="0" name=""/>
        <dsp:cNvSpPr/>
      </dsp:nvSpPr>
      <dsp:spPr>
        <a:xfrm>
          <a:off x="109" y="0"/>
          <a:ext cx="1085492" cy="1833562"/>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1727584"/>
      </dsp:txXfrm>
    </dsp:sp>
    <dsp:sp modelId="{B37A5355-225B-4C6F-AED7-6C620F99EECC}">
      <dsp:nvSpPr>
        <dsp:cNvPr id="0" name=""/>
        <dsp:cNvSpPr/>
      </dsp:nvSpPr>
      <dsp:spPr>
        <a:xfrm rot="5400000">
          <a:off x="2523033" y="489476"/>
          <a:ext cx="2135425" cy="501028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solidFill>
                <a:srgbClr val="FF0000"/>
              </a:solidFill>
              <a:effectLst/>
            </a:rPr>
            <a:t>no partial dependencies</a:t>
          </a:r>
          <a:r>
            <a:rPr lang="en-US" sz="2800" kern="1200" dirty="0" smtClean="0">
              <a:effectLst/>
            </a:rPr>
            <a:t>; </a:t>
          </a:r>
          <a:r>
            <a:rPr lang="en-US" sz="2800" kern="1200" dirty="0" smtClean="0">
              <a:solidFill>
                <a:srgbClr val="FF0000"/>
              </a:solidFill>
              <a:effectLst/>
            </a:rPr>
            <a:t>all non-key columns are fully dependent on the entire primary key</a:t>
          </a:r>
          <a:endParaRPr lang="en-US" sz="2800" kern="1200" dirty="0">
            <a:solidFill>
              <a:srgbClr val="FF0000"/>
            </a:solidFill>
            <a:effectLst/>
          </a:endParaRPr>
        </a:p>
      </dsp:txBody>
      <dsp:txXfrm rot="-5400000">
        <a:off x="1085602" y="1926907"/>
        <a:ext cx="5010287" cy="2135425"/>
      </dsp:txXfrm>
    </dsp:sp>
    <dsp:sp modelId="{C04276DC-EE64-470A-B8BC-09067B8045FA}">
      <dsp:nvSpPr>
        <dsp:cNvPr id="0" name=""/>
        <dsp:cNvSpPr/>
      </dsp:nvSpPr>
      <dsp:spPr>
        <a:xfrm>
          <a:off x="109" y="2077839"/>
          <a:ext cx="1085492" cy="1833562"/>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53098" y="2130828"/>
        <a:ext cx="979514" cy="1727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267093" y="-1844571"/>
          <a:ext cx="647305"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err="1" smtClean="0">
              <a:effectLst>
                <a:outerShdw blurRad="38100" dist="38100" dir="2700000" algn="tl">
                  <a:srgbClr val="000000">
                    <a:alpha val="43137"/>
                  </a:srgbClr>
                </a:outerShdw>
              </a:effectLst>
            </a:rPr>
            <a:t>2NF</a:t>
          </a:r>
          <a:endParaRPr lang="en-US" sz="3200" kern="1200" dirty="0">
            <a:effectLst>
              <a:outerShdw blurRad="38100" dist="38100" dir="2700000" algn="tl">
                <a:srgbClr val="000000">
                  <a:alpha val="43137"/>
                </a:srgbClr>
              </a:outerShdw>
            </a:effectLst>
          </a:endParaRPr>
        </a:p>
      </dsp:txBody>
      <dsp:txXfrm rot="-5400000">
        <a:off x="1085602" y="336920"/>
        <a:ext cx="5010287" cy="647305"/>
      </dsp:txXfrm>
    </dsp:sp>
    <dsp:sp modelId="{7E429971-BC57-430F-BB25-C0574E5E39E3}">
      <dsp:nvSpPr>
        <dsp:cNvPr id="0" name=""/>
        <dsp:cNvSpPr/>
      </dsp:nvSpPr>
      <dsp:spPr>
        <a:xfrm>
          <a:off x="109" y="0"/>
          <a:ext cx="1085492" cy="1319609"/>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1213631"/>
      </dsp:txXfrm>
    </dsp:sp>
    <dsp:sp modelId="{B37A5355-225B-4C6F-AED7-6C620F99EECC}">
      <dsp:nvSpPr>
        <dsp:cNvPr id="0" name=""/>
        <dsp:cNvSpPr/>
      </dsp:nvSpPr>
      <dsp:spPr>
        <a:xfrm rot="5400000">
          <a:off x="2252308" y="219651"/>
          <a:ext cx="2676875" cy="501028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A non-key column cannot determine the value of another non-key column. </a:t>
          </a:r>
          <a:r>
            <a:rPr lang="en-US" sz="2400" kern="1200" dirty="0" smtClean="0">
              <a:solidFill>
                <a:srgbClr val="FF0000"/>
              </a:solidFill>
              <a:effectLst>
                <a:outerShdw blurRad="38100" dist="38100" dir="2700000" algn="tl">
                  <a:srgbClr val="000000">
                    <a:alpha val="43137"/>
                  </a:srgbClr>
                </a:outerShdw>
              </a:effectLst>
            </a:rPr>
            <a:t>Every non-key column must depend directly on the primary key</a:t>
          </a:r>
          <a:endParaRPr lang="en-US" sz="2400" kern="1200" dirty="0">
            <a:solidFill>
              <a:srgbClr val="FF0000"/>
            </a:solidFill>
            <a:effectLst>
              <a:outerShdw blurRad="38100" dist="38100" dir="2700000" algn="tl">
                <a:srgbClr val="000000">
                  <a:alpha val="43137"/>
                </a:srgbClr>
              </a:outerShdw>
            </a:effectLst>
          </a:endParaRPr>
        </a:p>
      </dsp:txBody>
      <dsp:txXfrm rot="-5400000">
        <a:off x="1085602" y="1386357"/>
        <a:ext cx="5010287" cy="2676875"/>
      </dsp:txXfrm>
    </dsp:sp>
    <dsp:sp modelId="{C04276DC-EE64-470A-B8BC-09067B8045FA}">
      <dsp:nvSpPr>
        <dsp:cNvPr id="0" name=""/>
        <dsp:cNvSpPr/>
      </dsp:nvSpPr>
      <dsp:spPr>
        <a:xfrm>
          <a:off x="109" y="2064990"/>
          <a:ext cx="1085492" cy="1319609"/>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53098" y="2117979"/>
        <a:ext cx="979514" cy="12136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022351" y="-473143"/>
          <a:ext cx="313679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244600">
            <a:lnSpc>
              <a:spcPct val="90000"/>
            </a:lnSpc>
            <a:spcBef>
              <a:spcPct val="0"/>
            </a:spcBef>
            <a:spcAft>
              <a:spcPct val="15000"/>
            </a:spcAft>
            <a:buChar char="••"/>
          </a:pPr>
          <a:r>
            <a:rPr lang="en-US" sz="2800" kern="1200" dirty="0" smtClean="0">
              <a:solidFill>
                <a:srgbClr val="FF0000"/>
              </a:solidFill>
              <a:effectLst>
                <a:outerShdw blurRad="38100" dist="38100" dir="2700000" algn="tl">
                  <a:srgbClr val="000000">
                    <a:alpha val="43137"/>
                  </a:srgbClr>
                </a:outerShdw>
              </a:effectLst>
            </a:rPr>
            <a:t>Every determinant in a table is a candidate key. </a:t>
          </a:r>
          <a:r>
            <a:rPr lang="en-US" sz="2800" kern="1200" dirty="0" smtClean="0">
              <a:effectLst>
                <a:outerShdw blurRad="38100" dist="38100" dir="2700000" algn="tl">
                  <a:srgbClr val="000000">
                    <a:alpha val="43137"/>
                  </a:srgbClr>
                </a:outerShdw>
              </a:effectLst>
            </a:rPr>
            <a:t>If there is only one candidate key, </a:t>
          </a:r>
          <a:r>
            <a:rPr lang="en-US" sz="2800" kern="1200" dirty="0" err="1" smtClean="0">
              <a:effectLst>
                <a:outerShdw blurRad="38100" dist="38100" dir="2700000" algn="tl">
                  <a:srgbClr val="000000">
                    <a:alpha val="43137"/>
                  </a:srgbClr>
                </a:outerShdw>
              </a:effectLst>
            </a:rPr>
            <a:t>3NF</a:t>
          </a:r>
          <a:r>
            <a:rPr lang="en-US" sz="2800" kern="1200" dirty="0" smtClean="0">
              <a:effectLst>
                <a:outerShdw blurRad="38100" dist="38100" dir="2700000" algn="tl">
                  <a:srgbClr val="000000">
                    <a:alpha val="43137"/>
                  </a:srgbClr>
                </a:outerShdw>
              </a:effectLst>
            </a:rPr>
            <a:t> and </a:t>
          </a:r>
          <a:r>
            <a:rPr lang="en-US" sz="2800" kern="1200" dirty="0" err="1" smtClean="0">
              <a:effectLst>
                <a:outerShdw blurRad="38100" dist="38100" dir="2700000" algn="tl">
                  <a:srgbClr val="000000">
                    <a:alpha val="43137"/>
                  </a:srgbClr>
                </a:outerShdw>
              </a:effectLst>
            </a:rPr>
            <a:t>BCNF</a:t>
          </a:r>
          <a:r>
            <a:rPr lang="en-US" sz="2800" kern="1200" dirty="0" smtClean="0">
              <a:effectLst>
                <a:outerShdw blurRad="38100" dist="38100" dir="2700000" algn="tl">
                  <a:srgbClr val="000000">
                    <a:alpha val="43137"/>
                  </a:srgbClr>
                </a:outerShdw>
              </a:effectLst>
            </a:rPr>
            <a:t> are the same.</a:t>
          </a:r>
          <a:endParaRPr lang="en-US" sz="2800" kern="1200" dirty="0">
            <a:effectLst>
              <a:outerShdw blurRad="38100" dist="38100" dir="2700000" algn="tl">
                <a:srgbClr val="000000">
                  <a:alpha val="43137"/>
                </a:srgbClr>
              </a:outerShdw>
            </a:effectLst>
          </a:endParaRPr>
        </a:p>
      </dsp:txBody>
      <dsp:txXfrm rot="-5400000">
        <a:off x="1085603" y="463605"/>
        <a:ext cx="5010287" cy="3136790"/>
      </dsp:txXfrm>
    </dsp:sp>
    <dsp:sp modelId="{7E429971-BC57-430F-BB25-C0574E5E39E3}">
      <dsp:nvSpPr>
        <dsp:cNvPr id="0" name=""/>
        <dsp:cNvSpPr/>
      </dsp:nvSpPr>
      <dsp:spPr>
        <a:xfrm>
          <a:off x="109" y="0"/>
          <a:ext cx="1085492" cy="4064000"/>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39580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575572" y="-2301215"/>
          <a:ext cx="822895" cy="556322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err="1" smtClean="0">
              <a:effectLst>
                <a:outerShdw blurRad="38100" dist="38100" dir="2700000" algn="tl">
                  <a:srgbClr val="000000">
                    <a:alpha val="43137"/>
                  </a:srgbClr>
                </a:outerShdw>
              </a:effectLst>
            </a:rPr>
            <a:t>3NF</a:t>
          </a:r>
          <a:endParaRPr lang="en-US" sz="3200" kern="1200" dirty="0">
            <a:effectLst>
              <a:outerShdw blurRad="38100" dist="38100" dir="2700000" algn="tl">
                <a:srgbClr val="000000">
                  <a:alpha val="43137"/>
                </a:srgbClr>
              </a:outerShdw>
            </a:effectLst>
          </a:endParaRPr>
        </a:p>
      </dsp:txBody>
      <dsp:txXfrm rot="-5400000">
        <a:off x="1205410" y="68947"/>
        <a:ext cx="5563220" cy="822895"/>
      </dsp:txXfrm>
    </dsp:sp>
    <dsp:sp modelId="{7E429971-BC57-430F-BB25-C0574E5E39E3}">
      <dsp:nvSpPr>
        <dsp:cNvPr id="0" name=""/>
        <dsp:cNvSpPr/>
      </dsp:nvSpPr>
      <dsp:spPr>
        <a:xfrm>
          <a:off x="121" y="0"/>
          <a:ext cx="1205287" cy="959620"/>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1</a:t>
          </a:r>
          <a:endParaRPr lang="en-US" sz="4400" kern="1200" dirty="0"/>
        </a:p>
      </dsp:txBody>
      <dsp:txXfrm>
        <a:off x="46966" y="46845"/>
        <a:ext cx="1111597" cy="865930"/>
      </dsp:txXfrm>
    </dsp:sp>
    <dsp:sp modelId="{B37A5355-225B-4C6F-AED7-6C620F99EECC}">
      <dsp:nvSpPr>
        <dsp:cNvPr id="0" name=""/>
        <dsp:cNvSpPr/>
      </dsp:nvSpPr>
      <dsp:spPr>
        <a:xfrm rot="5400000">
          <a:off x="2297726" y="-119455"/>
          <a:ext cx="3378585" cy="5563220"/>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solidFill>
                <a:srgbClr val="FF0000"/>
              </a:solidFill>
              <a:effectLst>
                <a:outerShdw blurRad="38100" dist="38100" dir="2700000" algn="tl">
                  <a:srgbClr val="000000">
                    <a:alpha val="43137"/>
                  </a:srgbClr>
                </a:outerShdw>
              </a:effectLst>
            </a:rPr>
            <a:t>It has no multivalued dependencies. </a:t>
          </a:r>
          <a:r>
            <a:rPr lang="en-US" sz="2800" kern="1200" dirty="0" smtClean="0">
              <a:effectLst>
                <a:outerShdw blurRad="38100" dist="38100" dir="2700000" algn="tl">
                  <a:srgbClr val="000000">
                    <a:alpha val="43137"/>
                  </a:srgbClr>
                </a:outerShdw>
              </a:effectLst>
            </a:rPr>
            <a:t>A multivalued fact is one in which several values for a column might be determined by one value for another column.</a:t>
          </a:r>
          <a:endParaRPr lang="en-US" sz="2800" kern="1200" dirty="0">
            <a:effectLst>
              <a:outerShdw blurRad="38100" dist="38100" dir="2700000" algn="tl">
                <a:srgbClr val="000000">
                  <a:alpha val="43137"/>
                </a:srgbClr>
              </a:outerShdw>
            </a:effectLst>
          </a:endParaRPr>
        </a:p>
      </dsp:txBody>
      <dsp:txXfrm rot="-5400000">
        <a:off x="1205409" y="972862"/>
        <a:ext cx="5563220" cy="3378585"/>
      </dsp:txXfrm>
    </dsp:sp>
    <dsp:sp modelId="{C04276DC-EE64-470A-B8BC-09067B8045FA}">
      <dsp:nvSpPr>
        <dsp:cNvPr id="0" name=""/>
        <dsp:cNvSpPr/>
      </dsp:nvSpPr>
      <dsp:spPr>
        <a:xfrm>
          <a:off x="121" y="1656182"/>
          <a:ext cx="1205287" cy="2011943"/>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2</a:t>
          </a:r>
          <a:endParaRPr lang="en-US" sz="4400" kern="1200" dirty="0"/>
        </a:p>
      </dsp:txBody>
      <dsp:txXfrm>
        <a:off x="58958" y="1715019"/>
        <a:ext cx="1087613" cy="18942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3FBB442-DE31-4811-8868-59B50C58A936}" type="datetimeFigureOut">
              <a:rPr lang="en-CA" smtClean="0"/>
              <a:t>2020-08-04</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F5334B9-074E-4209-A493-280502A11E39}"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91070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2020-08-04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52756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2020-08-04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127116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2020-08-04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99515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BB442-DE31-4811-8868-59B50C58A936}" type="datetimeFigureOut">
              <a:rPr lang="en-CA" smtClean="0"/>
              <a:t>2020-08-04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487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FBB442-DE31-4811-8868-59B50C58A936}" type="datetimeFigureOut">
              <a:rPr lang="en-CA" smtClean="0"/>
              <a:t>2020-08-04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08396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FBB442-DE31-4811-8868-59B50C58A936}" type="datetimeFigureOut">
              <a:rPr lang="en-CA" smtClean="0"/>
              <a:t>2020-08-04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08747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FBB442-DE31-4811-8868-59B50C58A936}" type="datetimeFigureOut">
              <a:rPr lang="en-CA" smtClean="0"/>
              <a:t>2020-08-04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186914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BB442-DE31-4811-8868-59B50C58A936}" type="datetimeFigureOut">
              <a:rPr lang="en-CA" smtClean="0"/>
              <a:t>2020-08-04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07131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FBB442-DE31-4811-8868-59B50C58A936}" type="datetimeFigureOut">
              <a:rPr lang="en-CA" smtClean="0"/>
              <a:t>2020-08-04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52332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FBB442-DE31-4811-8868-59B50C58A936}" type="datetimeFigureOut">
              <a:rPr lang="en-CA" smtClean="0"/>
              <a:t>2020-08-04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19933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3FBB442-DE31-4811-8868-59B50C58A936}" type="datetimeFigureOut">
              <a:rPr lang="en-CA" smtClean="0"/>
              <a:t>2020-08-04</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F5334B9-074E-4209-A493-280502A11E39}" type="slidenum">
              <a:rPr lang="en-CA" smtClean="0"/>
              <a:t>‹#›</a:t>
            </a:fld>
            <a:endParaRPr lang="en-CA"/>
          </a:p>
        </p:txBody>
      </p:sp>
    </p:spTree>
    <p:extLst>
      <p:ext uri="{BB962C8B-B14F-4D97-AF65-F5344CB8AC3E}">
        <p14:creationId xmlns:p14="http://schemas.microsoft.com/office/powerpoint/2010/main" val="2008610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
            </a:r>
            <a:br>
              <a:rPr lang="en-US" dirty="0" smtClean="0">
                <a:solidFill>
                  <a:srgbClr val="C00000"/>
                </a:solidFill>
              </a:rPr>
            </a:br>
            <a:r>
              <a:rPr lang="en-US" dirty="0" smtClean="0"/>
              <a:t>Normalization</a:t>
            </a:r>
            <a:endParaRPr lang="en-CA" dirty="0"/>
          </a:p>
        </p:txBody>
      </p:sp>
      <p:sp>
        <p:nvSpPr>
          <p:cNvPr id="3" name="Subtitle 2"/>
          <p:cNvSpPr>
            <a:spLocks noGrp="1"/>
          </p:cNvSpPr>
          <p:nvPr>
            <p:ph type="subTitle" idx="1"/>
          </p:nvPr>
        </p:nvSpPr>
        <p:spPr/>
        <p:txBody>
          <a:bodyPr/>
          <a:lstStyle/>
          <a:p>
            <a:r>
              <a:rPr lang="en-US" dirty="0" smtClean="0"/>
              <a:t>Lecture 09</a:t>
            </a:r>
          </a:p>
          <a:p>
            <a:r>
              <a:rPr lang="en-US" sz="1600" dirty="0" smtClean="0"/>
              <a:t>https://opentextbc.ca/dbdesign01/chapter/chapter-12-normalization/</a:t>
            </a:r>
          </a:p>
          <a:p>
            <a:endParaRPr lang="en-CA" dirty="0"/>
          </a:p>
        </p:txBody>
      </p:sp>
    </p:spTree>
    <p:extLst>
      <p:ext uri="{BB962C8B-B14F-4D97-AF65-F5344CB8AC3E}">
        <p14:creationId xmlns:p14="http://schemas.microsoft.com/office/powerpoint/2010/main" val="11807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a:t>
            </a:r>
            <a:r>
              <a:rPr lang="en-US" dirty="0" smtClean="0">
                <a:solidFill>
                  <a:srgbClr val="FF0000"/>
                </a:solidFill>
              </a:rPr>
              <a:t>Anomaly</a:t>
            </a:r>
            <a:endParaRPr lang="en-CA" dirty="0">
              <a:solidFill>
                <a:srgbClr val="FF0000"/>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3640938570"/>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 xmlns:a16="http://schemas.microsoft.com/office/drawing/2014/main" val="20000"/>
                    </a:ext>
                  </a:extLst>
                </a:gridCol>
                <a:gridCol w="962557">
                  <a:extLst>
                    <a:ext uri="{9D8B030D-6E8A-4147-A177-3AD203B41FA5}">
                      <a16:colId xmlns="" xmlns:a16="http://schemas.microsoft.com/office/drawing/2014/main" val="20001"/>
                    </a:ext>
                  </a:extLst>
                </a:gridCol>
                <a:gridCol w="1201611">
                  <a:extLst>
                    <a:ext uri="{9D8B030D-6E8A-4147-A177-3AD203B41FA5}">
                      <a16:colId xmlns="" xmlns:a16="http://schemas.microsoft.com/office/drawing/2014/main" val="20002"/>
                    </a:ext>
                  </a:extLst>
                </a:gridCol>
                <a:gridCol w="535479">
                  <a:extLst>
                    <a:ext uri="{9D8B030D-6E8A-4147-A177-3AD203B41FA5}">
                      <a16:colId xmlns="" xmlns:a16="http://schemas.microsoft.com/office/drawing/2014/main" val="20003"/>
                    </a:ext>
                  </a:extLst>
                </a:gridCol>
                <a:gridCol w="486678">
                  <a:extLst>
                    <a:ext uri="{9D8B030D-6E8A-4147-A177-3AD203B41FA5}">
                      <a16:colId xmlns="" xmlns:a16="http://schemas.microsoft.com/office/drawing/2014/main" val="20004"/>
                    </a:ext>
                  </a:extLst>
                </a:gridCol>
                <a:gridCol w="1336354">
                  <a:extLst>
                    <a:ext uri="{9D8B030D-6E8A-4147-A177-3AD203B41FA5}">
                      <a16:colId xmlns="" xmlns:a16="http://schemas.microsoft.com/office/drawing/2014/main" val="20005"/>
                    </a:ext>
                  </a:extLst>
                </a:gridCol>
                <a:gridCol w="1142875">
                  <a:extLst>
                    <a:ext uri="{9D8B030D-6E8A-4147-A177-3AD203B41FA5}">
                      <a16:colId xmlns="" xmlns:a16="http://schemas.microsoft.com/office/drawing/2014/main" val="20006"/>
                    </a:ext>
                  </a:extLst>
                </a:gridCol>
                <a:gridCol w="670721">
                  <a:extLst>
                    <a:ext uri="{9D8B030D-6E8A-4147-A177-3AD203B41FA5}">
                      <a16:colId xmlns="" xmlns:a16="http://schemas.microsoft.com/office/drawing/2014/main" val="20007"/>
                    </a:ext>
                  </a:extLst>
                </a:gridCol>
                <a:gridCol w="827867">
                  <a:extLst>
                    <a:ext uri="{9D8B030D-6E8A-4147-A177-3AD203B41FA5}">
                      <a16:colId xmlns=""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Update </a:t>
            </a:r>
            <a:r>
              <a:rPr lang="en-CA" sz="2400" dirty="0" smtClean="0"/>
              <a:t>Problem</a:t>
            </a:r>
            <a:endParaRPr lang="en-CA" sz="2400" dirty="0"/>
          </a:p>
          <a:p>
            <a:pPr marL="742950" lvl="1" indent="-285750"/>
            <a:r>
              <a:rPr lang="en-US" sz="2000" dirty="0"/>
              <a:t>The need to perform the same update in several locations of the database because the same data is repeated</a:t>
            </a:r>
          </a:p>
          <a:p>
            <a:pPr marL="742950" lvl="1" indent="-285750"/>
            <a:r>
              <a:rPr lang="en-US" sz="2000" dirty="0"/>
              <a:t>Oakville warehouse is moved to Burlington </a:t>
            </a:r>
          </a:p>
          <a:p>
            <a:pPr marL="742950" lvl="1" indent="-285750"/>
            <a:r>
              <a:rPr lang="en-US" sz="2000" dirty="0"/>
              <a:t>We will have to make more than one change to the </a:t>
            </a:r>
            <a:r>
              <a:rPr lang="en-US" sz="2000" dirty="0" smtClean="0"/>
              <a:t>database </a:t>
            </a:r>
            <a:r>
              <a:rPr lang="en-US" sz="2000" dirty="0" smtClean="0">
                <a:solidFill>
                  <a:srgbClr val="FF0000"/>
                </a:solidFill>
              </a:rPr>
              <a:t>(row2 and row4)</a:t>
            </a:r>
            <a:endParaRPr lang="en-CA" sz="2000" dirty="0">
              <a:solidFill>
                <a:srgbClr val="FF0000"/>
              </a:solidFill>
            </a:endParaRPr>
          </a:p>
          <a:p>
            <a:pPr>
              <a:lnSpc>
                <a:spcPct val="120000"/>
              </a:lnSpc>
            </a:pPr>
            <a:endParaRPr lang="en-CA" dirty="0"/>
          </a:p>
        </p:txBody>
      </p:sp>
      <p:cxnSp>
        <p:nvCxnSpPr>
          <p:cNvPr id="7" name="직선 화살표 연결선 6"/>
          <p:cNvCxnSpPr/>
          <p:nvPr/>
        </p:nvCxnSpPr>
        <p:spPr>
          <a:xfrm flipV="1">
            <a:off x="4043494" y="2852257"/>
            <a:ext cx="1468073" cy="185396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V="1">
            <a:off x="4043494" y="3481431"/>
            <a:ext cx="1468073" cy="122479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H="1" flipV="1">
            <a:off x="6501468" y="3779240"/>
            <a:ext cx="964734" cy="92698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H="1" flipV="1">
            <a:off x="6392411" y="3120705"/>
            <a:ext cx="1073791" cy="1585519"/>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50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a:t>
            </a:r>
            <a:r>
              <a:rPr lang="en-CA" dirty="0">
                <a:solidFill>
                  <a:srgbClr val="FF0000"/>
                </a:solidFill>
              </a:rPr>
              <a:t>Inconsistency </a:t>
            </a:r>
          </a:p>
        </p:txBody>
      </p:sp>
      <p:graphicFrame>
        <p:nvGraphicFramePr>
          <p:cNvPr id="4" name="Content Placeholder 3"/>
          <p:cNvGraphicFramePr>
            <a:graphicFrameLocks/>
          </p:cNvGraphicFramePr>
          <p:nvPr>
            <p:extLst>
              <p:ext uri="{D42A27DB-BD31-4B8C-83A1-F6EECF244321}">
                <p14:modId xmlns:p14="http://schemas.microsoft.com/office/powerpoint/2010/main" val="222453539"/>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 xmlns:a16="http://schemas.microsoft.com/office/drawing/2014/main" val="20000"/>
                    </a:ext>
                  </a:extLst>
                </a:gridCol>
                <a:gridCol w="962557">
                  <a:extLst>
                    <a:ext uri="{9D8B030D-6E8A-4147-A177-3AD203B41FA5}">
                      <a16:colId xmlns="" xmlns:a16="http://schemas.microsoft.com/office/drawing/2014/main" val="20001"/>
                    </a:ext>
                  </a:extLst>
                </a:gridCol>
                <a:gridCol w="1201611">
                  <a:extLst>
                    <a:ext uri="{9D8B030D-6E8A-4147-A177-3AD203B41FA5}">
                      <a16:colId xmlns="" xmlns:a16="http://schemas.microsoft.com/office/drawing/2014/main" val="20002"/>
                    </a:ext>
                  </a:extLst>
                </a:gridCol>
                <a:gridCol w="535479">
                  <a:extLst>
                    <a:ext uri="{9D8B030D-6E8A-4147-A177-3AD203B41FA5}">
                      <a16:colId xmlns="" xmlns:a16="http://schemas.microsoft.com/office/drawing/2014/main" val="20003"/>
                    </a:ext>
                  </a:extLst>
                </a:gridCol>
                <a:gridCol w="486678">
                  <a:extLst>
                    <a:ext uri="{9D8B030D-6E8A-4147-A177-3AD203B41FA5}">
                      <a16:colId xmlns="" xmlns:a16="http://schemas.microsoft.com/office/drawing/2014/main" val="20004"/>
                    </a:ext>
                  </a:extLst>
                </a:gridCol>
                <a:gridCol w="1336354">
                  <a:extLst>
                    <a:ext uri="{9D8B030D-6E8A-4147-A177-3AD203B41FA5}">
                      <a16:colId xmlns="" xmlns:a16="http://schemas.microsoft.com/office/drawing/2014/main" val="20005"/>
                    </a:ext>
                  </a:extLst>
                </a:gridCol>
                <a:gridCol w="1142875">
                  <a:extLst>
                    <a:ext uri="{9D8B030D-6E8A-4147-A177-3AD203B41FA5}">
                      <a16:colId xmlns="" xmlns:a16="http://schemas.microsoft.com/office/drawing/2014/main" val="20006"/>
                    </a:ext>
                  </a:extLst>
                </a:gridCol>
                <a:gridCol w="670721">
                  <a:extLst>
                    <a:ext uri="{9D8B030D-6E8A-4147-A177-3AD203B41FA5}">
                      <a16:colId xmlns="" xmlns:a16="http://schemas.microsoft.com/office/drawing/2014/main" val="20007"/>
                    </a:ext>
                  </a:extLst>
                </a:gridCol>
                <a:gridCol w="827867">
                  <a:extLst>
                    <a:ext uri="{9D8B030D-6E8A-4147-A177-3AD203B41FA5}">
                      <a16:colId xmlns=""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solidFill>
                            <a:srgbClr val="FF0000"/>
                          </a:solidFill>
                          <a:effectLst/>
                        </a:rPr>
                        <a:t>122 Peter St</a:t>
                      </a:r>
                      <a:r>
                        <a:rPr lang="en-CA" sz="1200" dirty="0" smtClean="0">
                          <a:solidFill>
                            <a:srgbClr val="FF0000"/>
                          </a:solidFill>
                          <a:effectLst/>
                        </a:rPr>
                        <a:t>.</a:t>
                      </a:r>
                      <a:endParaRPr lang="en-CA" sz="1200" dirty="0">
                        <a:solidFill>
                          <a:srgbClr val="FF0000"/>
                        </a:solidFill>
                        <a:effectLst/>
                      </a:endParaRPr>
                    </a:p>
                  </a:txBody>
                  <a:tcPr marL="68580" marR="68580" marT="0" marB="0"/>
                </a:tc>
                <a:tc>
                  <a:txBody>
                    <a:bodyPr/>
                    <a:lstStyle/>
                    <a:p>
                      <a:pPr>
                        <a:lnSpc>
                          <a:spcPct val="115000"/>
                        </a:lnSpc>
                        <a:spcAft>
                          <a:spcPts val="0"/>
                        </a:spcAft>
                      </a:pPr>
                      <a:r>
                        <a:rPr lang="en-CA" sz="1200" dirty="0" smtClean="0">
                          <a:solidFill>
                            <a:srgbClr val="FF0000"/>
                          </a:solidFill>
                          <a:effectLst/>
                        </a:rPr>
                        <a:t>Newmarket</a:t>
                      </a:r>
                      <a:endParaRPr lang="en-CA" sz="1200" dirty="0">
                        <a:solidFill>
                          <a:srgbClr val="FF0000"/>
                        </a:solidFill>
                        <a:effectLst/>
                      </a:endParaRPr>
                    </a:p>
                  </a:txBody>
                  <a:tcPr marL="68580" marR="68580" marT="0" marB="0"/>
                </a:tc>
                <a:tc>
                  <a:txBody>
                    <a:bodyPr/>
                    <a:lstStyle/>
                    <a:p>
                      <a:pPr>
                        <a:lnSpc>
                          <a:spcPct val="115000"/>
                        </a:lnSpc>
                        <a:spcAft>
                          <a:spcPts val="0"/>
                        </a:spcAft>
                      </a:pPr>
                      <a:r>
                        <a:rPr lang="en-CA" sz="1200" dirty="0" err="1" smtClean="0">
                          <a:solidFill>
                            <a:srgbClr val="FF0000"/>
                          </a:solidFill>
                          <a:effectLst/>
                        </a:rPr>
                        <a:t>Ont</a:t>
                      </a:r>
                      <a:endParaRPr lang="en-CA" sz="1200" dirty="0">
                        <a:solidFill>
                          <a:srgbClr val="FF0000"/>
                        </a:solidFill>
                        <a:effectLst/>
                      </a:endParaRPr>
                    </a:p>
                  </a:txBody>
                  <a:tcPr marL="68580" marR="68580" marT="0" marB="0"/>
                </a:tc>
                <a:tc>
                  <a:txBody>
                    <a:bodyPr/>
                    <a:lstStyle/>
                    <a:p>
                      <a:pPr>
                        <a:lnSpc>
                          <a:spcPct val="115000"/>
                        </a:lnSpc>
                        <a:spcAft>
                          <a:spcPts val="0"/>
                        </a:spcAft>
                      </a:pPr>
                      <a:r>
                        <a:rPr lang="en-CA" sz="1200" dirty="0" err="1" smtClean="0">
                          <a:solidFill>
                            <a:srgbClr val="FF0000"/>
                          </a:solidFill>
                          <a:effectLst/>
                        </a:rPr>
                        <a:t>L4T5Y6</a:t>
                      </a:r>
                      <a:endParaRPr lang="en-CA" sz="1200" dirty="0">
                        <a:solidFill>
                          <a:srgbClr val="FF0000"/>
                        </a:solidFill>
                        <a:effectLst/>
                      </a:endParaRPr>
                    </a:p>
                  </a:txBody>
                  <a:tcPr marL="68580" marR="68580" marT="0" marB="0"/>
                </a:tc>
                <a:extLst>
                  <a:ext uri="{0D108BD9-81ED-4DB2-BD59-A6C34878D82A}">
                    <a16:rowId xmlns=""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solidFill>
                            <a:srgbClr val="7030A0"/>
                          </a:solidFill>
                          <a:effectLst/>
                          <a:latin typeface="Calibri"/>
                          <a:ea typeface="Calibri"/>
                          <a:cs typeface="Times New Roman"/>
                        </a:rPr>
                        <a:t>4433 Oak Ave</a:t>
                      </a:r>
                      <a:endParaRPr lang="en-CA" sz="1200" dirty="0">
                        <a:solidFill>
                          <a:srgbClr val="7030A0"/>
                        </a:solidFill>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solidFill>
                            <a:srgbClr val="7030A0"/>
                          </a:solidFill>
                          <a:effectLst/>
                          <a:latin typeface="Calibri"/>
                          <a:ea typeface="Calibri"/>
                          <a:cs typeface="Times New Roman"/>
                        </a:rPr>
                        <a:t>Oakville</a:t>
                      </a:r>
                      <a:endParaRPr lang="en-CA" sz="1200" dirty="0">
                        <a:solidFill>
                          <a:srgbClr val="7030A0"/>
                        </a:solidFill>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solidFill>
                            <a:srgbClr val="7030A0"/>
                          </a:solidFill>
                          <a:effectLst/>
                          <a:latin typeface="Calibri"/>
                          <a:ea typeface="Calibri"/>
                          <a:cs typeface="Times New Roman"/>
                        </a:rPr>
                        <a:t>Ont</a:t>
                      </a:r>
                      <a:endParaRPr lang="en-CA" sz="1200" dirty="0">
                        <a:solidFill>
                          <a:srgbClr val="7030A0"/>
                        </a:solidFill>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solidFill>
                            <a:srgbClr val="7030A0"/>
                          </a:solidFill>
                          <a:effectLst/>
                          <a:latin typeface="Calibri"/>
                          <a:ea typeface="Calibri"/>
                          <a:cs typeface="Times New Roman"/>
                        </a:rPr>
                        <a:t>L5T6R5</a:t>
                      </a:r>
                      <a:endParaRPr lang="en-CA" sz="1200" dirty="0">
                        <a:solidFill>
                          <a:srgbClr val="7030A0"/>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solidFill>
                            <a:srgbClr val="FF0000"/>
                          </a:solidFill>
                          <a:effectLst/>
                        </a:rPr>
                        <a:t>122 Peter St.</a:t>
                      </a:r>
                      <a:endParaRPr lang="en-CA" sz="1200" dirty="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solidFill>
                            <a:srgbClr val="FF0000"/>
                          </a:solidFill>
                          <a:effectLst/>
                        </a:rPr>
                        <a:t>Newmarket</a:t>
                      </a:r>
                      <a:endParaRPr lang="en-CA" sz="1200" dirty="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solidFill>
                            <a:srgbClr val="FF0000"/>
                          </a:solidFill>
                          <a:effectLst/>
                        </a:rPr>
                        <a:t>Ont</a:t>
                      </a:r>
                      <a:endParaRPr lang="en-CA" sz="1200" dirty="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solidFill>
                            <a:srgbClr val="FF0000"/>
                          </a:solidFill>
                          <a:effectLst/>
                        </a:rPr>
                        <a:t>L4T5Y6</a:t>
                      </a:r>
                      <a:endParaRPr lang="en-CA" sz="1200" dirty="0">
                        <a:solidFill>
                          <a:srgbClr val="FF0000"/>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solidFill>
                            <a:srgbClr val="7030A0"/>
                          </a:solidFill>
                          <a:effectLst/>
                        </a:rPr>
                        <a:t>4433 Oak Ave</a:t>
                      </a:r>
                      <a:endParaRPr lang="en-CA" sz="1200" dirty="0">
                        <a:solidFill>
                          <a:srgbClr val="7030A0"/>
                        </a:solidFill>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solidFill>
                            <a:srgbClr val="7030A0"/>
                          </a:solidFill>
                          <a:effectLst/>
                        </a:rPr>
                        <a:t>Oakville</a:t>
                      </a:r>
                      <a:endParaRPr lang="en-CA" sz="1200" dirty="0">
                        <a:solidFill>
                          <a:srgbClr val="7030A0"/>
                        </a:solidFill>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solidFill>
                            <a:srgbClr val="7030A0"/>
                          </a:solidFill>
                          <a:effectLst/>
                        </a:rPr>
                        <a:t>Ont</a:t>
                      </a:r>
                      <a:endParaRPr lang="en-CA" sz="1200" dirty="0">
                        <a:solidFill>
                          <a:srgbClr val="7030A0"/>
                        </a:solidFill>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solidFill>
                            <a:srgbClr val="7030A0"/>
                          </a:solidFill>
                          <a:effectLst/>
                        </a:rPr>
                        <a:t>L5T6R5</a:t>
                      </a:r>
                      <a:endParaRPr lang="en-CA" sz="1200" dirty="0">
                        <a:solidFill>
                          <a:srgbClr val="7030A0"/>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Data Inconsistency </a:t>
            </a:r>
            <a:r>
              <a:rPr lang="en-CA" sz="2400" dirty="0" smtClean="0"/>
              <a:t>Problem</a:t>
            </a:r>
            <a:endParaRPr lang="en-CA" sz="2400" dirty="0"/>
          </a:p>
          <a:p>
            <a:pPr marL="742950" lvl="1" indent="-285750"/>
            <a:r>
              <a:rPr lang="en-US" sz="2000" dirty="0"/>
              <a:t>When the same data is repeated in several records</a:t>
            </a:r>
            <a:r>
              <a:rPr lang="en-US" sz="2000" dirty="0" smtClean="0"/>
              <a:t>, </a:t>
            </a:r>
            <a:r>
              <a:rPr lang="en-US" sz="2000" dirty="0"/>
              <a:t>they can be inconsistent </a:t>
            </a:r>
          </a:p>
          <a:p>
            <a:pPr marL="742950" lvl="1" indent="-285750"/>
            <a:r>
              <a:rPr lang="en-US" sz="2000" dirty="0"/>
              <a:t>What is the inconsistency?</a:t>
            </a:r>
            <a:endParaRPr lang="en-CA" sz="2000" dirty="0"/>
          </a:p>
          <a:p>
            <a:pPr>
              <a:lnSpc>
                <a:spcPct val="120000"/>
              </a:lnSpc>
            </a:pPr>
            <a:endParaRPr lang="en-CA" sz="2400" dirty="0"/>
          </a:p>
        </p:txBody>
      </p:sp>
    </p:spTree>
    <p:extLst>
      <p:ext uri="{BB962C8B-B14F-4D97-AF65-F5344CB8AC3E}">
        <p14:creationId xmlns:p14="http://schemas.microsoft.com/office/powerpoint/2010/main" val="98836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a:t>
            </a:r>
            <a:r>
              <a:rPr lang="en-CA" dirty="0">
                <a:solidFill>
                  <a:srgbClr val="FF0000"/>
                </a:solidFill>
              </a:rPr>
              <a:t>Redundancy </a:t>
            </a:r>
          </a:p>
        </p:txBody>
      </p:sp>
      <p:graphicFrame>
        <p:nvGraphicFramePr>
          <p:cNvPr id="4" name="Content Placeholder 3"/>
          <p:cNvGraphicFramePr>
            <a:graphicFrameLocks/>
          </p:cNvGraphicFramePr>
          <p:nvPr>
            <p:extLst>
              <p:ext uri="{D42A27DB-BD31-4B8C-83A1-F6EECF244321}">
                <p14:modId xmlns:p14="http://schemas.microsoft.com/office/powerpoint/2010/main" val="4077191463"/>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 xmlns:a16="http://schemas.microsoft.com/office/drawing/2014/main" val="20000"/>
                    </a:ext>
                  </a:extLst>
                </a:gridCol>
                <a:gridCol w="962557">
                  <a:extLst>
                    <a:ext uri="{9D8B030D-6E8A-4147-A177-3AD203B41FA5}">
                      <a16:colId xmlns="" xmlns:a16="http://schemas.microsoft.com/office/drawing/2014/main" val="20001"/>
                    </a:ext>
                  </a:extLst>
                </a:gridCol>
                <a:gridCol w="1201611">
                  <a:extLst>
                    <a:ext uri="{9D8B030D-6E8A-4147-A177-3AD203B41FA5}">
                      <a16:colId xmlns="" xmlns:a16="http://schemas.microsoft.com/office/drawing/2014/main" val="20002"/>
                    </a:ext>
                  </a:extLst>
                </a:gridCol>
                <a:gridCol w="535479">
                  <a:extLst>
                    <a:ext uri="{9D8B030D-6E8A-4147-A177-3AD203B41FA5}">
                      <a16:colId xmlns="" xmlns:a16="http://schemas.microsoft.com/office/drawing/2014/main" val="20003"/>
                    </a:ext>
                  </a:extLst>
                </a:gridCol>
                <a:gridCol w="486678">
                  <a:extLst>
                    <a:ext uri="{9D8B030D-6E8A-4147-A177-3AD203B41FA5}">
                      <a16:colId xmlns="" xmlns:a16="http://schemas.microsoft.com/office/drawing/2014/main" val="20004"/>
                    </a:ext>
                  </a:extLst>
                </a:gridCol>
                <a:gridCol w="1336354">
                  <a:extLst>
                    <a:ext uri="{9D8B030D-6E8A-4147-A177-3AD203B41FA5}">
                      <a16:colId xmlns="" xmlns:a16="http://schemas.microsoft.com/office/drawing/2014/main" val="20005"/>
                    </a:ext>
                  </a:extLst>
                </a:gridCol>
                <a:gridCol w="1142875">
                  <a:extLst>
                    <a:ext uri="{9D8B030D-6E8A-4147-A177-3AD203B41FA5}">
                      <a16:colId xmlns="" xmlns:a16="http://schemas.microsoft.com/office/drawing/2014/main" val="20006"/>
                    </a:ext>
                  </a:extLst>
                </a:gridCol>
                <a:gridCol w="670721">
                  <a:extLst>
                    <a:ext uri="{9D8B030D-6E8A-4147-A177-3AD203B41FA5}">
                      <a16:colId xmlns="" xmlns:a16="http://schemas.microsoft.com/office/drawing/2014/main" val="20007"/>
                    </a:ext>
                  </a:extLst>
                </a:gridCol>
                <a:gridCol w="827867">
                  <a:extLst>
                    <a:ext uri="{9D8B030D-6E8A-4147-A177-3AD203B41FA5}">
                      <a16:colId xmlns=""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Data Redundancy </a:t>
            </a:r>
            <a:r>
              <a:rPr lang="en-CA" sz="2400" dirty="0" smtClean="0"/>
              <a:t>Problem</a:t>
            </a:r>
            <a:endParaRPr lang="en-CA" sz="2400" dirty="0"/>
          </a:p>
          <a:p>
            <a:pPr marL="742950" lvl="1" indent="-285750"/>
            <a:r>
              <a:rPr lang="en-US" sz="2000" dirty="0"/>
              <a:t>the unnecessary repetition of data in the database of  </a:t>
            </a:r>
            <a:r>
              <a:rPr lang="en-US" sz="2000" u="sng" dirty="0"/>
              <a:t>non-key</a:t>
            </a:r>
            <a:r>
              <a:rPr lang="en-US" sz="2000" dirty="0"/>
              <a:t> fields. </a:t>
            </a:r>
          </a:p>
          <a:p>
            <a:pPr marL="742950" lvl="1" indent="-285750"/>
            <a:r>
              <a:rPr lang="en-US" sz="2000" dirty="0">
                <a:solidFill>
                  <a:srgbClr val="FF0000"/>
                </a:solidFill>
              </a:rPr>
              <a:t>While it is fine to repeat Primary Keys and Foreign Keys, we do </a:t>
            </a:r>
            <a:r>
              <a:rPr lang="en-US" sz="2000" u="sng" dirty="0">
                <a:solidFill>
                  <a:srgbClr val="FF0000"/>
                </a:solidFill>
              </a:rPr>
              <a:t>not</a:t>
            </a:r>
            <a:r>
              <a:rPr lang="en-US" sz="2000" dirty="0">
                <a:solidFill>
                  <a:srgbClr val="FF0000"/>
                </a:solidFill>
              </a:rPr>
              <a:t> want to repeat data fields.</a:t>
            </a:r>
            <a:endParaRPr lang="en-CA" sz="2000" dirty="0">
              <a:solidFill>
                <a:srgbClr val="FF0000"/>
              </a:solidFill>
            </a:endParaRPr>
          </a:p>
        </p:txBody>
      </p:sp>
    </p:spTree>
    <p:extLst>
      <p:ext uri="{BB962C8B-B14F-4D97-AF65-F5344CB8AC3E}">
        <p14:creationId xmlns:p14="http://schemas.microsoft.com/office/powerpoint/2010/main" val="123812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Insert Problem</a:t>
            </a:r>
          </a:p>
        </p:txBody>
      </p:sp>
      <p:sp>
        <p:nvSpPr>
          <p:cNvPr id="3" name="Content Placeholder 2"/>
          <p:cNvSpPr>
            <a:spLocks noGrp="1"/>
          </p:cNvSpPr>
          <p:nvPr>
            <p:ph idx="1"/>
          </p:nvPr>
        </p:nvSpPr>
        <p:spPr/>
        <p:txBody>
          <a:bodyPr/>
          <a:lstStyle/>
          <a:p>
            <a:r>
              <a:rPr lang="en-US" dirty="0"/>
              <a:t>Only one table for storing information, STUDENT</a:t>
            </a:r>
          </a:p>
          <a:p>
            <a:r>
              <a:rPr lang="en-US" dirty="0"/>
              <a:t>Let us say we have just hired a new teacher:  Mr. Vert.  We have no way to put him into the database as he has no students yet.</a:t>
            </a:r>
          </a:p>
          <a:p>
            <a:endParaRPr lang="en-CA" dirty="0"/>
          </a:p>
        </p:txBody>
      </p:sp>
      <p:sp>
        <p:nvSpPr>
          <p:cNvPr id="4" name="TextBox 3"/>
          <p:cNvSpPr txBox="1"/>
          <p:nvPr/>
        </p:nvSpPr>
        <p:spPr>
          <a:xfrm>
            <a:off x="2029981" y="3261098"/>
            <a:ext cx="6768752"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STUDENT(</a:t>
            </a:r>
            <a:r>
              <a:rPr lang="en-US" sz="1600" u="sng" dirty="0"/>
              <a:t>Student-</a:t>
            </a:r>
            <a:r>
              <a:rPr lang="en-US" sz="1600" u="sng" dirty="0" err="1"/>
              <a:t>Num</a:t>
            </a:r>
            <a:r>
              <a:rPr lang="en-US" sz="1600" dirty="0"/>
              <a:t>,  Student-Name,  Teacher,  Student-Age)</a:t>
            </a:r>
            <a:endParaRPr lang="en-CA" sz="1600" dirty="0"/>
          </a:p>
          <a:p>
            <a:r>
              <a:rPr lang="en-US" sz="1600" dirty="0"/>
              <a:t>	1243658712      Tom </a:t>
            </a:r>
            <a:r>
              <a:rPr lang="en-US" sz="1600" dirty="0" err="1"/>
              <a:t>Blu</a:t>
            </a:r>
            <a:r>
              <a:rPr lang="en-US" sz="1600" dirty="0"/>
              <a:t>            </a:t>
            </a:r>
            <a:r>
              <a:rPr lang="en-US" sz="1600" dirty="0" smtClean="0"/>
              <a:t> </a:t>
            </a:r>
            <a:r>
              <a:rPr lang="en-US" sz="1600" dirty="0" err="1" smtClean="0"/>
              <a:t>Ms.Greene</a:t>
            </a:r>
            <a:r>
              <a:rPr lang="en-US" sz="1600" dirty="0" smtClean="0"/>
              <a:t>     14</a:t>
            </a:r>
            <a:endParaRPr lang="en-CA" sz="1600" dirty="0"/>
          </a:p>
          <a:p>
            <a:r>
              <a:rPr lang="en-US" sz="1600" dirty="0"/>
              <a:t>	2343216578      Jill Fall              </a:t>
            </a:r>
            <a:r>
              <a:rPr lang="en-US" sz="1600" dirty="0" err="1" smtClean="0"/>
              <a:t>Mr.Brown</a:t>
            </a:r>
            <a:r>
              <a:rPr lang="en-US" sz="1600" dirty="0" smtClean="0"/>
              <a:t>      14</a:t>
            </a:r>
            <a:endParaRPr lang="en-CA" sz="1600" dirty="0"/>
          </a:p>
          <a:p>
            <a:r>
              <a:rPr lang="en-US" sz="1600" dirty="0"/>
              <a:t>            </a:t>
            </a:r>
            <a:r>
              <a:rPr lang="en-US" sz="1600" dirty="0" smtClean="0"/>
              <a:t>    3214325436      </a:t>
            </a:r>
            <a:r>
              <a:rPr lang="en-US" sz="1600" dirty="0"/>
              <a:t>Jack Pail     </a:t>
            </a:r>
            <a:r>
              <a:rPr lang="en-US" sz="1600" dirty="0" smtClean="0"/>
              <a:t>       </a:t>
            </a:r>
            <a:r>
              <a:rPr lang="en-US" sz="1600" dirty="0" err="1" smtClean="0"/>
              <a:t>Ms.Green</a:t>
            </a:r>
            <a:r>
              <a:rPr lang="en-US" sz="1600" dirty="0" smtClean="0"/>
              <a:t>       14 </a:t>
            </a:r>
            <a:endParaRPr lang="en-CA" sz="1600" dirty="0"/>
          </a:p>
        </p:txBody>
      </p:sp>
    </p:spTree>
    <p:extLst>
      <p:ext uri="{BB962C8B-B14F-4D97-AF65-F5344CB8AC3E}">
        <p14:creationId xmlns:p14="http://schemas.microsoft.com/office/powerpoint/2010/main" val="183131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Deletion Problem</a:t>
            </a:r>
          </a:p>
        </p:txBody>
      </p:sp>
      <p:sp>
        <p:nvSpPr>
          <p:cNvPr id="3" name="Content Placeholder 2"/>
          <p:cNvSpPr>
            <a:spLocks noGrp="1"/>
          </p:cNvSpPr>
          <p:nvPr>
            <p:ph idx="1"/>
          </p:nvPr>
        </p:nvSpPr>
        <p:spPr/>
        <p:txBody>
          <a:bodyPr/>
          <a:lstStyle/>
          <a:p>
            <a:r>
              <a:rPr lang="en-US" dirty="0"/>
              <a:t>If there is no teacher table, and if a teacher’s students all go to high school, then the teacher will disappear from our database.</a:t>
            </a:r>
            <a:endParaRPr lang="en-CA" dirty="0"/>
          </a:p>
          <a:p>
            <a:endParaRPr lang="en-CA" dirty="0"/>
          </a:p>
        </p:txBody>
      </p:sp>
      <p:sp>
        <p:nvSpPr>
          <p:cNvPr id="4" name="TextBox 3"/>
          <p:cNvSpPr txBox="1"/>
          <p:nvPr/>
        </p:nvSpPr>
        <p:spPr>
          <a:xfrm>
            <a:off x="2711624" y="2828836"/>
            <a:ext cx="6768752"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STUDENT(</a:t>
            </a:r>
            <a:r>
              <a:rPr lang="en-US" sz="1600" u="sng" dirty="0"/>
              <a:t>Student-</a:t>
            </a:r>
            <a:r>
              <a:rPr lang="en-US" sz="1600" u="sng" dirty="0" err="1"/>
              <a:t>Num</a:t>
            </a:r>
            <a:r>
              <a:rPr lang="en-US" sz="1600" dirty="0"/>
              <a:t>,  Student-Name,  Teacher,  Student-Age)</a:t>
            </a:r>
            <a:endParaRPr lang="en-CA" sz="1600" dirty="0"/>
          </a:p>
          <a:p>
            <a:r>
              <a:rPr lang="en-US" sz="1600" dirty="0"/>
              <a:t>	1243658712      Tom </a:t>
            </a:r>
            <a:r>
              <a:rPr lang="en-US" sz="1600" dirty="0" err="1"/>
              <a:t>Blu</a:t>
            </a:r>
            <a:r>
              <a:rPr lang="en-US" sz="1600" dirty="0"/>
              <a:t>            </a:t>
            </a:r>
            <a:r>
              <a:rPr lang="en-US" sz="1600" dirty="0" err="1" smtClean="0"/>
              <a:t>Ms.Greene</a:t>
            </a:r>
            <a:r>
              <a:rPr lang="en-US" sz="1600" dirty="0" smtClean="0"/>
              <a:t>    14</a:t>
            </a:r>
            <a:endParaRPr lang="en-CA" sz="1600" dirty="0"/>
          </a:p>
          <a:p>
            <a:r>
              <a:rPr lang="en-US" sz="1600" dirty="0"/>
              <a:t>	2343216578      Jill Fall             </a:t>
            </a:r>
            <a:r>
              <a:rPr lang="en-US" sz="1600" dirty="0" err="1" smtClean="0"/>
              <a:t>Mr.Brown</a:t>
            </a:r>
            <a:r>
              <a:rPr lang="en-US" sz="1600" dirty="0" smtClean="0"/>
              <a:t>     14</a:t>
            </a:r>
            <a:endParaRPr lang="en-CA" sz="1600" dirty="0"/>
          </a:p>
          <a:p>
            <a:r>
              <a:rPr lang="en-US" sz="1600" dirty="0"/>
              <a:t>            </a:t>
            </a:r>
            <a:r>
              <a:rPr lang="en-US" sz="1600" dirty="0" smtClean="0"/>
              <a:t>    3214325436      Jack </a:t>
            </a:r>
            <a:r>
              <a:rPr lang="en-US" sz="1600" dirty="0"/>
              <a:t>Pail     </a:t>
            </a:r>
            <a:r>
              <a:rPr lang="en-US" sz="1600" dirty="0" smtClean="0"/>
              <a:t>      </a:t>
            </a:r>
            <a:r>
              <a:rPr lang="en-US" sz="1600" dirty="0" err="1" smtClean="0"/>
              <a:t>Ms.Green</a:t>
            </a:r>
            <a:r>
              <a:rPr lang="en-US" sz="1600" dirty="0" smtClean="0"/>
              <a:t>      14 </a:t>
            </a:r>
            <a:endParaRPr lang="en-CA" sz="1600" dirty="0"/>
          </a:p>
        </p:txBody>
      </p:sp>
    </p:spTree>
    <p:extLst>
      <p:ext uri="{BB962C8B-B14F-4D97-AF65-F5344CB8AC3E}">
        <p14:creationId xmlns:p14="http://schemas.microsoft.com/office/powerpoint/2010/main" val="1526750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endParaRPr lang="en-CA" dirty="0"/>
          </a:p>
        </p:txBody>
      </p:sp>
      <p:graphicFrame>
        <p:nvGraphicFramePr>
          <p:cNvPr id="6" name="Diagram 5"/>
          <p:cNvGraphicFramePr/>
          <p:nvPr>
            <p:extLst>
              <p:ext uri="{D42A27DB-BD31-4B8C-83A1-F6EECF244321}">
                <p14:modId xmlns:p14="http://schemas.microsoft.com/office/powerpoint/2010/main" val="3930440684"/>
              </p:ext>
            </p:extLst>
          </p:nvPr>
        </p:nvGraphicFramePr>
        <p:xfrm>
          <a:off x="1959032" y="202045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520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2NF</a:t>
            </a:r>
            <a:endParaRPr lang="en-CA" dirty="0"/>
          </a:p>
        </p:txBody>
      </p:sp>
      <p:sp>
        <p:nvSpPr>
          <p:cNvPr id="3" name="Content Placeholder 2"/>
          <p:cNvSpPr>
            <a:spLocks noGrp="1"/>
          </p:cNvSpPr>
          <p:nvPr>
            <p:ph idx="1"/>
          </p:nvPr>
        </p:nvSpPr>
        <p:spPr/>
        <p:txBody>
          <a:bodyPr/>
          <a:lstStyle/>
          <a:p>
            <a:endParaRPr lang="en-CA" dirty="0" smtClean="0"/>
          </a:p>
          <a:p>
            <a:endParaRPr lang="en-CA" dirty="0"/>
          </a:p>
          <a:p>
            <a:endParaRPr lang="en-CA" dirty="0" smtClean="0"/>
          </a:p>
          <a:p>
            <a:endParaRPr lang="en-CA" dirty="0"/>
          </a:p>
          <a:p>
            <a:endParaRPr lang="en-CA" dirty="0" smtClean="0"/>
          </a:p>
          <a:p>
            <a:endParaRPr lang="en-CA" dirty="0"/>
          </a:p>
          <a:p>
            <a:pPr marL="285750" indent="-285750"/>
            <a:r>
              <a:rPr lang="en-CA" dirty="0"/>
              <a:t>Is this table in 2NF?</a:t>
            </a:r>
          </a:p>
          <a:p>
            <a:pPr marL="285750" indent="-285750"/>
            <a:r>
              <a:rPr lang="en-CA" dirty="0"/>
              <a:t>Fix this</a:t>
            </a:r>
          </a:p>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4164454920"/>
              </p:ext>
            </p:extLst>
          </p:nvPr>
        </p:nvGraphicFramePr>
        <p:xfrm>
          <a:off x="1648321"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 xmlns:a16="http://schemas.microsoft.com/office/drawing/2014/main" val="20000"/>
                    </a:ext>
                  </a:extLst>
                </a:gridCol>
                <a:gridCol w="962557">
                  <a:extLst>
                    <a:ext uri="{9D8B030D-6E8A-4147-A177-3AD203B41FA5}">
                      <a16:colId xmlns="" xmlns:a16="http://schemas.microsoft.com/office/drawing/2014/main" val="20001"/>
                    </a:ext>
                  </a:extLst>
                </a:gridCol>
                <a:gridCol w="1201611">
                  <a:extLst>
                    <a:ext uri="{9D8B030D-6E8A-4147-A177-3AD203B41FA5}">
                      <a16:colId xmlns="" xmlns:a16="http://schemas.microsoft.com/office/drawing/2014/main" val="20002"/>
                    </a:ext>
                  </a:extLst>
                </a:gridCol>
                <a:gridCol w="535479">
                  <a:extLst>
                    <a:ext uri="{9D8B030D-6E8A-4147-A177-3AD203B41FA5}">
                      <a16:colId xmlns="" xmlns:a16="http://schemas.microsoft.com/office/drawing/2014/main" val="20003"/>
                    </a:ext>
                  </a:extLst>
                </a:gridCol>
                <a:gridCol w="486678">
                  <a:extLst>
                    <a:ext uri="{9D8B030D-6E8A-4147-A177-3AD203B41FA5}">
                      <a16:colId xmlns="" xmlns:a16="http://schemas.microsoft.com/office/drawing/2014/main" val="20004"/>
                    </a:ext>
                  </a:extLst>
                </a:gridCol>
                <a:gridCol w="1336354">
                  <a:extLst>
                    <a:ext uri="{9D8B030D-6E8A-4147-A177-3AD203B41FA5}">
                      <a16:colId xmlns="" xmlns:a16="http://schemas.microsoft.com/office/drawing/2014/main" val="20005"/>
                    </a:ext>
                  </a:extLst>
                </a:gridCol>
                <a:gridCol w="1142875">
                  <a:extLst>
                    <a:ext uri="{9D8B030D-6E8A-4147-A177-3AD203B41FA5}">
                      <a16:colId xmlns="" xmlns:a16="http://schemas.microsoft.com/office/drawing/2014/main" val="20006"/>
                    </a:ext>
                  </a:extLst>
                </a:gridCol>
                <a:gridCol w="670721">
                  <a:extLst>
                    <a:ext uri="{9D8B030D-6E8A-4147-A177-3AD203B41FA5}">
                      <a16:colId xmlns="" xmlns:a16="http://schemas.microsoft.com/office/drawing/2014/main" val="20007"/>
                    </a:ext>
                  </a:extLst>
                </a:gridCol>
                <a:gridCol w="827867">
                  <a:extLst>
                    <a:ext uri="{9D8B030D-6E8A-4147-A177-3AD203B41FA5}">
                      <a16:colId xmlns=""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
        <p:nvSpPr>
          <p:cNvPr id="5" name="TextBox 4"/>
          <p:cNvSpPr txBox="1"/>
          <p:nvPr/>
        </p:nvSpPr>
        <p:spPr>
          <a:xfrm>
            <a:off x="1802498" y="1828800"/>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154512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2NF</a:t>
            </a:r>
            <a:endParaRPr lang="en-CA" dirty="0"/>
          </a:p>
        </p:txBody>
      </p:sp>
      <p:pic>
        <p:nvPicPr>
          <p:cNvPr id="4" name="table"/>
          <p:cNvPicPr>
            <a:picLocks noChangeAspect="1"/>
          </p:cNvPicPr>
          <p:nvPr/>
        </p:nvPicPr>
        <p:blipFill>
          <a:blip r:embed="rId2"/>
          <a:stretch>
            <a:fillRect/>
          </a:stretch>
        </p:blipFill>
        <p:spPr>
          <a:xfrm>
            <a:off x="1598305" y="1939114"/>
            <a:ext cx="1944216" cy="1034388"/>
          </a:xfrm>
          <a:prstGeom prst="rect">
            <a:avLst/>
          </a:prstGeom>
        </p:spPr>
      </p:pic>
      <p:pic>
        <p:nvPicPr>
          <p:cNvPr id="5" name="table"/>
          <p:cNvPicPr>
            <a:picLocks noChangeAspect="1"/>
          </p:cNvPicPr>
          <p:nvPr/>
        </p:nvPicPr>
        <p:blipFill>
          <a:blip r:embed="rId3"/>
          <a:stretch>
            <a:fillRect/>
          </a:stretch>
        </p:blipFill>
        <p:spPr>
          <a:xfrm>
            <a:off x="4910673" y="2083130"/>
            <a:ext cx="4497001" cy="839020"/>
          </a:xfrm>
          <a:prstGeom prst="rect">
            <a:avLst/>
          </a:prstGeom>
        </p:spPr>
      </p:pic>
      <p:pic>
        <p:nvPicPr>
          <p:cNvPr id="6" name="table"/>
          <p:cNvPicPr>
            <a:picLocks noChangeAspect="1"/>
          </p:cNvPicPr>
          <p:nvPr/>
        </p:nvPicPr>
        <p:blipFill>
          <a:blip r:embed="rId4"/>
          <a:stretch>
            <a:fillRect/>
          </a:stretch>
        </p:blipFill>
        <p:spPr>
          <a:xfrm>
            <a:off x="1454289" y="3739314"/>
            <a:ext cx="3312369" cy="1080120"/>
          </a:xfrm>
          <a:prstGeom prst="rect">
            <a:avLst/>
          </a:prstGeom>
        </p:spPr>
      </p:pic>
      <p:sp>
        <p:nvSpPr>
          <p:cNvPr id="7" name="TextBox 12"/>
          <p:cNvSpPr txBox="1"/>
          <p:nvPr/>
        </p:nvSpPr>
        <p:spPr>
          <a:xfrm>
            <a:off x="1526297" y="3307266"/>
            <a:ext cx="107946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Inventory</a:t>
            </a:r>
            <a:endParaRPr lang="en-CA" dirty="0"/>
          </a:p>
        </p:txBody>
      </p:sp>
      <p:sp>
        <p:nvSpPr>
          <p:cNvPr id="8" name="TextBox 13"/>
          <p:cNvSpPr txBox="1"/>
          <p:nvPr/>
        </p:nvSpPr>
        <p:spPr>
          <a:xfrm>
            <a:off x="5054689" y="1617867"/>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9" name="TextBox 14"/>
          <p:cNvSpPr txBox="1"/>
          <p:nvPr/>
        </p:nvSpPr>
        <p:spPr>
          <a:xfrm>
            <a:off x="1714480" y="1598080"/>
            <a:ext cx="91993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Product</a:t>
            </a:r>
            <a:endParaRPr lang="en-CA" dirty="0"/>
          </a:p>
        </p:txBody>
      </p:sp>
      <p:sp>
        <p:nvSpPr>
          <p:cNvPr id="10" name="TextBox 16"/>
          <p:cNvSpPr txBox="1"/>
          <p:nvPr/>
        </p:nvSpPr>
        <p:spPr>
          <a:xfrm>
            <a:off x="1454289" y="4882150"/>
            <a:ext cx="7218643" cy="175432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Let’s write this out in a text based form called Relational Schema:</a:t>
            </a:r>
          </a:p>
          <a:p>
            <a:r>
              <a:rPr lang="en-CA" dirty="0"/>
              <a:t> </a:t>
            </a:r>
          </a:p>
          <a:p>
            <a:pPr marL="342900" indent="-342900">
              <a:buFont typeface="+mj-lt"/>
              <a:buAutoNum type="arabicPeriod"/>
            </a:pPr>
            <a:r>
              <a:rPr lang="en-CA" dirty="0">
                <a:solidFill>
                  <a:srgbClr val="FF0000"/>
                </a:solidFill>
              </a:rPr>
              <a:t>Capitalize the entity name</a:t>
            </a:r>
          </a:p>
          <a:p>
            <a:pPr marL="342900" indent="-342900">
              <a:buFont typeface="+mj-lt"/>
              <a:buAutoNum type="arabicPeriod"/>
            </a:pPr>
            <a:r>
              <a:rPr lang="en-CA" dirty="0">
                <a:solidFill>
                  <a:srgbClr val="FF0000"/>
                </a:solidFill>
              </a:rPr>
              <a:t>Put attributes in parenthesis</a:t>
            </a:r>
          </a:p>
          <a:p>
            <a:pPr marL="342900" indent="-342900">
              <a:buFont typeface="+mj-lt"/>
              <a:buAutoNum type="arabicPeriod"/>
            </a:pPr>
            <a:r>
              <a:rPr lang="en-CA" dirty="0">
                <a:solidFill>
                  <a:srgbClr val="FF0000"/>
                </a:solidFill>
              </a:rPr>
              <a:t>Bold and underline the primary key</a:t>
            </a:r>
          </a:p>
          <a:p>
            <a:pPr marL="342900" indent="-342900">
              <a:buFont typeface="+mj-lt"/>
              <a:buAutoNum type="arabicPeriod"/>
            </a:pPr>
            <a:r>
              <a:rPr lang="en-CA" dirty="0" smtClean="0">
                <a:solidFill>
                  <a:srgbClr val="FF0000"/>
                </a:solidFill>
              </a:rPr>
              <a:t>For </a:t>
            </a:r>
            <a:r>
              <a:rPr lang="en-CA" dirty="0">
                <a:solidFill>
                  <a:srgbClr val="FF0000"/>
                </a:solidFill>
              </a:rPr>
              <a:t>later - Italicize the foreign </a:t>
            </a:r>
            <a:r>
              <a:rPr lang="en-CA" dirty="0" smtClean="0">
                <a:solidFill>
                  <a:srgbClr val="FF0000"/>
                </a:solidFill>
              </a:rPr>
              <a:t>key or use FK </a:t>
            </a:r>
            <a:endParaRPr lang="en-CA" dirty="0">
              <a:solidFill>
                <a:srgbClr val="FF0000"/>
              </a:solidFill>
            </a:endParaRPr>
          </a:p>
        </p:txBody>
      </p:sp>
    </p:spTree>
    <p:extLst>
      <p:ext uri="{BB962C8B-B14F-4D97-AF65-F5344CB8AC3E}">
        <p14:creationId xmlns:p14="http://schemas.microsoft.com/office/powerpoint/2010/main" val="2676854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a:t>
            </a:r>
            <a:endParaRPr lang="en-CA" dirty="0"/>
          </a:p>
        </p:txBody>
      </p:sp>
      <p:pic>
        <p:nvPicPr>
          <p:cNvPr id="4" name="table"/>
          <p:cNvPicPr>
            <a:picLocks noChangeAspect="1"/>
          </p:cNvPicPr>
          <p:nvPr/>
        </p:nvPicPr>
        <p:blipFill>
          <a:blip r:embed="rId2"/>
          <a:stretch>
            <a:fillRect/>
          </a:stretch>
        </p:blipFill>
        <p:spPr>
          <a:xfrm>
            <a:off x="1598305" y="1952921"/>
            <a:ext cx="1944216" cy="1034388"/>
          </a:xfrm>
          <a:prstGeom prst="rect">
            <a:avLst/>
          </a:prstGeom>
        </p:spPr>
      </p:pic>
      <p:pic>
        <p:nvPicPr>
          <p:cNvPr id="5" name="table"/>
          <p:cNvPicPr>
            <a:picLocks noChangeAspect="1"/>
          </p:cNvPicPr>
          <p:nvPr/>
        </p:nvPicPr>
        <p:blipFill>
          <a:blip r:embed="rId3"/>
          <a:stretch>
            <a:fillRect/>
          </a:stretch>
        </p:blipFill>
        <p:spPr>
          <a:xfrm>
            <a:off x="4910673" y="2096937"/>
            <a:ext cx="4497001" cy="839020"/>
          </a:xfrm>
          <a:prstGeom prst="rect">
            <a:avLst/>
          </a:prstGeom>
        </p:spPr>
      </p:pic>
      <p:pic>
        <p:nvPicPr>
          <p:cNvPr id="6" name="table"/>
          <p:cNvPicPr>
            <a:picLocks noChangeAspect="1"/>
          </p:cNvPicPr>
          <p:nvPr/>
        </p:nvPicPr>
        <p:blipFill>
          <a:blip r:embed="rId4"/>
          <a:stretch>
            <a:fillRect/>
          </a:stretch>
        </p:blipFill>
        <p:spPr>
          <a:xfrm>
            <a:off x="1454289" y="3753121"/>
            <a:ext cx="3312369" cy="1080120"/>
          </a:xfrm>
          <a:prstGeom prst="rect">
            <a:avLst/>
          </a:prstGeom>
        </p:spPr>
      </p:pic>
      <p:sp>
        <p:nvSpPr>
          <p:cNvPr id="7" name="TextBox 12"/>
          <p:cNvSpPr txBox="1"/>
          <p:nvPr/>
        </p:nvSpPr>
        <p:spPr>
          <a:xfrm>
            <a:off x="1526297" y="3321073"/>
            <a:ext cx="107946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Inventory</a:t>
            </a:r>
            <a:endParaRPr lang="en-CA" dirty="0"/>
          </a:p>
        </p:txBody>
      </p:sp>
      <p:sp>
        <p:nvSpPr>
          <p:cNvPr id="8" name="TextBox 13"/>
          <p:cNvSpPr txBox="1"/>
          <p:nvPr/>
        </p:nvSpPr>
        <p:spPr>
          <a:xfrm>
            <a:off x="5054689" y="1631674"/>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9" name="TextBox 14"/>
          <p:cNvSpPr txBox="1"/>
          <p:nvPr/>
        </p:nvSpPr>
        <p:spPr>
          <a:xfrm>
            <a:off x="1714480" y="1611887"/>
            <a:ext cx="91993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Product</a:t>
            </a:r>
            <a:endParaRPr lang="en-CA" dirty="0"/>
          </a:p>
        </p:txBody>
      </p:sp>
      <p:sp>
        <p:nvSpPr>
          <p:cNvPr id="10" name="TextBox 16"/>
          <p:cNvSpPr txBox="1"/>
          <p:nvPr/>
        </p:nvSpPr>
        <p:spPr>
          <a:xfrm>
            <a:off x="1391888" y="5013540"/>
            <a:ext cx="6749539"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PRODUCT  (</a:t>
            </a:r>
            <a:r>
              <a:rPr lang="en-CA" b="1" u="sng" dirty="0" err="1"/>
              <a:t>product_id</a:t>
            </a:r>
            <a:r>
              <a:rPr lang="en-CA" dirty="0"/>
              <a:t>, </a:t>
            </a:r>
            <a:r>
              <a:rPr lang="en-CA" dirty="0" err="1"/>
              <a:t>prod_desc</a:t>
            </a:r>
            <a:r>
              <a:rPr lang="en-CA" dirty="0"/>
              <a:t>)</a:t>
            </a:r>
          </a:p>
          <a:p>
            <a:r>
              <a:rPr lang="en-CA" dirty="0"/>
              <a:t> </a:t>
            </a:r>
          </a:p>
          <a:p>
            <a:r>
              <a:rPr lang="en-CA" dirty="0"/>
              <a:t>WAREHOUSE (</a:t>
            </a:r>
            <a:r>
              <a:rPr lang="en-CA" b="1" u="sng" dirty="0" err="1"/>
              <a:t>whse_id</a:t>
            </a:r>
            <a:r>
              <a:rPr lang="en-CA" dirty="0"/>
              <a:t>, </a:t>
            </a:r>
            <a:r>
              <a:rPr lang="en-CA" dirty="0" err="1"/>
              <a:t>whse_address</a:t>
            </a:r>
            <a:r>
              <a:rPr lang="en-CA" dirty="0"/>
              <a:t>, city, </a:t>
            </a:r>
            <a:r>
              <a:rPr lang="en-CA" dirty="0" err="1"/>
              <a:t>prov</a:t>
            </a:r>
            <a:r>
              <a:rPr lang="en-CA" dirty="0"/>
              <a:t>, </a:t>
            </a:r>
            <a:r>
              <a:rPr lang="en-CA" dirty="0" err="1"/>
              <a:t>pcode</a:t>
            </a:r>
            <a:r>
              <a:rPr lang="en-CA" dirty="0"/>
              <a:t>)</a:t>
            </a:r>
          </a:p>
          <a:p>
            <a:r>
              <a:rPr lang="en-CA" dirty="0"/>
              <a:t> </a:t>
            </a:r>
          </a:p>
          <a:p>
            <a:r>
              <a:rPr lang="en-CA" dirty="0"/>
              <a:t>INVENTORY (</a:t>
            </a:r>
            <a:r>
              <a:rPr lang="en-CA" b="1" u="sng" dirty="0" err="1" smtClean="0"/>
              <a:t>whse_id</a:t>
            </a:r>
            <a:r>
              <a:rPr lang="en-CA" b="1" u="sng" dirty="0" smtClean="0"/>
              <a:t> (FK), </a:t>
            </a:r>
            <a:r>
              <a:rPr lang="en-CA" b="1" u="sng" dirty="0" err="1" smtClean="0"/>
              <a:t>product_id</a:t>
            </a:r>
            <a:r>
              <a:rPr lang="en-CA" b="1" u="sng" dirty="0" smtClean="0"/>
              <a:t> (FK)</a:t>
            </a:r>
            <a:r>
              <a:rPr lang="en-CA" dirty="0" smtClean="0"/>
              <a:t>, </a:t>
            </a:r>
            <a:r>
              <a:rPr lang="en-CA" dirty="0"/>
              <a:t>bin, </a:t>
            </a:r>
            <a:r>
              <a:rPr lang="en-CA" dirty="0" err="1"/>
              <a:t>qty</a:t>
            </a:r>
            <a:r>
              <a:rPr lang="en-CA" dirty="0"/>
              <a:t>)</a:t>
            </a:r>
          </a:p>
        </p:txBody>
      </p:sp>
    </p:spTree>
    <p:extLst>
      <p:ext uri="{BB962C8B-B14F-4D97-AF65-F5344CB8AC3E}">
        <p14:creationId xmlns:p14="http://schemas.microsoft.com/office/powerpoint/2010/main" val="278104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 comes to a similar conclusion</a:t>
            </a:r>
            <a:endParaRPr lang="en-CA" dirty="0"/>
          </a:p>
        </p:txBody>
      </p:sp>
      <p:sp>
        <p:nvSpPr>
          <p:cNvPr id="3" name="Content Placeholder 2"/>
          <p:cNvSpPr>
            <a:spLocks noGrp="1"/>
          </p:cNvSpPr>
          <p:nvPr>
            <p:ph idx="1"/>
          </p:nvPr>
        </p:nvSpPr>
        <p:spPr/>
        <p:txBody>
          <a:bodyPr/>
          <a:lstStyle/>
          <a:p>
            <a:r>
              <a:rPr lang="en-US" sz="2000" dirty="0"/>
              <a:t>Distribution Company </a:t>
            </a:r>
            <a:r>
              <a:rPr lang="en-US" sz="2000" dirty="0">
                <a:solidFill>
                  <a:srgbClr val="FF0000"/>
                </a:solidFill>
              </a:rPr>
              <a:t>Many-to-Many ERD </a:t>
            </a:r>
            <a:r>
              <a:rPr lang="en-US" sz="2000" dirty="0"/>
              <a:t>Many products stored in many </a:t>
            </a:r>
            <a:r>
              <a:rPr lang="en-US" sz="2000" dirty="0" smtClean="0"/>
              <a:t>warehouses</a:t>
            </a:r>
            <a:endParaRPr lang="en-US" dirty="0"/>
          </a:p>
          <a:p>
            <a:r>
              <a:rPr lang="en-US" dirty="0"/>
              <a:t>A large distribution company has many warehouses across the county which provides faster shipping for customers. The company handles many products that may be stored in any of the company’s warehouses. Of course, there will be times when a product is out of stock and is not stored in a particular warehouse. The company wants to know the quantity on hand (inventory) for each product at each warehouse. </a:t>
            </a:r>
            <a:r>
              <a:rPr lang="en-US" dirty="0">
                <a:solidFill>
                  <a:srgbClr val="FF0000"/>
                </a:solidFill>
              </a:rPr>
              <a:t>For products store the product id, product name, and unit cost</a:t>
            </a:r>
            <a:r>
              <a:rPr lang="en-US" dirty="0"/>
              <a:t>. </a:t>
            </a:r>
            <a:r>
              <a:rPr lang="en-US" dirty="0">
                <a:solidFill>
                  <a:srgbClr val="FF0000"/>
                </a:solidFill>
              </a:rPr>
              <a:t>For warehouses, store the warehouse id and city. </a:t>
            </a:r>
          </a:p>
          <a:p>
            <a:endParaRPr lang="en-CA" dirty="0"/>
          </a:p>
        </p:txBody>
      </p:sp>
    </p:spTree>
    <p:extLst>
      <p:ext uri="{BB962C8B-B14F-4D97-AF65-F5344CB8AC3E}">
        <p14:creationId xmlns:p14="http://schemas.microsoft.com/office/powerpoint/2010/main" val="30260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Normalization?</a:t>
            </a:r>
            <a:endParaRPr lang="en-CA" dirty="0">
              <a:solidFill>
                <a:srgbClr val="C00000"/>
              </a:solidFill>
            </a:endParaRPr>
          </a:p>
        </p:txBody>
      </p:sp>
      <p:sp>
        <p:nvSpPr>
          <p:cNvPr id="3" name="Content Placeholder 2"/>
          <p:cNvSpPr>
            <a:spLocks noGrp="1"/>
          </p:cNvSpPr>
          <p:nvPr>
            <p:ph idx="1"/>
          </p:nvPr>
        </p:nvSpPr>
        <p:spPr/>
        <p:txBody>
          <a:bodyPr/>
          <a:lstStyle/>
          <a:p>
            <a:r>
              <a:rPr lang="en-CA" dirty="0" smtClean="0">
                <a:solidFill>
                  <a:srgbClr val="FF0000"/>
                </a:solidFill>
              </a:rPr>
              <a:t>Normalization is a series of steps used to evaluate and modify table structures to ensure that every non-key column in every table is directly dependent on the primary key</a:t>
            </a:r>
            <a:r>
              <a:rPr lang="en-CA" dirty="0" smtClean="0"/>
              <a:t>.</a:t>
            </a:r>
          </a:p>
          <a:p>
            <a:r>
              <a:rPr lang="en-CA" dirty="0" smtClean="0"/>
              <a:t>The results  of normalization are </a:t>
            </a:r>
            <a:r>
              <a:rPr lang="en-CA" dirty="0" smtClean="0">
                <a:solidFill>
                  <a:srgbClr val="FF0000"/>
                </a:solidFill>
              </a:rPr>
              <a:t>reduced redundancies</a:t>
            </a:r>
            <a:r>
              <a:rPr lang="en-CA" dirty="0" smtClean="0"/>
              <a:t>, </a:t>
            </a:r>
            <a:r>
              <a:rPr lang="en-CA" dirty="0" smtClean="0">
                <a:solidFill>
                  <a:srgbClr val="FF0000"/>
                </a:solidFill>
              </a:rPr>
              <a:t>fewer anomalies </a:t>
            </a:r>
            <a:r>
              <a:rPr lang="en-CA" dirty="0" smtClean="0"/>
              <a:t>and </a:t>
            </a:r>
            <a:r>
              <a:rPr lang="en-CA" dirty="0" smtClean="0">
                <a:solidFill>
                  <a:srgbClr val="FF0000"/>
                </a:solidFill>
              </a:rPr>
              <a:t>improved efficiencies</a:t>
            </a:r>
            <a:r>
              <a:rPr lang="en-CA" dirty="0" smtClean="0"/>
              <a:t>.</a:t>
            </a:r>
          </a:p>
          <a:p>
            <a:r>
              <a:rPr lang="en-CA" dirty="0" smtClean="0"/>
              <a:t>Anomaly : </a:t>
            </a:r>
            <a:r>
              <a:rPr lang="ko-KR" altLang="en-US" dirty="0"/>
              <a:t>데이터베이스가 추가</a:t>
            </a:r>
            <a:r>
              <a:rPr lang="en-US" altLang="ko-KR" dirty="0"/>
              <a:t>, </a:t>
            </a:r>
            <a:r>
              <a:rPr lang="ko-KR" altLang="en-US" dirty="0"/>
              <a:t>삭제 또는 변동이 될 때 생기는 불필요한 사항</a:t>
            </a:r>
            <a:endParaRPr lang="en-CA" dirty="0" smtClean="0"/>
          </a:p>
          <a:p>
            <a:endParaRPr lang="en-CA" dirty="0"/>
          </a:p>
        </p:txBody>
      </p:sp>
    </p:spTree>
    <p:extLst>
      <p:ext uri="{BB962C8B-B14F-4D97-AF65-F5344CB8AC3E}">
        <p14:creationId xmlns:p14="http://schemas.microsoft.com/office/powerpoint/2010/main" val="2602282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ERD</a:t>
            </a:r>
            <a:endParaRPr lang="en-CA" dirty="0"/>
          </a:p>
        </p:txBody>
      </p:sp>
      <p:pic>
        <p:nvPicPr>
          <p:cNvPr id="4" name="Picture 3"/>
          <p:cNvPicPr>
            <a:picLocks noChangeAspect="1"/>
          </p:cNvPicPr>
          <p:nvPr/>
        </p:nvPicPr>
        <p:blipFill>
          <a:blip r:embed="rId2"/>
          <a:stretch>
            <a:fillRect/>
          </a:stretch>
        </p:blipFill>
        <p:spPr>
          <a:xfrm>
            <a:off x="2428702" y="2058374"/>
            <a:ext cx="5476702" cy="3908518"/>
          </a:xfrm>
          <a:prstGeom prst="rect">
            <a:avLst/>
          </a:prstGeom>
        </p:spPr>
      </p:pic>
    </p:spTree>
    <p:extLst>
      <p:ext uri="{BB962C8B-B14F-4D97-AF65-F5344CB8AC3E}">
        <p14:creationId xmlns:p14="http://schemas.microsoft.com/office/powerpoint/2010/main" val="308553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endParaRPr lang="en-CA" dirty="0"/>
          </a:p>
        </p:txBody>
      </p:sp>
      <p:graphicFrame>
        <p:nvGraphicFramePr>
          <p:cNvPr id="4" name="Diagram 3"/>
          <p:cNvGraphicFramePr/>
          <p:nvPr>
            <p:extLst>
              <p:ext uri="{D42A27DB-BD31-4B8C-83A1-F6EECF244321}">
                <p14:modId xmlns:p14="http://schemas.microsoft.com/office/powerpoint/2010/main" val="3342267524"/>
              </p:ext>
            </p:extLst>
          </p:nvPr>
        </p:nvGraphicFramePr>
        <p:xfrm>
          <a:off x="1850968" y="204539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59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3NF</a:t>
            </a:r>
            <a:endParaRPr lang="en-CA" dirty="0"/>
          </a:p>
        </p:txBody>
      </p:sp>
      <p:pic>
        <p:nvPicPr>
          <p:cNvPr id="4" name="table"/>
          <p:cNvPicPr>
            <a:picLocks noChangeAspect="1"/>
          </p:cNvPicPr>
          <p:nvPr/>
        </p:nvPicPr>
        <p:blipFill>
          <a:blip r:embed="rId2"/>
          <a:stretch>
            <a:fillRect/>
          </a:stretch>
        </p:blipFill>
        <p:spPr>
          <a:xfrm>
            <a:off x="1739942" y="2597829"/>
            <a:ext cx="4497001" cy="839020"/>
          </a:xfrm>
          <a:prstGeom prst="rect">
            <a:avLst/>
          </a:prstGeom>
        </p:spPr>
      </p:pic>
      <p:sp>
        <p:nvSpPr>
          <p:cNvPr id="5" name="TextBox 13"/>
          <p:cNvSpPr txBox="1"/>
          <p:nvPr/>
        </p:nvSpPr>
        <p:spPr>
          <a:xfrm>
            <a:off x="1650988" y="2259275"/>
            <a:ext cx="1244251"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600" dirty="0" smtClean="0"/>
              <a:t>Warehouse</a:t>
            </a:r>
            <a:endParaRPr lang="en-CA" sz="1600" dirty="0"/>
          </a:p>
        </p:txBody>
      </p:sp>
      <p:sp>
        <p:nvSpPr>
          <p:cNvPr id="6" name="TextBox 16"/>
          <p:cNvSpPr txBox="1"/>
          <p:nvPr/>
        </p:nvSpPr>
        <p:spPr>
          <a:xfrm>
            <a:off x="1424165" y="3775403"/>
            <a:ext cx="883374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To satisfy the second rule of 3NF, the warehouse table can be split into two tables.</a:t>
            </a:r>
            <a:endParaRPr lang="en-CA" dirty="0"/>
          </a:p>
        </p:txBody>
      </p:sp>
      <p:cxnSp>
        <p:nvCxnSpPr>
          <p:cNvPr id="7" name="직선 화살표 연결선 6"/>
          <p:cNvCxnSpPr/>
          <p:nvPr/>
        </p:nvCxnSpPr>
        <p:spPr>
          <a:xfrm flipH="1" flipV="1">
            <a:off x="4253218" y="3347208"/>
            <a:ext cx="604008" cy="18371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V="1">
            <a:off x="4857226" y="3347208"/>
            <a:ext cx="152400" cy="18371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4857226" y="3347208"/>
            <a:ext cx="897622" cy="18371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33101" y="5100506"/>
            <a:ext cx="4941116" cy="646331"/>
          </a:xfrm>
          <a:prstGeom prst="rect">
            <a:avLst/>
          </a:prstGeom>
          <a:noFill/>
        </p:spPr>
        <p:txBody>
          <a:bodyPr wrap="square" rtlCol="0">
            <a:spAutoFit/>
          </a:bodyPr>
          <a:lstStyle/>
          <a:p>
            <a:r>
              <a:rPr lang="en-US" altLang="ko-KR" dirty="0" smtClean="0"/>
              <a:t>Non-key column</a:t>
            </a:r>
            <a:r>
              <a:rPr lang="ko-KR" altLang="en-US" dirty="0" smtClean="0"/>
              <a:t>인 </a:t>
            </a:r>
            <a:r>
              <a:rPr lang="en-US" altLang="ko-KR" dirty="0" err="1" smtClean="0"/>
              <a:t>pcode</a:t>
            </a:r>
            <a:r>
              <a:rPr lang="en-US" altLang="ko-KR" dirty="0" smtClean="0"/>
              <a:t>(postal code)</a:t>
            </a:r>
            <a:r>
              <a:rPr lang="ko-KR" altLang="en-US" dirty="0" smtClean="0"/>
              <a:t>가</a:t>
            </a:r>
            <a:r>
              <a:rPr lang="en-US" altLang="ko-KR" dirty="0" smtClean="0"/>
              <a:t> city</a:t>
            </a:r>
            <a:r>
              <a:rPr lang="ko-KR" altLang="en-US" dirty="0" smtClean="0"/>
              <a:t>와 </a:t>
            </a:r>
            <a:r>
              <a:rPr lang="en-US" altLang="ko-KR" dirty="0" err="1" smtClean="0"/>
              <a:t>prov</a:t>
            </a:r>
            <a:r>
              <a:rPr lang="ko-KR" altLang="en-US" dirty="0" smtClean="0"/>
              <a:t>를 결정함</a:t>
            </a:r>
            <a:endParaRPr lang="ko-KR" altLang="en-US" dirty="0"/>
          </a:p>
        </p:txBody>
      </p:sp>
    </p:spTree>
    <p:extLst>
      <p:ext uri="{BB962C8B-B14F-4D97-AF65-F5344CB8AC3E}">
        <p14:creationId xmlns:p14="http://schemas.microsoft.com/office/powerpoint/2010/main" val="1653989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3NF</a:t>
            </a:r>
            <a:endParaRPr lang="en-CA" dirty="0"/>
          </a:p>
        </p:txBody>
      </p:sp>
      <p:pic>
        <p:nvPicPr>
          <p:cNvPr id="4" name="table"/>
          <p:cNvPicPr>
            <a:picLocks noChangeAspect="1"/>
          </p:cNvPicPr>
          <p:nvPr/>
        </p:nvPicPr>
        <p:blipFill>
          <a:blip r:embed="rId2"/>
          <a:stretch>
            <a:fillRect/>
          </a:stretch>
        </p:blipFill>
        <p:spPr>
          <a:xfrm>
            <a:off x="1689950" y="2347606"/>
            <a:ext cx="3384376" cy="986774"/>
          </a:xfrm>
          <a:prstGeom prst="rect">
            <a:avLst/>
          </a:prstGeom>
        </p:spPr>
      </p:pic>
      <p:sp>
        <p:nvSpPr>
          <p:cNvPr id="5" name="TextBox 13"/>
          <p:cNvSpPr txBox="1"/>
          <p:nvPr/>
        </p:nvSpPr>
        <p:spPr>
          <a:xfrm>
            <a:off x="1689950" y="1978274"/>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6" name="TextBox 16"/>
          <p:cNvSpPr txBox="1"/>
          <p:nvPr/>
        </p:nvSpPr>
        <p:spPr>
          <a:xfrm>
            <a:off x="1594332" y="3621332"/>
            <a:ext cx="475659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Postal Code determines city and province.</a:t>
            </a:r>
            <a:endParaRPr lang="en-CA" dirty="0"/>
          </a:p>
        </p:txBody>
      </p:sp>
      <p:pic>
        <p:nvPicPr>
          <p:cNvPr id="7" name="table"/>
          <p:cNvPicPr>
            <a:picLocks noChangeAspect="1"/>
          </p:cNvPicPr>
          <p:nvPr/>
        </p:nvPicPr>
        <p:blipFill>
          <a:blip r:embed="rId3"/>
          <a:stretch>
            <a:fillRect/>
          </a:stretch>
        </p:blipFill>
        <p:spPr>
          <a:xfrm>
            <a:off x="5727586" y="2493132"/>
            <a:ext cx="3164515" cy="841248"/>
          </a:xfrm>
          <a:prstGeom prst="rect">
            <a:avLst/>
          </a:prstGeom>
        </p:spPr>
      </p:pic>
      <p:sp>
        <p:nvSpPr>
          <p:cNvPr id="8" name="TextBox 5"/>
          <p:cNvSpPr txBox="1"/>
          <p:nvPr/>
        </p:nvSpPr>
        <p:spPr>
          <a:xfrm>
            <a:off x="5654227" y="2071502"/>
            <a:ext cx="12278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err="1" smtClean="0"/>
              <a:t>PostalCode</a:t>
            </a:r>
            <a:endParaRPr lang="en-CA" dirty="0"/>
          </a:p>
        </p:txBody>
      </p:sp>
    </p:spTree>
    <p:extLst>
      <p:ext uri="{BB962C8B-B14F-4D97-AF65-F5344CB8AC3E}">
        <p14:creationId xmlns:p14="http://schemas.microsoft.com/office/powerpoint/2010/main" val="608807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is this table not in 3NF</a:t>
            </a:r>
            <a:r>
              <a:rPr lang="en-CA" dirty="0" smtClean="0"/>
              <a:t>?</a:t>
            </a:r>
            <a:endParaRPr lang="en-CA" dirty="0"/>
          </a:p>
        </p:txBody>
      </p:sp>
      <p:pic>
        <p:nvPicPr>
          <p:cNvPr id="4" name="table"/>
          <p:cNvPicPr>
            <a:picLocks noChangeAspect="1"/>
          </p:cNvPicPr>
          <p:nvPr/>
        </p:nvPicPr>
        <p:blipFill>
          <a:blip r:embed="rId2"/>
          <a:stretch>
            <a:fillRect/>
          </a:stretch>
        </p:blipFill>
        <p:spPr>
          <a:xfrm>
            <a:off x="1261872" y="2536393"/>
            <a:ext cx="6221308" cy="1219200"/>
          </a:xfrm>
          <a:prstGeom prst="rect">
            <a:avLst/>
          </a:prstGeom>
        </p:spPr>
      </p:pic>
      <p:sp>
        <p:nvSpPr>
          <p:cNvPr id="5" name="Rectangle 4"/>
          <p:cNvSpPr>
            <a:spLocks noChangeArrowheads="1"/>
          </p:cNvSpPr>
          <p:nvPr/>
        </p:nvSpPr>
        <p:spPr bwMode="auto">
          <a:xfrm>
            <a:off x="1261872" y="2032337"/>
            <a:ext cx="1008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ORDER</a:t>
            </a:r>
            <a:endParaRPr kumimoji="0" lang="en-CA"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 name="직선 화살표 연결선 5"/>
          <p:cNvCxnSpPr/>
          <p:nvPr/>
        </p:nvCxnSpPr>
        <p:spPr>
          <a:xfrm flipV="1">
            <a:off x="5721292" y="3670373"/>
            <a:ext cx="897622" cy="18371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97167" y="5423671"/>
            <a:ext cx="4941116" cy="646331"/>
          </a:xfrm>
          <a:prstGeom prst="rect">
            <a:avLst/>
          </a:prstGeom>
          <a:noFill/>
        </p:spPr>
        <p:txBody>
          <a:bodyPr wrap="square" rtlCol="0">
            <a:spAutoFit/>
          </a:bodyPr>
          <a:lstStyle/>
          <a:p>
            <a:r>
              <a:rPr lang="en-US" altLang="ko-KR" dirty="0" smtClean="0"/>
              <a:t>Non-key column(quantity, </a:t>
            </a:r>
            <a:r>
              <a:rPr lang="en-US" altLang="ko-KR" dirty="0" err="1" smtClean="0"/>
              <a:t>unit_price</a:t>
            </a:r>
            <a:r>
              <a:rPr lang="en-US" altLang="ko-KR" dirty="0" smtClean="0"/>
              <a:t>)</a:t>
            </a:r>
            <a:r>
              <a:rPr lang="ko-KR" altLang="en-US" dirty="0" smtClean="0"/>
              <a:t>에 의해 결정됨</a:t>
            </a:r>
            <a:endParaRPr lang="ko-KR" altLang="en-US" dirty="0"/>
          </a:p>
        </p:txBody>
      </p:sp>
    </p:spTree>
    <p:extLst>
      <p:ext uri="{BB962C8B-B14F-4D97-AF65-F5344CB8AC3E}">
        <p14:creationId xmlns:p14="http://schemas.microsoft.com/office/powerpoint/2010/main" val="3086271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ORDER in </a:t>
            </a:r>
            <a:r>
              <a:rPr lang="en-CA" dirty="0" smtClean="0"/>
              <a:t>3NF</a:t>
            </a:r>
            <a:endParaRPr lang="en-CA" dirty="0"/>
          </a:p>
        </p:txBody>
      </p:sp>
      <p:pic>
        <p:nvPicPr>
          <p:cNvPr id="4" name="table"/>
          <p:cNvPicPr>
            <a:picLocks noChangeAspect="1"/>
          </p:cNvPicPr>
          <p:nvPr/>
        </p:nvPicPr>
        <p:blipFill>
          <a:blip r:embed="rId2"/>
          <a:stretch>
            <a:fillRect/>
          </a:stretch>
        </p:blipFill>
        <p:spPr>
          <a:xfrm>
            <a:off x="1491831" y="2639166"/>
            <a:ext cx="4918970" cy="1219200"/>
          </a:xfrm>
          <a:prstGeom prst="rect">
            <a:avLst/>
          </a:prstGeom>
        </p:spPr>
      </p:pic>
      <p:sp>
        <p:nvSpPr>
          <p:cNvPr id="5" name="Rectangle 4"/>
          <p:cNvSpPr>
            <a:spLocks noChangeArrowheads="1"/>
          </p:cNvSpPr>
          <p:nvPr/>
        </p:nvSpPr>
        <p:spPr bwMode="auto">
          <a:xfrm>
            <a:off x="1491831" y="2135110"/>
            <a:ext cx="1008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ORDER</a:t>
            </a:r>
            <a:endParaRPr kumimoji="0" lang="en-CA"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0427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Functional Dependency</a:t>
            </a:r>
          </a:p>
        </p:txBody>
      </p:sp>
      <p:sp>
        <p:nvSpPr>
          <p:cNvPr id="3" name="Content Placeholder 2"/>
          <p:cNvSpPr>
            <a:spLocks noGrp="1"/>
          </p:cNvSpPr>
          <p:nvPr>
            <p:ph idx="1"/>
          </p:nvPr>
        </p:nvSpPr>
        <p:spPr/>
        <p:txBody>
          <a:bodyPr/>
          <a:lstStyle/>
          <a:p>
            <a:r>
              <a:rPr lang="en-CA" dirty="0">
                <a:solidFill>
                  <a:srgbClr val="FF0000"/>
                </a:solidFill>
              </a:rPr>
              <a:t>A functional dependency occurs when </a:t>
            </a:r>
            <a:r>
              <a:rPr lang="en-CA" u="sng" dirty="0">
                <a:solidFill>
                  <a:srgbClr val="FF0000"/>
                </a:solidFill>
              </a:rPr>
              <a:t>one or more attributes in a table uniquely determines another attribute</a:t>
            </a:r>
          </a:p>
          <a:p>
            <a:r>
              <a:rPr lang="en-CA" dirty="0" err="1"/>
              <a:t>product_id</a:t>
            </a:r>
            <a:r>
              <a:rPr lang="en-CA" dirty="0"/>
              <a:t> </a:t>
            </a:r>
            <a:r>
              <a:rPr lang="en-CA" dirty="0">
                <a:sym typeface="Wingdings" panose="05000000000000000000" pitchFamily="2" charset="2"/>
              </a:rPr>
              <a:t> </a:t>
            </a:r>
            <a:r>
              <a:rPr lang="en-CA" dirty="0" err="1">
                <a:sym typeface="Wingdings" panose="05000000000000000000" pitchFamily="2" charset="2"/>
              </a:rPr>
              <a:t>prod_desc</a:t>
            </a:r>
            <a:endParaRPr lang="en-CA" dirty="0">
              <a:sym typeface="Wingdings" panose="05000000000000000000" pitchFamily="2" charset="2"/>
            </a:endParaRPr>
          </a:p>
          <a:p>
            <a:r>
              <a:rPr lang="en-CA" dirty="0" err="1">
                <a:sym typeface="Wingdings" panose="05000000000000000000" pitchFamily="2" charset="2"/>
              </a:rPr>
              <a:t>whse_id</a:t>
            </a:r>
            <a:r>
              <a:rPr lang="en-CA" dirty="0">
                <a:sym typeface="Wingdings" panose="05000000000000000000" pitchFamily="2" charset="2"/>
              </a:rPr>
              <a:t>, </a:t>
            </a:r>
            <a:r>
              <a:rPr lang="en-CA" dirty="0" err="1">
                <a:sym typeface="Wingdings" panose="05000000000000000000" pitchFamily="2" charset="2"/>
              </a:rPr>
              <a:t>product_id</a:t>
            </a:r>
            <a:r>
              <a:rPr lang="en-CA" dirty="0">
                <a:sym typeface="Wingdings" panose="05000000000000000000" pitchFamily="2" charset="2"/>
              </a:rPr>
              <a:t>  bin, </a:t>
            </a:r>
            <a:r>
              <a:rPr lang="en-CA" dirty="0" err="1">
                <a:sym typeface="Wingdings" panose="05000000000000000000" pitchFamily="2" charset="2"/>
              </a:rPr>
              <a:t>qty</a:t>
            </a:r>
            <a:endParaRPr lang="en-CA" dirty="0">
              <a:sym typeface="Wingdings" panose="05000000000000000000" pitchFamily="2" charset="2"/>
            </a:endParaRPr>
          </a:p>
          <a:p>
            <a:r>
              <a:rPr lang="en-CA" dirty="0" err="1">
                <a:sym typeface="Wingdings" panose="05000000000000000000" pitchFamily="2" charset="2"/>
              </a:rPr>
              <a:t>whse_id</a:t>
            </a:r>
            <a:r>
              <a:rPr lang="en-CA" dirty="0">
                <a:sym typeface="Wingdings" panose="05000000000000000000" pitchFamily="2" charset="2"/>
              </a:rPr>
              <a:t>  </a:t>
            </a:r>
            <a:r>
              <a:rPr lang="en-CA" dirty="0" err="1">
                <a:sym typeface="Wingdings" panose="05000000000000000000" pitchFamily="2" charset="2"/>
              </a:rPr>
              <a:t>whse_address</a:t>
            </a:r>
            <a:r>
              <a:rPr lang="en-CA" dirty="0">
                <a:sym typeface="Wingdings" panose="05000000000000000000" pitchFamily="2" charset="2"/>
              </a:rPr>
              <a:t>, city, </a:t>
            </a:r>
            <a:r>
              <a:rPr lang="en-CA" dirty="0" err="1">
                <a:sym typeface="Wingdings" panose="05000000000000000000" pitchFamily="2" charset="2"/>
              </a:rPr>
              <a:t>prov</a:t>
            </a:r>
            <a:r>
              <a:rPr lang="en-CA" dirty="0">
                <a:sym typeface="Wingdings" panose="05000000000000000000" pitchFamily="2" charset="2"/>
              </a:rPr>
              <a:t>, </a:t>
            </a:r>
            <a:r>
              <a:rPr lang="en-CA" dirty="0" err="1">
                <a:sym typeface="Wingdings" panose="05000000000000000000" pitchFamily="2" charset="2"/>
              </a:rPr>
              <a:t>pcode</a:t>
            </a:r>
            <a:r>
              <a:rPr lang="en-CA" dirty="0">
                <a:sym typeface="Wingdings" panose="05000000000000000000" pitchFamily="2" charset="2"/>
              </a:rPr>
              <a:t> </a:t>
            </a:r>
            <a:endParaRPr lang="en-CA" dirty="0"/>
          </a:p>
          <a:p>
            <a:endParaRPr lang="en-CA" dirty="0"/>
          </a:p>
        </p:txBody>
      </p:sp>
    </p:spTree>
    <p:extLst>
      <p:ext uri="{BB962C8B-B14F-4D97-AF65-F5344CB8AC3E}">
        <p14:creationId xmlns:p14="http://schemas.microsoft.com/office/powerpoint/2010/main" val="1583680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Partial Dependency</a:t>
            </a:r>
          </a:p>
        </p:txBody>
      </p:sp>
      <p:sp>
        <p:nvSpPr>
          <p:cNvPr id="3" name="Content Placeholder 2"/>
          <p:cNvSpPr>
            <a:spLocks noGrp="1"/>
          </p:cNvSpPr>
          <p:nvPr>
            <p:ph idx="1"/>
          </p:nvPr>
        </p:nvSpPr>
        <p:spPr/>
        <p:txBody>
          <a:bodyPr>
            <a:normAutofit/>
          </a:bodyPr>
          <a:lstStyle/>
          <a:p>
            <a:r>
              <a:rPr lang="en-CA" dirty="0">
                <a:solidFill>
                  <a:srgbClr val="FF0000"/>
                </a:solidFill>
              </a:rPr>
              <a:t>Partial dependency is where a non-key column is dependent on part of the primary key but is not dependent on the entire primary key</a:t>
            </a:r>
            <a:r>
              <a:rPr lang="en-CA" dirty="0" smtClean="0">
                <a:solidFill>
                  <a:srgbClr val="FF0000"/>
                </a:solidFill>
              </a:rPr>
              <a:t>.</a:t>
            </a:r>
            <a:endParaRPr lang="en-CA" dirty="0">
              <a:solidFill>
                <a:srgbClr val="FF0000"/>
              </a:solidFill>
            </a:endParaRPr>
          </a:p>
          <a:p>
            <a:pPr marL="0" indent="0">
              <a:buNone/>
            </a:pPr>
            <a:r>
              <a:rPr lang="en-CA" dirty="0"/>
              <a:t>[</a:t>
            </a:r>
            <a:r>
              <a:rPr lang="en-CA" u="sng" dirty="0" err="1"/>
              <a:t>product_id</a:t>
            </a:r>
            <a:r>
              <a:rPr lang="en-CA" dirty="0"/>
              <a:t>, </a:t>
            </a:r>
            <a:r>
              <a:rPr lang="en-CA" u="sng" dirty="0" err="1"/>
              <a:t>whse_id</a:t>
            </a:r>
            <a:r>
              <a:rPr lang="en-CA" dirty="0"/>
              <a:t>, </a:t>
            </a:r>
            <a:r>
              <a:rPr lang="en-CA" dirty="0" err="1"/>
              <a:t>product_desc</a:t>
            </a:r>
            <a:r>
              <a:rPr lang="en-CA" dirty="0"/>
              <a:t>, </a:t>
            </a:r>
            <a:r>
              <a:rPr lang="en-CA" dirty="0" err="1"/>
              <a:t>bin,qty</a:t>
            </a:r>
            <a:r>
              <a:rPr lang="en-CA" dirty="0"/>
              <a:t>, </a:t>
            </a:r>
            <a:r>
              <a:rPr lang="en-CA" dirty="0" err="1"/>
              <a:t>whse_address</a:t>
            </a:r>
            <a:r>
              <a:rPr lang="en-CA" dirty="0"/>
              <a:t>, city, </a:t>
            </a:r>
            <a:r>
              <a:rPr lang="en-CA" dirty="0" err="1"/>
              <a:t>prov</a:t>
            </a:r>
            <a:r>
              <a:rPr lang="en-CA" dirty="0"/>
              <a:t>, </a:t>
            </a:r>
            <a:r>
              <a:rPr lang="en-CA" dirty="0" err="1"/>
              <a:t>pcode</a:t>
            </a:r>
            <a:r>
              <a:rPr lang="en-CA" dirty="0" smtClean="0"/>
              <a:t>]</a:t>
            </a:r>
            <a:endParaRPr lang="en-CA" dirty="0"/>
          </a:p>
          <a:p>
            <a:r>
              <a:rPr lang="en-CA" dirty="0"/>
              <a:t>The </a:t>
            </a:r>
            <a:r>
              <a:rPr lang="en-CA" dirty="0" err="1"/>
              <a:t>prod_desc</a:t>
            </a:r>
            <a:r>
              <a:rPr lang="en-CA" dirty="0"/>
              <a:t> column is dependent on the </a:t>
            </a:r>
            <a:r>
              <a:rPr lang="en-CA" dirty="0" err="1"/>
              <a:t>product_id</a:t>
            </a:r>
            <a:r>
              <a:rPr lang="en-CA" dirty="0"/>
              <a:t> key but is not determined by the </a:t>
            </a:r>
            <a:r>
              <a:rPr lang="en-CA" dirty="0" err="1"/>
              <a:t>whse_id</a:t>
            </a:r>
            <a:r>
              <a:rPr lang="en-CA" dirty="0"/>
              <a:t> </a:t>
            </a:r>
            <a:r>
              <a:rPr lang="en-CA" dirty="0" smtClean="0"/>
              <a:t>key.</a:t>
            </a:r>
            <a:endParaRPr lang="en-CA" dirty="0"/>
          </a:p>
          <a:p>
            <a:r>
              <a:rPr lang="en-CA" dirty="0"/>
              <a:t>The </a:t>
            </a:r>
            <a:r>
              <a:rPr lang="en-CA" dirty="0" err="1"/>
              <a:t>whse_address</a:t>
            </a:r>
            <a:r>
              <a:rPr lang="en-CA" dirty="0"/>
              <a:t> column is dependent on the </a:t>
            </a:r>
            <a:r>
              <a:rPr lang="en-CA" dirty="0" err="1"/>
              <a:t>whse_id</a:t>
            </a:r>
            <a:r>
              <a:rPr lang="en-CA" dirty="0"/>
              <a:t> key but is not related to the </a:t>
            </a:r>
            <a:r>
              <a:rPr lang="en-CA" dirty="0" err="1"/>
              <a:t>product_id</a:t>
            </a:r>
            <a:r>
              <a:rPr lang="en-CA" dirty="0"/>
              <a:t> </a:t>
            </a:r>
            <a:r>
              <a:rPr lang="en-CA" dirty="0" smtClean="0"/>
              <a:t>key</a:t>
            </a:r>
            <a:endParaRPr lang="en-CA" dirty="0"/>
          </a:p>
          <a:p>
            <a:r>
              <a:rPr lang="en-CA" dirty="0"/>
              <a:t>We only need to look for this and solve it when we have a concatenated key</a:t>
            </a:r>
          </a:p>
          <a:p>
            <a:endParaRPr lang="en-CA" dirty="0"/>
          </a:p>
        </p:txBody>
      </p:sp>
    </p:spTree>
    <p:extLst>
      <p:ext uri="{BB962C8B-B14F-4D97-AF65-F5344CB8AC3E}">
        <p14:creationId xmlns:p14="http://schemas.microsoft.com/office/powerpoint/2010/main" val="3920582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Boyce-</a:t>
            </a:r>
            <a:r>
              <a:rPr lang="en-US" dirty="0" err="1"/>
              <a:t>Codd</a:t>
            </a:r>
            <a:r>
              <a:rPr lang="en-US" dirty="0"/>
              <a:t> Normal Form (BCNF)</a:t>
            </a:r>
            <a:endParaRPr lang="en-CA" dirty="0"/>
          </a:p>
        </p:txBody>
      </p:sp>
      <p:graphicFrame>
        <p:nvGraphicFramePr>
          <p:cNvPr id="5" name="Diagram 4"/>
          <p:cNvGraphicFramePr/>
          <p:nvPr>
            <p:extLst>
              <p:ext uri="{D42A27DB-BD31-4B8C-83A1-F6EECF244321}">
                <p14:modId xmlns:p14="http://schemas.microsoft.com/office/powerpoint/2010/main" val="1761901095"/>
              </p:ext>
            </p:extLst>
          </p:nvPr>
        </p:nvGraphicFramePr>
        <p:xfrm>
          <a:off x="2266604" y="217839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584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Normal Form (4NF)</a:t>
            </a:r>
            <a:endParaRPr lang="en-CA" dirty="0"/>
          </a:p>
        </p:txBody>
      </p:sp>
      <p:graphicFrame>
        <p:nvGraphicFramePr>
          <p:cNvPr id="4" name="Diagram 3"/>
          <p:cNvGraphicFramePr/>
          <p:nvPr>
            <p:extLst>
              <p:ext uri="{D42A27DB-BD31-4B8C-83A1-F6EECF244321}">
                <p14:modId xmlns:p14="http://schemas.microsoft.com/office/powerpoint/2010/main" val="1026783994"/>
              </p:ext>
            </p:extLst>
          </p:nvPr>
        </p:nvGraphicFramePr>
        <p:xfrm>
          <a:off x="1730722" y="1918002"/>
          <a:ext cx="6768752" cy="435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701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Two purposes of </a:t>
            </a:r>
            <a:r>
              <a:rPr lang="en-CA" dirty="0" smtClean="0">
                <a:solidFill>
                  <a:srgbClr val="C00000"/>
                </a:solidFill>
              </a:rPr>
              <a:t>normalization</a:t>
            </a:r>
            <a:endParaRPr lang="en-CA" dirty="0">
              <a:solidFill>
                <a:srgbClr val="C00000"/>
              </a:solidFill>
            </a:endParaRPr>
          </a:p>
        </p:txBody>
      </p:sp>
      <p:sp>
        <p:nvSpPr>
          <p:cNvPr id="3" name="Content Placeholder 2"/>
          <p:cNvSpPr>
            <a:spLocks noGrp="1"/>
          </p:cNvSpPr>
          <p:nvPr>
            <p:ph idx="1"/>
          </p:nvPr>
        </p:nvSpPr>
        <p:spPr/>
        <p:txBody>
          <a:bodyPr/>
          <a:lstStyle/>
          <a:p>
            <a:r>
              <a:rPr lang="en-CA" dirty="0"/>
              <a:t>P</a:t>
            </a:r>
            <a:r>
              <a:rPr lang="en-CA" dirty="0" smtClean="0"/>
              <a:t>urposes of normalization</a:t>
            </a:r>
            <a:endParaRPr lang="en-CA" i="1" dirty="0" smtClean="0"/>
          </a:p>
          <a:p>
            <a:pPr lvl="1"/>
            <a:r>
              <a:rPr lang="en-CA" i="1" dirty="0" smtClean="0">
                <a:solidFill>
                  <a:srgbClr val="FF0000"/>
                </a:solidFill>
              </a:rPr>
              <a:t>Eliminate </a:t>
            </a:r>
            <a:r>
              <a:rPr lang="en-CA" i="1" dirty="0">
                <a:solidFill>
                  <a:srgbClr val="FF0000"/>
                </a:solidFill>
              </a:rPr>
              <a:t>redundant data</a:t>
            </a:r>
            <a:r>
              <a:rPr lang="en-CA" dirty="0">
                <a:solidFill>
                  <a:srgbClr val="FF0000"/>
                </a:solidFill>
              </a:rPr>
              <a:t> </a:t>
            </a:r>
            <a:r>
              <a:rPr lang="en-CA" dirty="0"/>
              <a:t>(the same data stored in more than one table</a:t>
            </a:r>
            <a:r>
              <a:rPr lang="en-CA" dirty="0" smtClean="0"/>
              <a:t>)</a:t>
            </a:r>
          </a:p>
          <a:p>
            <a:pPr lvl="2"/>
            <a:r>
              <a:rPr lang="en-CA" dirty="0">
                <a:solidFill>
                  <a:srgbClr val="FF0000"/>
                </a:solidFill>
              </a:rPr>
              <a:t>Eliminating redundant data is achieved by splitting tables with redundant data into two or more tables without the </a:t>
            </a:r>
            <a:r>
              <a:rPr lang="en-CA" dirty="0" smtClean="0">
                <a:solidFill>
                  <a:srgbClr val="FF0000"/>
                </a:solidFill>
              </a:rPr>
              <a:t>redundancy</a:t>
            </a:r>
            <a:endParaRPr lang="en-CA" dirty="0">
              <a:solidFill>
                <a:srgbClr val="FF0000"/>
              </a:solidFill>
            </a:endParaRPr>
          </a:p>
          <a:p>
            <a:pPr lvl="1"/>
            <a:r>
              <a:rPr lang="en-CA" i="1" dirty="0" smtClean="0">
                <a:solidFill>
                  <a:srgbClr val="FF0000"/>
                </a:solidFill>
              </a:rPr>
              <a:t>Ensure </a:t>
            </a:r>
            <a:r>
              <a:rPr lang="en-CA" i="1" dirty="0">
                <a:solidFill>
                  <a:srgbClr val="FF0000"/>
                </a:solidFill>
              </a:rPr>
              <a:t>the data within a table are </a:t>
            </a:r>
            <a:r>
              <a:rPr lang="en-CA" i="1" dirty="0" smtClean="0">
                <a:solidFill>
                  <a:srgbClr val="FF0000"/>
                </a:solidFill>
              </a:rPr>
              <a:t>related</a:t>
            </a:r>
          </a:p>
          <a:p>
            <a:r>
              <a:rPr lang="en-CA" dirty="0"/>
              <a:t>Normalization involves the process of applying rules called </a:t>
            </a:r>
            <a:r>
              <a:rPr lang="en-CA" b="1" dirty="0">
                <a:solidFill>
                  <a:srgbClr val="FF0000"/>
                </a:solidFill>
              </a:rPr>
              <a:t>normal forms </a:t>
            </a:r>
            <a:r>
              <a:rPr lang="en-CA" dirty="0"/>
              <a:t>to table structures that produce a design that is free of data redundancy problems.</a:t>
            </a:r>
          </a:p>
          <a:p>
            <a:endParaRPr lang="en-CA" dirty="0"/>
          </a:p>
          <a:p>
            <a:pPr marL="0" indent="0">
              <a:buNone/>
            </a:pPr>
            <a:endParaRPr lang="en-CA" dirty="0"/>
          </a:p>
        </p:txBody>
      </p:sp>
    </p:spTree>
    <p:extLst>
      <p:ext uri="{BB962C8B-B14F-4D97-AF65-F5344CB8AC3E}">
        <p14:creationId xmlns:p14="http://schemas.microsoft.com/office/powerpoint/2010/main" val="550756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CA" dirty="0"/>
          </a:p>
        </p:txBody>
      </p:sp>
      <p:sp>
        <p:nvSpPr>
          <p:cNvPr id="3" name="Content Placeholder 2"/>
          <p:cNvSpPr>
            <a:spLocks noGrp="1"/>
          </p:cNvSpPr>
          <p:nvPr>
            <p:ph idx="1"/>
          </p:nvPr>
        </p:nvSpPr>
        <p:spPr/>
        <p:txBody>
          <a:bodyPr/>
          <a:lstStyle/>
          <a:p>
            <a:r>
              <a:rPr lang="en-US" dirty="0"/>
              <a:t>Rules for reducing data redundancy and related problems called normal forms</a:t>
            </a:r>
          </a:p>
          <a:p>
            <a:r>
              <a:rPr lang="en-US" dirty="0"/>
              <a:t>UNF?</a:t>
            </a:r>
          </a:p>
          <a:p>
            <a:r>
              <a:rPr lang="en-US" dirty="0"/>
              <a:t>1NF – no repeating groups</a:t>
            </a:r>
          </a:p>
          <a:p>
            <a:r>
              <a:rPr lang="en-US" dirty="0"/>
              <a:t>2NF – no partial dependencies</a:t>
            </a:r>
          </a:p>
          <a:p>
            <a:r>
              <a:rPr lang="en-US" dirty="0"/>
              <a:t>3NF – no transitive dependencies</a:t>
            </a:r>
          </a:p>
          <a:p>
            <a:r>
              <a:rPr lang="en-US" dirty="0"/>
              <a:t>Functional dependency?</a:t>
            </a:r>
          </a:p>
          <a:p>
            <a:r>
              <a:rPr lang="en-US" dirty="0"/>
              <a:t>Partial dependency?</a:t>
            </a:r>
          </a:p>
          <a:p>
            <a:pPr lvl="1" indent="0">
              <a:buNone/>
            </a:pPr>
            <a:endParaRPr lang="en-US" dirty="0"/>
          </a:p>
          <a:p>
            <a:pPr marL="0" indent="0">
              <a:buNone/>
            </a:pPr>
            <a:endParaRPr lang="en-CA" dirty="0"/>
          </a:p>
        </p:txBody>
      </p:sp>
    </p:spTree>
    <p:extLst>
      <p:ext uri="{BB962C8B-B14F-4D97-AF65-F5344CB8AC3E}">
        <p14:creationId xmlns:p14="http://schemas.microsoft.com/office/powerpoint/2010/main" val="1083356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Views and Merging Relations</a:t>
            </a:r>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92814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800" dirty="0" smtClean="0"/>
              <a:t>Do not overstep normalization rules</a:t>
            </a:r>
            <a:endParaRPr lang="en-CA" sz="4800" dirty="0"/>
          </a:p>
        </p:txBody>
      </p:sp>
      <p:sp>
        <p:nvSpPr>
          <p:cNvPr id="3" name="Content Placeholder 2"/>
          <p:cNvSpPr>
            <a:spLocks noGrp="1"/>
          </p:cNvSpPr>
          <p:nvPr>
            <p:ph idx="1"/>
          </p:nvPr>
        </p:nvSpPr>
        <p:spPr/>
        <p:txBody>
          <a:bodyPr>
            <a:normAutofit fontScale="77500" lnSpcReduction="20000"/>
          </a:bodyPr>
          <a:lstStyle/>
          <a:p>
            <a:r>
              <a:rPr lang="en-US" sz="2600" dirty="0" smtClean="0"/>
              <a:t>1NF:</a:t>
            </a:r>
          </a:p>
          <a:p>
            <a:pPr marL="457200" lvl="1" indent="0">
              <a:buNone/>
            </a:pPr>
            <a:r>
              <a:rPr lang="en-US" sz="2000" b="1" dirty="0" smtClean="0"/>
              <a:t>Order</a:t>
            </a:r>
            <a:r>
              <a:rPr lang="en-US" sz="2000" dirty="0" smtClean="0"/>
              <a:t> </a:t>
            </a:r>
            <a:r>
              <a:rPr lang="en-US" sz="2000" dirty="0"/>
              <a:t>[</a:t>
            </a:r>
            <a:r>
              <a:rPr lang="en-US" sz="2000" u="sng" dirty="0" err="1"/>
              <a:t>OrderNo</a:t>
            </a:r>
            <a:r>
              <a:rPr lang="en-US" sz="2000" dirty="0"/>
              <a:t>, </a:t>
            </a:r>
            <a:r>
              <a:rPr lang="en-US" sz="2000" u="sng" dirty="0"/>
              <a:t>, </a:t>
            </a:r>
            <a:r>
              <a:rPr lang="en-US" sz="2000" u="sng" dirty="0" err="1"/>
              <a:t>PartNo</a:t>
            </a:r>
            <a:r>
              <a:rPr lang="en-US" sz="2000" dirty="0"/>
              <a:t>, </a:t>
            </a:r>
            <a:r>
              <a:rPr lang="en-US" sz="2000" dirty="0" err="1"/>
              <a:t>Orderdate</a:t>
            </a:r>
            <a:r>
              <a:rPr lang="en-US" sz="2000" dirty="0"/>
              <a:t>, </a:t>
            </a:r>
            <a:r>
              <a:rPr lang="en-US" sz="2000" dirty="0" err="1"/>
              <a:t>CustNo</a:t>
            </a:r>
            <a:r>
              <a:rPr lang="en-US" sz="2000" dirty="0"/>
              <a:t>, </a:t>
            </a:r>
            <a:r>
              <a:rPr lang="en-US" sz="2000" dirty="0" err="1" smtClean="0"/>
              <a:t>CustLname,PartDesc,QtyOrd</a:t>
            </a:r>
            <a:r>
              <a:rPr lang="en-US" sz="2000" dirty="0"/>
              <a:t>, Price)]</a:t>
            </a:r>
          </a:p>
          <a:p>
            <a:r>
              <a:rPr lang="en-US" sz="2600" dirty="0"/>
              <a:t>Going from 1NF to 2NF does not give us a</a:t>
            </a:r>
          </a:p>
          <a:p>
            <a:pPr marL="457200" lvl="1" indent="0">
              <a:buNone/>
            </a:pPr>
            <a:r>
              <a:rPr lang="en-US" sz="2600" b="1" dirty="0"/>
              <a:t>Customer</a:t>
            </a:r>
            <a:r>
              <a:rPr lang="en-US" sz="2600" dirty="0"/>
              <a:t>[</a:t>
            </a:r>
            <a:r>
              <a:rPr lang="en-US" sz="2600" u="sng" dirty="0" err="1"/>
              <a:t>CustNo</a:t>
            </a:r>
            <a:r>
              <a:rPr lang="en-US" sz="2600" dirty="0"/>
              <a:t>, </a:t>
            </a:r>
            <a:r>
              <a:rPr lang="en-US" sz="2600" dirty="0" err="1"/>
              <a:t>CustLname</a:t>
            </a:r>
            <a:r>
              <a:rPr lang="en-US" sz="2600" dirty="0"/>
              <a:t>]</a:t>
            </a:r>
          </a:p>
          <a:p>
            <a:r>
              <a:rPr lang="en-US" sz="2600" dirty="0"/>
              <a:t>The non key value determining a non key value is handled </a:t>
            </a:r>
            <a:endParaRPr lang="en-US" sz="2600" dirty="0" smtClean="0"/>
          </a:p>
          <a:p>
            <a:pPr lvl="1"/>
            <a:r>
              <a:rPr lang="en-US" sz="2600" dirty="0" smtClean="0"/>
              <a:t>when Going </a:t>
            </a:r>
            <a:r>
              <a:rPr lang="en-US" sz="2600" dirty="0"/>
              <a:t>from 2NF to 3NF</a:t>
            </a:r>
          </a:p>
          <a:p>
            <a:endParaRPr lang="en-US" dirty="0"/>
          </a:p>
          <a:p>
            <a:r>
              <a:rPr lang="en-US" sz="2600" dirty="0"/>
              <a:t>We should not lose any attributes, relations or composite keys </a:t>
            </a:r>
          </a:p>
          <a:p>
            <a:pPr lvl="1"/>
            <a:r>
              <a:rPr lang="en-US" sz="2600" dirty="0"/>
              <a:t>when going from 1NF to 2NF to </a:t>
            </a:r>
            <a:r>
              <a:rPr lang="en-US" sz="2600" dirty="0" smtClean="0"/>
              <a:t>3NF</a:t>
            </a:r>
            <a:endParaRPr lang="en-US" dirty="0"/>
          </a:p>
          <a:p>
            <a:r>
              <a:rPr lang="en-US" sz="2300" b="1" dirty="0"/>
              <a:t>Only apply the normalization rules as written. </a:t>
            </a:r>
          </a:p>
          <a:p>
            <a:r>
              <a:rPr lang="en-US" sz="2300" dirty="0"/>
              <a:t>When we reach the merge stage we will get rid of </a:t>
            </a:r>
            <a:r>
              <a:rPr lang="en-US" sz="2300" i="1" dirty="0" smtClean="0"/>
              <a:t>repeated</a:t>
            </a:r>
            <a:r>
              <a:rPr lang="en-US" sz="2300" dirty="0" smtClean="0"/>
              <a:t> </a:t>
            </a:r>
            <a:r>
              <a:rPr lang="en-US" sz="2300" dirty="0"/>
              <a:t>attributes and reduce composite keys if possible.</a:t>
            </a:r>
            <a:endParaRPr lang="en-GB" sz="2300" dirty="0"/>
          </a:p>
          <a:p>
            <a:endParaRPr lang="en-CA" dirty="0"/>
          </a:p>
        </p:txBody>
      </p:sp>
    </p:spTree>
    <p:extLst>
      <p:ext uri="{BB962C8B-B14F-4D97-AF65-F5344CB8AC3E}">
        <p14:creationId xmlns:p14="http://schemas.microsoft.com/office/powerpoint/2010/main" val="3258644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Merging Relations</a:t>
            </a:r>
            <a:endParaRPr lang="en-CA" dirty="0"/>
          </a:p>
        </p:txBody>
      </p:sp>
      <p:sp>
        <p:nvSpPr>
          <p:cNvPr id="3" name="Content Placeholder 2"/>
          <p:cNvSpPr>
            <a:spLocks noGrp="1"/>
          </p:cNvSpPr>
          <p:nvPr>
            <p:ph idx="1"/>
          </p:nvPr>
        </p:nvSpPr>
        <p:spPr/>
        <p:txBody>
          <a:bodyPr>
            <a:normAutofit fontScale="77500" lnSpcReduction="20000"/>
          </a:bodyPr>
          <a:lstStyle/>
          <a:p>
            <a:pPr marL="342900" indent="-342900"/>
            <a:r>
              <a:rPr lang="en-GB" dirty="0"/>
              <a:t>1A CUSTOMER[ </a:t>
            </a:r>
            <a:r>
              <a:rPr lang="en-GB" u="sng" dirty="0" err="1"/>
              <a:t>CustNo</a:t>
            </a:r>
            <a:r>
              <a:rPr lang="en-GB" dirty="0"/>
              <a:t>, </a:t>
            </a:r>
            <a:r>
              <a:rPr lang="en-GB" dirty="0" err="1"/>
              <a:t>CustName</a:t>
            </a:r>
            <a:r>
              <a:rPr lang="en-GB" dirty="0"/>
              <a:t>, </a:t>
            </a:r>
            <a:r>
              <a:rPr lang="en-GB" dirty="0" err="1"/>
              <a:t>CustStreet</a:t>
            </a:r>
            <a:r>
              <a:rPr lang="en-GB" dirty="0"/>
              <a:t>, </a:t>
            </a:r>
            <a:r>
              <a:rPr lang="en-GB" dirty="0" err="1"/>
              <a:t>CustZip</a:t>
            </a:r>
            <a:r>
              <a:rPr lang="en-GB" dirty="0"/>
              <a:t>, </a:t>
            </a:r>
            <a:r>
              <a:rPr lang="en-GB" dirty="0" err="1"/>
              <a:t>CustRep</a:t>
            </a:r>
            <a:r>
              <a:rPr lang="en-GB" dirty="0"/>
              <a:t> ]</a:t>
            </a:r>
          </a:p>
          <a:p>
            <a:pPr marL="342900" indent="-342900"/>
            <a:r>
              <a:rPr lang="en-GB" dirty="0"/>
              <a:t>1B </a:t>
            </a:r>
            <a:r>
              <a:rPr lang="en-GB" dirty="0" err="1"/>
              <a:t>ZipCode</a:t>
            </a:r>
            <a:r>
              <a:rPr lang="en-GB" dirty="0"/>
              <a:t>[</a:t>
            </a:r>
            <a:r>
              <a:rPr lang="en-GB" u="sng" dirty="0" err="1"/>
              <a:t>CustZip</a:t>
            </a:r>
            <a:r>
              <a:rPr lang="en-GB" dirty="0"/>
              <a:t>, </a:t>
            </a:r>
            <a:r>
              <a:rPr lang="en-GB" dirty="0" err="1"/>
              <a:t>CustCity</a:t>
            </a:r>
            <a:r>
              <a:rPr lang="en-GB" dirty="0"/>
              <a:t>, </a:t>
            </a:r>
            <a:r>
              <a:rPr lang="en-GB" dirty="0" err="1"/>
              <a:t>CustSt</a:t>
            </a:r>
            <a:r>
              <a:rPr lang="en-GB" dirty="0"/>
              <a:t>]</a:t>
            </a:r>
          </a:p>
          <a:p>
            <a:pPr marL="342900" indent="-342900"/>
            <a:r>
              <a:rPr lang="en-GB" dirty="0" smtClean="0"/>
              <a:t>2A </a:t>
            </a:r>
            <a:r>
              <a:rPr lang="en-GB" dirty="0"/>
              <a:t>PART[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p>
          <a:p>
            <a:pPr marL="342900" indent="-342900"/>
            <a:r>
              <a:rPr lang="en-GB" dirty="0"/>
              <a:t>3A CUSTOMER[</a:t>
            </a:r>
            <a:r>
              <a:rPr lang="en-GB" u="sng" dirty="0" err="1"/>
              <a:t>CustNo</a:t>
            </a:r>
            <a:r>
              <a:rPr lang="en-GB" dirty="0"/>
              <a:t>, </a:t>
            </a:r>
            <a:r>
              <a:rPr lang="en-GB" dirty="0" err="1"/>
              <a:t>CustName</a:t>
            </a:r>
            <a:r>
              <a:rPr lang="en-GB" dirty="0"/>
              <a:t>]</a:t>
            </a:r>
          </a:p>
          <a:p>
            <a:pPr marL="342900" indent="-342900"/>
            <a:r>
              <a:rPr lang="en-GB" dirty="0"/>
              <a:t>3B  CUSTORDER[</a:t>
            </a:r>
            <a:r>
              <a:rPr lang="en-GB" u="sng" dirty="0" err="1"/>
              <a:t>CustNo</a:t>
            </a:r>
            <a:r>
              <a:rPr lang="en-GB" u="sng" dirty="0"/>
              <a:t>,</a:t>
            </a:r>
            <a:r>
              <a:rPr lang="en-GB" dirty="0"/>
              <a:t> </a:t>
            </a:r>
            <a:r>
              <a:rPr lang="en-GB" u="sng" dirty="0" err="1"/>
              <a:t>OrderNo</a:t>
            </a:r>
            <a:r>
              <a:rPr lang="en-GB" dirty="0"/>
              <a:t>, </a:t>
            </a:r>
            <a:r>
              <a:rPr lang="en-GB" dirty="0" err="1"/>
              <a:t>OrderDate</a:t>
            </a:r>
            <a:r>
              <a:rPr lang="en-GB" dirty="0"/>
              <a:t>]</a:t>
            </a:r>
          </a:p>
          <a:p>
            <a:pPr marL="342900" indent="-342900"/>
            <a:r>
              <a:rPr lang="en-GB" dirty="0"/>
              <a:t>4A ORDER [</a:t>
            </a:r>
            <a:r>
              <a:rPr lang="en-GB" u="sng" dirty="0" err="1"/>
              <a:t>OrderNo</a:t>
            </a:r>
            <a:r>
              <a:rPr lang="en-GB" dirty="0"/>
              <a:t>, </a:t>
            </a:r>
            <a:r>
              <a:rPr lang="en-GB" dirty="0" err="1"/>
              <a:t>OrderDate</a:t>
            </a:r>
            <a:r>
              <a:rPr lang="en-GB" dirty="0"/>
              <a:t>, </a:t>
            </a:r>
            <a:r>
              <a:rPr lang="en-GB" dirty="0" err="1"/>
              <a:t>CustNo</a:t>
            </a:r>
            <a:r>
              <a:rPr lang="en-GB" dirty="0"/>
              <a:t>]</a:t>
            </a:r>
          </a:p>
          <a:p>
            <a:pPr marL="342900" indent="-342900"/>
            <a:r>
              <a:rPr lang="en-GB" dirty="0"/>
              <a:t>4B ORDERDETAIL [</a:t>
            </a:r>
            <a:r>
              <a:rPr lang="en-GB" u="sng" dirty="0" err="1"/>
              <a:t>OrderNo</a:t>
            </a:r>
            <a:r>
              <a:rPr lang="en-GB" u="sng" dirty="0"/>
              <a:t>, </a:t>
            </a:r>
            <a:r>
              <a:rPr lang="en-GB" u="sng" dirty="0" err="1"/>
              <a:t>PartNum</a:t>
            </a:r>
            <a:r>
              <a:rPr lang="en-GB" dirty="0"/>
              <a:t>,  </a:t>
            </a:r>
            <a:r>
              <a:rPr lang="en-GB" dirty="0" err="1"/>
              <a:t>NumOrdered</a:t>
            </a:r>
            <a:r>
              <a:rPr lang="en-GB" dirty="0"/>
              <a:t> </a:t>
            </a:r>
            <a:r>
              <a:rPr lang="en-GB" dirty="0" err="1"/>
              <a:t>QuotedPrice</a:t>
            </a:r>
            <a:r>
              <a:rPr lang="en-GB" dirty="0"/>
              <a:t>]</a:t>
            </a:r>
          </a:p>
          <a:p>
            <a:pPr marL="342900" indent="-342900"/>
            <a:r>
              <a:rPr lang="en-GB" dirty="0"/>
              <a:t>4C PART [</a:t>
            </a:r>
            <a:r>
              <a:rPr lang="en-GB" u="sng" dirty="0" err="1"/>
              <a:t>PartNum</a:t>
            </a:r>
            <a:r>
              <a:rPr lang="en-GB" dirty="0"/>
              <a:t>,   </a:t>
            </a:r>
            <a:r>
              <a:rPr lang="en-GB" dirty="0" err="1"/>
              <a:t>PartDescr</a:t>
            </a:r>
            <a:r>
              <a:rPr lang="en-GB" dirty="0"/>
              <a:t>]</a:t>
            </a:r>
          </a:p>
          <a:p>
            <a:pPr marL="342900" indent="-342900"/>
            <a:r>
              <a:rPr lang="en-GB" dirty="0"/>
              <a:t>5A CUSTORDER[</a:t>
            </a:r>
            <a:r>
              <a:rPr lang="en-GB" u="sng" dirty="0" err="1"/>
              <a:t>CustNum</a:t>
            </a:r>
            <a:r>
              <a:rPr lang="en-GB" u="sng" dirty="0"/>
              <a:t>, </a:t>
            </a:r>
            <a:r>
              <a:rPr lang="en-GB" u="sng" dirty="0" err="1"/>
              <a:t>OrderNum</a:t>
            </a:r>
            <a:r>
              <a:rPr lang="en-GB" dirty="0"/>
              <a:t>]</a:t>
            </a:r>
          </a:p>
          <a:p>
            <a:pPr marL="342900" indent="-342900"/>
            <a:r>
              <a:rPr lang="en-GB" dirty="0"/>
              <a:t>5B ORDER[</a:t>
            </a:r>
            <a:r>
              <a:rPr lang="en-GB" u="sng" dirty="0" err="1"/>
              <a:t>OrderNum</a:t>
            </a:r>
            <a:r>
              <a:rPr lang="en-GB" dirty="0"/>
              <a:t>, </a:t>
            </a:r>
            <a:r>
              <a:rPr lang="en-GB" dirty="0" err="1"/>
              <a:t>OrderDate</a:t>
            </a:r>
            <a:r>
              <a:rPr lang="en-GB" dirty="0"/>
              <a:t>]</a:t>
            </a:r>
          </a:p>
          <a:p>
            <a:pPr marL="342900" indent="-342900"/>
            <a:r>
              <a:rPr lang="en-GB" dirty="0"/>
              <a:t>5C CUST[</a:t>
            </a:r>
            <a:r>
              <a:rPr lang="en-GB" u="sng" dirty="0" err="1"/>
              <a:t>CustNum</a:t>
            </a:r>
            <a:r>
              <a:rPr lang="en-GB" dirty="0"/>
              <a:t>, </a:t>
            </a:r>
            <a:r>
              <a:rPr lang="en-GB" dirty="0" err="1"/>
              <a:t>CustName</a:t>
            </a:r>
            <a:r>
              <a:rPr lang="en-GB" dirty="0"/>
              <a:t>, </a:t>
            </a:r>
            <a:r>
              <a:rPr lang="en-GB" dirty="0" err="1"/>
              <a:t>RepNo</a:t>
            </a:r>
            <a:r>
              <a:rPr lang="en-GB" dirty="0"/>
              <a:t>]</a:t>
            </a:r>
          </a:p>
          <a:p>
            <a:pPr marL="342900" indent="-342900"/>
            <a:r>
              <a:rPr lang="en-GB" dirty="0"/>
              <a:t>5D REP [</a:t>
            </a:r>
            <a:r>
              <a:rPr lang="en-GB" u="sng" dirty="0" err="1"/>
              <a:t>RepNo</a:t>
            </a:r>
            <a:r>
              <a:rPr lang="en-GB" dirty="0"/>
              <a:t>, </a:t>
            </a:r>
            <a:r>
              <a:rPr lang="en-GB" dirty="0" err="1"/>
              <a:t>RepName</a:t>
            </a:r>
            <a:r>
              <a:rPr lang="en-GB" dirty="0"/>
              <a:t>]</a:t>
            </a:r>
            <a:endParaRPr lang="en-CA" dirty="0"/>
          </a:p>
          <a:p>
            <a:endParaRPr lang="en-CA" dirty="0"/>
          </a:p>
        </p:txBody>
      </p:sp>
    </p:spTree>
    <p:extLst>
      <p:ext uri="{BB962C8B-B14F-4D97-AF65-F5344CB8AC3E}">
        <p14:creationId xmlns:p14="http://schemas.microsoft.com/office/powerpoint/2010/main" val="411438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Use consistent names for same attribute in each </a:t>
            </a:r>
            <a:r>
              <a:rPr lang="en-GB" dirty="0" smtClean="0"/>
              <a:t>relation</a:t>
            </a:r>
            <a:endParaRPr lang="en-CA" dirty="0"/>
          </a:p>
        </p:txBody>
      </p:sp>
      <p:sp>
        <p:nvSpPr>
          <p:cNvPr id="3" name="Content Placeholder 2"/>
          <p:cNvSpPr>
            <a:spLocks noGrp="1"/>
          </p:cNvSpPr>
          <p:nvPr>
            <p:ph idx="1"/>
          </p:nvPr>
        </p:nvSpPr>
        <p:spPr/>
        <p:txBody>
          <a:bodyPr>
            <a:normAutofit fontScale="62500" lnSpcReduction="20000"/>
          </a:bodyPr>
          <a:lstStyle/>
          <a:p>
            <a:pPr marL="342900" indent="-342900"/>
            <a:r>
              <a:rPr lang="en-GB" dirty="0"/>
              <a:t>2 PART[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p>
          <a:p>
            <a:pPr marL="342900" indent="-342900"/>
            <a:r>
              <a:rPr lang="en-GB" dirty="0"/>
              <a:t>4B ORDERDETAIL [ </a:t>
            </a:r>
            <a:r>
              <a:rPr lang="en-GB" u="sng" dirty="0" err="1"/>
              <a:t>OrderNo</a:t>
            </a:r>
            <a:r>
              <a:rPr lang="en-GB" u="sng" dirty="0"/>
              <a:t>, </a:t>
            </a:r>
            <a:r>
              <a:rPr lang="en-GB" u="sng" dirty="0" err="1"/>
              <a:t>PartNum</a:t>
            </a:r>
            <a:r>
              <a:rPr lang="en-GB" dirty="0"/>
              <a:t>,  </a:t>
            </a:r>
            <a:r>
              <a:rPr lang="en-GB" dirty="0" err="1"/>
              <a:t>NumOrdered</a:t>
            </a:r>
            <a:r>
              <a:rPr lang="en-GB" dirty="0"/>
              <a:t>]</a:t>
            </a:r>
          </a:p>
          <a:p>
            <a:pPr marL="342900" indent="-342900"/>
            <a:r>
              <a:rPr lang="en-GB" dirty="0"/>
              <a:t>4B ORDERDETAIL [ </a:t>
            </a:r>
            <a:r>
              <a:rPr lang="en-GB" u="sng" dirty="0" err="1"/>
              <a:t>OrderNo</a:t>
            </a:r>
            <a:r>
              <a:rPr lang="en-GB" u="sng" dirty="0"/>
              <a:t>, </a:t>
            </a:r>
            <a:r>
              <a:rPr lang="en-GB" u="sng" dirty="0" err="1"/>
              <a:t>PartNo</a:t>
            </a:r>
            <a:r>
              <a:rPr lang="en-GB" dirty="0"/>
              <a:t>,  </a:t>
            </a:r>
            <a:r>
              <a:rPr lang="en-GB" dirty="0" err="1"/>
              <a:t>NumOrdered</a:t>
            </a:r>
            <a:r>
              <a:rPr lang="en-GB" dirty="0"/>
              <a:t>, </a:t>
            </a:r>
            <a:r>
              <a:rPr lang="en-GB" dirty="0" err="1"/>
              <a:t>QuotedPrice</a:t>
            </a:r>
            <a:r>
              <a:rPr lang="en-GB" dirty="0"/>
              <a:t>]</a:t>
            </a:r>
          </a:p>
          <a:p>
            <a:pPr marL="342900" indent="-342900"/>
            <a:r>
              <a:rPr lang="en-GB" dirty="0"/>
              <a:t>4C PART [</a:t>
            </a:r>
            <a:r>
              <a:rPr lang="en-GB" u="sng" dirty="0" err="1"/>
              <a:t>PartNum</a:t>
            </a:r>
            <a:r>
              <a:rPr lang="en-GB" dirty="0"/>
              <a:t>,   </a:t>
            </a:r>
            <a:r>
              <a:rPr lang="en-GB" dirty="0" err="1"/>
              <a:t>PartDescr</a:t>
            </a:r>
            <a:r>
              <a:rPr lang="en-GB" dirty="0"/>
              <a:t>]</a:t>
            </a:r>
          </a:p>
          <a:p>
            <a:pPr marL="342900" indent="-342900"/>
            <a:r>
              <a:rPr lang="en-GB" dirty="0"/>
              <a:t>4C PART [</a:t>
            </a:r>
            <a:r>
              <a:rPr lang="en-GB" u="sng" dirty="0" err="1"/>
              <a:t>PartNo</a:t>
            </a:r>
            <a:r>
              <a:rPr lang="en-GB" dirty="0"/>
              <a:t>,   </a:t>
            </a:r>
            <a:r>
              <a:rPr lang="en-GB" dirty="0" err="1"/>
              <a:t>PartDescr</a:t>
            </a:r>
            <a:r>
              <a:rPr lang="en-GB" dirty="0"/>
              <a:t>]</a:t>
            </a:r>
          </a:p>
          <a:p>
            <a:pPr marL="342900" indent="-342900"/>
            <a:endParaRPr lang="en-GB" dirty="0"/>
          </a:p>
          <a:p>
            <a:pPr marL="342900" indent="-342900"/>
            <a:r>
              <a:rPr lang="en-GB" dirty="0"/>
              <a:t>5A CUSTORDER[</a:t>
            </a:r>
            <a:r>
              <a:rPr lang="en-GB" u="sng" dirty="0" err="1"/>
              <a:t>CustNum</a:t>
            </a:r>
            <a:r>
              <a:rPr lang="en-GB" u="sng" dirty="0"/>
              <a:t>, </a:t>
            </a:r>
            <a:r>
              <a:rPr lang="en-GB" u="sng" dirty="0" err="1"/>
              <a:t>OrderNum</a:t>
            </a:r>
            <a:r>
              <a:rPr lang="en-GB" dirty="0"/>
              <a:t>]</a:t>
            </a:r>
          </a:p>
          <a:p>
            <a:pPr marL="342900" indent="-342900"/>
            <a:r>
              <a:rPr lang="en-GB" dirty="0"/>
              <a:t>5A CUSTORDER[</a:t>
            </a:r>
            <a:r>
              <a:rPr lang="en-GB" u="sng" dirty="0" err="1"/>
              <a:t>CustNo</a:t>
            </a:r>
            <a:r>
              <a:rPr lang="en-GB" u="sng" dirty="0"/>
              <a:t>, </a:t>
            </a:r>
            <a:r>
              <a:rPr lang="en-GB" u="sng" dirty="0" err="1"/>
              <a:t>OrderNo</a:t>
            </a:r>
            <a:r>
              <a:rPr lang="en-GB" dirty="0"/>
              <a:t>]</a:t>
            </a:r>
          </a:p>
          <a:p>
            <a:pPr marL="342900" indent="-342900"/>
            <a:r>
              <a:rPr lang="en-GB" dirty="0"/>
              <a:t>5B ORDER[</a:t>
            </a:r>
            <a:r>
              <a:rPr lang="en-GB" u="sng" dirty="0" err="1"/>
              <a:t>OrderNum</a:t>
            </a:r>
            <a:r>
              <a:rPr lang="en-GB" dirty="0"/>
              <a:t>, </a:t>
            </a:r>
            <a:r>
              <a:rPr lang="en-GB" dirty="0" err="1"/>
              <a:t>OrderDate</a:t>
            </a:r>
            <a:r>
              <a:rPr lang="en-GB" dirty="0"/>
              <a:t>]</a:t>
            </a:r>
          </a:p>
          <a:p>
            <a:pPr marL="342900" indent="-342900"/>
            <a:r>
              <a:rPr lang="en-GB" dirty="0"/>
              <a:t>5B ORDER[</a:t>
            </a:r>
            <a:r>
              <a:rPr lang="en-GB" u="sng" dirty="0" err="1"/>
              <a:t>OrderNo</a:t>
            </a:r>
            <a:r>
              <a:rPr lang="en-GB" dirty="0"/>
              <a:t>, </a:t>
            </a:r>
            <a:r>
              <a:rPr lang="en-GB" dirty="0" err="1"/>
              <a:t>OrderDate</a:t>
            </a:r>
            <a:r>
              <a:rPr lang="en-GB" dirty="0"/>
              <a:t>]</a:t>
            </a:r>
          </a:p>
          <a:p>
            <a:pPr marL="342900" indent="-342900"/>
            <a:endParaRPr lang="en-GB" dirty="0"/>
          </a:p>
          <a:p>
            <a:pPr marL="342900" indent="-342900"/>
            <a:r>
              <a:rPr lang="en-GB" dirty="0"/>
              <a:t>5C CUST[</a:t>
            </a:r>
            <a:r>
              <a:rPr lang="en-GB" u="sng" dirty="0" err="1"/>
              <a:t>CustNum</a:t>
            </a:r>
            <a:r>
              <a:rPr lang="en-GB" dirty="0"/>
              <a:t>, </a:t>
            </a:r>
            <a:r>
              <a:rPr lang="en-GB" dirty="0" err="1"/>
              <a:t>CustName</a:t>
            </a:r>
            <a:r>
              <a:rPr lang="en-GB" dirty="0"/>
              <a:t>, </a:t>
            </a:r>
            <a:r>
              <a:rPr lang="en-GB" dirty="0" err="1"/>
              <a:t>RepNo</a:t>
            </a:r>
            <a:r>
              <a:rPr lang="en-GB" dirty="0"/>
              <a:t>]</a:t>
            </a:r>
          </a:p>
          <a:p>
            <a:pPr marL="342900" indent="-342900"/>
            <a:r>
              <a:rPr lang="en-GB" dirty="0"/>
              <a:t>5C CUST[</a:t>
            </a:r>
            <a:r>
              <a:rPr lang="en-GB" u="sng" dirty="0" err="1"/>
              <a:t>CustNo</a:t>
            </a:r>
            <a:r>
              <a:rPr lang="en-GB" dirty="0"/>
              <a:t>, </a:t>
            </a:r>
            <a:r>
              <a:rPr lang="en-GB" dirty="0" err="1"/>
              <a:t>CustName</a:t>
            </a:r>
            <a:r>
              <a:rPr lang="en-GB" dirty="0"/>
              <a:t>, </a:t>
            </a:r>
            <a:r>
              <a:rPr lang="en-GB" dirty="0" err="1"/>
              <a:t>RepNo</a:t>
            </a:r>
            <a:r>
              <a:rPr lang="en-GB" dirty="0"/>
              <a:t>]</a:t>
            </a:r>
          </a:p>
        </p:txBody>
      </p:sp>
    </p:spTree>
    <p:extLst>
      <p:ext uri="{BB962C8B-B14F-4D97-AF65-F5344CB8AC3E}">
        <p14:creationId xmlns:p14="http://schemas.microsoft.com/office/powerpoint/2010/main" val="1680294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Examine the Primary Key of each relation using a composite key</a:t>
            </a:r>
            <a:endParaRPr lang="en-CA" sz="3200" dirty="0"/>
          </a:p>
        </p:txBody>
      </p:sp>
      <p:sp>
        <p:nvSpPr>
          <p:cNvPr id="3" name="Content Placeholder 2"/>
          <p:cNvSpPr>
            <a:spLocks noGrp="1"/>
          </p:cNvSpPr>
          <p:nvPr>
            <p:ph idx="1"/>
          </p:nvPr>
        </p:nvSpPr>
        <p:spPr/>
        <p:txBody>
          <a:bodyPr>
            <a:normAutofit fontScale="77500" lnSpcReduction="20000"/>
          </a:bodyPr>
          <a:lstStyle/>
          <a:p>
            <a:pPr marL="342900" indent="-342900"/>
            <a:r>
              <a:rPr lang="en-GB" dirty="0"/>
              <a:t>Determine if all parts should be part of the Primary Key</a:t>
            </a:r>
          </a:p>
          <a:p>
            <a:pPr marL="0" indent="0">
              <a:buNone/>
            </a:pPr>
            <a:r>
              <a:rPr lang="en-GB" dirty="0" smtClean="0"/>
              <a:t>	3B </a:t>
            </a:r>
            <a:r>
              <a:rPr lang="en-GB" b="1" dirty="0" smtClean="0"/>
              <a:t>CUSTORDER</a:t>
            </a:r>
            <a:r>
              <a:rPr lang="en-GB" dirty="0" smtClean="0"/>
              <a:t>[</a:t>
            </a:r>
            <a:r>
              <a:rPr lang="en-GB" u="sng" dirty="0" err="1" smtClean="0"/>
              <a:t>CustNo</a:t>
            </a:r>
            <a:r>
              <a:rPr lang="en-GB" u="sng" dirty="0"/>
              <a:t>,</a:t>
            </a:r>
            <a:r>
              <a:rPr lang="en-GB" dirty="0"/>
              <a:t> </a:t>
            </a:r>
            <a:r>
              <a:rPr lang="en-GB" u="sng" dirty="0" err="1"/>
              <a:t>OrderNo</a:t>
            </a:r>
            <a:r>
              <a:rPr lang="en-GB" dirty="0"/>
              <a:t>, </a:t>
            </a:r>
            <a:r>
              <a:rPr lang="en-GB" dirty="0" err="1"/>
              <a:t>OrderDate</a:t>
            </a:r>
            <a:r>
              <a:rPr lang="en-GB" dirty="0"/>
              <a:t>]</a:t>
            </a:r>
          </a:p>
          <a:p>
            <a:pPr marL="342900" indent="-342900"/>
            <a:endParaRPr lang="en-GB" dirty="0"/>
          </a:p>
          <a:p>
            <a:pPr marL="342900" indent="-342900"/>
            <a:r>
              <a:rPr lang="en-GB" b="1" i="1" dirty="0" err="1"/>
              <a:t>CustNo</a:t>
            </a:r>
            <a:r>
              <a:rPr lang="en-GB" dirty="0"/>
              <a:t> is not required to be part of the PK because </a:t>
            </a:r>
            <a:endParaRPr lang="en-GB" dirty="0" smtClean="0"/>
          </a:p>
          <a:p>
            <a:pPr marL="800100" lvl="1" indent="-342900"/>
            <a:r>
              <a:rPr lang="en-GB" b="1" i="1" dirty="0" err="1" smtClean="0"/>
              <a:t>OrderNo</a:t>
            </a:r>
            <a:r>
              <a:rPr lang="en-GB" dirty="0" smtClean="0"/>
              <a:t> uniquely </a:t>
            </a:r>
            <a:r>
              <a:rPr lang="en-GB" dirty="0"/>
              <a:t>identifies an order. </a:t>
            </a:r>
            <a:endParaRPr lang="en-GB" dirty="0" smtClean="0"/>
          </a:p>
          <a:p>
            <a:pPr marL="342900" indent="-342900"/>
            <a:r>
              <a:rPr lang="en-GB" dirty="0" smtClean="0"/>
              <a:t>If </a:t>
            </a:r>
            <a:r>
              <a:rPr lang="en-GB" dirty="0"/>
              <a:t>the Composite Primary </a:t>
            </a:r>
            <a:r>
              <a:rPr lang="en-GB" dirty="0" smtClean="0"/>
              <a:t>key Was </a:t>
            </a:r>
            <a:r>
              <a:rPr lang="en-GB" dirty="0"/>
              <a:t>left as is then unique values could include </a:t>
            </a:r>
          </a:p>
          <a:p>
            <a:pPr marL="342900" indent="-342900"/>
            <a:r>
              <a:rPr lang="en-GB" dirty="0"/>
              <a:t>(</a:t>
            </a:r>
            <a:r>
              <a:rPr lang="en-GB" dirty="0" err="1"/>
              <a:t>OrderNo</a:t>
            </a:r>
            <a:r>
              <a:rPr lang="en-GB" dirty="0"/>
              <a:t> 1001, </a:t>
            </a:r>
            <a:r>
              <a:rPr lang="en-GB" dirty="0" err="1"/>
              <a:t>CustNo</a:t>
            </a:r>
            <a:r>
              <a:rPr lang="en-GB" dirty="0"/>
              <a:t> 2) and (</a:t>
            </a:r>
            <a:r>
              <a:rPr lang="en-GB" dirty="0" err="1"/>
              <a:t>OrderNo</a:t>
            </a:r>
            <a:r>
              <a:rPr lang="en-GB" dirty="0"/>
              <a:t> 1001, </a:t>
            </a:r>
            <a:r>
              <a:rPr lang="en-GB" dirty="0" err="1"/>
              <a:t>CustNo</a:t>
            </a:r>
            <a:r>
              <a:rPr lang="en-GB" dirty="0"/>
              <a:t> 5)</a:t>
            </a:r>
          </a:p>
          <a:p>
            <a:pPr marL="342900" indent="-342900"/>
            <a:r>
              <a:rPr lang="en-GB" dirty="0"/>
              <a:t>This would be incorrect because there is no situation where </a:t>
            </a:r>
            <a:r>
              <a:rPr lang="en-GB" dirty="0" smtClean="0"/>
              <a:t>Customers </a:t>
            </a:r>
            <a:r>
              <a:rPr lang="en-GB" dirty="0"/>
              <a:t>2 and 5 would each have an order numbered 1001</a:t>
            </a:r>
          </a:p>
          <a:p>
            <a:pPr marL="342900" indent="-342900"/>
            <a:r>
              <a:rPr lang="en-GB" dirty="0" smtClean="0"/>
              <a:t>As a result we will have:</a:t>
            </a:r>
            <a:endParaRPr lang="en-GB" dirty="0"/>
          </a:p>
          <a:p>
            <a:pPr marL="0" indent="0">
              <a:buNone/>
            </a:pPr>
            <a:r>
              <a:rPr lang="en-GB" dirty="0" smtClean="0"/>
              <a:t>	5A </a:t>
            </a:r>
            <a:r>
              <a:rPr lang="en-GB" b="1" dirty="0" smtClean="0"/>
              <a:t>CUSTORDER</a:t>
            </a:r>
            <a:r>
              <a:rPr lang="en-GB" dirty="0" smtClean="0"/>
              <a:t>[</a:t>
            </a:r>
            <a:r>
              <a:rPr lang="en-GB" u="sng" dirty="0" err="1" smtClean="0"/>
              <a:t>OrderNo</a:t>
            </a:r>
            <a:r>
              <a:rPr lang="en-GB" dirty="0"/>
              <a:t>, </a:t>
            </a:r>
            <a:r>
              <a:rPr lang="en-GB" dirty="0" err="1"/>
              <a:t>CustNo</a:t>
            </a:r>
            <a:r>
              <a:rPr lang="en-GB" dirty="0"/>
              <a:t>, </a:t>
            </a:r>
            <a:r>
              <a:rPr lang="en-GB" dirty="0" err="1"/>
              <a:t>OrderDate</a:t>
            </a:r>
            <a:r>
              <a:rPr lang="en-GB" dirty="0"/>
              <a:t>]</a:t>
            </a:r>
          </a:p>
          <a:p>
            <a:pPr marL="342900" indent="-342900"/>
            <a:r>
              <a:rPr lang="en-GB" dirty="0"/>
              <a:t>a</a:t>
            </a:r>
            <a:r>
              <a:rPr lang="en-GB" dirty="0" smtClean="0"/>
              <a:t>nd CUSTORDER[</a:t>
            </a:r>
            <a:r>
              <a:rPr lang="en-GB" u="sng" dirty="0" err="1" smtClean="0"/>
              <a:t>CustNo</a:t>
            </a:r>
            <a:r>
              <a:rPr lang="en-GB" dirty="0"/>
              <a:t>, </a:t>
            </a:r>
            <a:r>
              <a:rPr lang="en-GB" u="sng" dirty="0" err="1"/>
              <a:t>OrderNo</a:t>
            </a:r>
            <a:r>
              <a:rPr lang="en-GB" dirty="0"/>
              <a:t>] becomes</a:t>
            </a:r>
          </a:p>
          <a:p>
            <a:pPr marL="0" indent="0">
              <a:buNone/>
            </a:pPr>
            <a:r>
              <a:rPr lang="en-GB" dirty="0" smtClean="0"/>
              <a:t>	5A </a:t>
            </a:r>
            <a:r>
              <a:rPr lang="en-GB" b="1" dirty="0" smtClean="0"/>
              <a:t>CUSTORDER</a:t>
            </a:r>
            <a:r>
              <a:rPr lang="en-GB" dirty="0"/>
              <a:t>[ </a:t>
            </a:r>
            <a:r>
              <a:rPr lang="en-GB" u="sng" dirty="0" err="1"/>
              <a:t>OrderNo</a:t>
            </a:r>
            <a:r>
              <a:rPr lang="en-GB" dirty="0"/>
              <a:t>, </a:t>
            </a:r>
            <a:r>
              <a:rPr lang="en-GB" dirty="0" err="1"/>
              <a:t>CustNo</a:t>
            </a:r>
            <a:r>
              <a:rPr lang="en-GB" dirty="0" smtClean="0"/>
              <a:t>]</a:t>
            </a:r>
            <a:endParaRPr lang="en-GB" dirty="0"/>
          </a:p>
        </p:txBody>
      </p:sp>
    </p:spTree>
    <p:extLst>
      <p:ext uri="{BB962C8B-B14F-4D97-AF65-F5344CB8AC3E}">
        <p14:creationId xmlns:p14="http://schemas.microsoft.com/office/powerpoint/2010/main" val="3190300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Use consistent names for relations with the same attributes in  the Primary Key</a:t>
            </a:r>
            <a:endParaRPr lang="en-CA" sz="3200" dirty="0"/>
          </a:p>
        </p:txBody>
      </p:sp>
      <p:sp>
        <p:nvSpPr>
          <p:cNvPr id="3" name="Content Placeholder 2"/>
          <p:cNvSpPr>
            <a:spLocks noGrp="1"/>
          </p:cNvSpPr>
          <p:nvPr>
            <p:ph idx="1"/>
          </p:nvPr>
        </p:nvSpPr>
        <p:spPr/>
        <p:txBody>
          <a:bodyPr>
            <a:normAutofit/>
          </a:bodyPr>
          <a:lstStyle/>
          <a:p>
            <a:r>
              <a:rPr lang="en-GB" dirty="0" smtClean="0"/>
              <a:t>Consider the following relations</a:t>
            </a:r>
          </a:p>
          <a:p>
            <a:pPr marL="0" indent="0">
              <a:buNone/>
            </a:pPr>
            <a:endParaRPr lang="en-GB" dirty="0" smtClean="0"/>
          </a:p>
          <a:p>
            <a:pPr marL="457200" lvl="1" indent="0">
              <a:buNone/>
            </a:pPr>
            <a:r>
              <a:rPr lang="en-GB" b="1" dirty="0" smtClean="0"/>
              <a:t>4A ORDER</a:t>
            </a:r>
            <a:r>
              <a:rPr lang="en-GB" dirty="0" smtClean="0"/>
              <a:t>[</a:t>
            </a:r>
            <a:r>
              <a:rPr lang="en-GB" u="sng" dirty="0" err="1" smtClean="0"/>
              <a:t>OrderNo</a:t>
            </a:r>
            <a:r>
              <a:rPr lang="en-GB" dirty="0" err="1" smtClean="0"/>
              <a:t>,OrderDate,CustNo</a:t>
            </a:r>
            <a:r>
              <a:rPr lang="en-GB" dirty="0"/>
              <a:t>]</a:t>
            </a:r>
          </a:p>
          <a:p>
            <a:pPr marL="457200" lvl="1" indent="0">
              <a:buNone/>
            </a:pPr>
            <a:r>
              <a:rPr lang="en-GB" b="1" dirty="0" smtClean="0"/>
              <a:t>5A CUSTORDER</a:t>
            </a:r>
            <a:r>
              <a:rPr lang="en-GB" dirty="0" smtClean="0"/>
              <a:t>[</a:t>
            </a:r>
            <a:r>
              <a:rPr lang="en-GB" u="sng" dirty="0" err="1" smtClean="0"/>
              <a:t>CustNo</a:t>
            </a:r>
            <a:r>
              <a:rPr lang="en-GB" dirty="0" err="1" smtClean="0"/>
              <a:t>,</a:t>
            </a:r>
            <a:r>
              <a:rPr lang="en-GB" u="sng" dirty="0" err="1" smtClean="0"/>
              <a:t>OrderNum</a:t>
            </a:r>
            <a:r>
              <a:rPr lang="en-GB" dirty="0"/>
              <a:t>]</a:t>
            </a:r>
          </a:p>
          <a:p>
            <a:pPr marL="457200" lvl="1" indent="0">
              <a:buNone/>
            </a:pPr>
            <a:r>
              <a:rPr lang="en-GB" b="1" dirty="0" smtClean="0"/>
              <a:t>5B ORDER</a:t>
            </a:r>
            <a:r>
              <a:rPr lang="en-GB" dirty="0" smtClean="0"/>
              <a:t>[</a:t>
            </a:r>
            <a:r>
              <a:rPr lang="en-GB" u="sng" dirty="0" err="1" smtClean="0"/>
              <a:t>OrderNum</a:t>
            </a:r>
            <a:r>
              <a:rPr lang="en-GB" dirty="0" err="1" smtClean="0"/>
              <a:t>,OrderDate</a:t>
            </a:r>
            <a:r>
              <a:rPr lang="en-GB" dirty="0" smtClean="0"/>
              <a:t>]</a:t>
            </a:r>
          </a:p>
          <a:p>
            <a:pPr marL="457200" lvl="1" indent="0">
              <a:buNone/>
            </a:pPr>
            <a:endParaRPr lang="en-GB" dirty="0"/>
          </a:p>
          <a:p>
            <a:pPr marL="342900" indent="-342900"/>
            <a:r>
              <a:rPr lang="en-GB" dirty="0" smtClean="0"/>
              <a:t>After fixing the inconsistent naming:</a:t>
            </a:r>
            <a:endParaRPr lang="en-GB" dirty="0"/>
          </a:p>
          <a:p>
            <a:pPr marL="342900" indent="-342900"/>
            <a:endParaRPr lang="en-GB" dirty="0"/>
          </a:p>
          <a:p>
            <a:pPr marL="457200" lvl="1" indent="0">
              <a:buNone/>
            </a:pPr>
            <a:r>
              <a:rPr lang="en-GB" b="1" dirty="0" smtClean="0"/>
              <a:t>4A ORDER</a:t>
            </a:r>
            <a:r>
              <a:rPr lang="en-GB" dirty="0" smtClean="0"/>
              <a:t>[</a:t>
            </a:r>
            <a:r>
              <a:rPr lang="en-GB" u="sng" dirty="0" err="1" smtClean="0"/>
              <a:t>OrderNo</a:t>
            </a:r>
            <a:r>
              <a:rPr lang="en-GB" dirty="0" err="1" smtClean="0"/>
              <a:t>,OrderDate,CustNo</a:t>
            </a:r>
            <a:r>
              <a:rPr lang="en-GB" dirty="0"/>
              <a:t>]</a:t>
            </a:r>
          </a:p>
          <a:p>
            <a:pPr marL="457200" lvl="1" indent="0">
              <a:buNone/>
            </a:pPr>
            <a:r>
              <a:rPr lang="en-GB" b="1" dirty="0" smtClean="0"/>
              <a:t>5A CUSTORDER</a:t>
            </a:r>
            <a:r>
              <a:rPr lang="en-GB" dirty="0" smtClean="0"/>
              <a:t>[</a:t>
            </a:r>
            <a:r>
              <a:rPr lang="en-GB" u="sng" dirty="0" err="1" smtClean="0"/>
              <a:t>CustNo</a:t>
            </a:r>
            <a:r>
              <a:rPr lang="en-GB" dirty="0" err="1" smtClean="0"/>
              <a:t>,</a:t>
            </a:r>
            <a:r>
              <a:rPr lang="en-GB" u="sng" dirty="0" err="1" smtClean="0"/>
              <a:t>OrderNo</a:t>
            </a:r>
            <a:r>
              <a:rPr lang="en-GB" dirty="0"/>
              <a:t>]</a:t>
            </a:r>
          </a:p>
          <a:p>
            <a:pPr marL="457200" lvl="1" indent="0">
              <a:buNone/>
            </a:pPr>
            <a:r>
              <a:rPr lang="en-GB" b="1" dirty="0" smtClean="0"/>
              <a:t>5B ORDER</a:t>
            </a:r>
            <a:r>
              <a:rPr lang="en-GB" dirty="0" smtClean="0"/>
              <a:t>[</a:t>
            </a:r>
            <a:r>
              <a:rPr lang="en-GB" u="sng" dirty="0" err="1" smtClean="0"/>
              <a:t>OrderNo</a:t>
            </a:r>
            <a:r>
              <a:rPr lang="en-GB" dirty="0" err="1" smtClean="0"/>
              <a:t>,OrderDate</a:t>
            </a:r>
            <a:r>
              <a:rPr lang="en-GB" dirty="0"/>
              <a:t>]</a:t>
            </a:r>
          </a:p>
          <a:p>
            <a:endParaRPr lang="en-CA" dirty="0"/>
          </a:p>
        </p:txBody>
      </p:sp>
    </p:spTree>
    <p:extLst>
      <p:ext uri="{BB962C8B-B14F-4D97-AF65-F5344CB8AC3E}">
        <p14:creationId xmlns:p14="http://schemas.microsoft.com/office/powerpoint/2010/main" val="3588220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Create one relation for relations having an identical Primary Key</a:t>
            </a:r>
            <a:endParaRPr lang="en-CA" sz="3200" dirty="0"/>
          </a:p>
        </p:txBody>
      </p:sp>
      <p:sp>
        <p:nvSpPr>
          <p:cNvPr id="3" name="Content Placeholder 2"/>
          <p:cNvSpPr>
            <a:spLocks noGrp="1"/>
          </p:cNvSpPr>
          <p:nvPr>
            <p:ph idx="1"/>
          </p:nvPr>
        </p:nvSpPr>
        <p:spPr/>
        <p:txBody>
          <a:bodyPr>
            <a:normAutofit/>
          </a:bodyPr>
          <a:lstStyle/>
          <a:p>
            <a:r>
              <a:rPr lang="en-GB" dirty="0"/>
              <a:t>T</a:t>
            </a:r>
            <a:r>
              <a:rPr lang="en-GB" dirty="0" smtClean="0"/>
              <a:t>he </a:t>
            </a:r>
            <a:r>
              <a:rPr lang="en-GB" dirty="0"/>
              <a:t>PK can be a one-part PK or a concatenated </a:t>
            </a:r>
            <a:r>
              <a:rPr lang="en-GB" dirty="0" smtClean="0"/>
              <a:t>PK (</a:t>
            </a:r>
            <a:r>
              <a:rPr lang="en-GB" dirty="0"/>
              <a:t>2 or more attributes) but it must match </a:t>
            </a:r>
            <a:r>
              <a:rPr lang="en-GB" dirty="0" smtClean="0"/>
              <a:t>exactly</a:t>
            </a:r>
          </a:p>
          <a:p>
            <a:endParaRPr lang="en-GB" dirty="0" smtClean="0"/>
          </a:p>
          <a:p>
            <a:pPr marL="457200" lvl="1" indent="0">
              <a:buNone/>
            </a:pPr>
            <a:r>
              <a:rPr lang="en-GB" dirty="0"/>
              <a:t>1A,3A,5C </a:t>
            </a:r>
            <a:r>
              <a:rPr lang="en-GB" b="1" dirty="0"/>
              <a:t>CUSTOMER</a:t>
            </a:r>
            <a:r>
              <a:rPr lang="en-GB" dirty="0"/>
              <a:t>[ </a:t>
            </a:r>
            <a:r>
              <a:rPr lang="en-GB" u="sng" dirty="0" err="1"/>
              <a:t>CustNo</a:t>
            </a:r>
            <a:r>
              <a:rPr lang="en-GB" dirty="0"/>
              <a:t>, </a:t>
            </a:r>
            <a:r>
              <a:rPr lang="en-GB" dirty="0" err="1"/>
              <a:t>CustName</a:t>
            </a:r>
            <a:r>
              <a:rPr lang="en-GB" dirty="0"/>
              <a:t>, </a:t>
            </a:r>
            <a:r>
              <a:rPr lang="en-GB" dirty="0" err="1"/>
              <a:t>CustStreet,CustZip</a:t>
            </a:r>
            <a:r>
              <a:rPr lang="en-GB" dirty="0"/>
              <a:t>, </a:t>
            </a:r>
            <a:r>
              <a:rPr lang="en-GB" dirty="0" err="1" smtClean="0"/>
              <a:t>RepNo</a:t>
            </a:r>
            <a:r>
              <a:rPr lang="en-GB" dirty="0" smtClean="0"/>
              <a:t> ]</a:t>
            </a:r>
            <a:endParaRPr lang="en-GB" dirty="0"/>
          </a:p>
          <a:p>
            <a:pPr marL="457200" lvl="1" indent="0">
              <a:buNone/>
            </a:pPr>
            <a:r>
              <a:rPr lang="en-GB" dirty="0"/>
              <a:t>2,4C  </a:t>
            </a:r>
            <a:r>
              <a:rPr lang="en-GB" b="1" dirty="0"/>
              <a:t>PART</a:t>
            </a:r>
            <a:r>
              <a:rPr lang="en-GB" dirty="0"/>
              <a: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r>
              <a:rPr lang="en-GB" dirty="0" smtClean="0"/>
              <a:t>]</a:t>
            </a:r>
            <a:endParaRPr lang="en-GB" dirty="0"/>
          </a:p>
          <a:p>
            <a:pPr marL="457200" lvl="1" indent="0">
              <a:buNone/>
            </a:pPr>
            <a:r>
              <a:rPr lang="en-GB" dirty="0"/>
              <a:t>3B, 4A,5A,5B </a:t>
            </a:r>
            <a:r>
              <a:rPr lang="en-GB" b="1" dirty="0"/>
              <a:t>ORDER </a:t>
            </a:r>
            <a:r>
              <a:rPr lang="en-GB" dirty="0"/>
              <a:t>[</a:t>
            </a:r>
            <a:r>
              <a:rPr lang="en-GB" u="sng" dirty="0" err="1"/>
              <a:t>OrderNo</a:t>
            </a:r>
            <a:r>
              <a:rPr lang="en-GB" dirty="0"/>
              <a:t>, </a:t>
            </a:r>
            <a:r>
              <a:rPr lang="en-GB" dirty="0" err="1"/>
              <a:t>OrderDate</a:t>
            </a:r>
            <a:r>
              <a:rPr lang="en-GB" dirty="0"/>
              <a:t>, </a:t>
            </a:r>
            <a:r>
              <a:rPr lang="en-GB" dirty="0" err="1"/>
              <a:t>CustNo</a:t>
            </a:r>
            <a:r>
              <a:rPr lang="en-GB" dirty="0" smtClean="0"/>
              <a:t>]</a:t>
            </a:r>
            <a:endParaRPr lang="en-GB" dirty="0"/>
          </a:p>
          <a:p>
            <a:pPr marL="457200" lvl="1" indent="0">
              <a:buNone/>
            </a:pPr>
            <a:r>
              <a:rPr lang="en-GB" dirty="0"/>
              <a:t>4B </a:t>
            </a:r>
            <a:r>
              <a:rPr lang="en-GB" b="1" dirty="0"/>
              <a:t>ORDERDETAIL</a:t>
            </a:r>
            <a:r>
              <a:rPr lang="en-GB" dirty="0"/>
              <a:t> [</a:t>
            </a:r>
            <a:r>
              <a:rPr lang="en-GB" u="sng" dirty="0" err="1"/>
              <a:t>OrderNo</a:t>
            </a:r>
            <a:r>
              <a:rPr lang="en-GB" u="sng" dirty="0"/>
              <a:t>, </a:t>
            </a:r>
            <a:r>
              <a:rPr lang="en-GB" u="sng" dirty="0" err="1"/>
              <a:t>PartNum</a:t>
            </a:r>
            <a:r>
              <a:rPr lang="en-GB" dirty="0"/>
              <a:t>, </a:t>
            </a:r>
            <a:r>
              <a:rPr lang="en-GB" dirty="0" err="1"/>
              <a:t>NumOrdered,QuotedPrice</a:t>
            </a:r>
            <a:r>
              <a:rPr lang="en-GB" dirty="0" smtClean="0"/>
              <a:t>]</a:t>
            </a:r>
            <a:endParaRPr lang="en-GB" dirty="0"/>
          </a:p>
          <a:p>
            <a:pPr marL="457200" lvl="1" indent="0">
              <a:buNone/>
            </a:pPr>
            <a:r>
              <a:rPr lang="en-GB" dirty="0" smtClean="0"/>
              <a:t>5D </a:t>
            </a:r>
            <a:r>
              <a:rPr lang="en-GB" b="1" dirty="0"/>
              <a:t>REP</a:t>
            </a:r>
            <a:r>
              <a:rPr lang="en-GB" dirty="0"/>
              <a:t> [</a:t>
            </a:r>
            <a:r>
              <a:rPr lang="en-GB" u="sng" dirty="0" err="1"/>
              <a:t>RepNo</a:t>
            </a:r>
            <a:r>
              <a:rPr lang="en-GB" dirty="0"/>
              <a:t>, </a:t>
            </a:r>
            <a:r>
              <a:rPr lang="en-GB" dirty="0" err="1"/>
              <a:t>RepName</a:t>
            </a:r>
            <a:r>
              <a:rPr lang="en-GB" dirty="0"/>
              <a:t>]</a:t>
            </a:r>
            <a:endParaRPr lang="en-CA" dirty="0"/>
          </a:p>
          <a:p>
            <a:endParaRPr lang="en-CA" dirty="0"/>
          </a:p>
        </p:txBody>
      </p:sp>
    </p:spTree>
    <p:extLst>
      <p:ext uri="{BB962C8B-B14F-4D97-AF65-F5344CB8AC3E}">
        <p14:creationId xmlns:p14="http://schemas.microsoft.com/office/powerpoint/2010/main" val="3218226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Resolve any new transitive dependencies</a:t>
            </a:r>
            <a:endParaRPr lang="en-CA" sz="4000" dirty="0"/>
          </a:p>
        </p:txBody>
      </p:sp>
      <p:sp>
        <p:nvSpPr>
          <p:cNvPr id="3" name="Content Placeholder 2"/>
          <p:cNvSpPr>
            <a:spLocks noGrp="1"/>
          </p:cNvSpPr>
          <p:nvPr>
            <p:ph idx="1"/>
          </p:nvPr>
        </p:nvSpPr>
        <p:spPr/>
        <p:txBody>
          <a:bodyPr>
            <a:normAutofit fontScale="92500" lnSpcReduction="10000"/>
          </a:bodyPr>
          <a:lstStyle/>
          <a:p>
            <a:r>
              <a:rPr lang="en-GB" dirty="0" smtClean="0"/>
              <a:t>If any new transitive were created when merging relations, it must be resolved.</a:t>
            </a:r>
          </a:p>
          <a:p>
            <a:pPr marL="342900" indent="-342900"/>
            <a:r>
              <a:rPr lang="en-GB" dirty="0" smtClean="0"/>
              <a:t>Example:</a:t>
            </a:r>
          </a:p>
          <a:p>
            <a:pPr marL="457200" lvl="1" indent="0">
              <a:buNone/>
            </a:pPr>
            <a:r>
              <a:rPr lang="en-GB" sz="2200" b="1" dirty="0"/>
              <a:t>CUSTOMER</a:t>
            </a:r>
            <a:r>
              <a:rPr lang="en-GB" sz="2200" dirty="0"/>
              <a:t>[ </a:t>
            </a:r>
            <a:r>
              <a:rPr lang="en-GB" sz="2200" u="sng" dirty="0" err="1"/>
              <a:t>CustNo</a:t>
            </a:r>
            <a:r>
              <a:rPr lang="en-GB" sz="2200" dirty="0"/>
              <a:t>, </a:t>
            </a:r>
            <a:r>
              <a:rPr lang="en-GB" sz="2200" dirty="0" err="1"/>
              <a:t>CustName</a:t>
            </a:r>
            <a:r>
              <a:rPr lang="en-GB" sz="2200" dirty="0"/>
              <a:t>, </a:t>
            </a:r>
            <a:r>
              <a:rPr lang="en-GB" sz="2200" dirty="0" err="1"/>
              <a:t>CustStreet</a:t>
            </a:r>
            <a:r>
              <a:rPr lang="en-GB" sz="2200" dirty="0"/>
              <a:t>, </a:t>
            </a:r>
            <a:r>
              <a:rPr lang="en-GB" sz="2200" dirty="0" err="1"/>
              <a:t>CustZip</a:t>
            </a:r>
            <a:r>
              <a:rPr lang="en-GB" sz="2200" dirty="0"/>
              <a:t>, </a:t>
            </a:r>
            <a:r>
              <a:rPr lang="en-GB" sz="2200" dirty="0" err="1"/>
              <a:t>RepNo</a:t>
            </a:r>
            <a:r>
              <a:rPr lang="en-GB" sz="2200" dirty="0"/>
              <a:t> ]</a:t>
            </a:r>
          </a:p>
          <a:p>
            <a:pPr marL="457200" lvl="1" indent="0">
              <a:buNone/>
            </a:pPr>
            <a:r>
              <a:rPr lang="en-GB" sz="2200" b="1" dirty="0"/>
              <a:t>CUSTOMER</a:t>
            </a:r>
            <a:r>
              <a:rPr lang="en-GB" sz="2200" dirty="0"/>
              <a:t>[ </a:t>
            </a:r>
            <a:r>
              <a:rPr lang="en-GB" sz="2200" u="sng" dirty="0" err="1"/>
              <a:t>CustNo</a:t>
            </a:r>
            <a:r>
              <a:rPr lang="en-GB" sz="2200" u="sng" dirty="0"/>
              <a:t>,</a:t>
            </a:r>
            <a:r>
              <a:rPr lang="en-GB" sz="2200" dirty="0"/>
              <a:t>  </a:t>
            </a:r>
            <a:r>
              <a:rPr lang="en-GB" sz="2200" dirty="0" err="1"/>
              <a:t>CustName</a:t>
            </a:r>
            <a:r>
              <a:rPr lang="en-GB" sz="2200" dirty="0"/>
              <a:t>, </a:t>
            </a:r>
            <a:r>
              <a:rPr lang="en-GB" sz="2200" dirty="0" err="1"/>
              <a:t>RepName</a:t>
            </a:r>
            <a:r>
              <a:rPr lang="en-GB" sz="2200" dirty="0"/>
              <a:t>]</a:t>
            </a:r>
          </a:p>
          <a:p>
            <a:r>
              <a:rPr lang="en-GB" dirty="0"/>
              <a:t>Merged as</a:t>
            </a:r>
          </a:p>
          <a:p>
            <a:pPr marL="457200" lvl="1" indent="0">
              <a:buNone/>
            </a:pPr>
            <a:r>
              <a:rPr lang="en-GB" sz="2200" b="1" dirty="0"/>
              <a:t>CUSTOMER</a:t>
            </a:r>
            <a:r>
              <a:rPr lang="en-GB" sz="2200" dirty="0"/>
              <a:t>[ </a:t>
            </a:r>
            <a:r>
              <a:rPr lang="en-GB" sz="2200" u="sng" dirty="0" err="1"/>
              <a:t>CustNo</a:t>
            </a:r>
            <a:r>
              <a:rPr lang="en-GB" sz="2200" dirty="0"/>
              <a:t>, </a:t>
            </a:r>
            <a:r>
              <a:rPr lang="en-GB" sz="2200" dirty="0" err="1"/>
              <a:t>CustName</a:t>
            </a:r>
            <a:r>
              <a:rPr lang="en-GB" sz="2200" dirty="0"/>
              <a:t>, </a:t>
            </a:r>
            <a:r>
              <a:rPr lang="en-GB" sz="2200" dirty="0" err="1"/>
              <a:t>CustStreet</a:t>
            </a:r>
            <a:r>
              <a:rPr lang="en-GB" sz="2200" dirty="0"/>
              <a:t>, </a:t>
            </a:r>
            <a:r>
              <a:rPr lang="en-GB" sz="2200" dirty="0" err="1"/>
              <a:t>CustZip</a:t>
            </a:r>
            <a:r>
              <a:rPr lang="en-GB" sz="2200" dirty="0"/>
              <a:t>, </a:t>
            </a:r>
            <a:r>
              <a:rPr lang="en-GB" sz="2200" dirty="0" err="1" smtClean="0"/>
              <a:t>RepNo,RepName</a:t>
            </a:r>
            <a:r>
              <a:rPr lang="en-GB" sz="2200" dirty="0" smtClean="0"/>
              <a:t> </a:t>
            </a:r>
            <a:r>
              <a:rPr lang="en-GB" sz="2200" dirty="0"/>
              <a:t>]</a:t>
            </a:r>
          </a:p>
          <a:p>
            <a:r>
              <a:rPr lang="en-GB" dirty="0"/>
              <a:t>Which has the transitive </a:t>
            </a:r>
            <a:r>
              <a:rPr lang="en-GB" dirty="0" smtClean="0"/>
              <a:t>dependency after merging</a:t>
            </a:r>
            <a:endParaRPr lang="en-GB" dirty="0"/>
          </a:p>
          <a:p>
            <a:pPr marL="457200" lvl="1" indent="0">
              <a:buNone/>
            </a:pPr>
            <a:r>
              <a:rPr lang="en-GB" b="1" dirty="0" err="1" smtClean="0"/>
              <a:t>RepName</a:t>
            </a:r>
            <a:r>
              <a:rPr lang="en-GB" dirty="0" smtClean="0"/>
              <a:t> is determined </a:t>
            </a:r>
            <a:r>
              <a:rPr lang="en-GB" dirty="0"/>
              <a:t>by attribute </a:t>
            </a:r>
            <a:r>
              <a:rPr lang="en-GB" b="1" dirty="0" err="1" smtClean="0"/>
              <a:t>RepNo</a:t>
            </a:r>
            <a:r>
              <a:rPr lang="en-GB" dirty="0" smtClean="0"/>
              <a:t> </a:t>
            </a:r>
          </a:p>
          <a:p>
            <a:r>
              <a:rPr lang="en-GB" dirty="0" smtClean="0"/>
              <a:t>and </a:t>
            </a:r>
            <a:r>
              <a:rPr lang="en-GB" dirty="0"/>
              <a:t>would </a:t>
            </a:r>
            <a:r>
              <a:rPr lang="en-GB" dirty="0" smtClean="0"/>
              <a:t>be resolved as</a:t>
            </a:r>
          </a:p>
          <a:p>
            <a:pPr marL="457200" lvl="1" indent="0">
              <a:buNone/>
            </a:pPr>
            <a:r>
              <a:rPr lang="en-GB" sz="2000" b="1" dirty="0" smtClean="0"/>
              <a:t>CUSTOMER</a:t>
            </a:r>
            <a:r>
              <a:rPr lang="en-GB" sz="2000" dirty="0" smtClean="0"/>
              <a:t>[ </a:t>
            </a:r>
            <a:r>
              <a:rPr lang="en-GB" sz="2000" u="sng" dirty="0" err="1" smtClean="0"/>
              <a:t>CustNo</a:t>
            </a:r>
            <a:r>
              <a:rPr lang="en-GB" sz="2000" dirty="0" smtClean="0"/>
              <a:t>, </a:t>
            </a:r>
            <a:r>
              <a:rPr lang="en-GB" sz="2000" dirty="0" err="1" smtClean="0"/>
              <a:t>CustName</a:t>
            </a:r>
            <a:r>
              <a:rPr lang="en-GB" sz="2000" dirty="0" smtClean="0"/>
              <a:t>, </a:t>
            </a:r>
            <a:r>
              <a:rPr lang="en-GB" sz="2000" dirty="0" err="1" smtClean="0"/>
              <a:t>CustStreet</a:t>
            </a:r>
            <a:r>
              <a:rPr lang="en-GB" sz="2000" dirty="0" smtClean="0"/>
              <a:t>, </a:t>
            </a:r>
            <a:r>
              <a:rPr lang="en-GB" sz="2000" dirty="0" err="1" smtClean="0"/>
              <a:t>CustZip</a:t>
            </a:r>
            <a:r>
              <a:rPr lang="en-GB" sz="2000" dirty="0" smtClean="0"/>
              <a:t>, </a:t>
            </a:r>
            <a:r>
              <a:rPr lang="en-GB" sz="2000" dirty="0" err="1" smtClean="0"/>
              <a:t>RepNo</a:t>
            </a:r>
            <a:r>
              <a:rPr lang="en-GB" sz="2000" dirty="0" smtClean="0"/>
              <a:t>]</a:t>
            </a:r>
          </a:p>
          <a:p>
            <a:pPr marL="457200" lvl="1" indent="0">
              <a:buNone/>
            </a:pPr>
            <a:r>
              <a:rPr lang="en-GB" sz="2000" b="1" dirty="0" smtClean="0"/>
              <a:t>REP</a:t>
            </a:r>
            <a:r>
              <a:rPr lang="en-GB" sz="2000" dirty="0" smtClean="0"/>
              <a:t>[</a:t>
            </a:r>
            <a:r>
              <a:rPr lang="en-GB" sz="2000" u="sng" dirty="0" err="1" smtClean="0"/>
              <a:t>RepNo</a:t>
            </a:r>
            <a:r>
              <a:rPr lang="en-GB" sz="2000" dirty="0" smtClean="0"/>
              <a:t>, </a:t>
            </a:r>
            <a:r>
              <a:rPr lang="en-GB" sz="2000" dirty="0" err="1" smtClean="0"/>
              <a:t>RepName</a:t>
            </a:r>
            <a:r>
              <a:rPr lang="en-GB" sz="2000" dirty="0" smtClean="0"/>
              <a:t>]</a:t>
            </a:r>
            <a:endParaRPr lang="en-CA" sz="2000" dirty="0" smtClean="0"/>
          </a:p>
          <a:p>
            <a:pPr lvl="1"/>
            <a:endParaRPr lang="en-GB" dirty="0"/>
          </a:p>
          <a:p>
            <a:endParaRPr lang="en-CA" dirty="0"/>
          </a:p>
        </p:txBody>
      </p:sp>
    </p:spTree>
    <p:extLst>
      <p:ext uri="{BB962C8B-B14F-4D97-AF65-F5344CB8AC3E}">
        <p14:creationId xmlns:p14="http://schemas.microsoft.com/office/powerpoint/2010/main" val="917804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After the Merge We Have:</a:t>
            </a:r>
          </a:p>
        </p:txBody>
      </p:sp>
      <p:sp>
        <p:nvSpPr>
          <p:cNvPr id="3" name="Content Placeholder 2"/>
          <p:cNvSpPr>
            <a:spLocks noGrp="1"/>
          </p:cNvSpPr>
          <p:nvPr>
            <p:ph idx="1"/>
          </p:nvPr>
        </p:nvSpPr>
        <p:spPr/>
        <p:txBody>
          <a:bodyPr>
            <a:normAutofit/>
          </a:bodyPr>
          <a:lstStyle/>
          <a:p>
            <a:r>
              <a:rPr lang="en-GB" b="1" dirty="0"/>
              <a:t>CUSTOMER</a:t>
            </a:r>
            <a:r>
              <a:rPr lang="en-GB" dirty="0"/>
              <a:t>[ </a:t>
            </a:r>
            <a:r>
              <a:rPr lang="en-GB" u="sng" dirty="0" err="1"/>
              <a:t>CustNo</a:t>
            </a:r>
            <a:r>
              <a:rPr lang="en-GB" dirty="0"/>
              <a:t>, </a:t>
            </a:r>
            <a:r>
              <a:rPr lang="en-GB" dirty="0" err="1"/>
              <a:t>CustName</a:t>
            </a:r>
            <a:r>
              <a:rPr lang="en-GB" dirty="0"/>
              <a:t>, </a:t>
            </a:r>
            <a:r>
              <a:rPr lang="en-GB" dirty="0" err="1"/>
              <a:t>CustStreet</a:t>
            </a:r>
            <a:r>
              <a:rPr lang="en-GB" dirty="0"/>
              <a:t>, </a:t>
            </a:r>
            <a:r>
              <a:rPr lang="en-GB" dirty="0" err="1"/>
              <a:t>CustZip</a:t>
            </a:r>
            <a:r>
              <a:rPr lang="en-GB" dirty="0"/>
              <a:t>, </a:t>
            </a:r>
            <a:r>
              <a:rPr lang="en-GB" dirty="0" err="1"/>
              <a:t>RepNo</a:t>
            </a:r>
            <a:r>
              <a:rPr lang="en-GB" dirty="0"/>
              <a:t>(FK)]</a:t>
            </a:r>
          </a:p>
          <a:p>
            <a:r>
              <a:rPr lang="en-GB" b="1" dirty="0" err="1"/>
              <a:t>ZipCode</a:t>
            </a:r>
            <a:r>
              <a:rPr lang="en-GB" dirty="0"/>
              <a:t>[</a:t>
            </a:r>
            <a:r>
              <a:rPr lang="en-GB" u="sng" dirty="0" err="1"/>
              <a:t>CustZip</a:t>
            </a:r>
            <a:r>
              <a:rPr lang="en-GB" i="1" u="sng" dirty="0"/>
              <a:t>,</a:t>
            </a:r>
            <a:r>
              <a:rPr lang="en-GB" sz="2400" dirty="0" smtClean="0"/>
              <a:t> </a:t>
            </a:r>
            <a:r>
              <a:rPr lang="en-GB" dirty="0" err="1"/>
              <a:t>CustCity</a:t>
            </a:r>
            <a:r>
              <a:rPr lang="en-GB" dirty="0"/>
              <a:t>, </a:t>
            </a:r>
            <a:r>
              <a:rPr lang="en-GB" dirty="0" err="1"/>
              <a:t>CustSt</a:t>
            </a:r>
            <a:r>
              <a:rPr lang="en-GB" dirty="0"/>
              <a:t>,]</a:t>
            </a:r>
          </a:p>
          <a:p>
            <a:r>
              <a:rPr lang="en-GB" b="1" dirty="0"/>
              <a:t>REP</a:t>
            </a:r>
            <a:r>
              <a:rPr lang="en-GB" dirty="0"/>
              <a:t>[</a:t>
            </a:r>
            <a:r>
              <a:rPr lang="en-GB" u="sng" dirty="0" err="1"/>
              <a:t>RepNo</a:t>
            </a:r>
            <a:r>
              <a:rPr lang="en-GB" dirty="0"/>
              <a:t>, </a:t>
            </a:r>
            <a:r>
              <a:rPr lang="en-GB" dirty="0" err="1"/>
              <a:t>RepName</a:t>
            </a:r>
            <a:r>
              <a:rPr lang="en-GB" dirty="0"/>
              <a:t>]</a:t>
            </a:r>
          </a:p>
          <a:p>
            <a:r>
              <a:rPr lang="en-GB" b="1" dirty="0"/>
              <a:t>PART</a:t>
            </a:r>
            <a:r>
              <a:rPr lang="en-GB" dirty="0"/>
              <a:t>[ </a:t>
            </a:r>
            <a:r>
              <a:rPr lang="en-GB" u="sng" dirty="0" err="1"/>
              <a:t>PartNo</a:t>
            </a:r>
            <a:r>
              <a:rPr lang="en-GB" u="sng" dirty="0"/>
              <a:t>,</a:t>
            </a:r>
            <a:r>
              <a:rPr lang="en-GB" dirty="0"/>
              <a:t>  </a:t>
            </a:r>
            <a:r>
              <a:rPr lang="en-GB" dirty="0" err="1"/>
              <a:t>PartDescr</a:t>
            </a:r>
            <a:r>
              <a:rPr lang="en-GB" dirty="0"/>
              <a:t>, </a:t>
            </a:r>
            <a:r>
              <a:rPr lang="en-GB" dirty="0" err="1"/>
              <a:t>QtyOnHand</a:t>
            </a:r>
            <a:r>
              <a:rPr lang="en-GB" dirty="0"/>
              <a:t>, Class, </a:t>
            </a:r>
            <a:r>
              <a:rPr lang="en-GB" dirty="0" err="1"/>
              <a:t>Whse</a:t>
            </a:r>
            <a:r>
              <a:rPr lang="en-GB" dirty="0"/>
              <a:t>, Price]</a:t>
            </a:r>
          </a:p>
          <a:p>
            <a:r>
              <a:rPr lang="en-GB" b="1" dirty="0"/>
              <a:t>ORDER </a:t>
            </a:r>
            <a:r>
              <a:rPr lang="en-GB" dirty="0"/>
              <a:t>[</a:t>
            </a:r>
            <a:r>
              <a:rPr lang="en-GB" u="sng" dirty="0" err="1"/>
              <a:t>OrderNo</a:t>
            </a:r>
            <a:r>
              <a:rPr lang="en-GB" dirty="0"/>
              <a:t>, </a:t>
            </a:r>
            <a:r>
              <a:rPr lang="en-GB" dirty="0" err="1"/>
              <a:t>OrderDate</a:t>
            </a:r>
            <a:r>
              <a:rPr lang="en-GB" dirty="0"/>
              <a:t>, </a:t>
            </a:r>
            <a:r>
              <a:rPr lang="en-GB" dirty="0" err="1"/>
              <a:t>CustNo</a:t>
            </a:r>
            <a:r>
              <a:rPr lang="en-GB" dirty="0"/>
              <a:t>(FK)]</a:t>
            </a:r>
          </a:p>
          <a:p>
            <a:r>
              <a:rPr lang="en-GB" b="1" dirty="0"/>
              <a:t>ORDERDETAIL</a:t>
            </a:r>
            <a:r>
              <a:rPr lang="en-GB" dirty="0"/>
              <a:t> [</a:t>
            </a:r>
            <a:r>
              <a:rPr lang="en-GB" u="sng" dirty="0" err="1"/>
              <a:t>OrderNo</a:t>
            </a:r>
            <a:r>
              <a:rPr lang="en-GB" u="sng" dirty="0"/>
              <a:t> (FK1), </a:t>
            </a:r>
            <a:r>
              <a:rPr lang="en-GB" u="sng" dirty="0" err="1"/>
              <a:t>PartNum</a:t>
            </a:r>
            <a:r>
              <a:rPr lang="en-GB" u="sng" dirty="0"/>
              <a:t> (FK2)</a:t>
            </a:r>
            <a:r>
              <a:rPr lang="en-GB" dirty="0"/>
              <a:t>, </a:t>
            </a:r>
            <a:r>
              <a:rPr lang="en-GB" dirty="0" err="1"/>
              <a:t>NumOrdered</a:t>
            </a:r>
            <a:r>
              <a:rPr lang="en-GB" dirty="0"/>
              <a:t>, </a:t>
            </a:r>
            <a:r>
              <a:rPr lang="en-GB" dirty="0" err="1"/>
              <a:t>QuotedPrice</a:t>
            </a:r>
            <a:r>
              <a:rPr lang="en-GB" dirty="0"/>
              <a:t> ]</a:t>
            </a:r>
          </a:p>
          <a:p>
            <a:r>
              <a:rPr lang="en-GB" b="1" dirty="0"/>
              <a:t>CUSTORDER</a:t>
            </a:r>
            <a:r>
              <a:rPr lang="en-GB" dirty="0"/>
              <a:t>[</a:t>
            </a:r>
            <a:r>
              <a:rPr lang="en-GB" u="sng" dirty="0" err="1"/>
              <a:t>CustNo</a:t>
            </a:r>
            <a:r>
              <a:rPr lang="en-GB" u="sng" dirty="0"/>
              <a:t>, </a:t>
            </a:r>
            <a:r>
              <a:rPr lang="en-GB" u="sng" dirty="0" err="1"/>
              <a:t>OrderNo</a:t>
            </a:r>
            <a:r>
              <a:rPr lang="en-GB" dirty="0" smtClean="0"/>
              <a:t>]</a:t>
            </a:r>
          </a:p>
          <a:p>
            <a:pPr marL="0" indent="0">
              <a:buNone/>
            </a:pPr>
            <a:endParaRPr lang="en-GB" dirty="0"/>
          </a:p>
          <a:p>
            <a:endParaRPr lang="en-GB" sz="3200" dirty="0" smtClean="0"/>
          </a:p>
        </p:txBody>
      </p:sp>
    </p:spTree>
    <p:extLst>
      <p:ext uri="{BB962C8B-B14F-4D97-AF65-F5344CB8AC3E}">
        <p14:creationId xmlns:p14="http://schemas.microsoft.com/office/powerpoint/2010/main" val="21965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Normal Forms</a:t>
            </a:r>
            <a:endParaRPr lang="en-CA" dirty="0">
              <a:solidFill>
                <a:srgbClr val="C00000"/>
              </a:solidFill>
            </a:endParaRPr>
          </a:p>
        </p:txBody>
      </p:sp>
      <p:sp>
        <p:nvSpPr>
          <p:cNvPr id="3" name="Content Placeholder 2"/>
          <p:cNvSpPr>
            <a:spLocks noGrp="1"/>
          </p:cNvSpPr>
          <p:nvPr>
            <p:ph idx="1"/>
          </p:nvPr>
        </p:nvSpPr>
        <p:spPr/>
        <p:txBody>
          <a:bodyPr/>
          <a:lstStyle/>
          <a:p>
            <a:r>
              <a:rPr lang="en-CA" dirty="0"/>
              <a:t>Several normal forms </a:t>
            </a:r>
            <a:r>
              <a:rPr lang="en-CA" dirty="0" smtClean="0"/>
              <a:t>exist</a:t>
            </a:r>
          </a:p>
          <a:p>
            <a:pPr lvl="1"/>
            <a:r>
              <a:rPr lang="en-CA" dirty="0" smtClean="0">
                <a:solidFill>
                  <a:srgbClr val="FF0000"/>
                </a:solidFill>
              </a:rPr>
              <a:t>1NF</a:t>
            </a:r>
          </a:p>
          <a:p>
            <a:pPr lvl="1"/>
            <a:r>
              <a:rPr lang="en-CA" dirty="0" smtClean="0">
                <a:solidFill>
                  <a:srgbClr val="FF0000"/>
                </a:solidFill>
              </a:rPr>
              <a:t>2NF</a:t>
            </a:r>
          </a:p>
          <a:p>
            <a:pPr lvl="1"/>
            <a:r>
              <a:rPr lang="en-CA" dirty="0" smtClean="0">
                <a:solidFill>
                  <a:srgbClr val="FF0000"/>
                </a:solidFill>
              </a:rPr>
              <a:t>3NF</a:t>
            </a:r>
            <a:endParaRPr lang="en-CA" dirty="0">
              <a:solidFill>
                <a:srgbClr val="FF0000"/>
              </a:solidFill>
            </a:endParaRPr>
          </a:p>
          <a:p>
            <a:r>
              <a:rPr lang="en-CA" dirty="0"/>
              <a:t>Each normal form addresses the potential for a particular type of redundancy.</a:t>
            </a:r>
          </a:p>
          <a:p>
            <a:r>
              <a:rPr lang="en-CA" dirty="0"/>
              <a:t>A table is said to be in one of the normal forms if it satisfies the rules required by that form.</a:t>
            </a:r>
          </a:p>
          <a:p>
            <a:endParaRPr lang="en-CA" dirty="0"/>
          </a:p>
        </p:txBody>
      </p:sp>
    </p:spTree>
    <p:extLst>
      <p:ext uri="{BB962C8B-B14F-4D97-AF65-F5344CB8AC3E}">
        <p14:creationId xmlns:p14="http://schemas.microsoft.com/office/powerpoint/2010/main" val="296392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First Normal Form (1NF)</a:t>
            </a:r>
            <a:endParaRPr lang="en-CA" dirty="0">
              <a:solidFill>
                <a:srgbClr val="C00000"/>
              </a:solidFill>
            </a:endParaRPr>
          </a:p>
        </p:txBody>
      </p:sp>
      <p:graphicFrame>
        <p:nvGraphicFramePr>
          <p:cNvPr id="4" name="Diagram 3"/>
          <p:cNvGraphicFramePr/>
          <p:nvPr>
            <p:extLst>
              <p:ext uri="{D42A27DB-BD31-4B8C-83A1-F6EECF244321}">
                <p14:modId xmlns:p14="http://schemas.microsoft.com/office/powerpoint/2010/main" val="134247371"/>
              </p:ext>
            </p:extLst>
          </p:nvPr>
        </p:nvGraphicFramePr>
        <p:xfrm>
          <a:off x="2774733" y="2058714"/>
          <a:ext cx="5623033" cy="3658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97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7E429971-BC57-430F-BB25-C0574E5E39E3}"/>
                                            </p:graphicEl>
                                          </p:spTgt>
                                        </p:tgtEl>
                                        <p:attrNameLst>
                                          <p:attrName>style.visibility</p:attrName>
                                        </p:attrNameLst>
                                      </p:cBhvr>
                                      <p:to>
                                        <p:strVal val="visible"/>
                                      </p:to>
                                    </p:set>
                                    <p:animEffect transition="in" filter="wipe(left)">
                                      <p:cBhvr>
                                        <p:cTn id="7" dur="500"/>
                                        <p:tgtEl>
                                          <p:spTgt spid="4">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D54B1729-BC98-42C1-9C6C-D65DCBA4358F}"/>
                                            </p:graphicEl>
                                          </p:spTgt>
                                        </p:tgtEl>
                                        <p:attrNameLst>
                                          <p:attrName>style.visibility</p:attrName>
                                        </p:attrNameLst>
                                      </p:cBhvr>
                                      <p:to>
                                        <p:strVal val="visible"/>
                                      </p:to>
                                    </p:set>
                                    <p:animEffect transition="in" filter="wipe(left)">
                                      <p:cBhvr>
                                        <p:cTn id="12" dur="500"/>
                                        <p:tgtEl>
                                          <p:spTgt spid="4">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graphicEl>
                                              <a:dgm id="{C04276DC-EE64-470A-B8BC-09067B8045FA}"/>
                                            </p:graphicEl>
                                          </p:spTgt>
                                        </p:tgtEl>
                                        <p:attrNameLst>
                                          <p:attrName>style.visibility</p:attrName>
                                        </p:attrNameLst>
                                      </p:cBhvr>
                                      <p:to>
                                        <p:strVal val="visible"/>
                                      </p:to>
                                    </p:set>
                                    <p:animEffect transition="in" filter="wipe(left)">
                                      <p:cBhvr>
                                        <p:cTn id="17" dur="500"/>
                                        <p:tgtEl>
                                          <p:spTgt spid="4">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graphicEl>
                                              <a:dgm id="{B37A5355-225B-4C6F-AED7-6C620F99EECC}"/>
                                            </p:graphicEl>
                                          </p:spTgt>
                                        </p:tgtEl>
                                        <p:attrNameLst>
                                          <p:attrName>style.visibility</p:attrName>
                                        </p:attrNameLst>
                                      </p:cBhvr>
                                      <p:to>
                                        <p:strVal val="visible"/>
                                      </p:to>
                                    </p:set>
                                    <p:animEffect transition="in" filter="wipe(left)">
                                      <p:cBhvr>
                                        <p:cTn id="22" dur="500"/>
                                        <p:tgtEl>
                                          <p:spTgt spid="4">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graphicEl>
                                              <a:dgm id="{F5034101-5B7D-4FE7-B47A-5A48CF39606B}"/>
                                            </p:graphicEl>
                                          </p:spTgt>
                                        </p:tgtEl>
                                        <p:attrNameLst>
                                          <p:attrName>style.visibility</p:attrName>
                                        </p:attrNameLst>
                                      </p:cBhvr>
                                      <p:to>
                                        <p:strVal val="visible"/>
                                      </p:to>
                                    </p:set>
                                    <p:animEffect transition="in" filter="wipe(left)">
                                      <p:cBhvr>
                                        <p:cTn id="27" dur="500"/>
                                        <p:tgtEl>
                                          <p:spTgt spid="4">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graphicEl>
                                              <a:dgm id="{C7C3E6FD-D83F-4BDA-907E-B5EE041DA931}"/>
                                            </p:graphicEl>
                                          </p:spTgt>
                                        </p:tgtEl>
                                        <p:attrNameLst>
                                          <p:attrName>style.visibility</p:attrName>
                                        </p:attrNameLst>
                                      </p:cBhvr>
                                      <p:to>
                                        <p:strVal val="visible"/>
                                      </p:to>
                                    </p:set>
                                    <p:animEffect transition="in" filter="wipe(left)">
                                      <p:cBhvr>
                                        <p:cTn id="32" dur="500"/>
                                        <p:tgtEl>
                                          <p:spTgt spid="4">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smtClean="0">
                <a:solidFill>
                  <a:srgbClr val="C00000"/>
                </a:solidFill>
              </a:rPr>
              <a:t>(Example)</a:t>
            </a:r>
            <a:endParaRPr lang="en-CA" sz="3600" dirty="0">
              <a:solidFill>
                <a:srgbClr val="C00000"/>
              </a:solidFill>
            </a:endParaRPr>
          </a:p>
        </p:txBody>
      </p:sp>
      <p:sp>
        <p:nvSpPr>
          <p:cNvPr id="3" name="Content Placeholder 2"/>
          <p:cNvSpPr>
            <a:spLocks noGrp="1"/>
          </p:cNvSpPr>
          <p:nvPr>
            <p:ph idx="1"/>
          </p:nvPr>
        </p:nvSpPr>
        <p:spPr/>
        <p:txBody>
          <a:bodyPr/>
          <a:lstStyle/>
          <a:p>
            <a:endParaRPr lang="en-US" dirty="0" smtClean="0"/>
          </a:p>
          <a:p>
            <a:pPr marL="0" indent="0">
              <a:buNone/>
            </a:pPr>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124759409"/>
              </p:ext>
            </p:extLst>
          </p:nvPr>
        </p:nvGraphicFramePr>
        <p:xfrm>
          <a:off x="520117" y="1841705"/>
          <a:ext cx="10318461" cy="2769515"/>
        </p:xfrm>
        <a:graphic>
          <a:graphicData uri="http://schemas.openxmlformats.org/drawingml/2006/table">
            <a:tbl>
              <a:tblPr firstRow="1" firstCol="1" bandRow="1">
                <a:tableStyleId>{5C22544A-7EE6-4342-B048-85BDC9FD1C3A}</a:tableStyleId>
              </a:tblPr>
              <a:tblGrid>
                <a:gridCol w="1289808">
                  <a:extLst>
                    <a:ext uri="{9D8B030D-6E8A-4147-A177-3AD203B41FA5}">
                      <a16:colId xmlns="" xmlns:a16="http://schemas.microsoft.com/office/drawing/2014/main" val="20000"/>
                    </a:ext>
                  </a:extLst>
                </a:gridCol>
                <a:gridCol w="1437795">
                  <a:extLst>
                    <a:ext uri="{9D8B030D-6E8A-4147-A177-3AD203B41FA5}">
                      <a16:colId xmlns="" xmlns:a16="http://schemas.microsoft.com/office/drawing/2014/main" val="20001"/>
                    </a:ext>
                  </a:extLst>
                </a:gridCol>
                <a:gridCol w="1058990">
                  <a:extLst>
                    <a:ext uri="{9D8B030D-6E8A-4147-A177-3AD203B41FA5}">
                      <a16:colId xmlns="" xmlns:a16="http://schemas.microsoft.com/office/drawing/2014/main" val="20002"/>
                    </a:ext>
                  </a:extLst>
                </a:gridCol>
                <a:gridCol w="662654">
                  <a:extLst>
                    <a:ext uri="{9D8B030D-6E8A-4147-A177-3AD203B41FA5}">
                      <a16:colId xmlns="" xmlns:a16="http://schemas.microsoft.com/office/drawing/2014/main" val="20003"/>
                    </a:ext>
                  </a:extLst>
                </a:gridCol>
                <a:gridCol w="757318">
                  <a:extLst>
                    <a:ext uri="{9D8B030D-6E8A-4147-A177-3AD203B41FA5}">
                      <a16:colId xmlns="" xmlns:a16="http://schemas.microsoft.com/office/drawing/2014/main" val="20004"/>
                    </a:ext>
                  </a:extLst>
                </a:gridCol>
                <a:gridCol w="1717351">
                  <a:extLst>
                    <a:ext uri="{9D8B030D-6E8A-4147-A177-3AD203B41FA5}">
                      <a16:colId xmlns="" xmlns:a16="http://schemas.microsoft.com/office/drawing/2014/main" val="20005"/>
                    </a:ext>
                  </a:extLst>
                </a:gridCol>
                <a:gridCol w="1468709">
                  <a:extLst>
                    <a:ext uri="{9D8B030D-6E8A-4147-A177-3AD203B41FA5}">
                      <a16:colId xmlns="" xmlns:a16="http://schemas.microsoft.com/office/drawing/2014/main" val="20006"/>
                    </a:ext>
                  </a:extLst>
                </a:gridCol>
                <a:gridCol w="861944">
                  <a:extLst>
                    <a:ext uri="{9D8B030D-6E8A-4147-A177-3AD203B41FA5}">
                      <a16:colId xmlns="" xmlns:a16="http://schemas.microsoft.com/office/drawing/2014/main" val="20007"/>
                    </a:ext>
                  </a:extLst>
                </a:gridCol>
                <a:gridCol w="1063892">
                  <a:extLst>
                    <a:ext uri="{9D8B030D-6E8A-4147-A177-3AD203B41FA5}">
                      <a16:colId xmlns="" xmlns:a16="http://schemas.microsoft.com/office/drawing/2014/main" val="20008"/>
                    </a:ext>
                  </a:extLst>
                </a:gridCol>
              </a:tblGrid>
              <a:tr h="538949">
                <a:tc>
                  <a:txBody>
                    <a:bodyPr/>
                    <a:lstStyle/>
                    <a:p>
                      <a:pPr algn="ctr">
                        <a:lnSpc>
                          <a:spcPct val="115000"/>
                        </a:lnSpc>
                        <a:spcAft>
                          <a:spcPts val="0"/>
                        </a:spcAft>
                      </a:pPr>
                      <a:r>
                        <a:rPr lang="en-CA" sz="1400" dirty="0" err="1" smtClean="0">
                          <a:effectLst/>
                          <a:latin typeface="+mn-lt"/>
                          <a:ea typeface="+mn-ea"/>
                          <a:cs typeface="+mn-cs"/>
                        </a:rPr>
                        <a:t>product_i</a:t>
                      </a:r>
                      <a:r>
                        <a:rPr lang="en-CA" sz="1200" dirty="0" err="1" smtClean="0">
                          <a:effectLst/>
                          <a:latin typeface="+mn-lt"/>
                          <a:ea typeface="+mn-ea"/>
                          <a:cs typeface="+mn-cs"/>
                        </a:rPr>
                        <a:t>d</a:t>
                      </a:r>
                      <a:endParaRPr lang="en-CA" sz="12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400" dirty="0" err="1">
                          <a:effectLst/>
                        </a:rPr>
                        <a:t>whse_id</a:t>
                      </a:r>
                      <a:endParaRPr lang="en-CA"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nchor="ctr"/>
                </a:tc>
                <a:extLst>
                  <a:ext uri="{0D108BD9-81ED-4DB2-BD59-A6C34878D82A}">
                    <a16:rowId xmlns="" xmlns:a16="http://schemas.microsoft.com/office/drawing/2014/main" val="10000"/>
                  </a:ext>
                </a:extLst>
              </a:tr>
              <a:tr h="923913">
                <a:tc>
                  <a:txBody>
                    <a:bodyPr/>
                    <a:lstStyle/>
                    <a:p>
                      <a:pPr algn="ct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smtClean="0">
                          <a:effectLst/>
                        </a:rPr>
                        <a:t>122</a:t>
                      </a:r>
                      <a:endParaRPr lang="en-CA" sz="1600" dirty="0">
                        <a:effectLst/>
                      </a:endParaRPr>
                    </a:p>
                    <a:p>
                      <a:pPr algn="ctr">
                        <a:lnSpc>
                          <a:spcPct val="115000"/>
                        </a:lnSpc>
                        <a:spcAft>
                          <a:spcPts val="0"/>
                        </a:spcAft>
                      </a:pPr>
                      <a:r>
                        <a:rPr lang="en-CA" sz="1600" dirty="0">
                          <a:effectLst/>
                        </a:rPr>
                        <a:t>322</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smtClean="0">
                          <a:effectLst/>
                        </a:rPr>
                        <a:t>136</a:t>
                      </a:r>
                      <a:endParaRPr lang="en-CA" sz="1600" dirty="0">
                        <a:effectLst/>
                      </a:endParaRPr>
                    </a:p>
                    <a:p>
                      <a:pPr algn="ctr">
                        <a:lnSpc>
                          <a:spcPct val="115000"/>
                        </a:lnSpc>
                        <a:spcAft>
                          <a:spcPts val="0"/>
                        </a:spcAft>
                      </a:pPr>
                      <a:r>
                        <a:rPr lang="en-CA" sz="1600" dirty="0">
                          <a:effectLst/>
                        </a:rPr>
                        <a:t>175</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smtClean="0">
                          <a:effectLst/>
                        </a:rPr>
                        <a:t>40</a:t>
                      </a:r>
                      <a:endParaRPr lang="en-CA" sz="1600" dirty="0">
                        <a:effectLst/>
                      </a:endParaRPr>
                    </a:p>
                    <a:p>
                      <a:pPr algn="ctr">
                        <a:lnSpc>
                          <a:spcPct val="115000"/>
                        </a:lnSpc>
                        <a:spcAft>
                          <a:spcPts val="0"/>
                        </a:spcAft>
                      </a:pPr>
                      <a:r>
                        <a:rPr lang="en-CA" sz="1600" dirty="0">
                          <a:effectLst/>
                        </a:rPr>
                        <a:t>25</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122 Peter St.</a:t>
                      </a:r>
                    </a:p>
                    <a:p>
                      <a:pPr algn="ctr">
                        <a:lnSpc>
                          <a:spcPct val="115000"/>
                        </a:lnSpc>
                        <a:spcAft>
                          <a:spcPts val="0"/>
                        </a:spcAft>
                      </a:pPr>
                      <a:r>
                        <a:rPr lang="en-CA" sz="1600" dirty="0">
                          <a:effectLst/>
                        </a:rPr>
                        <a:t>4433 Oak Ave</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Newmarket</a:t>
                      </a:r>
                    </a:p>
                    <a:p>
                      <a:pPr algn="ctr">
                        <a:lnSpc>
                          <a:spcPct val="115000"/>
                        </a:lnSpc>
                        <a:spcAft>
                          <a:spcPts val="0"/>
                        </a:spcAft>
                      </a:pPr>
                      <a:r>
                        <a:rPr lang="en-CA" sz="1600" dirty="0">
                          <a:effectLst/>
                        </a:rPr>
                        <a:t>Oakville</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err="1">
                          <a:effectLst/>
                        </a:rPr>
                        <a:t>Ont</a:t>
                      </a:r>
                      <a:endParaRPr lang="en-CA" sz="1600" dirty="0">
                        <a:effectLst/>
                      </a:endParaRPr>
                    </a:p>
                    <a:p>
                      <a:pPr algn="ct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err="1">
                          <a:effectLst/>
                        </a:rPr>
                        <a:t>L4T5Y6</a:t>
                      </a:r>
                      <a:endParaRPr lang="en-CA" sz="1600" dirty="0">
                        <a:effectLst/>
                      </a:endParaRPr>
                    </a:p>
                    <a:p>
                      <a:pPr algn="ct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nchor="ctr"/>
                </a:tc>
                <a:extLst>
                  <a:ext uri="{0D108BD9-81ED-4DB2-BD59-A6C34878D82A}">
                    <a16:rowId xmlns="" xmlns:a16="http://schemas.microsoft.com/office/drawing/2014/main" val="10001"/>
                  </a:ext>
                </a:extLst>
              </a:tr>
              <a:tr h="538949">
                <a:tc>
                  <a:txBody>
                    <a:bodyPr/>
                    <a:lstStyle/>
                    <a:p>
                      <a:pPr algn="ct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122 Peter St.</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Newmarket</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err="1">
                          <a:effectLst/>
                        </a:rPr>
                        <a:t>L4T5Y6</a:t>
                      </a:r>
                      <a:endParaRPr lang="en-CA" sz="1600" dirty="0">
                        <a:effectLst/>
                        <a:latin typeface="Calibri"/>
                        <a:ea typeface="Calibri"/>
                        <a:cs typeface="Times New Roman"/>
                      </a:endParaRPr>
                    </a:p>
                  </a:txBody>
                  <a:tcPr marL="68580" marR="68580" marT="0" marB="0" anchor="ctr"/>
                </a:tc>
                <a:extLst>
                  <a:ext uri="{0D108BD9-81ED-4DB2-BD59-A6C34878D82A}">
                    <a16:rowId xmlns="" xmlns:a16="http://schemas.microsoft.com/office/drawing/2014/main" val="10002"/>
                  </a:ext>
                </a:extLst>
              </a:tr>
              <a:tr h="767704">
                <a:tc>
                  <a:txBody>
                    <a:bodyPr/>
                    <a:lstStyle/>
                    <a:p>
                      <a:pPr algn="ct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322</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4433 Oak Ave</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a:effectLst/>
                        </a:rPr>
                        <a:t>Oakville</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nchor="ctr"/>
                </a:tc>
                <a:extLst>
                  <a:ext uri="{0D108BD9-81ED-4DB2-BD59-A6C34878D82A}">
                    <a16:rowId xmlns="" xmlns:a16="http://schemas.microsoft.com/office/drawing/2014/main" val="10003"/>
                  </a:ext>
                </a:extLst>
              </a:tr>
            </a:tbl>
          </a:graphicData>
        </a:graphic>
      </p:graphicFrame>
      <p:sp>
        <p:nvSpPr>
          <p:cNvPr id="5" name="Content Placeholder 2"/>
          <p:cNvSpPr txBox="1">
            <a:spLocks/>
          </p:cNvSpPr>
          <p:nvPr/>
        </p:nvSpPr>
        <p:spPr>
          <a:xfrm>
            <a:off x="990600" y="4336823"/>
            <a:ext cx="10515600" cy="199253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pPr>
            <a:endParaRPr lang="en-CA" dirty="0" smtClean="0"/>
          </a:p>
          <a:p>
            <a:pPr marL="285750" indent="-285750">
              <a:lnSpc>
                <a:spcPct val="120000"/>
              </a:lnSpc>
            </a:pPr>
            <a:r>
              <a:rPr lang="en-CA" dirty="0" smtClean="0"/>
              <a:t>Product </a:t>
            </a:r>
            <a:r>
              <a:rPr lang="en-CA" dirty="0"/>
              <a:t>no 145 is stored in two different warehouses</a:t>
            </a:r>
            <a:r>
              <a:rPr lang="en-CA" dirty="0" smtClean="0"/>
              <a:t>.</a:t>
            </a:r>
            <a:endParaRPr lang="en-CA" dirty="0"/>
          </a:p>
          <a:p>
            <a:pPr marL="285750" indent="-285750">
              <a:lnSpc>
                <a:spcPct val="120000"/>
              </a:lnSpc>
            </a:pPr>
            <a:r>
              <a:rPr lang="en-CA" dirty="0"/>
              <a:t>Having more than one value at the intersection of a row and a column is referred to as having a repeating </a:t>
            </a:r>
            <a:r>
              <a:rPr lang="en-CA" dirty="0" smtClean="0"/>
              <a:t>group.</a:t>
            </a:r>
            <a:endParaRPr lang="en-CA" dirty="0"/>
          </a:p>
          <a:p>
            <a:pPr marL="285750" indent="-285750">
              <a:lnSpc>
                <a:spcPct val="120000"/>
              </a:lnSpc>
            </a:pPr>
            <a:r>
              <a:rPr lang="en-CA" dirty="0"/>
              <a:t>A table that contains a repeating group is called an un-normalized table (UNF</a:t>
            </a:r>
            <a:r>
              <a:rPr lang="en-CA" dirty="0" smtClean="0"/>
              <a:t>)</a:t>
            </a:r>
            <a:endParaRPr lang="en-CA" dirty="0"/>
          </a:p>
          <a:p>
            <a:pPr marL="285750" indent="-285750">
              <a:lnSpc>
                <a:spcPct val="120000"/>
              </a:lnSpc>
            </a:pPr>
            <a:r>
              <a:rPr lang="en-CA" dirty="0" smtClean="0"/>
              <a:t>Inventory [</a:t>
            </a:r>
            <a:r>
              <a:rPr lang="en-CA" dirty="0" err="1" smtClean="0"/>
              <a:t>product_id</a:t>
            </a:r>
            <a:r>
              <a:rPr lang="en-CA" dirty="0"/>
              <a:t>, </a:t>
            </a:r>
            <a:r>
              <a:rPr lang="en-CA" dirty="0" err="1"/>
              <a:t>product_desc</a:t>
            </a:r>
            <a:r>
              <a:rPr lang="en-CA" dirty="0"/>
              <a:t>(</a:t>
            </a:r>
            <a:r>
              <a:rPr lang="en-CA" dirty="0" err="1"/>
              <a:t>whse_id,bin,qty,whse_address,city,prov,pcode</a:t>
            </a:r>
            <a:r>
              <a:rPr lang="en-CA" dirty="0"/>
              <a:t>)]</a:t>
            </a:r>
          </a:p>
          <a:p>
            <a:pPr>
              <a:lnSpc>
                <a:spcPct val="120000"/>
              </a:lnSpc>
            </a:pPr>
            <a:endParaRPr lang="en-CA" dirty="0"/>
          </a:p>
        </p:txBody>
      </p:sp>
      <p:sp>
        <p:nvSpPr>
          <p:cNvPr id="6" name="TextBox 5"/>
          <p:cNvSpPr txBox="1"/>
          <p:nvPr/>
        </p:nvSpPr>
        <p:spPr>
          <a:xfrm>
            <a:off x="1550238" y="1472373"/>
            <a:ext cx="1079463" cy="369332"/>
          </a:xfrm>
          <a:prstGeom prst="rect">
            <a:avLst/>
          </a:prstGeom>
          <a:noFill/>
        </p:spPr>
        <p:txBody>
          <a:bodyPr wrap="none" rtlCol="0">
            <a:spAutoFit/>
          </a:bodyPr>
          <a:lstStyle/>
          <a:p>
            <a:r>
              <a:rPr lang="en-CA" dirty="0" smtClean="0"/>
              <a:t>Inventory</a:t>
            </a:r>
            <a:endParaRPr lang="en-CA" dirty="0"/>
          </a:p>
        </p:txBody>
      </p:sp>
      <p:sp>
        <p:nvSpPr>
          <p:cNvPr id="7" name="타원 6"/>
          <p:cNvSpPr/>
          <p:nvPr/>
        </p:nvSpPr>
        <p:spPr>
          <a:xfrm>
            <a:off x="3238150" y="2474752"/>
            <a:ext cx="956345" cy="8388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7752825" y="2474751"/>
            <a:ext cx="956345" cy="8388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6076425" y="2474750"/>
            <a:ext cx="956345" cy="8388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화살표 연결선 10"/>
          <p:cNvCxnSpPr>
            <a:endCxn id="9" idx="3"/>
          </p:cNvCxnSpPr>
          <p:nvPr/>
        </p:nvCxnSpPr>
        <p:spPr>
          <a:xfrm flipV="1">
            <a:off x="4530055" y="3190795"/>
            <a:ext cx="1686423" cy="15657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a:endCxn id="8" idx="3"/>
          </p:cNvCxnSpPr>
          <p:nvPr/>
        </p:nvCxnSpPr>
        <p:spPr>
          <a:xfrm flipV="1">
            <a:off x="6912528" y="3190796"/>
            <a:ext cx="980350" cy="19432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a:endCxn id="7" idx="5"/>
          </p:cNvCxnSpPr>
          <p:nvPr/>
        </p:nvCxnSpPr>
        <p:spPr>
          <a:xfrm flipH="1" flipV="1">
            <a:off x="4054442" y="3190797"/>
            <a:ext cx="2858086" cy="194326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6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a:solidFill>
                  <a:srgbClr val="C00000"/>
                </a:solidFill>
              </a:rPr>
              <a:t>(Example)</a:t>
            </a:r>
            <a:endParaRPr lang="en-CA" sz="3600" dirty="0"/>
          </a:p>
        </p:txBody>
      </p:sp>
      <p:sp>
        <p:nvSpPr>
          <p:cNvPr id="3" name="Content Placeholder 2"/>
          <p:cNvSpPr>
            <a:spLocks noGrp="1"/>
          </p:cNvSpPr>
          <p:nvPr>
            <p:ph idx="1"/>
          </p:nvPr>
        </p:nvSpPr>
        <p:spPr>
          <a:xfrm>
            <a:off x="838200" y="4487917"/>
            <a:ext cx="10515600" cy="1689046"/>
          </a:xfrm>
        </p:spPr>
        <p:txBody>
          <a:bodyPr>
            <a:normAutofit fontScale="70000" lnSpcReduction="20000"/>
          </a:bodyPr>
          <a:lstStyle/>
          <a:p>
            <a:pPr marL="285750" indent="-285750"/>
            <a:endParaRPr lang="en-CA" sz="2400" dirty="0" smtClean="0"/>
          </a:p>
          <a:p>
            <a:pPr marL="285750" indent="-285750"/>
            <a:r>
              <a:rPr lang="en-CA" sz="2400" dirty="0" smtClean="0"/>
              <a:t>The </a:t>
            </a:r>
            <a:r>
              <a:rPr lang="en-CA" sz="2400" dirty="0"/>
              <a:t>repeating groups can be eliminated by </a:t>
            </a:r>
            <a:r>
              <a:rPr lang="en-CA" sz="2400" dirty="0">
                <a:solidFill>
                  <a:srgbClr val="FF0000"/>
                </a:solidFill>
              </a:rPr>
              <a:t>filling in the values in vacant cells of the table</a:t>
            </a:r>
            <a:r>
              <a:rPr lang="en-CA" sz="2400" dirty="0"/>
              <a:t>.  </a:t>
            </a:r>
            <a:endParaRPr lang="en-CA" sz="2400" dirty="0" smtClean="0"/>
          </a:p>
          <a:p>
            <a:pPr marL="285750" indent="-285750"/>
            <a:r>
              <a:rPr lang="en-CA" sz="2400" dirty="0" smtClean="0">
                <a:solidFill>
                  <a:srgbClr val="FF0000"/>
                </a:solidFill>
              </a:rPr>
              <a:t>Each </a:t>
            </a:r>
            <a:r>
              <a:rPr lang="en-CA" sz="2400" dirty="0">
                <a:solidFill>
                  <a:srgbClr val="FF0000"/>
                </a:solidFill>
              </a:rPr>
              <a:t>row/column intersection must contain only a single value to satisfy the first rule for 1NF</a:t>
            </a:r>
            <a:r>
              <a:rPr lang="en-CA" sz="2400" dirty="0" smtClean="0">
                <a:solidFill>
                  <a:srgbClr val="FF0000"/>
                </a:solidFill>
              </a:rPr>
              <a:t>.</a:t>
            </a:r>
            <a:endParaRPr lang="en-CA" sz="2400" dirty="0">
              <a:solidFill>
                <a:srgbClr val="FF0000"/>
              </a:solidFill>
            </a:endParaRPr>
          </a:p>
          <a:p>
            <a:pPr marL="285750" indent="-285750"/>
            <a:r>
              <a:rPr lang="en-CA" sz="2400" dirty="0"/>
              <a:t>What should the primary key be?</a:t>
            </a:r>
          </a:p>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667342430"/>
              </p:ext>
            </p:extLst>
          </p:nvPr>
        </p:nvGraphicFramePr>
        <p:xfrm>
          <a:off x="713063" y="1895666"/>
          <a:ext cx="10326848" cy="2726667"/>
        </p:xfrm>
        <a:graphic>
          <a:graphicData uri="http://schemas.openxmlformats.org/drawingml/2006/table">
            <a:tbl>
              <a:tblPr firstRow="1" firstCol="1" bandRow="1">
                <a:tableStyleId>{5C22544A-7EE6-4342-B048-85BDC9FD1C3A}</a:tableStyleId>
              </a:tblPr>
              <a:tblGrid>
                <a:gridCol w="1290856">
                  <a:extLst>
                    <a:ext uri="{9D8B030D-6E8A-4147-A177-3AD203B41FA5}">
                      <a16:colId xmlns="" xmlns:a16="http://schemas.microsoft.com/office/drawing/2014/main" val="20000"/>
                    </a:ext>
                  </a:extLst>
                </a:gridCol>
                <a:gridCol w="1438964">
                  <a:extLst>
                    <a:ext uri="{9D8B030D-6E8A-4147-A177-3AD203B41FA5}">
                      <a16:colId xmlns="" xmlns:a16="http://schemas.microsoft.com/office/drawing/2014/main" val="20001"/>
                    </a:ext>
                  </a:extLst>
                </a:gridCol>
                <a:gridCol w="1059851">
                  <a:extLst>
                    <a:ext uri="{9D8B030D-6E8A-4147-A177-3AD203B41FA5}">
                      <a16:colId xmlns="" xmlns:a16="http://schemas.microsoft.com/office/drawing/2014/main" val="20002"/>
                    </a:ext>
                  </a:extLst>
                </a:gridCol>
                <a:gridCol w="663192">
                  <a:extLst>
                    <a:ext uri="{9D8B030D-6E8A-4147-A177-3AD203B41FA5}">
                      <a16:colId xmlns="" xmlns:a16="http://schemas.microsoft.com/office/drawing/2014/main" val="20003"/>
                    </a:ext>
                  </a:extLst>
                </a:gridCol>
                <a:gridCol w="757934">
                  <a:extLst>
                    <a:ext uri="{9D8B030D-6E8A-4147-A177-3AD203B41FA5}">
                      <a16:colId xmlns="" xmlns:a16="http://schemas.microsoft.com/office/drawing/2014/main" val="20004"/>
                    </a:ext>
                  </a:extLst>
                </a:gridCol>
                <a:gridCol w="1718747">
                  <a:extLst>
                    <a:ext uri="{9D8B030D-6E8A-4147-A177-3AD203B41FA5}">
                      <a16:colId xmlns="" xmlns:a16="http://schemas.microsoft.com/office/drawing/2014/main" val="20005"/>
                    </a:ext>
                  </a:extLst>
                </a:gridCol>
                <a:gridCol w="1469902">
                  <a:extLst>
                    <a:ext uri="{9D8B030D-6E8A-4147-A177-3AD203B41FA5}">
                      <a16:colId xmlns="" xmlns:a16="http://schemas.microsoft.com/office/drawing/2014/main" val="20006"/>
                    </a:ext>
                  </a:extLst>
                </a:gridCol>
                <a:gridCol w="862645">
                  <a:extLst>
                    <a:ext uri="{9D8B030D-6E8A-4147-A177-3AD203B41FA5}">
                      <a16:colId xmlns="" xmlns:a16="http://schemas.microsoft.com/office/drawing/2014/main" val="20007"/>
                    </a:ext>
                  </a:extLst>
                </a:gridCol>
                <a:gridCol w="1064757">
                  <a:extLst>
                    <a:ext uri="{9D8B030D-6E8A-4147-A177-3AD203B41FA5}">
                      <a16:colId xmlns="" xmlns:a16="http://schemas.microsoft.com/office/drawing/2014/main" val="20008"/>
                    </a:ext>
                  </a:extLst>
                </a:gridCol>
              </a:tblGrid>
              <a:tr h="506523">
                <a:tc>
                  <a:txBody>
                    <a:bodyPr/>
                    <a:lstStyle/>
                    <a:p>
                      <a:pPr>
                        <a:lnSpc>
                          <a:spcPct val="115000"/>
                        </a:lnSpc>
                        <a:spcAft>
                          <a:spcPts val="0"/>
                        </a:spcAft>
                      </a:pPr>
                      <a:r>
                        <a:rPr lang="en-CA" sz="1400" dirty="0" err="1" smtClean="0">
                          <a:effectLst/>
                          <a:latin typeface="+mn-lt"/>
                          <a:ea typeface="+mn-ea"/>
                          <a:cs typeface="+mn-cs"/>
                        </a:rPr>
                        <a:t>product_i</a:t>
                      </a:r>
                      <a:r>
                        <a:rPr lang="en-CA" sz="1200" dirty="0" err="1" smtClean="0">
                          <a:effectLst/>
                          <a:latin typeface="+mn-lt"/>
                          <a:ea typeface="+mn-ea"/>
                          <a:cs typeface="+mn-cs"/>
                        </a:rPr>
                        <a:t>d</a:t>
                      </a:r>
                      <a:endParaRPr lang="en-CA" sz="12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400" dirty="0" err="1">
                          <a:effectLst/>
                        </a:rPr>
                        <a:t>whse_id</a:t>
                      </a:r>
                      <a:endParaRPr lang="en-CA"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nchor="ctr"/>
                </a:tc>
                <a:extLst>
                  <a:ext uri="{0D108BD9-81ED-4DB2-BD59-A6C34878D82A}">
                    <a16:rowId xmlns="" xmlns:a16="http://schemas.microsoft.com/office/drawing/2014/main" val="10000"/>
                  </a:ext>
                </a:extLst>
              </a:tr>
              <a:tr h="439980">
                <a:tc>
                  <a:txBody>
                    <a:bodyPr/>
                    <a:lstStyle/>
                    <a:p>
                      <a:pP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smtClean="0">
                          <a:effectLst/>
                        </a:rPr>
                        <a:t>122</a:t>
                      </a:r>
                      <a:endParaRPr lang="en-CA" sz="1600" dirty="0">
                        <a:effectLst/>
                      </a:endParaRPr>
                    </a:p>
                  </a:txBody>
                  <a:tcPr marL="68580" marR="68580" marT="0" marB="0" anchor="ctr"/>
                </a:tc>
                <a:tc>
                  <a:txBody>
                    <a:bodyPr/>
                    <a:lstStyle/>
                    <a:p>
                      <a:pPr>
                        <a:lnSpc>
                          <a:spcPct val="115000"/>
                        </a:lnSpc>
                        <a:spcAft>
                          <a:spcPts val="0"/>
                        </a:spcAft>
                      </a:pPr>
                      <a:r>
                        <a:rPr lang="en-CA" sz="1600" dirty="0" smtClean="0">
                          <a:effectLst/>
                        </a:rPr>
                        <a:t>136</a:t>
                      </a:r>
                      <a:endParaRPr lang="en-CA" sz="1600" dirty="0">
                        <a:effectLst/>
                      </a:endParaRPr>
                    </a:p>
                  </a:txBody>
                  <a:tcPr marL="68580" marR="68580" marT="0" marB="0" anchor="ctr"/>
                </a:tc>
                <a:tc>
                  <a:txBody>
                    <a:bodyPr/>
                    <a:lstStyle/>
                    <a:p>
                      <a:pPr>
                        <a:lnSpc>
                          <a:spcPct val="115000"/>
                        </a:lnSpc>
                        <a:spcAft>
                          <a:spcPts val="0"/>
                        </a:spcAft>
                      </a:pPr>
                      <a:r>
                        <a:rPr lang="en-CA" sz="1600" dirty="0" smtClean="0">
                          <a:effectLst/>
                        </a:rPr>
                        <a:t>40</a:t>
                      </a:r>
                      <a:endParaRPr lang="en-CA" sz="1600" dirty="0">
                        <a:effectLst/>
                      </a:endParaRPr>
                    </a:p>
                  </a:txBody>
                  <a:tcPr marL="68580" marR="68580" marT="0" marB="0" anchor="ctr"/>
                </a:tc>
                <a:tc>
                  <a:txBody>
                    <a:bodyPr/>
                    <a:lstStyle/>
                    <a:p>
                      <a:pPr>
                        <a:lnSpc>
                          <a:spcPct val="115000"/>
                        </a:lnSpc>
                        <a:spcAft>
                          <a:spcPts val="0"/>
                        </a:spcAft>
                      </a:pPr>
                      <a:r>
                        <a:rPr lang="en-CA" sz="1600" dirty="0">
                          <a:effectLst/>
                        </a:rPr>
                        <a:t>122 Peter St</a:t>
                      </a:r>
                      <a:r>
                        <a:rPr lang="en-CA" sz="1600" dirty="0" smtClean="0">
                          <a:effectLst/>
                        </a:rPr>
                        <a:t>.</a:t>
                      </a:r>
                      <a:endParaRPr lang="en-CA" sz="1600" dirty="0">
                        <a:effectLst/>
                      </a:endParaRPr>
                    </a:p>
                  </a:txBody>
                  <a:tcPr marL="68580" marR="68580" marT="0" marB="0" anchor="ctr"/>
                </a:tc>
                <a:tc>
                  <a:txBody>
                    <a:bodyPr/>
                    <a:lstStyle/>
                    <a:p>
                      <a:pPr>
                        <a:lnSpc>
                          <a:spcPct val="115000"/>
                        </a:lnSpc>
                        <a:spcAft>
                          <a:spcPts val="0"/>
                        </a:spcAft>
                      </a:pPr>
                      <a:r>
                        <a:rPr lang="en-CA" sz="1600" dirty="0" smtClean="0">
                          <a:effectLst/>
                        </a:rPr>
                        <a:t>Newmarket</a:t>
                      </a:r>
                      <a:endParaRPr lang="en-CA" sz="1600" dirty="0">
                        <a:effectLst/>
                      </a:endParaRPr>
                    </a:p>
                  </a:txBody>
                  <a:tcPr marL="68580" marR="68580" marT="0" marB="0" anchor="ctr"/>
                </a:tc>
                <a:tc>
                  <a:txBody>
                    <a:bodyPr/>
                    <a:lstStyle/>
                    <a:p>
                      <a:pPr>
                        <a:lnSpc>
                          <a:spcPct val="115000"/>
                        </a:lnSpc>
                        <a:spcAft>
                          <a:spcPts val="0"/>
                        </a:spcAft>
                      </a:pPr>
                      <a:r>
                        <a:rPr lang="en-CA" sz="1600" dirty="0" err="1" smtClean="0">
                          <a:effectLst/>
                        </a:rPr>
                        <a:t>Ont</a:t>
                      </a:r>
                      <a:endParaRPr lang="en-CA" sz="1600" dirty="0">
                        <a:effectLst/>
                      </a:endParaRPr>
                    </a:p>
                  </a:txBody>
                  <a:tcPr marL="68580" marR="68580" marT="0" marB="0" anchor="ctr"/>
                </a:tc>
                <a:tc>
                  <a:txBody>
                    <a:bodyPr/>
                    <a:lstStyle/>
                    <a:p>
                      <a:pPr>
                        <a:lnSpc>
                          <a:spcPct val="115000"/>
                        </a:lnSpc>
                        <a:spcAft>
                          <a:spcPts val="0"/>
                        </a:spcAft>
                      </a:pPr>
                      <a:r>
                        <a:rPr lang="en-CA" sz="1600" dirty="0" err="1" smtClean="0">
                          <a:effectLst/>
                        </a:rPr>
                        <a:t>L4T5Y6</a:t>
                      </a:r>
                      <a:endParaRPr lang="en-CA" sz="1600" dirty="0">
                        <a:effectLst/>
                      </a:endParaRPr>
                    </a:p>
                  </a:txBody>
                  <a:tcPr marL="68580" marR="68580" marT="0" marB="0" anchor="ctr"/>
                </a:tc>
                <a:extLst>
                  <a:ext uri="{0D108BD9-81ED-4DB2-BD59-A6C34878D82A}">
                    <a16:rowId xmlns="" xmlns:a16="http://schemas.microsoft.com/office/drawing/2014/main" val="10001"/>
                  </a:ext>
                </a:extLst>
              </a:tr>
              <a:tr h="552127">
                <a:tc>
                  <a:txBody>
                    <a:bodyPr/>
                    <a:lstStyle/>
                    <a:p>
                      <a:pPr>
                        <a:lnSpc>
                          <a:spcPct val="115000"/>
                        </a:lnSpc>
                        <a:spcAft>
                          <a:spcPts val="0"/>
                        </a:spcAft>
                      </a:pPr>
                      <a:r>
                        <a:rPr lang="en-CA" sz="1600" dirty="0" smtClean="0">
                          <a:solidFill>
                            <a:schemeClr val="bg1"/>
                          </a:solidFill>
                          <a:effectLst/>
                          <a:latin typeface="Calibri"/>
                          <a:ea typeface="Calibri"/>
                          <a:cs typeface="Times New Roman"/>
                        </a:rPr>
                        <a:t>145</a:t>
                      </a:r>
                      <a:endParaRPr lang="en-CA" sz="1600" dirty="0">
                        <a:solidFill>
                          <a:schemeClr val="bg1"/>
                        </a:solidFill>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smtClean="0">
                          <a:solidFill>
                            <a:schemeClr val="tx1"/>
                          </a:solidFill>
                          <a:effectLst/>
                          <a:latin typeface="Calibri"/>
                          <a:ea typeface="Calibri"/>
                          <a:cs typeface="Times New Roman"/>
                        </a:rPr>
                        <a:t>Saw</a:t>
                      </a:r>
                      <a:endParaRPr lang="en-CA" sz="1600" dirty="0">
                        <a:solidFill>
                          <a:schemeClr val="tx1"/>
                        </a:solidFill>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smtClean="0">
                          <a:effectLst/>
                          <a:latin typeface="Calibri"/>
                          <a:ea typeface="Calibri"/>
                          <a:cs typeface="Times New Roman"/>
                        </a:rPr>
                        <a:t>322</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smtClean="0">
                          <a:effectLst/>
                          <a:latin typeface="Calibri"/>
                          <a:ea typeface="Calibri"/>
                          <a:cs typeface="Times New Roman"/>
                        </a:rPr>
                        <a:t>175</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smtClean="0">
                          <a:effectLst/>
                          <a:latin typeface="Calibri"/>
                          <a:ea typeface="Calibri"/>
                          <a:cs typeface="Times New Roman"/>
                        </a:rPr>
                        <a:t>25</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smtClean="0">
                          <a:effectLst/>
                          <a:latin typeface="Calibri"/>
                          <a:ea typeface="Calibri"/>
                          <a:cs typeface="Times New Roman"/>
                        </a:rPr>
                        <a:t>4433 Oak Ave</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smtClean="0">
                          <a:effectLst/>
                          <a:latin typeface="Calibri"/>
                          <a:ea typeface="Calibri"/>
                          <a:cs typeface="Times New Roman"/>
                        </a:rPr>
                        <a:t>Oakville</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err="1" smtClean="0">
                          <a:effectLst/>
                          <a:latin typeface="Calibri"/>
                          <a:ea typeface="Calibri"/>
                          <a:cs typeface="Times New Roman"/>
                        </a:rPr>
                        <a:t>Ont</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err="1" smtClean="0">
                          <a:effectLst/>
                          <a:latin typeface="Calibri"/>
                          <a:ea typeface="Calibri"/>
                          <a:cs typeface="Times New Roman"/>
                        </a:rPr>
                        <a:t>L5^6R5</a:t>
                      </a:r>
                      <a:endParaRPr lang="en-CA" sz="1600" dirty="0">
                        <a:effectLst/>
                        <a:latin typeface="Calibri"/>
                        <a:ea typeface="Calibri"/>
                        <a:cs typeface="Times New Roman"/>
                      </a:endParaRPr>
                    </a:p>
                  </a:txBody>
                  <a:tcPr marL="68580" marR="68580" marT="0" marB="0" anchor="ctr"/>
                </a:tc>
                <a:extLst>
                  <a:ext uri="{0D108BD9-81ED-4DB2-BD59-A6C34878D82A}">
                    <a16:rowId xmlns="" xmlns:a16="http://schemas.microsoft.com/office/drawing/2014/main" val="10002"/>
                  </a:ext>
                </a:extLst>
              </a:tr>
              <a:tr h="506523">
                <a:tc>
                  <a:txBody>
                    <a:bodyPr/>
                    <a:lstStyle/>
                    <a:p>
                      <a:pP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a:effectLst/>
                        </a:rPr>
                        <a:t>122 Peter St.</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a:effectLst/>
                        </a:rPr>
                        <a:t>Newmarket</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err="1">
                          <a:effectLst/>
                        </a:rPr>
                        <a:t>L4T5Y6</a:t>
                      </a:r>
                      <a:endParaRPr lang="en-CA" sz="1600" dirty="0">
                        <a:effectLst/>
                        <a:latin typeface="Calibri"/>
                        <a:ea typeface="Calibri"/>
                        <a:cs typeface="Times New Roman"/>
                      </a:endParaRPr>
                    </a:p>
                  </a:txBody>
                  <a:tcPr marL="68580" marR="68580" marT="0" marB="0" anchor="ctr"/>
                </a:tc>
                <a:extLst>
                  <a:ext uri="{0D108BD9-81ED-4DB2-BD59-A6C34878D82A}">
                    <a16:rowId xmlns="" xmlns:a16="http://schemas.microsoft.com/office/drawing/2014/main" val="10003"/>
                  </a:ext>
                </a:extLst>
              </a:tr>
              <a:tr h="721514">
                <a:tc>
                  <a:txBody>
                    <a:bodyPr/>
                    <a:lstStyle/>
                    <a:p>
                      <a:pP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a:effectLst/>
                        </a:rPr>
                        <a:t>322</a:t>
                      </a:r>
                      <a:endParaRPr lang="en-CA" sz="160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a:effectLst/>
                        </a:rPr>
                        <a:t>4433 Oak Ave</a:t>
                      </a:r>
                      <a:endParaRPr lang="en-CA" sz="160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a:effectLst/>
                        </a:rPr>
                        <a:t>Oakville</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nchor="ctr"/>
                </a:tc>
                <a:extLst>
                  <a:ext uri="{0D108BD9-81ED-4DB2-BD59-A6C34878D82A}">
                    <a16:rowId xmlns="" xmlns:a16="http://schemas.microsoft.com/office/drawing/2014/main" val="10004"/>
                  </a:ext>
                </a:extLst>
              </a:tr>
            </a:tbl>
          </a:graphicData>
        </a:graphic>
      </p:graphicFrame>
      <p:sp>
        <p:nvSpPr>
          <p:cNvPr id="5" name="TextBox 4"/>
          <p:cNvSpPr txBox="1"/>
          <p:nvPr/>
        </p:nvSpPr>
        <p:spPr>
          <a:xfrm>
            <a:off x="1677357" y="1536630"/>
            <a:ext cx="1079463" cy="369332"/>
          </a:xfrm>
          <a:prstGeom prst="rect">
            <a:avLst/>
          </a:prstGeom>
          <a:noFill/>
        </p:spPr>
        <p:txBody>
          <a:bodyPr wrap="none" rtlCol="0">
            <a:spAutoFit/>
          </a:bodyPr>
          <a:lstStyle/>
          <a:p>
            <a:r>
              <a:rPr lang="en-CA" dirty="0" smtClean="0"/>
              <a:t>Inventory</a:t>
            </a:r>
            <a:endParaRPr lang="en-CA" dirty="0"/>
          </a:p>
        </p:txBody>
      </p:sp>
      <p:sp>
        <p:nvSpPr>
          <p:cNvPr id="7" name="타원 6"/>
          <p:cNvSpPr/>
          <p:nvPr/>
        </p:nvSpPr>
        <p:spPr>
          <a:xfrm>
            <a:off x="654341" y="2818701"/>
            <a:ext cx="2768367" cy="604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p:cNvCxnSpPr/>
          <p:nvPr/>
        </p:nvCxnSpPr>
        <p:spPr>
          <a:xfrm flipH="1" flipV="1">
            <a:off x="2818701" y="3338818"/>
            <a:ext cx="3028426" cy="15100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99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a:solidFill>
                  <a:srgbClr val="C00000"/>
                </a:solidFill>
              </a:rPr>
              <a:t>(Example)</a:t>
            </a:r>
            <a:endParaRPr lang="en-CA" sz="3600" dirty="0"/>
          </a:p>
        </p:txBody>
      </p:sp>
      <p:sp>
        <p:nvSpPr>
          <p:cNvPr id="3" name="Content Placeholder 2"/>
          <p:cNvSpPr>
            <a:spLocks noGrp="1"/>
          </p:cNvSpPr>
          <p:nvPr>
            <p:ph idx="1"/>
          </p:nvPr>
        </p:nvSpPr>
        <p:spPr>
          <a:xfrm>
            <a:off x="838200" y="4529959"/>
            <a:ext cx="10515600" cy="1647004"/>
          </a:xfrm>
        </p:spPr>
        <p:txBody>
          <a:bodyPr>
            <a:normAutofit/>
          </a:bodyPr>
          <a:lstStyle/>
          <a:p>
            <a:pPr marL="285750" indent="-285750"/>
            <a:endParaRPr lang="en-CA" dirty="0" smtClean="0"/>
          </a:p>
          <a:p>
            <a:pPr marL="285750" indent="-285750"/>
            <a:r>
              <a:rPr lang="en-CA" dirty="0" smtClean="0">
                <a:solidFill>
                  <a:srgbClr val="FF0000"/>
                </a:solidFill>
              </a:rPr>
              <a:t>The </a:t>
            </a:r>
            <a:r>
              <a:rPr lang="en-CA" sz="2000" dirty="0">
                <a:solidFill>
                  <a:srgbClr val="FF0000"/>
                </a:solidFill>
              </a:rPr>
              <a:t>p</a:t>
            </a:r>
            <a:r>
              <a:rPr lang="en-CA" sz="2000" dirty="0" smtClean="0">
                <a:solidFill>
                  <a:srgbClr val="FF0000"/>
                </a:solidFill>
              </a:rPr>
              <a:t>rimary</a:t>
            </a:r>
            <a:r>
              <a:rPr lang="en-CA" dirty="0" smtClean="0">
                <a:solidFill>
                  <a:srgbClr val="FF0000"/>
                </a:solidFill>
              </a:rPr>
              <a:t> </a:t>
            </a:r>
            <a:r>
              <a:rPr lang="en-CA" dirty="0">
                <a:solidFill>
                  <a:srgbClr val="FF0000"/>
                </a:solidFill>
              </a:rPr>
              <a:t>Key should be </a:t>
            </a:r>
            <a:r>
              <a:rPr lang="en-CA" dirty="0" err="1">
                <a:solidFill>
                  <a:srgbClr val="FF0000"/>
                </a:solidFill>
              </a:rPr>
              <a:t>product_id</a:t>
            </a:r>
            <a:r>
              <a:rPr lang="en-CA" dirty="0">
                <a:solidFill>
                  <a:srgbClr val="FF0000"/>
                </a:solidFill>
              </a:rPr>
              <a:t> concatenated to </a:t>
            </a:r>
            <a:r>
              <a:rPr lang="en-CA" dirty="0" err="1">
                <a:solidFill>
                  <a:srgbClr val="FF0000"/>
                </a:solidFill>
              </a:rPr>
              <a:t>whse_id</a:t>
            </a:r>
            <a:r>
              <a:rPr lang="en-CA" dirty="0">
                <a:solidFill>
                  <a:srgbClr val="FF0000"/>
                </a:solidFill>
              </a:rPr>
              <a:t>. </a:t>
            </a:r>
          </a:p>
          <a:p>
            <a:pPr marL="285750" indent="-285750"/>
            <a:r>
              <a:rPr lang="en-CA" sz="1900" dirty="0" smtClean="0"/>
              <a:t>Inventory [</a:t>
            </a:r>
            <a:r>
              <a:rPr lang="en-CA" sz="1900" u="sng" dirty="0" err="1" smtClean="0">
                <a:solidFill>
                  <a:srgbClr val="FF0000"/>
                </a:solidFill>
              </a:rPr>
              <a:t>product_id</a:t>
            </a:r>
            <a:r>
              <a:rPr lang="en-CA" sz="1900" dirty="0"/>
              <a:t>, </a:t>
            </a:r>
            <a:r>
              <a:rPr lang="en-CA" sz="1900" u="sng" dirty="0" err="1">
                <a:solidFill>
                  <a:srgbClr val="FF0000"/>
                </a:solidFill>
              </a:rPr>
              <a:t>whse_id</a:t>
            </a:r>
            <a:r>
              <a:rPr lang="en-CA" sz="1900" dirty="0"/>
              <a:t>, </a:t>
            </a:r>
            <a:r>
              <a:rPr lang="en-CA" sz="1900" dirty="0" err="1"/>
              <a:t>product_desc</a:t>
            </a:r>
            <a:r>
              <a:rPr lang="en-CA" sz="1900" dirty="0"/>
              <a:t>, bin</a:t>
            </a:r>
            <a:r>
              <a:rPr lang="en-CA" sz="1900" dirty="0" smtClean="0"/>
              <a:t>, </a:t>
            </a:r>
            <a:r>
              <a:rPr lang="en-CA" sz="1900" dirty="0" err="1" smtClean="0"/>
              <a:t>qty</a:t>
            </a:r>
            <a:r>
              <a:rPr lang="en-CA" sz="1900" dirty="0"/>
              <a:t>, </a:t>
            </a:r>
            <a:r>
              <a:rPr lang="en-CA" sz="1900" dirty="0" err="1"/>
              <a:t>whse_address</a:t>
            </a:r>
            <a:r>
              <a:rPr lang="en-CA" sz="1900" dirty="0"/>
              <a:t>, city, </a:t>
            </a:r>
            <a:r>
              <a:rPr lang="en-CA" sz="1900" dirty="0" err="1"/>
              <a:t>prov</a:t>
            </a:r>
            <a:r>
              <a:rPr lang="en-CA" sz="1900" dirty="0"/>
              <a:t>, </a:t>
            </a:r>
            <a:r>
              <a:rPr lang="en-CA" sz="1900" dirty="0" err="1"/>
              <a:t>pcode</a:t>
            </a:r>
            <a:r>
              <a:rPr lang="en-CA" sz="1900" dirty="0"/>
              <a:t>]</a:t>
            </a:r>
          </a:p>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1012386162"/>
              </p:ext>
            </p:extLst>
          </p:nvPr>
        </p:nvGraphicFramePr>
        <p:xfrm>
          <a:off x="645950" y="1917713"/>
          <a:ext cx="10410739" cy="2897567"/>
        </p:xfrm>
        <a:graphic>
          <a:graphicData uri="http://schemas.openxmlformats.org/drawingml/2006/table">
            <a:tbl>
              <a:tblPr firstRow="1" firstCol="1" bandRow="1">
                <a:tableStyleId>{5C22544A-7EE6-4342-B048-85BDC9FD1C3A}</a:tableStyleId>
              </a:tblPr>
              <a:tblGrid>
                <a:gridCol w="1325001">
                  <a:extLst>
                    <a:ext uri="{9D8B030D-6E8A-4147-A177-3AD203B41FA5}">
                      <a16:colId xmlns="" xmlns:a16="http://schemas.microsoft.com/office/drawing/2014/main" val="20000"/>
                    </a:ext>
                  </a:extLst>
                </a:gridCol>
                <a:gridCol w="1220738">
                  <a:extLst>
                    <a:ext uri="{9D8B030D-6E8A-4147-A177-3AD203B41FA5}">
                      <a16:colId xmlns="" xmlns:a16="http://schemas.microsoft.com/office/drawing/2014/main" val="20001"/>
                    </a:ext>
                  </a:extLst>
                </a:gridCol>
                <a:gridCol w="1523912">
                  <a:extLst>
                    <a:ext uri="{9D8B030D-6E8A-4147-A177-3AD203B41FA5}">
                      <a16:colId xmlns="" xmlns:a16="http://schemas.microsoft.com/office/drawing/2014/main" val="20002"/>
                    </a:ext>
                  </a:extLst>
                </a:gridCol>
                <a:gridCol w="679108">
                  <a:extLst>
                    <a:ext uri="{9D8B030D-6E8A-4147-A177-3AD203B41FA5}">
                      <a16:colId xmlns="" xmlns:a16="http://schemas.microsoft.com/office/drawing/2014/main" val="20003"/>
                    </a:ext>
                  </a:extLst>
                </a:gridCol>
                <a:gridCol w="617216">
                  <a:extLst>
                    <a:ext uri="{9D8B030D-6E8A-4147-A177-3AD203B41FA5}">
                      <a16:colId xmlns="" xmlns:a16="http://schemas.microsoft.com/office/drawing/2014/main" val="20004"/>
                    </a:ext>
                  </a:extLst>
                </a:gridCol>
                <a:gridCol w="1694797">
                  <a:extLst>
                    <a:ext uri="{9D8B030D-6E8A-4147-A177-3AD203B41FA5}">
                      <a16:colId xmlns="" xmlns:a16="http://schemas.microsoft.com/office/drawing/2014/main" val="20005"/>
                    </a:ext>
                  </a:extLst>
                </a:gridCol>
                <a:gridCol w="1449422">
                  <a:extLst>
                    <a:ext uri="{9D8B030D-6E8A-4147-A177-3AD203B41FA5}">
                      <a16:colId xmlns="" xmlns:a16="http://schemas.microsoft.com/office/drawing/2014/main" val="20006"/>
                    </a:ext>
                  </a:extLst>
                </a:gridCol>
                <a:gridCol w="850624">
                  <a:extLst>
                    <a:ext uri="{9D8B030D-6E8A-4147-A177-3AD203B41FA5}">
                      <a16:colId xmlns="" xmlns:a16="http://schemas.microsoft.com/office/drawing/2014/main" val="20007"/>
                    </a:ext>
                  </a:extLst>
                </a:gridCol>
                <a:gridCol w="1049921">
                  <a:extLst>
                    <a:ext uri="{9D8B030D-6E8A-4147-A177-3AD203B41FA5}">
                      <a16:colId xmlns="" xmlns:a16="http://schemas.microsoft.com/office/drawing/2014/main" val="20008"/>
                    </a:ext>
                  </a:extLst>
                </a:gridCol>
              </a:tblGrid>
              <a:tr h="538270">
                <a:tc>
                  <a:txBody>
                    <a:bodyPr/>
                    <a:lstStyle/>
                    <a:p>
                      <a:pPr>
                        <a:lnSpc>
                          <a:spcPct val="115000"/>
                        </a:lnSpc>
                        <a:spcAft>
                          <a:spcPts val="0"/>
                        </a:spcAft>
                      </a:pPr>
                      <a:r>
                        <a:rPr lang="en-CA" sz="1400" b="0" u="sng" dirty="0" err="1" smtClean="0">
                          <a:solidFill>
                            <a:schemeClr val="bg1"/>
                          </a:solidFill>
                          <a:effectLst/>
                        </a:rPr>
                        <a:t>product_id</a:t>
                      </a:r>
                      <a:endParaRPr lang="en-CA" sz="1400" b="0" u="sng" dirty="0">
                        <a:solidFill>
                          <a:schemeClr val="bg1"/>
                        </a:solidFill>
                        <a:effectLst/>
                        <a:latin typeface="+mn-lt"/>
                        <a:ea typeface="Calibri"/>
                        <a:cs typeface="Times New Roman"/>
                      </a:endParaRPr>
                    </a:p>
                  </a:txBody>
                  <a:tcPr marL="68580" marR="68580" marT="0" marB="0"/>
                </a:tc>
                <a:tc>
                  <a:txBody>
                    <a:bodyPr/>
                    <a:lstStyle/>
                    <a:p>
                      <a:pPr>
                        <a:lnSpc>
                          <a:spcPct val="115000"/>
                        </a:lnSpc>
                        <a:spcAft>
                          <a:spcPts val="0"/>
                        </a:spcAft>
                      </a:pPr>
                      <a:r>
                        <a:rPr lang="en-CA" sz="1400" b="0" u="sng" dirty="0" err="1">
                          <a:solidFill>
                            <a:schemeClr val="bg1"/>
                          </a:solidFill>
                          <a:effectLst/>
                        </a:rPr>
                        <a:t>whse_id</a:t>
                      </a:r>
                      <a:endParaRPr lang="en-CA" sz="1400" b="0" u="sng" dirty="0">
                        <a:solidFill>
                          <a:schemeClr val="bg1"/>
                        </a:solidFill>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467557">
                <a:tc>
                  <a:txBody>
                    <a:bodyPr/>
                    <a:lstStyle/>
                    <a:p>
                      <a:pP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136</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40</a:t>
                      </a:r>
                      <a:endParaRPr lang="en-CA" sz="1600" dirty="0">
                        <a:effectLst/>
                      </a:endParaRPr>
                    </a:p>
                  </a:txBody>
                  <a:tcPr marL="68580" marR="68580" marT="0" marB="0"/>
                </a:tc>
                <a:tc>
                  <a:txBody>
                    <a:bodyPr/>
                    <a:lstStyle/>
                    <a:p>
                      <a:pPr>
                        <a:lnSpc>
                          <a:spcPct val="115000"/>
                        </a:lnSpc>
                        <a:spcAft>
                          <a:spcPts val="0"/>
                        </a:spcAft>
                      </a:pPr>
                      <a:r>
                        <a:rPr lang="en-CA" sz="1600" dirty="0">
                          <a:effectLst/>
                        </a:rPr>
                        <a:t>122 Peter St</a:t>
                      </a:r>
                      <a:r>
                        <a:rPr lang="en-CA" sz="1600" dirty="0" smtClean="0">
                          <a:effectLst/>
                        </a:rPr>
                        <a:t>.</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Newmarket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Ont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L4T5Y6</a:t>
                      </a:r>
                      <a:endParaRPr lang="en-CA" sz="1600" dirty="0">
                        <a:effectLst/>
                      </a:endParaRPr>
                    </a:p>
                  </a:txBody>
                  <a:tcPr marL="68580" marR="68580" marT="0" marB="0"/>
                </a:tc>
                <a:extLst>
                  <a:ext uri="{0D108BD9-81ED-4DB2-BD59-A6C34878D82A}">
                    <a16:rowId xmlns="" xmlns:a16="http://schemas.microsoft.com/office/drawing/2014/main" val="10001"/>
                  </a:ext>
                </a:extLst>
              </a:tr>
              <a:tr h="586733">
                <a:tc>
                  <a:txBody>
                    <a:bodyPr/>
                    <a:lstStyle/>
                    <a:p>
                      <a:pPr>
                        <a:lnSpc>
                          <a:spcPct val="115000"/>
                        </a:lnSpc>
                        <a:spcAft>
                          <a:spcPts val="0"/>
                        </a:spcAft>
                      </a:pPr>
                      <a:r>
                        <a:rPr lang="en-CA" sz="1600" dirty="0" smtClean="0">
                          <a:effectLst/>
                          <a:latin typeface="Calibri"/>
                          <a:ea typeface="Calibri"/>
                          <a:cs typeface="Times New Roman"/>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175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25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Oakville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L5T6R5</a:t>
                      </a:r>
                      <a:endParaRPr lang="en-CA" sz="1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538270">
                <a:tc>
                  <a:txBody>
                    <a:bodyPr/>
                    <a:lstStyle/>
                    <a:p>
                      <a:pP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122 Peter St.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Newmarket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L4T5Y6</a:t>
                      </a:r>
                      <a:endParaRPr lang="en-CA" sz="1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766737">
                <a:tc>
                  <a:txBody>
                    <a:bodyPr/>
                    <a:lstStyle/>
                    <a:p>
                      <a:pP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Oakville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Ont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L5T6R5</a:t>
                      </a:r>
                      <a:endParaRPr lang="en-CA" sz="1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
        <p:nvSpPr>
          <p:cNvPr id="5" name="TextBox 4"/>
          <p:cNvSpPr txBox="1"/>
          <p:nvPr/>
        </p:nvSpPr>
        <p:spPr>
          <a:xfrm>
            <a:off x="1659814" y="1548381"/>
            <a:ext cx="1079463" cy="369332"/>
          </a:xfrm>
          <a:prstGeom prst="rect">
            <a:avLst/>
          </a:prstGeom>
          <a:noFill/>
        </p:spPr>
        <p:txBody>
          <a:bodyPr wrap="none" rtlCol="0">
            <a:spAutoFit/>
          </a:bodyPr>
          <a:lstStyle/>
          <a:p>
            <a:r>
              <a:rPr lang="en-CA" dirty="0" smtClean="0"/>
              <a:t>Inventory</a:t>
            </a:r>
            <a:endParaRPr lang="en-CA" dirty="0"/>
          </a:p>
        </p:txBody>
      </p:sp>
      <p:sp>
        <p:nvSpPr>
          <p:cNvPr id="6" name="타원 5"/>
          <p:cNvSpPr/>
          <p:nvPr/>
        </p:nvSpPr>
        <p:spPr>
          <a:xfrm>
            <a:off x="394283" y="1803633"/>
            <a:ext cx="2768367" cy="6962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p:cNvCxnSpPr>
            <a:endCxn id="6" idx="5"/>
          </p:cNvCxnSpPr>
          <p:nvPr/>
        </p:nvCxnSpPr>
        <p:spPr>
          <a:xfrm flipH="1" flipV="1">
            <a:off x="2757232" y="2397950"/>
            <a:ext cx="1772823" cy="267738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5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Problems with Un-normalized Data</a:t>
            </a:r>
          </a:p>
        </p:txBody>
      </p:sp>
      <p:sp>
        <p:nvSpPr>
          <p:cNvPr id="3" name="Content Placeholder 2"/>
          <p:cNvSpPr>
            <a:spLocks noGrp="1"/>
          </p:cNvSpPr>
          <p:nvPr>
            <p:ph idx="1"/>
          </p:nvPr>
        </p:nvSpPr>
        <p:spPr/>
        <p:txBody>
          <a:bodyPr/>
          <a:lstStyle/>
          <a:p>
            <a:r>
              <a:rPr lang="en-CA" dirty="0" smtClean="0"/>
              <a:t>Update Problem</a:t>
            </a:r>
          </a:p>
          <a:p>
            <a:r>
              <a:rPr lang="en-CA" dirty="0" smtClean="0"/>
              <a:t>Data Inconsistency Problem</a:t>
            </a:r>
          </a:p>
          <a:p>
            <a:r>
              <a:rPr lang="en-CA" dirty="0" smtClean="0"/>
              <a:t>Data Redundancy Problem</a:t>
            </a:r>
          </a:p>
          <a:p>
            <a:r>
              <a:rPr lang="en-CA" dirty="0" smtClean="0"/>
              <a:t>Insert Problem</a:t>
            </a:r>
          </a:p>
          <a:p>
            <a:r>
              <a:rPr lang="en-CA" dirty="0" smtClean="0"/>
              <a:t>Deletion Problem</a:t>
            </a:r>
          </a:p>
          <a:p>
            <a:pPr marL="0" indent="0">
              <a:buNone/>
            </a:pPr>
            <a:endParaRPr lang="en-CA" dirty="0"/>
          </a:p>
        </p:txBody>
      </p:sp>
    </p:spTree>
    <p:extLst>
      <p:ext uri="{BB962C8B-B14F-4D97-AF65-F5344CB8AC3E}">
        <p14:creationId xmlns:p14="http://schemas.microsoft.com/office/powerpoint/2010/main" val="156492990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3816</TotalTime>
  <Words>2057</Words>
  <Application>Microsoft Office PowerPoint</Application>
  <PresentationFormat>사용자 지정</PresentationFormat>
  <Paragraphs>569</Paragraphs>
  <Slides>39</Slides>
  <Notes>0</Notes>
  <HiddenSlides>0</HiddenSlides>
  <MMClips>0</MMClips>
  <ScaleCrop>false</ScaleCrop>
  <HeadingPairs>
    <vt:vector size="4" baseType="variant">
      <vt:variant>
        <vt:lpstr>테마</vt:lpstr>
      </vt:variant>
      <vt:variant>
        <vt:i4>1</vt:i4>
      </vt:variant>
      <vt:variant>
        <vt:lpstr>슬라이드 제목</vt:lpstr>
      </vt:variant>
      <vt:variant>
        <vt:i4>39</vt:i4>
      </vt:variant>
    </vt:vector>
  </HeadingPairs>
  <TitlesOfParts>
    <vt:vector size="40" baseType="lpstr">
      <vt:lpstr>View</vt:lpstr>
      <vt:lpstr> Normalization</vt:lpstr>
      <vt:lpstr>What is Normalization?</vt:lpstr>
      <vt:lpstr>Two purposes of normalization</vt:lpstr>
      <vt:lpstr>Normal Forms</vt:lpstr>
      <vt:lpstr>First Normal Form (1NF)</vt:lpstr>
      <vt:lpstr>1NF (Example)</vt:lpstr>
      <vt:lpstr>1NF (Example)</vt:lpstr>
      <vt:lpstr>1NF (Example)</vt:lpstr>
      <vt:lpstr>Problems with Un-normalized Data</vt:lpstr>
      <vt:lpstr>Modification Anomaly</vt:lpstr>
      <vt:lpstr>Data Inconsistency </vt:lpstr>
      <vt:lpstr>Data Redundancy </vt:lpstr>
      <vt:lpstr>The Insert Problem</vt:lpstr>
      <vt:lpstr>The Deletion Problem</vt:lpstr>
      <vt:lpstr>Second Normal Form (2NF)</vt:lpstr>
      <vt:lpstr>2NF</vt:lpstr>
      <vt:lpstr>2NF</vt:lpstr>
      <vt:lpstr>2NF</vt:lpstr>
      <vt:lpstr>ERD comes to a similar conclusion</vt:lpstr>
      <vt:lpstr>ERD</vt:lpstr>
      <vt:lpstr>Third Normal Form (3NF)</vt:lpstr>
      <vt:lpstr>3NF</vt:lpstr>
      <vt:lpstr>3NF</vt:lpstr>
      <vt:lpstr>Why is this table not in 3NF?</vt:lpstr>
      <vt:lpstr>ORDER in 3NF</vt:lpstr>
      <vt:lpstr>Functional Dependency</vt:lpstr>
      <vt:lpstr>Partial Dependency</vt:lpstr>
      <vt:lpstr>Boyce-Codd Normal Form (BCNF)</vt:lpstr>
      <vt:lpstr>Fourth Normal Form (4NF)</vt:lpstr>
      <vt:lpstr>Summary</vt:lpstr>
      <vt:lpstr>User Views and Merging Relations</vt:lpstr>
      <vt:lpstr>Do not overstep normalization rules</vt:lpstr>
      <vt:lpstr>Merging Relations</vt:lpstr>
      <vt:lpstr>Use consistent names for same attribute in each relation</vt:lpstr>
      <vt:lpstr>Examine the Primary Key of each relation using a composite key</vt:lpstr>
      <vt:lpstr>Use consistent names for relations with the same attributes in  the Primary Key</vt:lpstr>
      <vt:lpstr>Create one relation for relations having an identical Primary Key</vt:lpstr>
      <vt:lpstr>Resolve any new transitive dependencies</vt:lpstr>
      <vt:lpstr>After the Merge We Have: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Normalization</dc:title>
  <dc:creator>Nasim</dc:creator>
  <cp:lastModifiedBy>k</cp:lastModifiedBy>
  <cp:revision>47</cp:revision>
  <dcterms:created xsi:type="dcterms:W3CDTF">2019-07-10T03:40:00Z</dcterms:created>
  <dcterms:modified xsi:type="dcterms:W3CDTF">2020-08-06T15:43:30Z</dcterms:modified>
</cp:coreProperties>
</file>