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88" r:id="rId4"/>
    <p:sldId id="367" r:id="rId5"/>
    <p:sldId id="293" r:id="rId6"/>
    <p:sldId id="346" r:id="rId7"/>
    <p:sldId id="368" r:id="rId8"/>
    <p:sldId id="363" r:id="rId9"/>
    <p:sldId id="295" r:id="rId10"/>
    <p:sldId id="297" r:id="rId11"/>
    <p:sldId id="307" r:id="rId12"/>
    <p:sldId id="310" r:id="rId13"/>
    <p:sldId id="312" r:id="rId14"/>
    <p:sldId id="314" r:id="rId15"/>
    <p:sldId id="416" r:id="rId16"/>
    <p:sldId id="420" r:id="rId17"/>
    <p:sldId id="421" r:id="rId18"/>
    <p:sldId id="423" r:id="rId19"/>
    <p:sldId id="376" r:id="rId20"/>
    <p:sldId id="377" r:id="rId21"/>
    <p:sldId id="379" r:id="rId22"/>
    <p:sldId id="380" r:id="rId23"/>
    <p:sldId id="381" r:id="rId24"/>
    <p:sldId id="378" r:id="rId25"/>
    <p:sldId id="357" r:id="rId26"/>
    <p:sldId id="433" r:id="rId27"/>
    <p:sldId id="424" r:id="rId28"/>
    <p:sldId id="429" r:id="rId29"/>
    <p:sldId id="382" r:id="rId30"/>
    <p:sldId id="383" r:id="rId31"/>
    <p:sldId id="384" r:id="rId32"/>
    <p:sldId id="386" r:id="rId33"/>
    <p:sldId id="385" r:id="rId34"/>
    <p:sldId id="387" r:id="rId35"/>
    <p:sldId id="388" r:id="rId36"/>
    <p:sldId id="389" r:id="rId37"/>
    <p:sldId id="390" r:id="rId38"/>
    <p:sldId id="391" r:id="rId39"/>
    <p:sldId id="431" r:id="rId40"/>
    <p:sldId id="430" r:id="rId41"/>
    <p:sldId id="398" r:id="rId42"/>
    <p:sldId id="400" r:id="rId43"/>
    <p:sldId id="432" r:id="rId44"/>
    <p:sldId id="402" r:id="rId45"/>
    <p:sldId id="405" r:id="rId46"/>
    <p:sldId id="406" r:id="rId47"/>
    <p:sldId id="426"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3" autoAdjust="0"/>
    <p:restoredTop sz="96374" autoAdjust="0"/>
  </p:normalViewPr>
  <p:slideViewPr>
    <p:cSldViewPr>
      <p:cViewPr>
        <p:scale>
          <a:sx n="81" d="100"/>
          <a:sy n="81" d="100"/>
        </p:scale>
        <p:origin x="-1194"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ong" userId="c2a9b83f-7d42-4d04-8154-38391ae5e9d6" providerId="ADAL" clId="{FC87674E-B205-4EA5-89B2-7DAF6CB04EC8}"/>
    <pc:docChg chg="custSel modSld">
      <pc:chgData name="Wei Song" userId="c2a9b83f-7d42-4d04-8154-38391ae5e9d6" providerId="ADAL" clId="{FC87674E-B205-4EA5-89B2-7DAF6CB04EC8}" dt="2017-09-17T22:56:14.048" v="15" actId="6549"/>
      <pc:docMkLst>
        <pc:docMk/>
      </pc:docMkLst>
      <pc:sldChg chg="modNotes modNotesTx">
        <pc:chgData name="Wei Song" userId="c2a9b83f-7d42-4d04-8154-38391ae5e9d6" providerId="ADAL" clId="{FC87674E-B205-4EA5-89B2-7DAF6CB04EC8}" dt="2017-09-17T22:56:14.048" v="15" actId="6549"/>
        <pc:sldMkLst>
          <pc:docMk/>
          <pc:sldMk cId="2790793290"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5.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6.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25</a:t>
            </a:fld>
            <a:endParaRPr lang="en-US"/>
          </a:p>
        </p:txBody>
      </p:sp>
    </p:spTree>
    <p:extLst>
      <p:ext uri="{BB962C8B-B14F-4D97-AF65-F5344CB8AC3E}">
        <p14:creationId xmlns:p14="http://schemas.microsoft.com/office/powerpoint/2010/main" val="242057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2400" dirty="0">
                <a:effectLst>
                  <a:outerShdw blurRad="38100" dist="38100" dir="2700000" algn="tl">
                    <a:srgbClr val="000000">
                      <a:alpha val="43137"/>
                    </a:srgbClr>
                  </a:outerShdw>
                </a:effectLst>
                <a:latin typeface="Tahoma (Body)"/>
              </a:rPr>
              <a:t>Week 1: Internet Architecture and Introduction to JavaScript</a:t>
            </a:r>
            <a:endParaRPr lang="en-CA" altLang="en-US" sz="24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99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270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043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8712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7555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5872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u="sng" dirty="0">
                <a:solidFill>
                  <a:srgbClr val="FF0000"/>
                </a:solidFill>
              </a:rPr>
              <a:t>JavaScript is </a:t>
            </a:r>
            <a:r>
              <a:rPr lang="en-CA" sz="2400" b="1" u="sng" dirty="0">
                <a:solidFill>
                  <a:srgbClr val="FF0000"/>
                </a:solidFill>
              </a:rPr>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b="1" u="sng" dirty="0">
                <a:solidFill>
                  <a:srgbClr val="FF0000"/>
                </a:solidFill>
              </a:rPr>
              <a:t>The use of comments</a:t>
            </a:r>
          </a:p>
          <a:p>
            <a:pPr lvl="1">
              <a:spcBef>
                <a:spcPts val="1200"/>
              </a:spcBef>
            </a:pPr>
            <a:r>
              <a:rPr lang="en-CA" sz="2000" b="1" u="sng" dirty="0">
                <a:solidFill>
                  <a:srgbClr val="FF0000"/>
                </a:solidFill>
              </a:rPr>
              <a:t>Block/Multi-line comment: </a:t>
            </a:r>
            <a:r>
              <a:rPr lang="en-CA" sz="2000" b="1" u="sng" dirty="0">
                <a:solidFill>
                  <a:srgbClr val="FF0000"/>
                </a:solidFill>
                <a:effectLst>
                  <a:outerShdw blurRad="38100" dist="38100" dir="2700000" algn="tl">
                    <a:srgbClr val="000000">
                      <a:alpha val="43137"/>
                    </a:srgbClr>
                  </a:outerShdw>
                </a:effectLst>
              </a:rPr>
              <a:t>/* */ </a:t>
            </a:r>
          </a:p>
          <a:p>
            <a:pPr lvl="1">
              <a:spcBef>
                <a:spcPts val="1200"/>
              </a:spcBef>
            </a:pPr>
            <a:r>
              <a:rPr lang="en-CA" sz="2000" b="1" u="sng" dirty="0">
                <a:solidFill>
                  <a:srgbClr val="FF0000"/>
                </a:solidFill>
              </a:rPr>
              <a:t>Single line comments: </a:t>
            </a:r>
            <a:r>
              <a:rPr lang="en-CA" sz="2000" b="1" u="sng" dirty="0">
                <a:solidFill>
                  <a:srgbClr val="FF0000"/>
                </a:solidFill>
                <a:effectLst>
                  <a:outerShdw blurRad="38100" dist="38100" dir="2700000" algn="tl">
                    <a:srgbClr val="000000">
                      <a:alpha val="43137"/>
                    </a:srgbClr>
                  </a:outerShdw>
                </a:effectLst>
              </a:rPr>
              <a:t>//</a:t>
            </a:r>
            <a:r>
              <a:rPr lang="en-CA" sz="2000" b="1" u="sng" dirty="0">
                <a:solidFill>
                  <a:srgbClr val="FF0000"/>
                </a:solidFill>
              </a:rPr>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u="sng" dirty="0">
                <a:solidFill>
                  <a:srgbClr val="FF0000"/>
                </a:solidFill>
                <a:effectLst>
                  <a:outerShdw blurRad="38100" dist="38100" dir="2700000" algn="tl">
                    <a:srgbClr val="000000">
                      <a:alpha val="43137"/>
                    </a:srgbClr>
                  </a:outerShdw>
                </a:effectLst>
              </a:rPr>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u="sng" dirty="0">
                <a:solidFill>
                  <a:srgbClr val="FF0000"/>
                </a:solidFill>
                <a:effectLst>
                  <a:outerShdw blurRad="38100" dist="38100" dir="2700000" algn="tl">
                    <a:srgbClr val="000000">
                      <a:alpha val="43137"/>
                    </a:srgbClr>
                  </a:outerShdw>
                </a:effectLst>
              </a:rPr>
              <a:t>string</a:t>
            </a:r>
          </a:p>
          <a:p>
            <a:pPr lvl="2"/>
            <a:r>
              <a:rPr lang="en-US" u="sng" dirty="0">
                <a:solidFill>
                  <a:srgbClr val="FF0000"/>
                </a:solidFill>
              </a:rPr>
              <a:t>must be enclosed in single or double quotes</a:t>
            </a:r>
          </a:p>
          <a:p>
            <a:pPr lvl="1"/>
            <a:r>
              <a:rPr lang="en-US" u="sng" dirty="0">
                <a:solidFill>
                  <a:srgbClr val="FF0000"/>
                </a:solidFill>
                <a:effectLst>
                  <a:outerShdw blurRad="38100" dist="38100" dir="2700000" algn="tl">
                    <a:srgbClr val="000000">
                      <a:alpha val="43137"/>
                    </a:srgbClr>
                  </a:outerShdw>
                </a:effectLst>
              </a:rPr>
              <a:t>number</a:t>
            </a:r>
          </a:p>
          <a:p>
            <a:pPr lvl="2"/>
            <a:r>
              <a:rPr lang="en-US" dirty="0"/>
              <a:t>can be </a:t>
            </a:r>
            <a:r>
              <a:rPr lang="en-US" u="sng" dirty="0">
                <a:solidFill>
                  <a:srgbClr val="FF0000"/>
                </a:solidFill>
                <a:effectLst/>
              </a:rPr>
              <a:t>integers or floating</a:t>
            </a:r>
            <a:r>
              <a:rPr lang="en-US" dirty="0"/>
              <a:t> point</a:t>
            </a:r>
          </a:p>
          <a:p>
            <a:pPr lvl="2"/>
            <a:r>
              <a:rPr lang="en-US" u="sng" dirty="0">
                <a:solidFill>
                  <a:srgbClr val="FF0000"/>
                </a:solidFill>
              </a:rPr>
              <a:t>Special number: </a:t>
            </a:r>
            <a:r>
              <a:rPr lang="en-US" i="1" u="sng" dirty="0">
                <a:solidFill>
                  <a:srgbClr val="FF0000"/>
                </a:solidFill>
              </a:rPr>
              <a:t>Infinity, </a:t>
            </a:r>
            <a:r>
              <a:rPr lang="en-US" i="1" u="sng" dirty="0" err="1">
                <a:solidFill>
                  <a:srgbClr val="FF0000"/>
                </a:solidFill>
              </a:rPr>
              <a:t>NaN</a:t>
            </a:r>
            <a:endParaRPr lang="en-US" i="1" u="sng" dirty="0">
              <a:solidFill>
                <a:srgbClr val="FF0000"/>
              </a:solidFill>
            </a:endParaRPr>
          </a:p>
          <a:p>
            <a:pPr lvl="1"/>
            <a:r>
              <a:rPr lang="en-US" u="sng" dirty="0" err="1">
                <a:solidFill>
                  <a:srgbClr val="FF0000"/>
                </a:solidFill>
                <a:effectLst>
                  <a:outerShdw blurRad="38100" dist="38100" dir="2700000" algn="tl">
                    <a:srgbClr val="000000">
                      <a:alpha val="43137"/>
                    </a:srgbClr>
                  </a:outerShdw>
                </a:effectLst>
              </a:rPr>
              <a:t>boolean</a:t>
            </a:r>
            <a:endParaRPr lang="en-US" u="sng" dirty="0">
              <a:solidFill>
                <a:srgbClr val="FF0000"/>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u="sng" dirty="0">
                <a:solidFill>
                  <a:srgbClr val="FF0000"/>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u="sng" dirty="0">
                <a:solidFill>
                  <a:srgbClr val="FF0000"/>
                </a:solidFill>
              </a:rPr>
              <a:t>You do not have to specify the data type of a variable when you declare it. </a:t>
            </a:r>
          </a:p>
          <a:p>
            <a:pPr lvl="1">
              <a:lnSpc>
                <a:spcPct val="80000"/>
              </a:lnSpc>
            </a:pPr>
            <a:endParaRPr lang="en-CA" dirty="0"/>
          </a:p>
          <a:p>
            <a:pPr lvl="1">
              <a:lnSpc>
                <a:spcPct val="80000"/>
              </a:lnSpc>
            </a:pPr>
            <a:r>
              <a:rPr lang="en-CA" u="sng" dirty="0">
                <a:solidFill>
                  <a:srgbClr val="FF0000"/>
                </a:solidFill>
              </a:rPr>
              <a:t>Data types are converted automatically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744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a:t>
            </a:r>
            <a:r>
              <a:rPr lang="en-US" sz="3600" u="sng" dirty="0">
                <a:solidFill>
                  <a:srgbClr val="FF0000"/>
                </a:solidFill>
              </a:rPr>
              <a:t>Must start with a letter</a:t>
            </a:r>
            <a:r>
              <a:rPr lang="en-US" sz="3600" dirty="0"/>
              <a:t>, </a:t>
            </a:r>
            <a:r>
              <a:rPr lang="en-US" sz="3600" u="sng" dirty="0">
                <a:solidFill>
                  <a:srgbClr val="FF0000"/>
                </a:solidFill>
              </a:rPr>
              <a:t>underscore (_)</a:t>
            </a:r>
            <a:r>
              <a:rPr lang="en-US" sz="3600" dirty="0"/>
              <a:t>, or </a:t>
            </a:r>
            <a:r>
              <a:rPr lang="en-US" sz="3600" u="sng" dirty="0">
                <a:solidFill>
                  <a:srgbClr val="FF0000"/>
                </a:solidFill>
              </a:rPr>
              <a:t>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1589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a:t>
            </a:r>
            <a:r>
              <a:rPr lang="en-US" sz="3400" u="sng" dirty="0">
                <a:solidFill>
                  <a:srgbClr val="FF0000"/>
                </a:solidFill>
              </a:rPr>
              <a:t>use the "</a:t>
            </a:r>
            <a:r>
              <a:rPr lang="en-US" sz="3400" u="sng" dirty="0">
                <a:solidFill>
                  <a:srgbClr val="FF0000"/>
                </a:solidFill>
                <a:effectLst>
                  <a:outerShdw blurRad="38100" dist="38100" dir="2700000" algn="tl">
                    <a:srgbClr val="000000">
                      <a:alpha val="43137"/>
                    </a:srgbClr>
                  </a:outerShdw>
                </a:effectLst>
              </a:rPr>
              <a:t>var</a:t>
            </a:r>
            <a:r>
              <a:rPr lang="en-US" sz="3400" u="sng" dirty="0">
                <a:solidFill>
                  <a:srgbClr val="FF0000"/>
                </a:solidFill>
              </a:rPr>
              <a:t>" keyword to precede a variable name</a:t>
            </a:r>
            <a:r>
              <a:rPr lang="en-US" sz="3400" dirty="0"/>
              <a:t>. </a:t>
            </a:r>
          </a:p>
          <a:p>
            <a:pPr>
              <a:lnSpc>
                <a:spcPct val="120000"/>
              </a:lnSpc>
              <a:buFont typeface="Wingdings" panose="05000000000000000000" pitchFamily="2" charset="2"/>
              <a:buChar char="Ø"/>
            </a:pPr>
            <a:r>
              <a:rPr lang="en-US" sz="3400" dirty="0"/>
              <a:t>Unlike the C language, you </a:t>
            </a:r>
            <a:r>
              <a:rPr lang="en-US" sz="3400" u="sng" dirty="0">
                <a:solidFill>
                  <a:srgbClr val="FF0000"/>
                </a:solidFill>
              </a:rPr>
              <a:t>do not need a type specifier</a:t>
            </a:r>
            <a:r>
              <a:rPr lang="en-US" sz="3400" dirty="0"/>
              <a:t>.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79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0000"/>
                    </a:ext>
                  </a:extLst>
                </a:gridCol>
                <a:gridCol w="24384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7269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u="sng" dirty="0">
                <a:solidFill>
                  <a:srgbClr val="FF0000"/>
                </a:solidFill>
              </a:rPr>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u="sng" dirty="0" err="1">
                <a:solidFill>
                  <a:srgbClr val="FF0000"/>
                </a:solidFill>
              </a:rPr>
              <a:t>NaN</a:t>
            </a:r>
            <a:endParaRPr lang="en-CA" sz="2800" u="sng" dirty="0">
              <a:solidFill>
                <a:srgbClr val="FF0000"/>
              </a:solidFill>
            </a:endParaRPr>
          </a:p>
          <a:p>
            <a:pPr lvl="1"/>
            <a:r>
              <a:rPr lang="en-CA" sz="2400" dirty="0"/>
              <a:t>means "</a:t>
            </a:r>
            <a:r>
              <a:rPr lang="en-CA" sz="2400" u="sng" dirty="0">
                <a:solidFill>
                  <a:srgbClr val="FF0000"/>
                </a:solidFill>
                <a:effectLst>
                  <a:outerShdw blurRad="38100" dist="38100" dir="2700000" algn="tl">
                    <a:srgbClr val="000000">
                      <a:alpha val="43137"/>
                    </a:srgbClr>
                  </a:outerShdw>
                </a:effectLst>
              </a:rPr>
              <a:t>N</a:t>
            </a:r>
            <a:r>
              <a:rPr lang="en-CA" sz="2400" u="sng" dirty="0">
                <a:solidFill>
                  <a:srgbClr val="FF0000"/>
                </a:solidFill>
              </a:rPr>
              <a:t>ot </a:t>
            </a:r>
            <a:r>
              <a:rPr lang="en-CA" sz="2400" u="sng" dirty="0">
                <a:solidFill>
                  <a:srgbClr val="FF0000"/>
                </a:solidFill>
                <a:effectLst>
                  <a:outerShdw blurRad="38100" dist="38100" dir="2700000" algn="tl">
                    <a:srgbClr val="000000">
                      <a:alpha val="43137"/>
                    </a:srgbClr>
                  </a:outerShdw>
                </a:effectLst>
              </a:rPr>
              <a:t>a</a:t>
            </a:r>
            <a:r>
              <a:rPr lang="en-CA" sz="2400" u="sng" dirty="0">
                <a:solidFill>
                  <a:srgbClr val="FF0000"/>
                </a:solidFill>
              </a:rPr>
              <a:t> </a:t>
            </a:r>
            <a:r>
              <a:rPr lang="en-CA" sz="2400" u="sng" dirty="0">
                <a:solidFill>
                  <a:srgbClr val="FF0000"/>
                </a:solidFill>
                <a:effectLst>
                  <a:outerShdw blurRad="38100" dist="38100" dir="2700000" algn="tl">
                    <a:srgbClr val="000000">
                      <a:alpha val="43137"/>
                    </a:srgbClr>
                  </a:outerShdw>
                </a:effectLst>
              </a:rPr>
              <a:t>N</a:t>
            </a:r>
            <a:r>
              <a:rPr lang="en-CA" sz="2400" u="sng" dirty="0">
                <a:solidFill>
                  <a:srgbClr val="FF0000"/>
                </a:solidFill>
              </a:rPr>
              <a:t>umber</a:t>
            </a:r>
            <a:r>
              <a:rPr lang="en-CA" sz="2400" dirty="0"/>
              <a:t>"; Number data type</a:t>
            </a:r>
          </a:p>
          <a:p>
            <a:pPr>
              <a:buFont typeface="Wingdings" panose="05000000000000000000" pitchFamily="2" charset="2"/>
              <a:buChar char="Ø"/>
            </a:pPr>
            <a:r>
              <a:rPr lang="en-CA" sz="2800" u="sng" dirty="0">
                <a:solidFill>
                  <a:srgbClr val="FF0000"/>
                </a:solidFill>
              </a:rPr>
              <a:t>null</a:t>
            </a:r>
          </a:p>
          <a:p>
            <a:pPr lvl="1"/>
            <a:r>
              <a:rPr lang="en-CA" sz="2400" dirty="0"/>
              <a:t>both a value and a data type</a:t>
            </a:r>
          </a:p>
          <a:p>
            <a:pPr>
              <a:buFont typeface="Wingdings" panose="05000000000000000000" pitchFamily="2" charset="2"/>
              <a:buChar char="Ø"/>
            </a:pPr>
            <a:r>
              <a:rPr lang="en-CA" sz="2800" u="sng" dirty="0">
                <a:solidFill>
                  <a:srgbClr val="FF0000"/>
                </a:solidFill>
              </a:rPr>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a:solidFill>
                  <a:srgbClr val="FF0000"/>
                </a:solidFill>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u="sng" dirty="0">
                <a:solidFill>
                  <a:srgbClr val="FF0000"/>
                </a:solidFill>
              </a:rPr>
              <a:t>The console.log function to show a messages in a web console.</a:t>
            </a:r>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name = "Some text; </a:t>
            </a:r>
          </a:p>
          <a:p>
            <a:pPr marL="342900" lvl="1" indent="-1588">
              <a:buNone/>
            </a:pPr>
            <a:r>
              <a:rPr lang="en-US" sz="2000" dirty="0">
                <a:latin typeface="Lucida Console" pitchFamily="49" charset="0"/>
              </a:rPr>
              <a:t>console.log(name);</a:t>
            </a:r>
          </a:p>
          <a:p>
            <a:endParaRPr lang="en-US" sz="2800" dirty="0"/>
          </a:p>
          <a:p>
            <a:pPr>
              <a:buFont typeface="Wingdings" panose="05000000000000000000" pitchFamily="2" charset="2"/>
              <a:buChar char="Ø"/>
            </a:pPr>
            <a:r>
              <a:rPr lang="en-US" sz="2800" dirty="0"/>
              <a:t>open web console and run the codes</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1792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a:solidFill>
                  <a:srgbClr val="FF0000"/>
                </a:solidFill>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u="sng" dirty="0">
                <a:solidFill>
                  <a:srgbClr val="FF0000"/>
                </a:solidFill>
              </a:rPr>
              <a:t>Prompt box, displays a dialog box (Modal window) that prompts the user for input.</a:t>
            </a:r>
          </a:p>
          <a:p>
            <a:pPr>
              <a:lnSpc>
                <a:spcPct val="120000"/>
              </a:lnSpc>
              <a:buFont typeface="Wingdings" panose="05000000000000000000" pitchFamily="2" charset="2"/>
              <a:buChar char="Ø"/>
            </a:pPr>
            <a:r>
              <a:rPr lang="en-US" u="sng" dirty="0">
                <a:solidFill>
                  <a:srgbClr val="FF0000"/>
                </a:solidFill>
              </a:rPr>
              <a:t>Returns a string entered by the user input; or return the value </a:t>
            </a:r>
            <a:r>
              <a:rPr lang="en-US" u="sng" dirty="0">
                <a:solidFill>
                  <a:srgbClr val="FF0000"/>
                </a:solidFill>
                <a:effectLst>
                  <a:outerShdw blurRad="38100" dist="38100" dir="2700000" algn="tl">
                    <a:srgbClr val="000000">
                      <a:alpha val="43137"/>
                    </a:srgbClr>
                  </a:outerShdw>
                </a:effectLst>
              </a:rPr>
              <a:t>null</a:t>
            </a:r>
            <a:r>
              <a:rPr lang="en-US" u="sng" dirty="0">
                <a:solidFill>
                  <a:srgbClr val="FF0000"/>
                </a:solidFill>
              </a:rPr>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solidFill>
                  <a:srgbClr val="0000CC"/>
                </a:solidFill>
              </a:rPr>
              <a:t>var</a:t>
            </a:r>
            <a:r>
              <a:rPr lang="en-US" sz="2900" dirty="0"/>
              <a:t> cl = prompt("Enter your favorite color", "green");</a:t>
            </a:r>
          </a:p>
          <a:p>
            <a:pPr lvl="1" indent="-6350">
              <a:lnSpc>
                <a:spcPct val="120000"/>
              </a:lnSpc>
              <a:buNone/>
            </a:pPr>
            <a:endParaRPr lang="en-US" sz="15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a:p>
            <a:pPr lvl="1" indent="-6350">
              <a:lnSpc>
                <a:spcPct val="120000"/>
              </a:lnSpc>
              <a:buNone/>
            </a:pPr>
            <a:endParaRPr lang="en-US" sz="900" dirty="0"/>
          </a:p>
          <a:p>
            <a:pPr marL="793750" indent="-457200">
              <a:lnSpc>
                <a:spcPct val="120000"/>
              </a:lnSpc>
              <a:buFont typeface="Wingdings" panose="05000000000000000000" pitchFamily="2" charset="2"/>
              <a:buChar char="q"/>
            </a:pPr>
            <a:r>
              <a:rPr lang="en-US" sz="3100" dirty="0"/>
              <a:t>Note: you should not use this function </a:t>
            </a:r>
            <a:r>
              <a:rPr lang="en-US" sz="3300" dirty="0"/>
              <a:t>in a web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4095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u="sng" dirty="0">
                <a:solidFill>
                  <a:srgbClr val="FF0000"/>
                </a:solidFill>
              </a:rPr>
              <a:t>JavaScript has the following kinds of expressions:</a:t>
            </a:r>
          </a:p>
          <a:p>
            <a:pPr marL="914400" lvl="1" indent="-457200">
              <a:buFont typeface="+mj-lt"/>
              <a:buAutoNum type="arabicPeriod"/>
            </a:pPr>
            <a:r>
              <a:rPr lang="en-US" sz="2400" u="sng" dirty="0">
                <a:solidFill>
                  <a:srgbClr val="FF0000"/>
                </a:solidFill>
              </a:rPr>
              <a:t>Arithmetic - evaluates to a number </a:t>
            </a:r>
          </a:p>
          <a:p>
            <a:pPr marL="914400" lvl="1" indent="-457200">
              <a:buFont typeface="+mj-lt"/>
              <a:buAutoNum type="arabicPeriod"/>
            </a:pPr>
            <a:r>
              <a:rPr lang="en-US" sz="2400" u="sng" dirty="0">
                <a:solidFill>
                  <a:srgbClr val="FF0000"/>
                </a:solidFill>
              </a:rPr>
              <a:t>String - evaluates to a character string </a:t>
            </a:r>
          </a:p>
          <a:p>
            <a:pPr marL="914400" lvl="1" indent="-457200">
              <a:buFont typeface="+mj-lt"/>
              <a:buAutoNum type="arabicPeriod"/>
            </a:pPr>
            <a:r>
              <a:rPr lang="en-US" sz="2400" u="sng" dirty="0">
                <a:solidFill>
                  <a:srgbClr val="FF0000"/>
                </a:solidFill>
              </a:rPr>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u="sng" dirty="0">
                <a:solidFill>
                  <a:srgbClr val="FF0000"/>
                </a:solidFill>
              </a:rPr>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u="sng" dirty="0">
                <a:solidFill>
                  <a:srgbClr val="FF0000"/>
                </a:solidFill>
              </a:rPr>
              <a:t>	</a:t>
            </a:r>
            <a:r>
              <a:rPr lang="en-US" sz="2400" u="sng" dirty="0">
                <a:solidFill>
                  <a:srgbClr val="FF0000"/>
                </a:solidFill>
              </a:rPr>
              <a:t>(condition) ? val1 : val2; </a:t>
            </a:r>
            <a:endParaRPr lang="en-US" u="sng" dirty="0">
              <a:solidFill>
                <a:srgbClr val="FF0000"/>
              </a:solidFill>
            </a:endParaRPr>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32168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3237301"/>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 xmlns:a16="http://schemas.microsoft.com/office/drawing/2014/main" val="20000"/>
                    </a:ext>
                  </a:extLst>
                </a:gridCol>
                <a:gridCol w="2650309">
                  <a:extLst>
                    <a:ext uri="{9D8B030D-6E8A-4147-A177-3AD203B41FA5}">
                      <a16:colId xmlns="" xmlns:a16="http://schemas.microsoft.com/office/drawing/2014/main" val="20001"/>
                    </a:ext>
                  </a:extLst>
                </a:gridCol>
                <a:gridCol w="5024389">
                  <a:extLst>
                    <a:ext uri="{9D8B030D-6E8A-4147-A177-3AD203B41FA5}">
                      <a16:colId xmlns=""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u="sng" dirty="0"/>
                        <a:t>Concatenation </a:t>
                      </a:r>
                      <a:r>
                        <a:rPr lang="en-US" u="sng"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u="sng" dirty="0"/>
                        <a:t>"INT" + "222"</a:t>
                      </a:r>
                    </a:p>
                  </a:txBody>
                  <a:tcPr anchor="ctr"/>
                </a:tc>
                <a:extLst>
                  <a:ext uri="{0D108BD9-81ED-4DB2-BD59-A6C34878D82A}">
                    <a16:rowId xmlns=""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7488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 xmlns:a16="http://schemas.microsoft.com/office/drawing/2014/main" val="20000"/>
                    </a:ext>
                  </a:extLst>
                </a:gridCol>
                <a:gridCol w="1656184">
                  <a:extLst>
                    <a:ext uri="{9D8B030D-6E8A-4147-A177-3AD203B41FA5}">
                      <a16:colId xmlns="" xmlns:a16="http://schemas.microsoft.com/office/drawing/2014/main" val="20001"/>
                    </a:ext>
                  </a:extLst>
                </a:gridCol>
                <a:gridCol w="3600400">
                  <a:extLst>
                    <a:ext uri="{9D8B030D-6E8A-4147-A177-3AD203B41FA5}">
                      <a16:colId xmlns="" xmlns:a16="http://schemas.microsoft.com/office/drawing/2014/main" val="20002"/>
                    </a:ext>
                  </a:extLst>
                </a:gridCol>
                <a:gridCol w="1738537">
                  <a:extLst>
                    <a:ext uri="{9D8B030D-6E8A-4147-A177-3AD203B41FA5}">
                      <a16:colId xmlns=""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4274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3538736">
                  <a:extLst>
                    <a:ext uri="{9D8B030D-6E8A-4147-A177-3AD203B41FA5}">
                      <a16:colId xmlns=""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r>
                        <a:rPr lang="en-US" dirty="0"/>
                        <a:t/>
                      </a:r>
                      <a:br>
                        <a:rPr lang="en-US" dirty="0"/>
                      </a:br>
                      <a:endParaRPr lang="en-US" dirty="0"/>
                    </a:p>
                  </a:txBody>
                  <a:tcPr anchor="ctr"/>
                </a:tc>
                <a:extLst>
                  <a:ext uri="{0D108BD9-81ED-4DB2-BD59-A6C34878D82A}">
                    <a16:rowId xmlns=""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r>
                        <a:rPr lang="en-US" dirty="0"/>
                        <a:t/>
                      </a:r>
                      <a:br>
                        <a:rPr lang="en-US" dirty="0"/>
                      </a:br>
                      <a:endParaRPr lang="en-US" dirty="0"/>
                    </a:p>
                  </a:txBody>
                  <a:tcPr anchor="ctr"/>
                </a:tc>
                <a:extLst>
                  <a:ext uri="{0D108BD9-81ED-4DB2-BD59-A6C34878D82A}">
                    <a16:rowId xmlns=""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4718071"/>
              </p:ext>
            </p:extLst>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4047728">
                  <a:extLst>
                    <a:ext uri="{9D8B030D-6E8A-4147-A177-3AD203B41FA5}">
                      <a16:colId xmlns="" xmlns:a16="http://schemas.microsoft.com/office/drawing/2014/main" val="20001"/>
                    </a:ext>
                  </a:extLst>
                </a:gridCol>
                <a:gridCol w="2962672">
                  <a:extLst>
                    <a:ext uri="{9D8B030D-6E8A-4147-A177-3AD203B41FA5}">
                      <a16:colId xmlns=""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u="sng" dirty="0">
                          <a:solidFill>
                            <a:srgbClr val="FF0000"/>
                          </a:solidFill>
                        </a:rPr>
                        <a:t>Equal</a:t>
                      </a:r>
                    </a:p>
                    <a:p>
                      <a:pPr algn="ctr"/>
                      <a:r>
                        <a:rPr lang="en-US" u="sng" dirty="0">
                          <a:solidFill>
                            <a:srgbClr val="FF0000"/>
                          </a:solidFill>
                        </a:rPr>
                        <a:t>(</a:t>
                      </a:r>
                      <a:r>
                        <a:rPr lang="en-US" u="sng" dirty="0">
                          <a:solidFill>
                            <a:srgbClr val="FF0000"/>
                          </a:solidFill>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u="sng" dirty="0">
                          <a:solidFill>
                            <a:srgbClr val="FF0000"/>
                          </a:solidFill>
                        </a:rPr>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u="sng" dirty="0">
                          <a:solidFill>
                            <a:srgbClr val="FF0000"/>
                          </a:solidFill>
                        </a:rPr>
                        <a:t>(There is </a:t>
                      </a:r>
                      <a:r>
                        <a:rPr lang="en-US" u="sng" dirty="0">
                          <a:solidFill>
                            <a:srgbClr val="FF0000"/>
                          </a:solidFill>
                          <a:effectLst>
                            <a:outerShdw blurRad="38100" dist="38100" dir="2700000" algn="tl">
                              <a:srgbClr val="000000">
                                <a:alpha val="43137"/>
                              </a:srgbClr>
                            </a:outerShdw>
                          </a:effectLst>
                        </a:rPr>
                        <a:t>no type conversion</a:t>
                      </a:r>
                      <a:r>
                        <a:rPr lang="en-US" u="sng" dirty="0">
                          <a:solidFill>
                            <a:srgbClr val="FF0000"/>
                          </a:solidFill>
                        </a:rPr>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 xmlns:a16="http://schemas.microsoft.com/office/drawing/2014/main" val="10002"/>
                  </a:ext>
                </a:extLst>
              </a:tr>
              <a:tr h="593252">
                <a:tc>
                  <a:txBody>
                    <a:bodyPr/>
                    <a:lstStyle/>
                    <a:p>
                      <a:pPr algn="ctr"/>
                      <a:r>
                        <a:rPr lang="en-US" dirty="0"/>
                        <a:t>!=</a:t>
                      </a:r>
                    </a:p>
                  </a:txBody>
                  <a:tcPr anchor="ctr"/>
                </a:tc>
                <a:tc>
                  <a:txBody>
                    <a:bodyPr/>
                    <a:lstStyle/>
                    <a:p>
                      <a:pPr algn="ctr"/>
                      <a:r>
                        <a:rPr lang="en-US" u="sng" dirty="0">
                          <a:solidFill>
                            <a:srgbClr val="FF0000"/>
                          </a:solidFill>
                        </a:rPr>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u="sng" dirty="0">
                          <a:solidFill>
                            <a:srgbClr val="FF0000"/>
                          </a:solidFill>
                        </a:rPr>
                        <a:t>(with</a:t>
                      </a:r>
                      <a:r>
                        <a:rPr lang="en-US" u="sng" baseline="0" dirty="0">
                          <a:solidFill>
                            <a:srgbClr val="FF0000"/>
                          </a:solidFill>
                        </a:rPr>
                        <a:t> type conversion</a:t>
                      </a:r>
                      <a:r>
                        <a:rPr lang="en-US" u="sng" dirty="0">
                          <a:solidFill>
                            <a:srgbClr val="FF0000"/>
                          </a:solidFill>
                        </a:rPr>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u="sng" dirty="0">
                          <a:solidFill>
                            <a:srgbClr val="FF0000"/>
                          </a:solidFill>
                        </a:rPr>
                        <a:t>Not equal</a:t>
                      </a:r>
                    </a:p>
                    <a:p>
                      <a:pPr algn="ctr"/>
                      <a:r>
                        <a:rPr lang="en-US" u="sng" dirty="0">
                          <a:solidFill>
                            <a:srgbClr val="FF0000"/>
                          </a:solidFill>
                        </a:rPr>
                        <a:t>(without</a:t>
                      </a:r>
                      <a:r>
                        <a:rPr lang="en-US" u="sng" baseline="0" dirty="0">
                          <a:solidFill>
                            <a:srgbClr val="FF0000"/>
                          </a:solidFill>
                        </a:rPr>
                        <a:t> type conversion</a:t>
                      </a:r>
                      <a:r>
                        <a:rPr lang="en-US" u="sng" dirty="0">
                          <a:solidFill>
                            <a:srgbClr val="FF0000"/>
                          </a:solidFill>
                        </a:rPr>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1642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u="sng" dirty="0">
                <a:solidFill>
                  <a:srgbClr val="FF0000"/>
                </a:solidFill>
                <a:effectLst/>
              </a:rPr>
              <a:t>The </a:t>
            </a:r>
            <a:r>
              <a:rPr lang="en-US" sz="2800" u="sng" dirty="0" err="1">
                <a:solidFill>
                  <a:srgbClr val="FF0000"/>
                </a:solidFill>
                <a:effectLst>
                  <a:outerShdw blurRad="38100" dist="38100" dir="2700000" algn="tl">
                    <a:srgbClr val="000000">
                      <a:alpha val="43137"/>
                    </a:srgbClr>
                  </a:outerShdw>
                </a:effectLst>
              </a:rPr>
              <a:t>typeof</a:t>
            </a:r>
            <a:r>
              <a:rPr lang="en-US" sz="2800" u="sng" dirty="0">
                <a:solidFill>
                  <a:srgbClr val="FF0000"/>
                </a:solidFill>
                <a:effectLst/>
              </a:rPr>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u="sng" dirty="0">
                <a:solidFill>
                  <a:srgbClr val="FF0000"/>
                </a:solidFill>
                <a:effectLst/>
              </a:rPr>
              <a:t>The </a:t>
            </a:r>
            <a:r>
              <a:rPr lang="en-US" sz="2800" u="sng" dirty="0" err="1">
                <a:solidFill>
                  <a:srgbClr val="FF0000"/>
                </a:solidFill>
                <a:effectLst>
                  <a:outerShdw blurRad="38100" dist="38100" dir="2700000" algn="tl">
                    <a:srgbClr val="000000">
                      <a:alpha val="43137"/>
                    </a:srgbClr>
                  </a:outerShdw>
                </a:effectLst>
              </a:rPr>
              <a:t>instanceof</a:t>
            </a:r>
            <a:r>
              <a:rPr lang="en-US" sz="2800" u="sng" dirty="0">
                <a:solidFill>
                  <a:srgbClr val="FF0000"/>
                </a:solidFill>
                <a:effectLst/>
              </a:rPr>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0537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u="sng" dirty="0">
                <a:solidFill>
                  <a:srgbClr val="FF0000"/>
                </a:solidFill>
              </a:rPr>
              <a:t>Literal strings can be denoted by either single or double quotes</a:t>
            </a:r>
            <a:r>
              <a:rPr lang="en-US" sz="2800" dirty="0"/>
              <a:t>,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2923059"/>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533400">
                <a:tc>
                  <a:txBody>
                    <a:bodyPr/>
                    <a:lstStyle/>
                    <a:p>
                      <a:pPr algn="ctr"/>
                      <a:r>
                        <a:rPr lang="en-US" u="sng" dirty="0">
                          <a:solidFill>
                            <a:srgbClr val="FF0000"/>
                          </a:solidFill>
                        </a:rPr>
                        <a:t>Expression</a:t>
                      </a:r>
                    </a:p>
                  </a:txBody>
                  <a:tcPr>
                    <a:solidFill>
                      <a:srgbClr val="3333CC">
                        <a:alpha val="49000"/>
                      </a:srgbClr>
                    </a:solidFill>
                  </a:tcPr>
                </a:tc>
                <a:tc>
                  <a:txBody>
                    <a:bodyPr/>
                    <a:lstStyle/>
                    <a:p>
                      <a:pPr algn="ctr"/>
                      <a:r>
                        <a:rPr lang="en-US" u="sng" dirty="0">
                          <a:solidFill>
                            <a:srgbClr val="FF0000"/>
                          </a:solidFill>
                        </a:rPr>
                        <a:t>Values</a:t>
                      </a:r>
                    </a:p>
                  </a:txBody>
                  <a:tcPr>
                    <a:solidFill>
                      <a:srgbClr val="3333CC">
                        <a:alpha val="49000"/>
                      </a:srgbClr>
                    </a:solidFill>
                  </a:tcPr>
                </a:tc>
                <a:extLst>
                  <a:ext uri="{0D108BD9-81ED-4DB2-BD59-A6C34878D82A}">
                    <a16:rowId xmlns="" xmlns:a16="http://schemas.microsoft.com/office/drawing/2014/main" val="10000"/>
                  </a:ext>
                </a:extLst>
              </a:tr>
              <a:tr h="370840">
                <a:tc>
                  <a:txBody>
                    <a:bodyPr/>
                    <a:lstStyle/>
                    <a:p>
                      <a:r>
                        <a:rPr lang="en-US" u="sng" dirty="0">
                          <a:solidFill>
                            <a:srgbClr val="FF0000"/>
                          </a:solidFill>
                        </a:rPr>
                        <a:t>"Let's start with JavaScript"</a:t>
                      </a:r>
                    </a:p>
                  </a:txBody>
                  <a:tcPr/>
                </a:tc>
                <a:tc>
                  <a:txBody>
                    <a:bodyPr/>
                    <a:lstStyle/>
                    <a:p>
                      <a:r>
                        <a:rPr lang="en-US" u="sng" dirty="0">
                          <a:solidFill>
                            <a:srgbClr val="FF0000"/>
                          </a:solidFill>
                        </a:rPr>
                        <a:t>Let's start with JavaScript</a:t>
                      </a:r>
                    </a:p>
                  </a:txBody>
                  <a:tcPr/>
                </a:tc>
                <a:extLst>
                  <a:ext uri="{0D108BD9-81ED-4DB2-BD59-A6C34878D82A}">
                    <a16:rowId xmlns="" xmlns:a16="http://schemas.microsoft.com/office/drawing/2014/main" val="10001"/>
                  </a:ext>
                </a:extLst>
              </a:tr>
              <a:tr h="370840">
                <a:tc>
                  <a:txBody>
                    <a:bodyPr/>
                    <a:lstStyle/>
                    <a:p>
                      <a:r>
                        <a:rPr lang="en-US" u="sng" dirty="0">
                          <a:solidFill>
                            <a:srgbClr val="FF0000"/>
                          </a:solidFill>
                        </a:rPr>
                        <a:t>'Not "it"!'</a:t>
                      </a:r>
                    </a:p>
                  </a:txBody>
                  <a:tcPr/>
                </a:tc>
                <a:tc>
                  <a:txBody>
                    <a:bodyPr/>
                    <a:lstStyle/>
                    <a:p>
                      <a:r>
                        <a:rPr lang="en-US" u="sng" dirty="0">
                          <a:solidFill>
                            <a:srgbClr val="FF0000"/>
                          </a:solidFill>
                        </a:rPr>
                        <a:t>Not "it"!</a:t>
                      </a:r>
                    </a:p>
                  </a:txBody>
                  <a:tcPr/>
                </a:tc>
                <a:extLst>
                  <a:ext uri="{0D108BD9-81ED-4DB2-BD59-A6C34878D82A}">
                    <a16:rowId xmlns=""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99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a:t>
            </a:r>
            <a:r>
              <a:rPr lang="en-US" sz="2800" u="sng" dirty="0">
                <a:solidFill>
                  <a:srgbClr val="FF0000"/>
                </a:solidFill>
              </a:rPr>
              <a:t>strings is the concatenation operator, +</a:t>
            </a:r>
            <a:r>
              <a:rPr lang="en-US" sz="2800"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1262092"/>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 xmlns:a16="http://schemas.microsoft.com/office/drawing/2014/main" val="20000"/>
                    </a:ext>
                  </a:extLst>
                </a:gridCol>
                <a:gridCol w="3173016">
                  <a:extLst>
                    <a:ext uri="{9D8B030D-6E8A-4147-A177-3AD203B41FA5}">
                      <a16:colId xmlns=""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WEB" + "222"</a:t>
                      </a:r>
                    </a:p>
                  </a:txBody>
                  <a:tcPr anchor="ctr"/>
                </a:tc>
                <a:tc>
                  <a:txBody>
                    <a:bodyPr/>
                    <a:lstStyle/>
                    <a:p>
                      <a:r>
                        <a:rPr lang="en-US" dirty="0">
                          <a:latin typeface="Lucida Console" pitchFamily="49" charset="0"/>
                        </a:rPr>
                        <a:t>WEB222</a:t>
                      </a:r>
                    </a:p>
                  </a:txBody>
                  <a:tcPr anchor="ctr"/>
                </a:tc>
                <a:extLst>
                  <a:ext uri="{0D108BD9-81ED-4DB2-BD59-A6C34878D82A}">
                    <a16:rowId xmlns=""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6768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36</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7249691"/>
              </p:ext>
            </p:extLst>
          </p:nvPr>
        </p:nvGraphicFramePr>
        <p:xfrm>
          <a:off x="971599" y="1556792"/>
          <a:ext cx="7272809" cy="5255488"/>
        </p:xfrm>
        <a:graphic>
          <a:graphicData uri="http://schemas.openxmlformats.org/drawingml/2006/table">
            <a:tbl>
              <a:tblPr firstRow="1" bandRow="1">
                <a:tableStyleId>{5C22544A-7EE6-4342-B048-85BDC9FD1C3A}</a:tableStyleId>
              </a:tblPr>
              <a:tblGrid>
                <a:gridCol w="7272809">
                  <a:extLst>
                    <a:ext uri="{9D8B030D-6E8A-4147-A177-3AD203B41FA5}">
                      <a16:colId xmlns=""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endParaRPr lang="en-US" sz="2400" dirty="0" smtClean="0">
                        <a:solidFill>
                          <a:srgbClr val="000000"/>
                        </a:solidFill>
                      </a:endParaRPr>
                    </a:p>
                    <a:p>
                      <a:r>
                        <a:rPr lang="en-US" sz="2400" dirty="0" smtClean="0">
                          <a:solidFill>
                            <a:srgbClr val="FF0000"/>
                          </a:solidFill>
                        </a:rPr>
                        <a:t>-&gt; 52</a:t>
                      </a:r>
                      <a:endParaRPr lang="en-US" sz="2400" dirty="0">
                        <a:solidFill>
                          <a:srgbClr val="FF0000"/>
                        </a:solidFill>
                      </a:endParaRP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smtClean="0">
                          <a:solidFill>
                            <a:srgbClr val="000080"/>
                          </a:solidFill>
                        </a:rPr>
                        <a:t>);</a:t>
                      </a:r>
                    </a:p>
                    <a:p>
                      <a:r>
                        <a:rPr lang="en-US" sz="2400" b="1" dirty="0" smtClean="0">
                          <a:solidFill>
                            <a:srgbClr val="FF0000"/>
                          </a:solidFill>
                        </a:rPr>
                        <a:t>-&gt; 104</a:t>
                      </a:r>
                      <a:r>
                        <a:rPr lang="en-US" sz="2400" dirty="0" smtClean="0">
                          <a:solidFill>
                            <a:srgbClr val="FF0000"/>
                          </a:solidFill>
                        </a:rPr>
                        <a:t> </a:t>
                      </a:r>
                      <a:endParaRPr lang="en-US" sz="2400" dirty="0">
                        <a:solidFill>
                          <a:srgbClr val="FF0000"/>
                        </a:solidFill>
                      </a:endParaRP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r>
                        <a:rPr lang="en-US" sz="2400" dirty="0" smtClean="0">
                          <a:solidFill>
                            <a:srgbClr val="000000"/>
                          </a:solidFill>
                        </a:rPr>
                        <a:t>-&gt; 105</a:t>
                      </a:r>
                      <a:endParaRPr lang="en-US" sz="2400" dirty="0">
                        <a:solidFill>
                          <a:srgbClr val="000000"/>
                        </a:solidFill>
                      </a:endParaRP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smtClean="0">
                          <a:solidFill>
                            <a:srgbClr val="000080"/>
                          </a:solidFill>
                        </a:rPr>
                        <a:t>);</a:t>
                      </a:r>
                      <a:r>
                        <a:rPr lang="en-US" sz="2400" b="1" dirty="0" smtClean="0">
                          <a:solidFill>
                            <a:srgbClr val="FF0000"/>
                          </a:solidFill>
                        </a:rPr>
                        <a:t> -&gt; 35</a:t>
                      </a:r>
                      <a:endParaRPr lang="en-CA" sz="2400" b="0" dirty="0">
                        <a:solidFill>
                          <a:srgbClr val="FF0000"/>
                        </a:solidFill>
                      </a:endParaRPr>
                    </a:p>
                  </a:txBody>
                  <a:tcPr>
                    <a:solidFill>
                      <a:schemeClr val="accent1">
                        <a:alpha val="0"/>
                      </a:schemeClr>
                    </a:solidFill>
                  </a:tcPr>
                </a:tc>
                <a:extLst>
                  <a:ext uri="{0D108BD9-81ED-4DB2-BD59-A6C34878D82A}">
                    <a16:rowId xmlns=""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r>
              <a:rPr lang="en-CA" sz="2000" dirty="0"/>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r>
              <a:rPr lang="en-CA" sz="2000" dirty="0"/>
              <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r>
              <a:rPr lang="en-CA" sz="2000" dirty="0"/>
              <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r>
              <a:rPr lang="en-CA" sz="2000" dirty="0"/>
              <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smtClean="0">
                <a:solidFill>
                  <a:srgbClr val="000080"/>
                </a:solidFill>
              </a:rPr>
              <a:t>);</a:t>
            </a:r>
            <a:r>
              <a:rPr lang="en-US" sz="2000" b="1" dirty="0" smtClean="0">
                <a:solidFill>
                  <a:srgbClr val="FF0000"/>
                </a:solidFill>
              </a:rPr>
              <a:t> -&gt; 9</a:t>
            </a:r>
            <a:endParaRPr lang="en-US" sz="2000" dirty="0">
              <a:solidFill>
                <a:srgbClr val="FF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86218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communication protocol is a system of rules for exchanging message over the Internet.</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endParaRPr lang="en-CA" sz="2000" dirty="0">
              <a:effectLst/>
            </a:endParaRPr>
          </a:p>
          <a:p>
            <a:pPr lvl="2"/>
            <a:r>
              <a:rPr lang="en-CA" sz="1600" dirty="0">
                <a:solidFill>
                  <a:srgbClr val="0000CC"/>
                </a:solidFill>
                <a:effectLst>
                  <a:outerShdw blurRad="38100" dist="38100" dir="2700000" algn="tl">
                    <a:srgbClr val="000000">
                      <a:alpha val="43137"/>
                    </a:srgbClr>
                  </a:outerShdw>
                </a:effectLst>
              </a:rPr>
              <a:t>HTTP </a:t>
            </a:r>
            <a:r>
              <a:rPr lang="en-CA" sz="1600" dirty="0">
                <a:effectLst/>
              </a:rPr>
              <a:t>- </a:t>
            </a:r>
            <a:r>
              <a:rPr lang="en-CA" sz="1600" dirty="0" err="1">
                <a:effectLst/>
              </a:rPr>
              <a:t>HyperText</a:t>
            </a:r>
            <a:r>
              <a:rPr lang="en-CA" sz="1600" dirty="0">
                <a:effectLst/>
              </a:rPr>
              <a:t> Transfer Protocol</a:t>
            </a:r>
          </a:p>
          <a:p>
            <a:pPr lvl="2"/>
            <a:r>
              <a:rPr lang="en-CA" sz="1600" dirty="0">
                <a:solidFill>
                  <a:srgbClr val="0000CC"/>
                </a:solidFill>
                <a:effectLst>
                  <a:outerShdw blurRad="38100" dist="38100" dir="2700000" algn="tl">
                    <a:srgbClr val="000000">
                      <a:alpha val="43137"/>
                    </a:srgbClr>
                  </a:outerShdw>
                </a:effectLst>
              </a:rPr>
              <a:t>SSH</a:t>
            </a:r>
            <a:r>
              <a:rPr lang="en-CA" sz="1600" dirty="0">
                <a:effectLst>
                  <a:outerShdw blurRad="38100" dist="38100" dir="2700000" algn="tl">
                    <a:srgbClr val="000000">
                      <a:alpha val="43137"/>
                    </a:srgbClr>
                  </a:outerShdw>
                </a:effectLst>
              </a:rPr>
              <a:t> </a:t>
            </a:r>
            <a:r>
              <a:rPr lang="en-CA" sz="1600" dirty="0">
                <a:effectLst/>
              </a:rPr>
              <a:t>- Secure Shell</a:t>
            </a:r>
          </a:p>
          <a:p>
            <a:pPr lvl="2"/>
            <a:r>
              <a:rPr lang="en-CA" sz="1600" dirty="0">
                <a:solidFill>
                  <a:srgbClr val="0000CC"/>
                </a:solidFill>
                <a:effectLst>
                  <a:outerShdw blurRad="38100" dist="38100" dir="2700000" algn="tl">
                    <a:srgbClr val="000000">
                      <a:alpha val="43137"/>
                    </a:srgbClr>
                  </a:outerShdw>
                </a:effectLst>
              </a:rPr>
              <a:t>SFTP </a:t>
            </a:r>
            <a:r>
              <a:rPr lang="en-CA" sz="1600" dirty="0">
                <a:solidFill>
                  <a:srgbClr val="0000CC"/>
                </a:solidFill>
                <a:effectLst/>
              </a:rPr>
              <a:t>-</a:t>
            </a:r>
            <a:r>
              <a:rPr lang="en-CA" sz="1600" dirty="0">
                <a:effectLst/>
              </a:rPr>
              <a:t> Secure File Transfer </a:t>
            </a:r>
          </a:p>
          <a:p>
            <a:pPr lvl="2"/>
            <a:r>
              <a:rPr lang="en-CA" sz="1600" dirty="0">
                <a:solidFill>
                  <a:srgbClr val="0000CC"/>
                </a:solidFill>
                <a:effectLst>
                  <a:outerShdw blurRad="38100" dist="38100" dir="2700000" algn="tl">
                    <a:srgbClr val="000000">
                      <a:alpha val="43137"/>
                    </a:srgbClr>
                  </a:outerShdw>
                </a:effectLst>
              </a:rPr>
              <a:t>DNS </a:t>
            </a:r>
            <a:r>
              <a:rPr lang="en-CA" sz="1600" dirty="0">
                <a:solidFill>
                  <a:srgbClr val="0000CC"/>
                </a:solidFill>
                <a:effectLst/>
              </a:rPr>
              <a:t>-</a:t>
            </a:r>
            <a:r>
              <a:rPr lang="en-CA" sz="1600" dirty="0">
                <a:effectLst/>
              </a:rPr>
              <a:t> Domain Name System</a:t>
            </a:r>
          </a:p>
          <a:p>
            <a:pPr lvl="2"/>
            <a:r>
              <a:rPr lang="en-CA" sz="1600" dirty="0">
                <a:solidFill>
                  <a:srgbClr val="0000CC"/>
                </a:solidFill>
                <a:effectLst>
                  <a:outerShdw blurRad="38100" dist="38100" dir="2700000" algn="tl">
                    <a:srgbClr val="000000">
                      <a:alpha val="43137"/>
                    </a:srgbClr>
                  </a:outerShdw>
                </a:effectLst>
              </a:rPr>
              <a:t>SMTP </a:t>
            </a:r>
            <a:r>
              <a:rPr lang="en-CA" sz="1600" dirty="0">
                <a:solidFill>
                  <a:srgbClr val="0000CC"/>
                </a:solidFill>
                <a:effectLst/>
              </a:rPr>
              <a:t>-</a:t>
            </a:r>
            <a:r>
              <a:rPr lang="en-CA" sz="1600" dirty="0">
                <a:effectLst/>
              </a:rPr>
              <a:t> Simple Mail Transfer Protocol</a:t>
            </a:r>
          </a:p>
          <a:p>
            <a:pPr lvl="2"/>
            <a:r>
              <a:rPr lang="en-CA" sz="1600" dirty="0">
                <a:solidFill>
                  <a:srgbClr val="0000CC"/>
                </a:solidFill>
                <a:effectLst>
                  <a:outerShdw blurRad="38100" dist="38100" dir="2700000" algn="tl">
                    <a:srgbClr val="000000">
                      <a:alpha val="43137"/>
                    </a:srgbClr>
                  </a:outerShdw>
                </a:effectLst>
              </a:rPr>
              <a:t>… …</a:t>
            </a:r>
          </a:p>
          <a:p>
            <a:pPr lvl="1"/>
            <a:r>
              <a:rPr lang="en-CA" sz="2000" dirty="0">
                <a:effectLst/>
              </a:rPr>
              <a:t>Transport layer </a:t>
            </a:r>
          </a:p>
          <a:p>
            <a:pPr lvl="2"/>
            <a:r>
              <a:rPr lang="en-CA" sz="1600" dirty="0">
                <a:solidFill>
                  <a:srgbClr val="0000CC"/>
                </a:solidFill>
                <a:effectLst>
                  <a:outerShdw blurRad="38100" dist="38100" dir="2700000" algn="tl">
                    <a:srgbClr val="000000">
                      <a:alpha val="43137"/>
                    </a:srgbClr>
                  </a:outerShdw>
                </a:effectLst>
              </a:rPr>
              <a:t>TCP</a:t>
            </a:r>
            <a:r>
              <a:rPr lang="en-CA" sz="1600" dirty="0">
                <a:effectLst/>
              </a:rPr>
              <a:t> (Transmission Control Protocol),</a:t>
            </a:r>
          </a:p>
          <a:p>
            <a:pPr lvl="1"/>
            <a:r>
              <a:rPr lang="en-CA" sz="2000" dirty="0">
                <a:effectLst/>
              </a:rPr>
              <a:t>Network layer : </a:t>
            </a:r>
            <a:r>
              <a:rPr lang="en-CA" sz="1600" dirty="0">
                <a:solidFill>
                  <a:srgbClr val="0000CC"/>
                </a:solidFill>
                <a:effectLst>
                  <a:outerShdw blurRad="38100" dist="38100" dir="2700000" algn="tl">
                    <a:srgbClr val="000000">
                      <a:alpha val="43137"/>
                    </a:srgbClr>
                  </a:outerShdw>
                </a:effectLst>
              </a:rPr>
              <a:t>IP</a:t>
            </a:r>
            <a:r>
              <a:rPr lang="en-CA" sz="1600" dirty="0">
                <a:effectLst/>
              </a:rPr>
              <a:t> (Internet Protocol)</a:t>
            </a:r>
          </a:p>
          <a:p>
            <a:pPr lvl="1"/>
            <a:r>
              <a:rPr lang="en-CA" sz="2000" dirty="0">
                <a:effectLst/>
              </a:rPr>
              <a:t>Physical and data link layers: </a:t>
            </a:r>
            <a:r>
              <a:rPr lang="en-CA" sz="1600" dirty="0">
                <a:effectLst/>
              </a:rPr>
              <a:t>Ethernet, token 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40</a:t>
            </a:fld>
            <a:endParaRPr lang="en-CA" altLang="en-US"/>
          </a:p>
        </p:txBody>
      </p:sp>
    </p:spTree>
    <p:extLst>
      <p:ext uri="{BB962C8B-B14F-4D97-AF65-F5344CB8AC3E}">
        <p14:creationId xmlns:p14="http://schemas.microsoft.com/office/powerpoint/2010/main" val="72678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7442746"/>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r>
                        <a:rPr lang="en-CA" sz="2000" b="0" dirty="0" smtClean="0">
                          <a:solidFill>
                            <a:schemeClr val="tx1"/>
                          </a:solidFill>
                        </a:rPr>
                        <a:t>); </a:t>
                      </a:r>
                      <a:r>
                        <a:rPr lang="en-CA" sz="2000" b="0" dirty="0" smtClean="0">
                          <a:solidFill>
                            <a:srgbClr val="FF0000"/>
                          </a:solidFill>
                        </a:rPr>
                        <a:t>-&gt; A</a:t>
                      </a:r>
                      <a:endParaRPr lang="en-CA" sz="2000" b="0" dirty="0">
                        <a:solidFill>
                          <a:srgbClr val="FF0000"/>
                        </a:solidFill>
                      </a:endParaRPr>
                    </a:p>
                    <a:p>
                      <a:endParaRPr lang="en-CA" b="0" dirty="0">
                        <a:solidFill>
                          <a:schemeClr val="tx1"/>
                        </a:solidFill>
                      </a:endParaRPr>
                    </a:p>
                  </a:txBody>
                  <a:tcPr>
                    <a:solidFill>
                      <a:schemeClr val="accent1">
                        <a:alpha val="8000"/>
                      </a:schemeClr>
                    </a:solidFill>
                  </a:tcPr>
                </a:tc>
                <a:extLst>
                  <a:ext uri="{0D108BD9-81ED-4DB2-BD59-A6C34878D82A}">
                    <a16:rowId xmlns=""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5073808"/>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 xmlns:a16="http://schemas.microsoft.com/office/drawing/2014/main" val="20000"/>
                    </a:ext>
                  </a:extLst>
                </a:gridCol>
              </a:tblGrid>
              <a:tr h="370840">
                <a:tc>
                  <a:txBody>
                    <a:bodyPr/>
                    <a:lstStyle/>
                    <a:p>
                      <a:r>
                        <a:rPr lang="en-CA" sz="2000" b="1" kern="1200" dirty="0">
                          <a:solidFill>
                            <a:srgbClr val="000099"/>
                          </a:solidFill>
                          <a:latin typeface="+mn-lt"/>
                          <a:ea typeface="+mn-ea"/>
                          <a:cs typeface="+mn-cs"/>
                        </a:rPr>
                        <a:t>var</a:t>
                      </a:r>
                      <a:r>
                        <a:rPr lang="en-CA" sz="2000" b="0" dirty="0">
                          <a:solidFill>
                            <a:schemeClr val="tx1"/>
                          </a:solidFill>
                        </a:rPr>
                        <a:t> semester = </a:t>
                      </a:r>
                      <a:r>
                        <a:rPr lang="en-CA" sz="2000" b="1" kern="1200" dirty="0">
                          <a:solidFill>
                            <a:srgbClr val="FF8000"/>
                          </a:solidFill>
                          <a:effectLst>
                            <a:outerShdw blurRad="38100" dist="38100" dir="2700000" algn="tl">
                              <a:srgbClr val="FFFFFF"/>
                            </a:outerShdw>
                          </a:effectLst>
                          <a:latin typeface="+mn-lt"/>
                          <a:ea typeface="+mn-ea"/>
                          <a:cs typeface="+mn-cs"/>
                        </a:rPr>
                        <a:t>3</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WEB222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dirty="0">
                          <a:solidFill>
                            <a:srgbClr val="FF0000"/>
                          </a:solidFill>
                        </a:rPr>
                        <a:t>"</a:t>
                      </a:r>
                      <a:r>
                        <a:rPr lang="en-CA" sz="2000" b="0" kern="1200" dirty="0">
                          <a:solidFill>
                            <a:srgbClr val="FF0000"/>
                          </a:solidFill>
                          <a:latin typeface="+mn-lt"/>
                          <a:ea typeface="+mn-ea"/>
                          <a:cs typeface="+mn-cs"/>
                        </a:rPr>
                        <a:t>OOP344</a:t>
                      </a:r>
                      <a:r>
                        <a:rPr lang="en-CA" sz="2000" b="0" dirty="0">
                          <a:solidFill>
                            <a:srgbClr val="FF0000"/>
                          </a:solidFill>
                        </a:rPr>
                        <a:t>, </a:t>
                      </a:r>
                      <a:r>
                        <a:rPr lang="en-CA" sz="2000" b="0" kern="1200" dirty="0">
                          <a:solidFill>
                            <a:srgbClr val="FF0000"/>
                          </a:solidFill>
                          <a:latin typeface="+mn-lt"/>
                          <a:ea typeface="+mn-ea"/>
                          <a:cs typeface="+mn-cs"/>
                        </a:rPr>
                        <a:t>INT322</a:t>
                      </a:r>
                      <a:r>
                        <a:rPr lang="en-CA" sz="2000" b="0" dirty="0">
                          <a:solidFill>
                            <a:srgbClr val="FF0000"/>
                          </a:solidFill>
                        </a:rPr>
                        <a:t>"</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u="sng" dirty="0">
                <a:solidFill>
                  <a:srgbClr val="FF0000"/>
                </a:solidFill>
              </a:rPr>
              <a:t>Three basic types of loop structures:</a:t>
            </a:r>
          </a:p>
          <a:p>
            <a:pPr lvl="1"/>
            <a:r>
              <a:rPr lang="en-US" sz="2400" u="sng" dirty="0">
                <a:solidFill>
                  <a:srgbClr val="FF0000"/>
                </a:solidFill>
              </a:rPr>
              <a:t>The </a:t>
            </a:r>
            <a:r>
              <a:rPr lang="en-US" sz="2400" u="sng" dirty="0">
                <a:solidFill>
                  <a:srgbClr val="FF0000"/>
                </a:solidFill>
                <a:effectLst>
                  <a:outerShdw blurRad="38100" dist="38100" dir="2700000" algn="tl">
                    <a:srgbClr val="000000">
                      <a:alpha val="43137"/>
                    </a:srgbClr>
                  </a:outerShdw>
                </a:effectLst>
              </a:rPr>
              <a:t>for loop </a:t>
            </a:r>
          </a:p>
          <a:p>
            <a:pPr lvl="1"/>
            <a:r>
              <a:rPr lang="en-US" sz="2400" u="sng" dirty="0">
                <a:solidFill>
                  <a:srgbClr val="FF0000"/>
                </a:solidFill>
              </a:rPr>
              <a:t>The </a:t>
            </a:r>
            <a:r>
              <a:rPr lang="en-US" sz="2400" u="sng" dirty="0">
                <a:solidFill>
                  <a:srgbClr val="FF0000"/>
                </a:solidFill>
                <a:effectLst>
                  <a:outerShdw blurRad="38100" dist="38100" dir="2700000" algn="tl">
                    <a:srgbClr val="000000">
                      <a:alpha val="43137"/>
                    </a:srgbClr>
                  </a:outerShdw>
                </a:effectLst>
              </a:rPr>
              <a:t>for / in loop</a:t>
            </a:r>
          </a:p>
          <a:p>
            <a:pPr lvl="1"/>
            <a:r>
              <a:rPr lang="en-US" sz="2400" u="sng" dirty="0">
                <a:solidFill>
                  <a:srgbClr val="FF0000"/>
                </a:solidFill>
              </a:rPr>
              <a:t>The </a:t>
            </a:r>
            <a:r>
              <a:rPr lang="en-US" sz="2400" u="sng" dirty="0">
                <a:solidFill>
                  <a:srgbClr val="FF0000"/>
                </a:solidFill>
                <a:effectLst>
                  <a:outerShdw blurRad="38100" dist="38100" dir="2700000" algn="tl">
                    <a:srgbClr val="000000">
                      <a:alpha val="43137"/>
                    </a:srgbClr>
                  </a:outerShdw>
                </a:effectLst>
              </a:rPr>
              <a:t>while loop </a:t>
            </a:r>
          </a:p>
          <a:p>
            <a:pPr lvl="1"/>
            <a:r>
              <a:rPr lang="en-US" sz="2400" u="sng" dirty="0">
                <a:solidFill>
                  <a:srgbClr val="FF0000"/>
                </a:solidFill>
              </a:rPr>
              <a:t>The </a:t>
            </a:r>
            <a:r>
              <a:rPr lang="en-US" sz="2400" u="sng" dirty="0">
                <a:solidFill>
                  <a:srgbClr val="FF0000"/>
                </a:solidFill>
                <a:effectLst>
                  <a:outerShdw blurRad="38100" dist="38100" dir="2700000" algn="tl">
                    <a:srgbClr val="000000">
                      <a:alpha val="43137"/>
                    </a:srgbClr>
                  </a:outerShdw>
                </a:effectLst>
              </a:rPr>
              <a:t>do-while loop </a:t>
            </a:r>
            <a:endParaRPr lang="en-US" sz="2000" u="sng"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8835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u="sng" dirty="0">
                <a:solidFill>
                  <a:srgbClr val="FF0000"/>
                </a:solidFill>
                <a:effectLst>
                  <a:outerShdw blurRad="38100" dist="38100" dir="2700000" algn="tl">
                    <a:srgbClr val="000000">
                      <a:alpha val="43137"/>
                    </a:srgbClr>
                  </a:outerShdw>
                </a:effectLst>
              </a:rPr>
              <a:t>for loop </a:t>
            </a:r>
            <a:r>
              <a:rPr lang="en-CA" sz="4000" dirty="0">
                <a:effectLst>
                  <a:outerShdw blurRad="38100" dist="38100" dir="2700000" algn="tl">
                    <a:srgbClr val="000000">
                      <a:alpha val="43137"/>
                    </a:srgbClr>
                  </a:outerShdw>
                </a:effectLst>
              </a:rPr>
              <a:t>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5036701"/>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 xmlns:a16="http://schemas.microsoft.com/office/drawing/2014/main" val="10000"/>
                  </a:ext>
                </a:extLst>
              </a:tr>
            </a:tbl>
          </a:graphicData>
        </a:graphic>
      </p:graphicFrame>
      <p:sp>
        <p:nvSpPr>
          <p:cNvPr id="3" name="직사각형 2"/>
          <p:cNvSpPr/>
          <p:nvPr/>
        </p:nvSpPr>
        <p:spPr>
          <a:xfrm>
            <a:off x="4283968" y="4149080"/>
            <a:ext cx="437940" cy="2308324"/>
          </a:xfrm>
          <a:prstGeom prst="rect">
            <a:avLst/>
          </a:prstGeom>
        </p:spPr>
        <p:txBody>
          <a:bodyPr wrap="none">
            <a:spAutoFit/>
          </a:bodyPr>
          <a:lstStyle/>
          <a:p>
            <a:r>
              <a:rPr lang="en-US" altLang="ko-KR" dirty="0" smtClean="0">
                <a:solidFill>
                  <a:srgbClr val="FF0000"/>
                </a:solidFill>
              </a:rPr>
              <a:t>1</a:t>
            </a:r>
          </a:p>
          <a:p>
            <a:r>
              <a:rPr lang="en-US" altLang="ko-KR" dirty="0" smtClean="0">
                <a:solidFill>
                  <a:srgbClr val="FF0000"/>
                </a:solidFill>
              </a:rPr>
              <a:t>2</a:t>
            </a:r>
          </a:p>
          <a:p>
            <a:r>
              <a:rPr lang="en-US" altLang="ko-KR" dirty="0" smtClean="0">
                <a:solidFill>
                  <a:srgbClr val="FF0000"/>
                </a:solidFill>
              </a:rPr>
              <a:t>3</a:t>
            </a:r>
          </a:p>
          <a:p>
            <a:r>
              <a:rPr lang="en-US" altLang="ko-KR" dirty="0" smtClean="0">
                <a:solidFill>
                  <a:srgbClr val="FF0000"/>
                </a:solidFill>
              </a:rPr>
              <a:t>4</a:t>
            </a:r>
          </a:p>
          <a:p>
            <a:r>
              <a:rPr lang="en-US" altLang="ko-KR" dirty="0" smtClean="0">
                <a:solidFill>
                  <a:srgbClr val="FF0000"/>
                </a:solidFill>
              </a:rPr>
              <a:t>5</a:t>
            </a:r>
          </a:p>
          <a:p>
            <a:r>
              <a:rPr lang="en-US" altLang="ko-KR" dirty="0" smtClean="0">
                <a:solidFill>
                  <a:srgbClr val="FF0000"/>
                </a:solidFill>
              </a:rPr>
              <a:t>:</a:t>
            </a:r>
          </a:p>
          <a:p>
            <a:r>
              <a:rPr lang="en-US" altLang="ko-KR" dirty="0" smtClean="0">
                <a:solidFill>
                  <a:srgbClr val="FF0000"/>
                </a:solidFill>
              </a:rPr>
              <a:t>29</a:t>
            </a:r>
          </a:p>
          <a:p>
            <a:r>
              <a:rPr lang="en-US" altLang="ko-KR" dirty="0" smtClean="0">
                <a:solidFill>
                  <a:srgbClr val="FF0000"/>
                </a:solidFill>
              </a:rPr>
              <a:t>30</a:t>
            </a:r>
            <a:endParaRPr lang="ko-KR" altLang="en-US" dirty="0">
              <a:solidFill>
                <a:srgbClr val="FF0000"/>
              </a:solidFill>
            </a:endParaRPr>
          </a:p>
        </p:txBody>
      </p:sp>
    </p:spTree>
    <p:extLst>
      <p:ext uri="{BB962C8B-B14F-4D97-AF65-F5344CB8AC3E}">
        <p14:creationId xmlns:p14="http://schemas.microsoft.com/office/powerpoint/2010/main" val="2700560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u="sng" dirty="0">
                <a:solidFill>
                  <a:srgbClr val="FF0000"/>
                </a:solidFill>
                <a:effectLst>
                  <a:outerShdw blurRad="38100" dist="38100" dir="2700000" algn="tl">
                    <a:srgbClr val="000000">
                      <a:alpha val="43137"/>
                    </a:srgbClr>
                  </a:outerShdw>
                </a:effectLst>
              </a:rPr>
              <a:t>for in loop </a:t>
            </a:r>
            <a:r>
              <a:rPr lang="en-CA" sz="4000" dirty="0">
                <a:effectLst>
                  <a:outerShdw blurRad="38100" dist="38100" dir="2700000" algn="tl">
                    <a:srgbClr val="000000">
                      <a:alpha val="43137"/>
                    </a:srgbClr>
                  </a:outerShdw>
                </a:effectLst>
              </a:rPr>
              <a:t>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u="sng" dirty="0">
                <a:solidFill>
                  <a:srgbClr val="FF0000"/>
                </a:solidFill>
              </a:rPr>
              <a:t>Iterates over the </a:t>
            </a:r>
            <a:r>
              <a:rPr lang="en-US" sz="2800" u="sng" dirty="0">
                <a:solidFill>
                  <a:srgbClr val="FF0000"/>
                </a:solidFill>
                <a:effectLst/>
              </a:rPr>
              <a:t>enumerable properties </a:t>
            </a:r>
            <a:r>
              <a:rPr lang="en-US" sz="2800" u="sng" dirty="0">
                <a:solidFill>
                  <a:srgbClr val="FF0000"/>
                </a:solidFill>
              </a:rPr>
              <a:t>of an object, in arbitrary order</a:t>
            </a:r>
            <a:r>
              <a:rPr lang="en-US" sz="2800" dirty="0"/>
              <a:t>.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u="sng" dirty="0">
                <a:solidFill>
                  <a:srgbClr val="FF0000"/>
                </a:solidFill>
              </a:rPr>
              <a:t>// x is the current property ('key') – </a:t>
            </a:r>
            <a:r>
              <a:rPr lang="en-US" sz="2000" u="sng" dirty="0" err="1">
                <a:solidFill>
                  <a:srgbClr val="FF0000"/>
                </a:solidFill>
              </a:rPr>
              <a:t>ie</a:t>
            </a:r>
            <a:r>
              <a:rPr lang="en-US" sz="2000" u="sng" dirty="0">
                <a:solidFill>
                  <a:srgbClr val="FF00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
        <p:nvSpPr>
          <p:cNvPr id="6" name="직사각형 5"/>
          <p:cNvSpPr/>
          <p:nvPr/>
        </p:nvSpPr>
        <p:spPr>
          <a:xfrm>
            <a:off x="6156176" y="5206462"/>
            <a:ext cx="2286000" cy="1477328"/>
          </a:xfrm>
          <a:prstGeom prst="rect">
            <a:avLst/>
          </a:prstGeom>
          <a:ln>
            <a:solidFill>
              <a:srgbClr val="FF0000"/>
            </a:solidFill>
          </a:ln>
        </p:spPr>
        <p:txBody>
          <a:bodyPr wrap="square">
            <a:spAutoFit/>
          </a:bodyPr>
          <a:lstStyle/>
          <a:p>
            <a:r>
              <a:rPr lang="en-US" altLang="ko-KR" dirty="0">
                <a:solidFill>
                  <a:srgbClr val="FF0000"/>
                </a:solidFill>
              </a:rPr>
              <a:t>Student info</a:t>
            </a:r>
            <a:r>
              <a:rPr lang="en-US" altLang="ko-KR" dirty="0" smtClean="0">
                <a:solidFill>
                  <a:srgbClr val="FF0000"/>
                </a:solidFill>
              </a:rPr>
              <a:t>:</a:t>
            </a:r>
          </a:p>
          <a:p>
            <a:endParaRPr lang="en-US" altLang="ko-KR" dirty="0">
              <a:solidFill>
                <a:srgbClr val="FF0000"/>
              </a:solidFill>
            </a:endParaRPr>
          </a:p>
          <a:p>
            <a:r>
              <a:rPr lang="en-US" altLang="ko-KR" dirty="0" smtClean="0">
                <a:solidFill>
                  <a:srgbClr val="FF0000"/>
                </a:solidFill>
              </a:rPr>
              <a:t>name</a:t>
            </a:r>
            <a:r>
              <a:rPr lang="en-US" altLang="ko-KR" dirty="0">
                <a:solidFill>
                  <a:srgbClr val="FF0000"/>
                </a:solidFill>
              </a:rPr>
              <a:t>: </a:t>
            </a:r>
            <a:r>
              <a:rPr lang="en-US" altLang="ko-KR" dirty="0" smtClean="0">
                <a:solidFill>
                  <a:srgbClr val="FF0000"/>
                </a:solidFill>
              </a:rPr>
              <a:t>John</a:t>
            </a:r>
          </a:p>
          <a:p>
            <a:r>
              <a:rPr lang="en-US" altLang="ko-KR" dirty="0" smtClean="0">
                <a:solidFill>
                  <a:srgbClr val="FF0000"/>
                </a:solidFill>
              </a:rPr>
              <a:t>program</a:t>
            </a:r>
            <a:r>
              <a:rPr lang="en-US" altLang="ko-KR" dirty="0">
                <a:solidFill>
                  <a:srgbClr val="FF0000"/>
                </a:solidFill>
              </a:rPr>
              <a:t>: </a:t>
            </a:r>
            <a:r>
              <a:rPr lang="en-US" altLang="ko-KR" dirty="0" smtClean="0">
                <a:solidFill>
                  <a:srgbClr val="FF0000"/>
                </a:solidFill>
              </a:rPr>
              <a:t>CPD</a:t>
            </a:r>
          </a:p>
          <a:p>
            <a:r>
              <a:rPr lang="en-US" altLang="ko-KR" dirty="0" smtClean="0">
                <a:solidFill>
                  <a:srgbClr val="FF0000"/>
                </a:solidFill>
              </a:rPr>
              <a:t>semester</a:t>
            </a:r>
            <a:r>
              <a:rPr lang="en-US" altLang="ko-KR" dirty="0">
                <a:solidFill>
                  <a:srgbClr val="FF0000"/>
                </a:solidFill>
              </a:rPr>
              <a:t>: 2</a:t>
            </a:r>
            <a:endParaRPr lang="ko-KR" altLang="en-US" dirty="0">
              <a:solidFill>
                <a:srgbClr val="FF0000"/>
              </a:solidFill>
            </a:endParaRPr>
          </a:p>
        </p:txBody>
      </p:sp>
    </p:spTree>
    <p:extLst>
      <p:ext uri="{BB962C8B-B14F-4D97-AF65-F5344CB8AC3E}">
        <p14:creationId xmlns:p14="http://schemas.microsoft.com/office/powerpoint/2010/main" val="873584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u="sng" dirty="0">
                <a:solidFill>
                  <a:srgbClr val="FF0000"/>
                </a:solidFill>
                <a:effectLst>
                  <a:outerShdw blurRad="38100" dist="38100" dir="2700000" algn="tl">
                    <a:srgbClr val="000000">
                      <a:alpha val="43137"/>
                    </a:srgbClr>
                  </a:outerShdw>
                </a:effectLst>
              </a:rPr>
              <a:t>while</a:t>
            </a:r>
            <a:r>
              <a:rPr lang="en-CA" sz="4000" dirty="0">
                <a:effectLst>
                  <a:outerShdw blurRad="38100" dist="38100" dir="2700000" algn="tl">
                    <a:srgbClr val="000000">
                      <a:alpha val="43137"/>
                    </a:srgbClr>
                  </a:outerShdw>
                </a:effectLst>
              </a:rPr>
              <a:t> &amp; </a:t>
            </a:r>
            <a:r>
              <a:rPr lang="en-CA" sz="4000" u="sng" dirty="0">
                <a:solidFill>
                  <a:srgbClr val="FF0000"/>
                </a:solidFill>
                <a:effectLst>
                  <a:outerShdw blurRad="38100" dist="38100" dir="2700000" algn="tl">
                    <a:srgbClr val="000000">
                      <a:alpha val="43137"/>
                    </a:srgbClr>
                  </a:outerShdw>
                </a:effectLst>
              </a:rPr>
              <a:t>do…while loop </a:t>
            </a:r>
            <a:r>
              <a:rPr lang="en-CA" sz="4000" dirty="0">
                <a:effectLst>
                  <a:outerShdw blurRad="38100" dist="38100" dir="2700000" algn="tl">
                    <a:srgbClr val="000000">
                      <a:alpha val="43137"/>
                    </a:srgbClr>
                  </a:outerShdw>
                </a:effectLst>
              </a:rPr>
              <a:t>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5058576"/>
              </p:ext>
            </p:extLst>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8762748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 xmlns:a16="http://schemas.microsoft.com/office/drawing/2014/main" val="10000"/>
                  </a:ext>
                </a:extLst>
              </a:tr>
            </a:tbl>
          </a:graphicData>
        </a:graphic>
      </p:graphicFrame>
      <p:sp>
        <p:nvSpPr>
          <p:cNvPr id="3" name="직사각형 2"/>
          <p:cNvSpPr/>
          <p:nvPr/>
        </p:nvSpPr>
        <p:spPr>
          <a:xfrm>
            <a:off x="6588224" y="1340768"/>
            <a:ext cx="2286000" cy="2862322"/>
          </a:xfrm>
          <a:prstGeom prst="rect">
            <a:avLst/>
          </a:prstGeom>
          <a:ln>
            <a:solidFill>
              <a:srgbClr val="FF0000"/>
            </a:solidFill>
          </a:ln>
        </p:spPr>
        <p:txBody>
          <a:bodyPr wrap="square">
            <a:spAutoFit/>
          </a:bodyPr>
          <a:lstStyle/>
          <a:p>
            <a:r>
              <a:rPr lang="en-US" altLang="ko-KR" dirty="0">
                <a:solidFill>
                  <a:srgbClr val="FF0000"/>
                </a:solidFill>
              </a:rPr>
              <a:t>The number is </a:t>
            </a:r>
            <a:r>
              <a:rPr lang="en-US" altLang="ko-KR" dirty="0" smtClean="0">
                <a:solidFill>
                  <a:srgbClr val="FF0000"/>
                </a:solidFill>
              </a:rPr>
              <a:t>0</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1</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2</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3</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4</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5</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6</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7</a:t>
            </a:r>
          </a:p>
          <a:p>
            <a:r>
              <a:rPr lang="en-US" altLang="ko-KR" dirty="0" smtClean="0">
                <a:solidFill>
                  <a:srgbClr val="FF0000"/>
                </a:solidFill>
              </a:rPr>
              <a:t>The </a:t>
            </a:r>
            <a:r>
              <a:rPr lang="en-US" altLang="ko-KR" dirty="0">
                <a:solidFill>
                  <a:srgbClr val="FF0000"/>
                </a:solidFill>
              </a:rPr>
              <a:t>number is </a:t>
            </a:r>
            <a:r>
              <a:rPr lang="en-US" altLang="ko-KR" dirty="0" smtClean="0">
                <a:solidFill>
                  <a:srgbClr val="FF0000"/>
                </a:solidFill>
              </a:rPr>
              <a:t>8</a:t>
            </a:r>
          </a:p>
          <a:p>
            <a:r>
              <a:rPr lang="en-US" altLang="ko-KR" dirty="0" smtClean="0">
                <a:solidFill>
                  <a:srgbClr val="FF0000"/>
                </a:solidFill>
              </a:rPr>
              <a:t>The </a:t>
            </a:r>
            <a:r>
              <a:rPr lang="en-US" altLang="ko-KR" dirty="0">
                <a:solidFill>
                  <a:srgbClr val="FF0000"/>
                </a:solidFill>
              </a:rPr>
              <a:t>number is 9</a:t>
            </a:r>
            <a:endParaRPr lang="ko-KR" altLang="en-US" dirty="0">
              <a:solidFill>
                <a:srgbClr val="FF0000"/>
              </a:solidFill>
            </a:endParaRPr>
          </a:p>
        </p:txBody>
      </p:sp>
      <p:sp>
        <p:nvSpPr>
          <p:cNvPr id="8" name="직사각형 7"/>
          <p:cNvSpPr/>
          <p:nvPr/>
        </p:nvSpPr>
        <p:spPr>
          <a:xfrm>
            <a:off x="5724128" y="4941168"/>
            <a:ext cx="1143000" cy="1477328"/>
          </a:xfrm>
          <a:prstGeom prst="rect">
            <a:avLst/>
          </a:prstGeom>
          <a:ln>
            <a:solidFill>
              <a:srgbClr val="FF0000"/>
            </a:solidFill>
          </a:ln>
        </p:spPr>
        <p:txBody>
          <a:bodyPr wrap="square">
            <a:spAutoFit/>
          </a:bodyPr>
          <a:lstStyle/>
          <a:p>
            <a:r>
              <a:rPr lang="en-US" altLang="ko-KR" dirty="0">
                <a:solidFill>
                  <a:srgbClr val="FF0000"/>
                </a:solidFill>
              </a:rPr>
              <a:t>week </a:t>
            </a:r>
            <a:r>
              <a:rPr lang="en-US" altLang="ko-KR" dirty="0" smtClean="0">
                <a:solidFill>
                  <a:srgbClr val="FF0000"/>
                </a:solidFill>
              </a:rPr>
              <a:t>10</a:t>
            </a:r>
          </a:p>
          <a:p>
            <a:r>
              <a:rPr lang="en-US" altLang="ko-KR" dirty="0">
                <a:solidFill>
                  <a:srgbClr val="FF0000"/>
                </a:solidFill>
              </a:rPr>
              <a:t>week </a:t>
            </a:r>
            <a:r>
              <a:rPr lang="en-US" altLang="ko-KR" dirty="0" smtClean="0">
                <a:solidFill>
                  <a:srgbClr val="FF0000"/>
                </a:solidFill>
              </a:rPr>
              <a:t>11</a:t>
            </a:r>
          </a:p>
          <a:p>
            <a:r>
              <a:rPr lang="en-US" altLang="ko-KR" dirty="0">
                <a:solidFill>
                  <a:srgbClr val="FF0000"/>
                </a:solidFill>
              </a:rPr>
              <a:t>week </a:t>
            </a:r>
            <a:r>
              <a:rPr lang="en-US" altLang="ko-KR" dirty="0" smtClean="0">
                <a:solidFill>
                  <a:srgbClr val="FF0000"/>
                </a:solidFill>
              </a:rPr>
              <a:t>12</a:t>
            </a:r>
          </a:p>
          <a:p>
            <a:r>
              <a:rPr lang="en-US" altLang="ko-KR" dirty="0">
                <a:solidFill>
                  <a:srgbClr val="FF0000"/>
                </a:solidFill>
              </a:rPr>
              <a:t>week </a:t>
            </a:r>
            <a:r>
              <a:rPr lang="en-US" altLang="ko-KR" dirty="0" smtClean="0">
                <a:solidFill>
                  <a:srgbClr val="FF0000"/>
                </a:solidFill>
              </a:rPr>
              <a:t>13</a:t>
            </a:r>
          </a:p>
          <a:p>
            <a:r>
              <a:rPr lang="en-US" altLang="ko-KR" dirty="0">
                <a:solidFill>
                  <a:srgbClr val="FF0000"/>
                </a:solidFill>
              </a:rPr>
              <a:t>week </a:t>
            </a:r>
            <a:r>
              <a:rPr lang="en-US" altLang="ko-KR" dirty="0" smtClean="0">
                <a:solidFill>
                  <a:srgbClr val="FF0000"/>
                </a:solidFill>
              </a:rPr>
              <a:t>14</a:t>
            </a:r>
          </a:p>
        </p:txBody>
      </p:sp>
    </p:spTree>
    <p:extLst>
      <p:ext uri="{BB962C8B-B14F-4D97-AF65-F5344CB8AC3E}">
        <p14:creationId xmlns:p14="http://schemas.microsoft.com/office/powerpoint/2010/main" val="95230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u="sng" dirty="0">
                <a:solidFill>
                  <a:srgbClr val="FF0000"/>
                </a:solidFill>
                <a:effectLst>
                  <a:outerShdw blurRad="38100" dist="38100" dir="2700000" algn="tl">
                    <a:srgbClr val="000000">
                      <a:alpha val="43137"/>
                    </a:srgbClr>
                  </a:outerShdw>
                </a:effectLst>
              </a:rPr>
              <a:t>break</a:t>
            </a:r>
            <a:r>
              <a:rPr lang="en-CA" dirty="0">
                <a:effectLst>
                  <a:outerShdw blurRad="38100" dist="38100" dir="2700000" algn="tl">
                    <a:srgbClr val="000000">
                      <a:alpha val="43137"/>
                    </a:srgbClr>
                  </a:outerShdw>
                </a:effectLst>
              </a:rPr>
              <a:t> and </a:t>
            </a:r>
            <a:r>
              <a:rPr lang="en-CA" u="sng" dirty="0">
                <a:solidFill>
                  <a:srgbClr val="FF0000"/>
                </a:solidFill>
                <a:effectLst>
                  <a:outerShdw blurRad="38100" dist="38100" dir="2700000" algn="tl">
                    <a:srgbClr val="000000">
                      <a:alpha val="43137"/>
                    </a:srgbClr>
                  </a:outerShdw>
                </a:effectLst>
              </a:rPr>
              <a:t>continue</a:t>
            </a:r>
            <a:r>
              <a:rPr lang="en-CA" dirty="0">
                <a:effectLst>
                  <a:outerShdw blurRad="38100" dist="38100" dir="2700000" algn="tl">
                    <a:srgbClr val="000000">
                      <a:alpha val="43137"/>
                    </a:srgbClr>
                  </a:outerShdw>
                </a:effectLst>
              </a:rPr>
              <a:t>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u="sng" dirty="0">
                <a:solidFill>
                  <a:srgbClr val="FF0000"/>
                </a:solidFill>
                <a:effectLst>
                  <a:outerShdw blurRad="38100" dist="38100" dir="2700000" algn="tl">
                    <a:srgbClr val="000000">
                      <a:alpha val="43137"/>
                    </a:srgbClr>
                  </a:outerShdw>
                </a:effectLst>
              </a:rPr>
              <a:t>break: breaks </a:t>
            </a:r>
            <a:r>
              <a:rPr lang="en-CA" sz="2200" b="0" u="sng" dirty="0">
                <a:solidFill>
                  <a:srgbClr val="FF0000"/>
                </a:solidFill>
              </a:rPr>
              <a:t>the loop and continue executing the code that follows after the loop </a:t>
            </a:r>
            <a:r>
              <a:rPr lang="en-CA" sz="2200" b="0" dirty="0"/>
              <a:t>(if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u="sng" dirty="0">
                <a:solidFill>
                  <a:srgbClr val="FF0000"/>
                </a:solidFill>
                <a:effectLst>
                  <a:outerShdw blurRad="38100" dist="38100" dir="2700000" algn="tl">
                    <a:srgbClr val="000000">
                      <a:alpha val="43137"/>
                    </a:srgbClr>
                  </a:outerShdw>
                </a:effectLst>
              </a:rPr>
              <a:t>continue</a:t>
            </a:r>
            <a:r>
              <a:rPr lang="en-CA" sz="2200" b="0" u="sng" dirty="0">
                <a:solidFill>
                  <a:srgbClr val="FF0000"/>
                </a:solidFill>
              </a:rPr>
              <a:t>: breaks one iteration (in the loop), and continues with the next iteration in the loop</a:t>
            </a:r>
            <a:r>
              <a:rPr lang="en-CA" b="0" u="sng" dirty="0">
                <a:solidFill>
                  <a:srgbClr val="FF0000"/>
                </a:solidFill>
              </a:rPr>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200" b="1" dirty="0" err="1">
                <a:solidFill>
                  <a:srgbClr val="0000CC"/>
                </a:solidFill>
              </a:rPr>
              <a:t>var</a:t>
            </a:r>
            <a:r>
              <a:rPr lang="en-CA" sz="2000" dirty="0"/>
              <a:t> </a:t>
            </a:r>
            <a:r>
              <a:rPr lang="en-CA" sz="2000" dirty="0" err="1" smtClean="0"/>
              <a:t>i</a:t>
            </a:r>
            <a:r>
              <a:rPr lang="en-CA" sz="2000" dirty="0" smtClean="0"/>
              <a:t>=</a:t>
            </a:r>
            <a:r>
              <a:rPr lang="en-CA" sz="2000" b="1" kern="1200" dirty="0" smtClean="0">
                <a:solidFill>
                  <a:srgbClr val="FF8000"/>
                </a:solidFill>
              </a:rPr>
              <a:t>1</a:t>
            </a:r>
            <a:r>
              <a:rPr lang="en-CA" sz="2000" dirty="0" smtClean="0"/>
              <a:t>, j=</a:t>
            </a:r>
            <a:r>
              <a:rPr lang="en-CA" sz="2000" b="1" kern="1200" dirty="0" smtClean="0">
                <a:solidFill>
                  <a:srgbClr val="FF8000"/>
                </a:solidFill>
              </a:rPr>
              <a:t>1</a:t>
            </a:r>
            <a:r>
              <a:rPr lang="en-CA" sz="2000" dirty="0"/>
              <a:t>;</a:t>
            </a:r>
          </a:p>
          <a:p>
            <a:pPr marL="0" indent="0">
              <a:buNone/>
            </a:pPr>
            <a:r>
              <a:rPr lang="en-CA" sz="2200" b="1" dirty="0" smtClean="0">
                <a:solidFill>
                  <a:srgbClr val="0000CC"/>
                </a:solidFill>
              </a:rPr>
              <a:t>while</a:t>
            </a:r>
            <a:r>
              <a:rPr lang="en-CA" sz="2000" dirty="0" smtClean="0"/>
              <a:t> (</a:t>
            </a:r>
            <a:r>
              <a:rPr lang="en-CA" sz="2000" dirty="0" err="1" smtClean="0"/>
              <a:t>i</a:t>
            </a:r>
            <a:r>
              <a:rPr lang="en-CA" sz="2000" dirty="0" smtClean="0"/>
              <a:t>&lt;</a:t>
            </a:r>
            <a:r>
              <a:rPr lang="en-CA" sz="2000" b="1" kern="1200" dirty="0" smtClean="0">
                <a:solidFill>
                  <a:srgbClr val="FF8000"/>
                </a:solidFill>
              </a:rPr>
              <a:t>5</a:t>
            </a:r>
            <a:r>
              <a:rPr lang="en-CA" sz="2000" dirty="0" smtClean="0"/>
              <a:t>) {</a:t>
            </a:r>
          </a:p>
          <a:p>
            <a:pPr marL="0" indent="0">
              <a:buNone/>
            </a:pPr>
            <a:r>
              <a:rPr lang="en-CA" sz="2000" dirty="0" smtClean="0"/>
              <a:t>   console.log('week: ' + </a:t>
            </a:r>
            <a:r>
              <a:rPr lang="en-CA" sz="2000" dirty="0" err="1" smtClean="0"/>
              <a:t>i</a:t>
            </a:r>
            <a:r>
              <a:rPr lang="en-CA" sz="2000" dirty="0" smtClean="0"/>
              <a:t> );</a:t>
            </a:r>
          </a:p>
          <a:p>
            <a:pPr marL="0" indent="0">
              <a:buNone/>
            </a:pPr>
            <a:r>
              <a:rPr lang="en-CA" sz="2000" dirty="0" smtClean="0"/>
              <a:t>   </a:t>
            </a:r>
            <a:r>
              <a:rPr lang="en-CA" sz="2200" b="1" dirty="0" smtClean="0">
                <a:solidFill>
                  <a:srgbClr val="0000CC"/>
                </a:solidFill>
              </a:rPr>
              <a:t>for</a:t>
            </a:r>
            <a:r>
              <a:rPr lang="en-CA" sz="2000" dirty="0" smtClean="0"/>
              <a:t> (j=</a:t>
            </a:r>
            <a:r>
              <a:rPr lang="en-CA" sz="2000" b="1" kern="1200" dirty="0" smtClean="0">
                <a:solidFill>
                  <a:srgbClr val="FF8000"/>
                </a:solidFill>
              </a:rPr>
              <a:t>1</a:t>
            </a:r>
            <a:r>
              <a:rPr lang="en-CA" sz="2000" dirty="0" smtClean="0"/>
              <a:t>; j&lt;=</a:t>
            </a:r>
            <a:r>
              <a:rPr lang="en-CA" sz="2000" b="1" kern="1200" dirty="0" smtClean="0">
                <a:solidFill>
                  <a:srgbClr val="FF8000"/>
                </a:solidFill>
              </a:rPr>
              <a:t>7</a:t>
            </a:r>
            <a:r>
              <a:rPr lang="en-CA" sz="2000" dirty="0" smtClean="0"/>
              <a:t>; </a:t>
            </a:r>
            <a:r>
              <a:rPr lang="en-CA" sz="2000" dirty="0" err="1" smtClean="0"/>
              <a:t>j++</a:t>
            </a:r>
            <a:r>
              <a:rPr lang="en-CA" sz="2000" dirty="0" smtClean="0"/>
              <a:t>){</a:t>
            </a:r>
          </a:p>
          <a:p>
            <a:pPr marL="0" indent="0">
              <a:buNone/>
            </a:pPr>
            <a:r>
              <a:rPr lang="en-CA" sz="2000" dirty="0" smtClean="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smtClean="0">
                <a:solidFill>
                  <a:srgbClr val="0000CC"/>
                </a:solidFill>
              </a:rPr>
              <a:t>continue</a:t>
            </a:r>
            <a:r>
              <a:rPr lang="en-CA" sz="2000" dirty="0" smtClean="0"/>
              <a:t>;</a:t>
            </a:r>
            <a:endParaRPr lang="en-CA" sz="2000" dirty="0"/>
          </a:p>
          <a:p>
            <a:pPr marL="0" indent="0">
              <a:buNone/>
            </a:pPr>
            <a:r>
              <a:rPr lang="en-CA" sz="2000" dirty="0" smtClean="0"/>
              <a:t>   } // for</a:t>
            </a:r>
          </a:p>
          <a:p>
            <a:pPr marL="0" indent="0">
              <a:buNone/>
            </a:pPr>
            <a:r>
              <a:rPr lang="en-CA" sz="2000" dirty="0" smtClean="0"/>
              <a:t>   </a:t>
            </a:r>
            <a:r>
              <a:rPr lang="en-CA" sz="2200" b="1" dirty="0" err="1" smtClean="0">
                <a:solidFill>
                  <a:srgbClr val="0000CC"/>
                </a:solidFill>
              </a:rPr>
              <a:t>i</a:t>
            </a:r>
            <a:r>
              <a:rPr lang="en-CA" sz="2200" b="1" dirty="0" smtClean="0">
                <a:solidFill>
                  <a:srgbClr val="0000CC"/>
                </a:solidFill>
              </a:rPr>
              <a:t>++;</a:t>
            </a:r>
          </a:p>
          <a:p>
            <a:pPr marL="0" indent="0">
              <a:buNone/>
            </a:pPr>
            <a:r>
              <a:rPr lang="en-CA" sz="2000" dirty="0" smtClean="0"/>
              <a:t>}</a:t>
            </a:r>
            <a:endParaRPr lang="en-CA" sz="2000" dirty="0"/>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47</a:t>
            </a:fld>
            <a:endParaRPr lang="en-CA" altLang="en-US" dirty="0"/>
          </a:p>
        </p:txBody>
      </p:sp>
      <p:sp>
        <p:nvSpPr>
          <p:cNvPr id="8" name="직사각형 7"/>
          <p:cNvSpPr/>
          <p:nvPr/>
        </p:nvSpPr>
        <p:spPr>
          <a:xfrm>
            <a:off x="2339752" y="5099359"/>
            <a:ext cx="1143000" cy="923330"/>
          </a:xfrm>
          <a:prstGeom prst="rect">
            <a:avLst/>
          </a:prstGeom>
          <a:ln>
            <a:solidFill>
              <a:srgbClr val="FF0000"/>
            </a:solidFill>
          </a:ln>
        </p:spPr>
        <p:txBody>
          <a:bodyPr wrap="square">
            <a:spAutoFit/>
          </a:bodyPr>
          <a:lstStyle/>
          <a:p>
            <a:r>
              <a:rPr lang="en-US" altLang="ko-KR" dirty="0">
                <a:solidFill>
                  <a:srgbClr val="FF0000"/>
                </a:solidFill>
              </a:rPr>
              <a:t>week </a:t>
            </a:r>
            <a:r>
              <a:rPr lang="en-US" altLang="ko-KR" dirty="0" smtClean="0">
                <a:solidFill>
                  <a:srgbClr val="FF0000"/>
                </a:solidFill>
              </a:rPr>
              <a:t>1</a:t>
            </a:r>
          </a:p>
          <a:p>
            <a:r>
              <a:rPr lang="en-US" altLang="ko-KR" dirty="0">
                <a:solidFill>
                  <a:srgbClr val="FF0000"/>
                </a:solidFill>
              </a:rPr>
              <a:t>week 2</a:t>
            </a:r>
            <a:endParaRPr lang="en-US" altLang="ko-KR" dirty="0" smtClean="0">
              <a:solidFill>
                <a:srgbClr val="FF0000"/>
              </a:solidFill>
            </a:endParaRPr>
          </a:p>
          <a:p>
            <a:r>
              <a:rPr lang="en-US" altLang="ko-KR" dirty="0">
                <a:solidFill>
                  <a:srgbClr val="FF0000"/>
                </a:solidFill>
              </a:rPr>
              <a:t>week </a:t>
            </a:r>
            <a:r>
              <a:rPr lang="en-US" altLang="ko-KR" dirty="0" smtClean="0">
                <a:solidFill>
                  <a:srgbClr val="FF0000"/>
                </a:solidFill>
              </a:rPr>
              <a:t>3</a:t>
            </a:r>
          </a:p>
        </p:txBody>
      </p:sp>
      <p:sp>
        <p:nvSpPr>
          <p:cNvPr id="9" name="직사각형 8"/>
          <p:cNvSpPr/>
          <p:nvPr/>
        </p:nvSpPr>
        <p:spPr>
          <a:xfrm>
            <a:off x="8892480" y="3356992"/>
            <a:ext cx="2160240" cy="2308324"/>
          </a:xfrm>
          <a:prstGeom prst="rect">
            <a:avLst/>
          </a:prstGeom>
          <a:ln>
            <a:solidFill>
              <a:srgbClr val="FF0000"/>
            </a:solidFill>
          </a:ln>
        </p:spPr>
        <p:txBody>
          <a:bodyPr wrap="square">
            <a:spAutoFit/>
          </a:bodyPr>
          <a:lstStyle/>
          <a:p>
            <a:r>
              <a:rPr lang="en-US" altLang="ko-KR" dirty="0">
                <a:solidFill>
                  <a:srgbClr val="FF0000"/>
                </a:solidFill>
              </a:rPr>
              <a:t>week: </a:t>
            </a:r>
            <a:r>
              <a:rPr lang="en-US" altLang="ko-KR" dirty="0" smtClean="0">
                <a:solidFill>
                  <a:srgbClr val="FF0000"/>
                </a:solidFill>
              </a:rPr>
              <a:t>1</a:t>
            </a:r>
          </a:p>
          <a:p>
            <a:r>
              <a:rPr lang="en-US" altLang="ko-KR" dirty="0" smtClean="0">
                <a:solidFill>
                  <a:srgbClr val="FF0000"/>
                </a:solidFill>
              </a:rPr>
              <a:t>day:1of week:1</a:t>
            </a:r>
          </a:p>
          <a:p>
            <a:r>
              <a:rPr lang="en-US" altLang="ko-KR" dirty="0" smtClean="0">
                <a:solidFill>
                  <a:srgbClr val="FF0000"/>
                </a:solidFill>
              </a:rPr>
              <a:t>day:2of week:1</a:t>
            </a:r>
          </a:p>
          <a:p>
            <a:r>
              <a:rPr lang="en-US" altLang="ko-KR" dirty="0" smtClean="0">
                <a:solidFill>
                  <a:srgbClr val="FF0000"/>
                </a:solidFill>
              </a:rPr>
              <a:t>day:3of week:1</a:t>
            </a:r>
          </a:p>
          <a:p>
            <a:r>
              <a:rPr lang="en-US" altLang="ko-KR" dirty="0" smtClean="0">
                <a:solidFill>
                  <a:srgbClr val="FF0000"/>
                </a:solidFill>
              </a:rPr>
              <a:t>day:4of week:1</a:t>
            </a:r>
          </a:p>
          <a:p>
            <a:r>
              <a:rPr lang="en-US" altLang="ko-KR" dirty="0" smtClean="0">
                <a:solidFill>
                  <a:srgbClr val="FF0000"/>
                </a:solidFill>
              </a:rPr>
              <a:t>day:5of week:1</a:t>
            </a:r>
          </a:p>
          <a:p>
            <a:r>
              <a:rPr lang="en-US" altLang="ko-KR" dirty="0" smtClean="0">
                <a:solidFill>
                  <a:srgbClr val="FF0000"/>
                </a:solidFill>
              </a:rPr>
              <a:t>day:6of week:1</a:t>
            </a:r>
          </a:p>
          <a:p>
            <a:r>
              <a:rPr lang="en-US" altLang="ko-KR" dirty="0" smtClean="0">
                <a:solidFill>
                  <a:srgbClr val="FF0000"/>
                </a:solidFill>
              </a:rPr>
              <a:t>day:7of </a:t>
            </a:r>
            <a:r>
              <a:rPr lang="en-US" altLang="ko-KR" dirty="0">
                <a:solidFill>
                  <a:srgbClr val="FF0000"/>
                </a:solidFill>
              </a:rPr>
              <a:t>week:1</a:t>
            </a:r>
            <a:endParaRPr lang="ko-KR" altLang="en-US" dirty="0">
              <a:solidFill>
                <a:srgbClr val="FF0000"/>
              </a:solidFill>
            </a:endParaRPr>
          </a:p>
        </p:txBody>
      </p:sp>
      <p:sp>
        <p:nvSpPr>
          <p:cNvPr id="10" name="TextBox 9"/>
          <p:cNvSpPr txBox="1"/>
          <p:nvPr/>
        </p:nvSpPr>
        <p:spPr>
          <a:xfrm>
            <a:off x="5576519" y="5805264"/>
            <a:ext cx="3563888" cy="923330"/>
          </a:xfrm>
          <a:prstGeom prst="rect">
            <a:avLst/>
          </a:prstGeom>
          <a:solidFill>
            <a:srgbClr val="FFFF00"/>
          </a:solidFill>
          <a:ln>
            <a:solidFill>
              <a:srgbClr val="FFFF00"/>
            </a:solidFill>
          </a:ln>
        </p:spPr>
        <p:txBody>
          <a:bodyPr wrap="square" rtlCol="0">
            <a:spAutoFit/>
          </a:bodyPr>
          <a:lstStyle/>
          <a:p>
            <a:r>
              <a:rPr lang="en-US" altLang="ko-KR" dirty="0" smtClean="0"/>
              <a:t>Continue</a:t>
            </a:r>
            <a:r>
              <a:rPr lang="ko-KR" altLang="en-US" dirty="0" smtClean="0"/>
              <a:t>문이 </a:t>
            </a:r>
            <a:r>
              <a:rPr lang="en-US" altLang="ko-KR" dirty="0" smtClean="0"/>
              <a:t>console.log</a:t>
            </a:r>
            <a:r>
              <a:rPr lang="ko-KR" altLang="en-US" dirty="0" smtClean="0"/>
              <a:t>문 뒤에 있으므로 </a:t>
            </a:r>
            <a:r>
              <a:rPr lang="en-US" altLang="ko-KR" dirty="0" smtClean="0"/>
              <a:t>j=3</a:t>
            </a:r>
            <a:r>
              <a:rPr lang="ko-KR" altLang="en-US" dirty="0" smtClean="0"/>
              <a:t>일 때도 출력됨</a:t>
            </a:r>
            <a:endParaRPr lang="en-US" altLang="ko-KR" dirty="0" smtClean="0"/>
          </a:p>
          <a:p>
            <a:r>
              <a:rPr lang="en-US" altLang="ko-KR" dirty="0" smtClean="0"/>
              <a:t>(</a:t>
            </a:r>
            <a:r>
              <a:rPr lang="ko-KR" altLang="en-US" dirty="0" smtClean="0"/>
              <a:t>출력 후</a:t>
            </a:r>
            <a:r>
              <a:rPr lang="en-US" altLang="ko-KR" dirty="0" smtClean="0"/>
              <a:t>, </a:t>
            </a:r>
            <a:r>
              <a:rPr lang="ko-KR" altLang="en-US" dirty="0" err="1" smtClean="0"/>
              <a:t>조건문을</a:t>
            </a:r>
            <a:r>
              <a:rPr lang="ko-KR" altLang="en-US" dirty="0" smtClean="0"/>
              <a:t> 체크하므로</a:t>
            </a:r>
            <a:r>
              <a:rPr lang="en-US" altLang="ko-KR" dirty="0" smtClean="0"/>
              <a:t>)</a:t>
            </a:r>
            <a:endParaRPr lang="ko-KR" altLang="en-US" dirty="0"/>
          </a:p>
        </p:txBody>
      </p:sp>
    </p:spTree>
    <p:extLst>
      <p:ext uri="{BB962C8B-B14F-4D97-AF65-F5344CB8AC3E}">
        <p14:creationId xmlns:p14="http://schemas.microsoft.com/office/powerpoint/2010/main" val="2023759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68475"/>
            <a:ext cx="7772400" cy="1338957"/>
          </a:xfrm>
        </p:spPr>
        <p:txBody>
          <a:bodyPr/>
          <a:lstStyle/>
          <a:p>
            <a:pPr eaLnBrk="1" hangingPunct="1">
              <a:defRPr/>
            </a:pPr>
            <a:r>
              <a:rPr lang="en-US" sz="6000" dirty="0">
                <a:solidFill>
                  <a:srgbClr val="0000CC"/>
                </a:solidFill>
                <a:effectLst>
                  <a:outerShdw blurRad="38100" dist="38100" dir="2700000" algn="tl">
                    <a:srgbClr val="000000">
                      <a:alpha val="43137"/>
                    </a:srgbClr>
                  </a:outerShdw>
                </a:effectLst>
                <a:latin typeface="Brush Script MT" panose="03060802040406070304" pitchFamily="66" charset="0"/>
              </a:rPr>
              <a:t>Thank you!</a:t>
            </a:r>
            <a:endParaRPr lang="en-CA" sz="6000" dirty="0">
              <a:solidFill>
                <a:srgbClr val="0000CC"/>
              </a:solidFill>
              <a:effectLst>
                <a:outerShdw blurRad="38100" dist="38100" dir="2700000" algn="tl">
                  <a:srgbClr val="000000">
                    <a:alpha val="43137"/>
                  </a:srgbClr>
                </a:outerShdw>
              </a:effectLst>
              <a:latin typeface="Brush Script MT" panose="03060802040406070304" pitchFamily="66" charset="0"/>
            </a:endParaRPr>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dirty="0"/>
          </a:p>
        </p:txBody>
      </p:sp>
      <p:sp>
        <p:nvSpPr>
          <p:cNvPr id="5" name="Rectangle 5">
            <a:extLst>
              <a:ext uri="{FF2B5EF4-FFF2-40B4-BE49-F238E27FC236}">
                <a16:creationId xmlns="" xmlns:a16="http://schemas.microsoft.com/office/drawing/2014/main" id="{6AE2CBBD-2F51-495C-B6DC-BE2DF19A09B2}"/>
              </a:ext>
            </a:extLst>
          </p:cNvPr>
          <p:cNvSpPr txBox="1">
            <a:spLocks noChangeArrowheads="1"/>
          </p:cNvSpPr>
          <p:nvPr/>
        </p:nvSpPr>
        <p:spPr bwMode="auto">
          <a:xfrm>
            <a:off x="1371600" y="3734544"/>
            <a:ext cx="64008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80000"/>
              <a:buFont typeface="Arial" charset="0"/>
              <a:buNone/>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a:lstStyle>
          <a:p>
            <a:pPr eaLnBrk="1" hangingPunct="1">
              <a:defRPr/>
            </a:pPr>
            <a:r>
              <a:rPr lang="en-US" sz="2800" kern="0" dirty="0">
                <a:effectLst>
                  <a:outerShdw blurRad="38100" dist="38100" dir="2700000" algn="tl">
                    <a:srgbClr val="000000">
                      <a:alpha val="43137"/>
                    </a:srgbClr>
                  </a:outerShdw>
                </a:effectLst>
                <a:latin typeface="Tahoma (Body)"/>
              </a:rPr>
              <a:t>Any Questions?</a:t>
            </a:r>
            <a:endParaRPr lang="en-CA" altLang="en-US" sz="2800" kern="0" dirty="0">
              <a:effectLst>
                <a:outerShdw blurRad="38100" dist="38100" dir="2700000" algn="tl">
                  <a:srgbClr val="000000">
                    <a:alpha val="43137"/>
                  </a:srgbClr>
                </a:outerShdw>
              </a:effectLst>
              <a:latin typeface="Tahoma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921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400" b="1" dirty="0">
                <a:effectLst>
                  <a:outerShdw blurRad="38100" dist="38100" dir="2700000" algn="tl">
                    <a:srgbClr val="000000">
                      <a:alpha val="43137"/>
                    </a:srgbClr>
                  </a:outerShdw>
                </a:effectLst>
                <a:latin typeface="Arial Narrow" panose="020B0606020202030204" pitchFamily="34" charset="0"/>
              </a:rPr>
              <a:t>    https://</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400" b="1" dirty="0">
                <a:effectLst>
                  <a:outerShdw blurRad="38100" dist="38100" dir="2700000" algn="tl">
                    <a:srgbClr val="000000">
                      <a:alpha val="43137"/>
                    </a:srgbClr>
                  </a:outerShdw>
                </a:effectLst>
                <a:latin typeface="Arial Narrow" panose="020B0606020202030204" pitchFamily="34" charset="0"/>
              </a:rPr>
              <a:t>/~wei.song/index.html</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https://</a:t>
            </a:r>
          </a:p>
          <a:p>
            <a:pPr lvl="1"/>
            <a:r>
              <a:rPr lang="en-US" sz="2400" dirty="0"/>
              <a:t>domain / host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scs.senecac.on.ca</a:t>
            </a:r>
          </a:p>
          <a:p>
            <a:pPr lvl="1"/>
            <a:r>
              <a:rPr lang="en-US" sz="2400" dirty="0"/>
              <a:t>port = </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ea typeface="+mn-ea"/>
                <a:cs typeface="+mn-cs"/>
              </a:rPr>
              <a:t>443</a:t>
            </a:r>
            <a:r>
              <a:rPr lang="en-US" sz="2400" dirty="0"/>
              <a:t>, default for HTTPS</a:t>
            </a:r>
          </a:p>
          <a:p>
            <a:pPr lvl="1"/>
            <a:r>
              <a:rPr lang="en-US" sz="2400" dirty="0"/>
              <a:t>file / resource ID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a:t>
            </a:r>
            <a:r>
              <a:rPr lang="en-US" sz="2400" b="1" dirty="0" err="1">
                <a:effectLst>
                  <a:outerShdw blurRad="38100" dist="38100" dir="2700000" algn="tl">
                    <a:srgbClr val="000000">
                      <a:alpha val="43137"/>
                    </a:srgbClr>
                  </a:outerShdw>
                </a:effectLst>
                <a:latin typeface="Arial Narrow" panose="020B0606020202030204" pitchFamily="34" charset="0"/>
                <a:ea typeface="+mn-ea"/>
                <a:cs typeface="+mn-cs"/>
              </a:rPr>
              <a:t>wei.song</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/index.html</a:t>
            </a:r>
          </a:p>
          <a:p>
            <a:pPr lvl="1"/>
            <a:r>
              <a:rPr lang="en-US" sz="2400" dirty="0"/>
              <a:t>reference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#timetable</a:t>
            </a:r>
          </a:p>
          <a:p>
            <a:pPr lvl="1"/>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847305439"/>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6606</TotalTime>
  <Words>3726</Words>
  <Application>Microsoft Office PowerPoint</Application>
  <PresentationFormat>화면 슬라이드 쇼(4:3)</PresentationFormat>
  <Paragraphs>654</Paragraphs>
  <Slides>48</Slides>
  <Notes>8</Notes>
  <HiddenSlides>0</HiddenSlides>
  <MMClips>0</MMClips>
  <ScaleCrop>false</ScaleCrop>
  <HeadingPairs>
    <vt:vector size="4" baseType="variant">
      <vt:variant>
        <vt:lpstr>테마</vt:lpstr>
      </vt:variant>
      <vt:variant>
        <vt:i4>1</vt:i4>
      </vt:variant>
      <vt:variant>
        <vt:lpstr>슬라이드 제목</vt:lpstr>
      </vt:variant>
      <vt:variant>
        <vt:i4>48</vt:i4>
      </vt:variant>
    </vt:vector>
  </HeadingPairs>
  <TitlesOfParts>
    <vt:vector size="49" baseType="lpstr">
      <vt:lpstr>Compass</vt:lpstr>
      <vt:lpstr>WEB222 - Web Programming Principles</vt:lpstr>
      <vt:lpstr>Agenda</vt:lpstr>
      <vt:lpstr>Internet Architecture</vt:lpstr>
      <vt:lpstr>Internet Protocol Suite</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Secure</vt:lpstr>
      <vt:lpstr>Web Application</vt:lpstr>
      <vt:lpstr>Front-end Web Application</vt:lpstr>
      <vt:lpstr>Front-end Web Application</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console.log()</vt:lpstr>
      <vt:lpstr>prompt()</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WEB222</dc:title>
  <dc:creator>Wei Song</dc:creator>
  <cp:lastModifiedBy>k</cp:lastModifiedBy>
  <cp:revision>262</cp:revision>
  <cp:lastPrinted>2001-07-23T19:37:02Z</cp:lastPrinted>
  <dcterms:created xsi:type="dcterms:W3CDTF">2001-03-26T00:24:34Z</dcterms:created>
  <dcterms:modified xsi:type="dcterms:W3CDTF">2020-05-21T02:46:42Z</dcterms:modified>
</cp:coreProperties>
</file>