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66" r:id="rId2"/>
    <p:sldId id="271" r:id="rId3"/>
    <p:sldId id="413" r:id="rId4"/>
    <p:sldId id="419" r:id="rId5"/>
    <p:sldId id="414" r:id="rId6"/>
    <p:sldId id="420" r:id="rId7"/>
    <p:sldId id="415" r:id="rId8"/>
    <p:sldId id="421" r:id="rId9"/>
    <p:sldId id="416" r:id="rId10"/>
    <p:sldId id="422" r:id="rId11"/>
    <p:sldId id="423" r:id="rId12"/>
    <p:sldId id="281" r:id="rId13"/>
    <p:sldId id="282" r:id="rId14"/>
    <p:sldId id="284" r:id="rId15"/>
    <p:sldId id="285" r:id="rId16"/>
    <p:sldId id="283" r:id="rId17"/>
    <p:sldId id="424" r:id="rId18"/>
    <p:sldId id="417" r:id="rId19"/>
    <p:sldId id="406" r:id="rId20"/>
    <p:sldId id="295" r:id="rId21"/>
    <p:sldId id="296" r:id="rId22"/>
    <p:sldId id="288" r:id="rId23"/>
    <p:sldId id="407" r:id="rId24"/>
    <p:sldId id="290" r:id="rId25"/>
    <p:sldId id="291" r:id="rId26"/>
    <p:sldId id="408" r:id="rId27"/>
    <p:sldId id="409" r:id="rId28"/>
    <p:sldId id="411" r:id="rId29"/>
    <p:sldId id="410" r:id="rId30"/>
    <p:sldId id="270" r:id="rId31"/>
    <p:sldId id="418" r:id="rId3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8" autoAdjust="0"/>
    <p:restoredTop sz="93061" autoAdjust="0"/>
  </p:normalViewPr>
  <p:slideViewPr>
    <p:cSldViewPr>
      <p:cViewPr varScale="1">
        <p:scale>
          <a:sx n="52" d="100"/>
          <a:sy n="52" d="100"/>
        </p:scale>
        <p:origin x="-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2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31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48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var rectangle1 =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width: 10,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height: 15,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show: function () { return 'dimensions: ' + </a:t>
            </a:r>
            <a:r>
              <a:rPr lang="en-CA" sz="1200" dirty="0" err="1"/>
              <a:t>this.width</a:t>
            </a:r>
            <a:r>
              <a:rPr lang="en-CA" sz="1200" dirty="0"/>
              <a:t> + " x " + </a:t>
            </a:r>
            <a:r>
              <a:rPr lang="en-CA" sz="1200" dirty="0" err="1"/>
              <a:t>this.height</a:t>
            </a:r>
            <a:r>
              <a:rPr lang="en-CA" sz="1200" dirty="0"/>
              <a:t>;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CA" sz="4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>
                <a:solidFill>
                  <a:srgbClr val="660033"/>
                </a:solidFill>
              </a:rPr>
              <a:t>function </a:t>
            </a:r>
            <a:r>
              <a:rPr lang="en-CA" sz="1200" dirty="0" err="1">
                <a:solidFill>
                  <a:srgbClr val="660033"/>
                </a:solidFill>
              </a:rPr>
              <a:t>ColoredRectangle</a:t>
            </a:r>
            <a:r>
              <a:rPr lang="en-CA" sz="1200" dirty="0">
                <a:solidFill>
                  <a:srgbClr val="660033"/>
                </a:solidFill>
              </a:rPr>
              <a:t>(color)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</a:t>
            </a:r>
            <a:r>
              <a:rPr lang="en-CA" sz="1200" dirty="0" err="1"/>
              <a:t>this.color</a:t>
            </a:r>
            <a:r>
              <a:rPr lang="en-CA" sz="1200" dirty="0"/>
              <a:t> = color;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CA" sz="4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 err="1">
                <a:solidFill>
                  <a:srgbClr val="0000CC"/>
                </a:solidFill>
              </a:rPr>
              <a:t>ColoredRectangle.</a:t>
            </a:r>
            <a:r>
              <a:rPr lang="en-CA" sz="1200" dirty="0" err="1">
                <a:solidFill>
                  <a:srgbClr val="660033"/>
                </a:solidFill>
              </a:rPr>
              <a:t>prototype</a:t>
            </a:r>
            <a:r>
              <a:rPr lang="en-CA" sz="1200" dirty="0">
                <a:solidFill>
                  <a:srgbClr val="0000CC"/>
                </a:solidFill>
              </a:rPr>
              <a:t> = rectangle1; </a:t>
            </a:r>
            <a:r>
              <a:rPr lang="en-CA" sz="1200" dirty="0">
                <a:solidFill>
                  <a:srgbClr val="00B050"/>
                </a:solidFill>
              </a:rPr>
              <a:t>// make </a:t>
            </a:r>
            <a:r>
              <a:rPr lang="en-CA" sz="1200" dirty="0" err="1">
                <a:solidFill>
                  <a:srgbClr val="00B050"/>
                </a:solidFill>
              </a:rPr>
              <a:t>ColoredRectangle</a:t>
            </a:r>
            <a:r>
              <a:rPr lang="en-CA" sz="1200" dirty="0">
                <a:solidFill>
                  <a:srgbClr val="00B050"/>
                </a:solidFill>
              </a:rPr>
              <a:t> inherit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>
                <a:solidFill>
                  <a:srgbClr val="00B050"/>
                </a:solidFill>
              </a:rPr>
              <a:t>                                                                         // from rectangle1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 err="1">
                <a:solidFill>
                  <a:srgbClr val="0000CC"/>
                </a:solidFill>
              </a:rPr>
              <a:t>ColoredRectangle.</a:t>
            </a:r>
            <a:r>
              <a:rPr lang="en-CA" sz="1200" dirty="0" err="1">
                <a:solidFill>
                  <a:srgbClr val="660033"/>
                </a:solidFill>
              </a:rPr>
              <a:t>prototype</a:t>
            </a:r>
            <a:r>
              <a:rPr lang="en-CA" sz="1200" dirty="0" err="1">
                <a:solidFill>
                  <a:srgbClr val="0000CC"/>
                </a:solidFill>
              </a:rPr>
              <a:t>.show</a:t>
            </a:r>
            <a:r>
              <a:rPr lang="en-CA" sz="1200" dirty="0"/>
              <a:t> = function 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return 'dimensions: ' + </a:t>
            </a:r>
            <a:r>
              <a:rPr lang="en-CA" sz="1200" dirty="0" err="1"/>
              <a:t>this.width</a:t>
            </a:r>
            <a:r>
              <a:rPr lang="en-CA" sz="1200" dirty="0"/>
              <a:t> + " x " + </a:t>
            </a:r>
            <a:r>
              <a:rPr lang="en-CA" sz="1200" dirty="0" err="1"/>
              <a:t>this.height</a:t>
            </a:r>
            <a:r>
              <a:rPr lang="en-CA" sz="1200" dirty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           + " \</a:t>
            </a:r>
            <a:r>
              <a:rPr lang="en-CA" sz="1200" dirty="0" err="1"/>
              <a:t>ncolor</a:t>
            </a:r>
            <a:r>
              <a:rPr lang="en-CA" sz="1200" dirty="0"/>
              <a:t>: " + </a:t>
            </a:r>
            <a:r>
              <a:rPr lang="en-CA" sz="1200" dirty="0" err="1"/>
              <a:t>this.color</a:t>
            </a:r>
            <a:r>
              <a:rPr lang="en-CA" sz="1200" dirty="0"/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};        </a:t>
            </a:r>
            <a:r>
              <a:rPr lang="en-CA" sz="1200" dirty="0">
                <a:solidFill>
                  <a:srgbClr val="00B050"/>
                </a:solidFill>
              </a:rPr>
              <a:t>// add new method at run-time</a:t>
            </a:r>
          </a:p>
          <a:p>
            <a:pPr marL="0" indent="0">
              <a:spcBef>
                <a:spcPts val="200"/>
              </a:spcBef>
              <a:buNone/>
            </a:pPr>
            <a:endParaRPr lang="en-CA" sz="8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var triangle2 = </a:t>
            </a:r>
            <a:r>
              <a:rPr lang="en-CA" sz="1200" dirty="0">
                <a:solidFill>
                  <a:srgbClr val="0000CC"/>
                </a:solidFill>
              </a:rPr>
              <a:t>new</a:t>
            </a:r>
            <a:r>
              <a:rPr lang="en-CA" sz="1200" dirty="0"/>
              <a:t> </a:t>
            </a:r>
            <a:r>
              <a:rPr lang="en-CA" sz="1200" dirty="0" err="1"/>
              <a:t>ColoredRectangle</a:t>
            </a:r>
            <a:r>
              <a:rPr lang="en-CA" sz="1200" dirty="0"/>
              <a:t>("blue");</a:t>
            </a:r>
          </a:p>
          <a:p>
            <a:pPr marL="0" indent="0">
              <a:spcBef>
                <a:spcPts val="200"/>
              </a:spcBef>
              <a:buNone/>
            </a:pPr>
            <a:endParaRPr lang="en-CA" sz="5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console.log(triangle2.show());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Inheritance_and_the_prototype_cha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oop-seneca-subjects.j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3&amp;cad=rja&amp;uact=8&amp;ved=0CDcQFjAC&amp;url=https://developer.mozilla.org/en-US/docs/Web/JavaScript/Guide/Inheritance_and_the_prototype_chain&amp;ei=UN0QVOOpFZahyASO04DgDw&amp;usg=AFQjCNEkuIlrNZYbiLZtoMD8_U9k9BRFEQ&amp;sig2=Izr6MYRlIoZXgmE_rCGNvQ" TargetMode="External"/><Relationship Id="rId2" Type="http://schemas.openxmlformats.org/officeDocument/2006/relationships/hyperlink" Target="https://www.google.ca/url?sa=t&amp;rct=j&amp;q=&amp;esrc=s&amp;source=web&amp;cd=1&amp;cad=rja&amp;uact=8&amp;ved=0CB8QFjAA&amp;url=https://developer.mozilla.org/en-US/docs/Web/JavaScript/Introduction_to_Object-Oriented_JavaScript&amp;ei=UN0QVOOpFZahyASO04DgDw&amp;usg=AFQjCNFJfSBP0-OyFTlsqHSrWcyU56BEpg&amp;sig2=Ui6MNt5zHLRoEZPclRXK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cs/Web/JavaScript/Reference/Global_Objects" TargetMode="External"/><Relationship Id="rId5" Type="http://schemas.openxmlformats.org/officeDocument/2006/relationships/hyperlink" Target="https://developer.mozilla.org/en-US/docs/Web/JavaScript/Guide/Closures" TargetMode="External"/><Relationship Id="rId4" Type="http://schemas.openxmlformats.org/officeDocument/2006/relationships/hyperlink" Target="https://www.google.ca/url?sa=t&amp;rct=j&amp;q=&amp;esrc=s&amp;source=web&amp;cd=4&amp;cad=rja&amp;uact=8&amp;ved=0CEMQFjAD&amp;url=https://developer.mozilla.org/en-US/docs/Web/JavaScript/Guide/Details_of_the_Object_Model&amp;ei=UN0QVOOpFZahyASO04DgDw&amp;usg=AFQjCNFutt2uMV--5dL0y6cy6ze7fEqYdA&amp;sig2=iXoLYTezR_0GYZjz4sAPeQ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4: Object-Orient JavaScript</a:t>
            </a: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ABE3A3C7-874C-4359-96AE-E331FFF7AB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 – Math functions (rounding)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7811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500" dirty="0" err="1">
                <a:solidFill>
                  <a:srgbClr val="FF0000"/>
                </a:solidFill>
                <a:effectLst/>
              </a:rPr>
              <a:t>Math.ceil</a:t>
            </a:r>
            <a:r>
              <a:rPr lang="en-US" sz="4500" dirty="0">
                <a:solidFill>
                  <a:srgbClr val="FF0000"/>
                </a:solidFill>
                <a:effectLst/>
              </a:rPr>
              <a:t>(ident_1)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integer closest to but not less than	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e.g.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500" dirty="0" err="1">
                <a:solidFill>
                  <a:srgbClr val="FF0000"/>
                </a:solidFill>
                <a:effectLst/>
              </a:rPr>
              <a:t>Math.floor</a:t>
            </a:r>
            <a:r>
              <a:rPr lang="en-US" sz="4500" dirty="0">
                <a:solidFill>
                  <a:srgbClr val="FF0000"/>
                </a:solidFill>
                <a:effectLst/>
              </a:rPr>
              <a:t>(ident_1)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integer closest to but not greater than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e.g.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500" dirty="0" err="1">
                <a:solidFill>
                  <a:srgbClr val="FF0000"/>
                </a:solidFill>
                <a:effectLst/>
              </a:rPr>
              <a:t>Math.round</a:t>
            </a:r>
            <a:r>
              <a:rPr lang="en-US" sz="4500" dirty="0">
                <a:solidFill>
                  <a:srgbClr val="FF0000"/>
                </a:solidFill>
                <a:effectLst/>
              </a:rPr>
              <a:t>(ident_1)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integer closest to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e.g.     </a:t>
            </a:r>
          </a:p>
          <a:p>
            <a:pPr marL="150876" lvl="1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4000" dirty="0">
                <a:effectLst/>
              </a:rPr>
              <a:t> </a:t>
            </a:r>
          </a:p>
          <a:p>
            <a:pPr marL="150876" lvl="1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2636912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475656" y="4204539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7664" y="5495167"/>
            <a:ext cx="5544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</a:p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1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900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effectLst/>
              </a:rPr>
              <a:t>Math.random</a:t>
            </a:r>
            <a:r>
              <a:rPr lang="en-US" sz="2800" dirty="0">
                <a:solidFill>
                  <a:srgbClr val="FF0000"/>
                </a:solidFill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effectLst/>
              </a:rPr>
              <a:t>Generates a pseudorandom number between 0 (inclusive) and 1 (exclusive)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e.g</a:t>
            </a:r>
            <a:r>
              <a:rPr lang="en-US" sz="2000" dirty="0">
                <a:effectLst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3212976"/>
            <a:ext cx="770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0 (inclusive) and 1 (exclusive)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min (inclusive) and max (exclusive)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(excluded)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(included)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05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4221088"/>
            <a:ext cx="4032448" cy="72008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User-defined Objects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</a:rPr>
              <a:t>JavaScript objects are </a:t>
            </a: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 arrays </a:t>
            </a:r>
            <a:r>
              <a:rPr lang="en-CA" sz="2800" dirty="0"/>
              <a:t>(or </a:t>
            </a:r>
            <a:r>
              <a:rPr lang="en-CA" sz="2800" dirty="0">
                <a:solidFill>
                  <a:srgbClr val="FF0000"/>
                </a:solidFill>
              </a:rPr>
              <a:t>map</a:t>
            </a:r>
            <a:r>
              <a:rPr lang="en-CA" sz="2800" dirty="0"/>
              <a:t>, or </a:t>
            </a:r>
            <a:r>
              <a:rPr lang="en-CA" sz="2800" dirty="0">
                <a:solidFill>
                  <a:srgbClr val="FF0000"/>
                </a:solidFill>
              </a:rPr>
              <a:t>dictionary</a:t>
            </a:r>
            <a:r>
              <a:rPr lang="en-CA" sz="2800" dirty="0"/>
              <a:t> - an data structure composed of a </a:t>
            </a:r>
            <a:r>
              <a:rPr lang="en-CA" sz="2800" dirty="0">
                <a:solidFill>
                  <a:srgbClr val="FF0000"/>
                </a:solidFill>
              </a:rPr>
              <a:t>collection of </a:t>
            </a:r>
            <a:r>
              <a:rPr lang="en-CA" sz="2800" dirty="0">
                <a:solidFill>
                  <a:srgbClr val="00B050"/>
                </a:solidFill>
              </a:rPr>
              <a:t>key/value</a:t>
            </a:r>
            <a:r>
              <a:rPr lang="en-CA" sz="2800" dirty="0">
                <a:solidFill>
                  <a:srgbClr val="FF0000"/>
                </a:solidFill>
              </a:rPr>
              <a:t> pairs</a:t>
            </a:r>
            <a:r>
              <a:rPr lang="en-CA" sz="2800" dirty="0"/>
              <a:t>), augmented with prototypes. </a:t>
            </a:r>
          </a:p>
          <a:p>
            <a:pPr lvl="1"/>
            <a:r>
              <a:rPr lang="en-CA" sz="2400" dirty="0"/>
              <a:t>Object property names are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keys</a:t>
            </a:r>
            <a:r>
              <a:rPr lang="en-CA" sz="2400" dirty="0"/>
              <a:t>. They support two equivalent syntaxes: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dot notation (</a:t>
            </a:r>
            <a:r>
              <a:rPr lang="en-CA" sz="2000" dirty="0" err="1"/>
              <a:t>obj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.x</a:t>
            </a:r>
            <a:r>
              <a:rPr lang="en-CA" sz="2000" dirty="0"/>
              <a:t> = 10)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bracket notation (</a:t>
            </a:r>
            <a:r>
              <a:rPr lang="en-CA" sz="2000" dirty="0" err="1"/>
              <a:t>obj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['x']</a:t>
            </a:r>
            <a:r>
              <a:rPr lang="en-CA" sz="2000" dirty="0"/>
              <a:t> = 10)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 and functions/methods can be added, changed, or deleted at run-time</a:t>
            </a:r>
            <a:r>
              <a:rPr lang="en-CA" sz="2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253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228600"/>
            <a:ext cx="8518847" cy="118417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notation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99090"/>
              </p:ext>
            </p:extLst>
          </p:nvPr>
        </p:nvGraphicFramePr>
        <p:xfrm>
          <a:off x="899592" y="1412776"/>
          <a:ext cx="7344816" cy="48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2449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var person1 = { 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"John", 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30 };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 can be simplified as: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</a:t>
                      </a:r>
                      <a:r>
                        <a:rPr lang="en-CA" sz="2200" b="0" dirty="0" err="1">
                          <a:solidFill>
                            <a:srgbClr val="006600"/>
                          </a:solidFill>
                        </a:rPr>
                        <a:t>var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 person1 = {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: "John",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: 30 };</a:t>
                      </a:r>
                    </a:p>
                    <a:p>
                      <a:pPr fontAlgn="base"/>
                      <a:endParaRPr lang="en-CA" sz="10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person2 = {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name: "Steven",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age: 25,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talk: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console.log('I am ' + </a:t>
                      </a:r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this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console.log( person1.name );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person2.talk(); </a:t>
                      </a:r>
                      <a:r>
                        <a:rPr lang="en-CA" sz="2100" b="0" dirty="0">
                          <a:solidFill>
                            <a:srgbClr val="006600"/>
                          </a:solidFill>
                        </a:rPr>
                        <a:t>// My name is Steven, and I'm 25 years old.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1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</a:rPr>
              <a:t>In JavaScript, the thing called </a:t>
            </a:r>
            <a:r>
              <a:rPr lang="en-CA" dirty="0">
                <a:solidFill>
                  <a:srgbClr val="7030A0"/>
                </a:solidFill>
              </a:rPr>
              <a:t>this</a:t>
            </a:r>
            <a:r>
              <a:rPr lang="en-CA" dirty="0">
                <a:solidFill>
                  <a:srgbClr val="FF0000"/>
                </a:solidFill>
              </a:rPr>
              <a:t>, is the object that "owns" the JavaScript code.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The value of this, </a:t>
            </a:r>
            <a:r>
              <a:rPr lang="en-CA" u="sng" dirty="0"/>
              <a:t>when used </a:t>
            </a:r>
            <a:r>
              <a:rPr lang="en-CA" u="sng" dirty="0">
                <a:solidFill>
                  <a:srgbClr val="0000CC"/>
                </a:solidFill>
              </a:rPr>
              <a:t>in a function</a:t>
            </a:r>
            <a:r>
              <a:rPr lang="en-CA" dirty="0"/>
              <a:t>, is </a:t>
            </a:r>
            <a:r>
              <a:rPr lang="en-CA" dirty="0">
                <a:solidFill>
                  <a:srgbClr val="FF0000"/>
                </a:solidFill>
              </a:rPr>
              <a:t>the object that "owns" the function</a:t>
            </a:r>
            <a:r>
              <a:rPr lang="en-CA" dirty="0"/>
              <a:t>. e.g. "this"  in week 3 example: </a:t>
            </a:r>
          </a:p>
          <a:p>
            <a:pPr marL="857250" lvl="2" indent="0">
              <a:spcAft>
                <a:spcPts val="1200"/>
              </a:spcAft>
              <a:buNone/>
            </a:pPr>
            <a:r>
              <a:rPr lang="en-US" sz="1800" b="1" kern="12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kern="12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kern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sz="1800" b="1" kern="12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1800" b="1" kern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</a:pPr>
            <a:r>
              <a:rPr lang="en-CA" dirty="0"/>
              <a:t>The value of this, </a:t>
            </a:r>
            <a:r>
              <a:rPr lang="en-CA" u="sng" dirty="0"/>
              <a:t>when used </a:t>
            </a:r>
            <a:r>
              <a:rPr lang="en-CA" u="sng" dirty="0">
                <a:solidFill>
                  <a:srgbClr val="0000CC"/>
                </a:solidFill>
              </a:rPr>
              <a:t>in an object</a:t>
            </a:r>
            <a:r>
              <a:rPr lang="en-CA" dirty="0"/>
              <a:t>, is </a:t>
            </a:r>
            <a:r>
              <a:rPr lang="en-CA" dirty="0">
                <a:solidFill>
                  <a:srgbClr val="FF0000"/>
                </a:solidFill>
              </a:rPr>
              <a:t>the object itself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0629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2780928"/>
            <a:ext cx="5832648" cy="17281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dynamically add/delete members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Create an empty object; then </a:t>
            </a:r>
            <a:r>
              <a:rPr lang="en-CA" sz="2400" dirty="0">
                <a:solidFill>
                  <a:srgbClr val="FF0000"/>
                </a:solidFill>
              </a:rPr>
              <a:t>dynamically add or delete properties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09313"/>
              </p:ext>
            </p:extLst>
          </p:nvPr>
        </p:nvGraphicFramePr>
        <p:xfrm>
          <a:off x="1115616" y="2060848"/>
          <a:ext cx="6624736" cy="418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8437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person4 = {};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equivalent to: </a:t>
                      </a:r>
                      <a:r>
                        <a:rPr lang="en-US" sz="1800" b="0" u="sng" dirty="0">
                          <a:solidFill>
                            <a:srgbClr val="006600"/>
                          </a:solidFill>
                        </a:rPr>
                        <a:t>var person4 = </a:t>
                      </a:r>
                      <a:r>
                        <a:rPr lang="en-US" sz="1800" b="0" u="sng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800" b="0" u="sng" dirty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en-US" sz="1800" b="0" u="sng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800" b="0" u="sng" dirty="0">
                          <a:solidFill>
                            <a:srgbClr val="006600"/>
                          </a:solidFill>
                        </a:rPr>
                        <a:t>();</a:t>
                      </a:r>
                    </a:p>
                    <a:p>
                      <a:pPr fontAlgn="base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person4.name = "James";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person4.age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= 30;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 = </a:t>
                      </a:r>
                      <a:r>
                        <a:rPr lang="en-US" sz="18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console.log('My name is ' + </a:t>
                      </a:r>
                      <a:r>
                        <a:rPr lang="en-US" sz="18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.name + ", and I'm "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    + </a:t>
                      </a:r>
                      <a:r>
                        <a:rPr lang="en-US" sz="18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person4.show();</a:t>
                      </a:r>
                    </a:p>
                    <a:p>
                      <a:pPr fontAlgn="base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person4.age;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person4.show();</a:t>
                      </a:r>
                    </a:p>
                    <a:p>
                      <a:pPr fontAlgn="base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6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4653136"/>
            <a:ext cx="8424936" cy="14401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87381"/>
              </p:ext>
            </p:extLst>
          </p:nvPr>
        </p:nvGraphicFramePr>
        <p:xfrm>
          <a:off x="467544" y="1484784"/>
          <a:ext cx="8208912" cy="47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60441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Using 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Function Constructor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to declare object type:</a:t>
                      </a:r>
                      <a:endParaRPr lang="en-CA" sz="2800" b="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000" b="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Person(name, age)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</a:rPr>
                        <a:t>this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.name = name;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= age;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.show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console.log('My name is ' +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Person.</a:t>
                      </a:r>
                      <a:r>
                        <a:rPr lang="en-CA" sz="2000" b="0" dirty="0" err="1">
                          <a:solidFill>
                            <a:srgbClr val="FF0000"/>
                          </a:solidFill>
                        </a:rPr>
                        <a:t>prototype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.say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console.log('My name is ' +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constructor</a:t>
            </a:r>
            <a:endParaRPr lang="en-C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53286"/>
              </p:ext>
            </p:extLst>
          </p:nvPr>
        </p:nvGraphicFramePr>
        <p:xfrm>
          <a:off x="611560" y="1556792"/>
          <a:ext cx="7920880" cy="46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843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use the 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operator creates an instance of an object type specified by the function:</a:t>
                      </a:r>
                    </a:p>
                    <a:p>
                      <a:endParaRPr lang="en-CA" sz="2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person3 =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Person("Steven", 30);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console.log( person3.age</a:t>
                      </a:r>
                      <a:r>
                        <a:rPr lang="en-CA" sz="22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r>
                        <a:rPr lang="en-CA" altLang="ko-KR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altLang="ko-KR" sz="2200" b="0" dirty="0" smtClean="0">
                          <a:solidFill>
                            <a:srgbClr val="006600"/>
                          </a:solidFill>
                        </a:rPr>
                        <a:t>// 30</a:t>
                      </a:r>
                      <a:endParaRPr lang="en-CA" sz="2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person3.show();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 My name is Steven, and I'm 30 years old.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person3.say();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 My name is Steven, and I'm 30 years old.</a:t>
                      </a:r>
                    </a:p>
                    <a:p>
                      <a:endParaRPr lang="en-CA" sz="2200" b="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41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for-each loop for JS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</a:rPr>
              <a:t>The for-each (for-in) loop iterates over the enumerable properties of an object</a:t>
            </a:r>
            <a:r>
              <a:rPr lang="en-US" sz="2200" dirty="0"/>
              <a:t>, in arbitrary order. For each distinct property, statements can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06757"/>
              </p:ext>
            </p:extLst>
          </p:nvPr>
        </p:nvGraphicFramePr>
        <p:xfrm>
          <a:off x="683568" y="2492897"/>
          <a:ext cx="7560840" cy="259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2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var student = {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name:"John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program:"CPD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", semester:2};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var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= "Student info:\n\t";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for (var x in student) { // x stands for …?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+= x + ": " + student[x] + "\n\t";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console.log(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6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</a:t>
            </a:r>
            <a:r>
              <a:rPr lang="en-CA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Object with Closure</a:t>
            </a:r>
            <a:endParaRPr lang="en-CA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992888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>
                <a:solidFill>
                  <a:srgbClr val="FF0000"/>
                </a:solidFill>
              </a:rPr>
              <a:t>Usually, JavaScript object properties are "public</a:t>
            </a:r>
            <a:r>
              <a:rPr lang="en-CA" sz="2200" dirty="0"/>
              <a:t>". This does not conform the basic principle of OOP –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CA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>
                <a:solidFill>
                  <a:srgbClr val="FF0000"/>
                </a:solidFill>
              </a:rPr>
              <a:t>JavaScript object with data hiding </a:t>
            </a:r>
            <a:r>
              <a:rPr lang="en-CA" sz="2200" dirty="0"/>
              <a:t>example: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function Person(name, age) {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</a:t>
            </a:r>
            <a:r>
              <a:rPr lang="en-CA" sz="1600" b="1" kern="1200" dirty="0">
                <a:solidFill>
                  <a:srgbClr val="0000CC"/>
                </a:solidFill>
                <a:ea typeface="+mn-ea"/>
                <a:cs typeface="+mn-cs"/>
              </a:rPr>
              <a:t>var</a:t>
            </a:r>
            <a:r>
              <a:rPr lang="en-CA" sz="1600" dirty="0">
                <a:effectLst/>
              </a:rPr>
              <a:t> name = name;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</a:t>
            </a:r>
            <a:r>
              <a:rPr lang="en-CA" sz="1600" b="1" kern="1200" dirty="0">
                <a:solidFill>
                  <a:srgbClr val="0000CC"/>
                </a:solidFill>
                <a:ea typeface="+mn-ea"/>
                <a:cs typeface="+mn-cs"/>
              </a:rPr>
              <a:t>var</a:t>
            </a:r>
            <a:r>
              <a:rPr lang="en-CA" sz="1600" dirty="0">
                <a:effectLst/>
              </a:rPr>
              <a:t> age = age;</a:t>
            </a:r>
          </a:p>
          <a:p>
            <a:pPr marL="400050" lvl="1" indent="0">
              <a:buNone/>
            </a:pPr>
            <a:endParaRPr lang="en-CA" sz="6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return { </a:t>
            </a:r>
            <a:r>
              <a:rPr lang="en-CA" sz="1600" dirty="0" err="1">
                <a:effectLst/>
              </a:rPr>
              <a:t>setName</a:t>
            </a:r>
            <a:r>
              <a:rPr lang="en-CA" sz="1600" dirty="0">
                <a:effectLst/>
              </a:rPr>
              <a:t>:   function(</a:t>
            </a:r>
            <a:r>
              <a:rPr lang="en-CA" sz="1600" dirty="0" err="1">
                <a:effectLst/>
              </a:rPr>
              <a:t>newName</a:t>
            </a:r>
            <a:r>
              <a:rPr lang="en-CA" sz="1600" dirty="0">
                <a:effectLst/>
              </a:rPr>
              <a:t>) {name = </a:t>
            </a:r>
            <a:r>
              <a:rPr lang="en-CA" sz="1600" dirty="0" err="1">
                <a:effectLst/>
              </a:rPr>
              <a:t>newName</a:t>
            </a:r>
            <a:r>
              <a:rPr lang="en-CA" sz="1600" dirty="0">
                <a:effectLst/>
              </a:rPr>
              <a:t>;},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getName</a:t>
            </a:r>
            <a:r>
              <a:rPr lang="en-CA" sz="1600" dirty="0">
                <a:effectLst/>
              </a:rPr>
              <a:t>:   function() { return name; 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setAge</a:t>
            </a:r>
            <a:r>
              <a:rPr lang="en-CA" sz="1600" dirty="0">
                <a:effectLst/>
              </a:rPr>
              <a:t>:       function(</a:t>
            </a:r>
            <a:r>
              <a:rPr lang="en-CA" sz="1600" dirty="0" err="1">
                <a:effectLst/>
              </a:rPr>
              <a:t>newAge</a:t>
            </a:r>
            <a:r>
              <a:rPr lang="en-CA" sz="1600" dirty="0">
                <a:effectLst/>
              </a:rPr>
              <a:t>) { age = </a:t>
            </a:r>
            <a:r>
              <a:rPr lang="en-CA" sz="1600" dirty="0" err="1">
                <a:effectLst/>
              </a:rPr>
              <a:t>newAge</a:t>
            </a:r>
            <a:r>
              <a:rPr lang="en-CA" sz="1600" dirty="0">
                <a:effectLst/>
              </a:rPr>
              <a:t>;},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getAge</a:t>
            </a:r>
            <a:r>
              <a:rPr lang="en-CA" sz="1600" dirty="0">
                <a:effectLst/>
              </a:rPr>
              <a:t>:       function() { return age; }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};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}</a:t>
            </a:r>
          </a:p>
          <a:p>
            <a:pPr marL="400050" lvl="1" indent="0">
              <a:buNone/>
            </a:pPr>
            <a:endParaRPr lang="en-CA" sz="8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var person1 = new Person("John", 25); 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console.log(person1.getName());</a:t>
            </a:r>
            <a:r>
              <a:rPr lang="en-CA" sz="1600" dirty="0">
                <a:solidFill>
                  <a:srgbClr val="FF0000"/>
                </a:solidFill>
                <a:effectLst/>
              </a:rPr>
              <a:t> // John</a:t>
            </a:r>
          </a:p>
          <a:p>
            <a:pPr marL="400050" lvl="1" indent="0">
              <a:buNone/>
            </a:pPr>
            <a:endParaRPr lang="en-CA" sz="6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person1.setAge(20);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console.log(person1.getAge</a:t>
            </a:r>
            <a:r>
              <a:rPr lang="en-CA" sz="1600" dirty="0" smtClean="0">
                <a:effectLst/>
              </a:rPr>
              <a:t>());</a:t>
            </a:r>
            <a:r>
              <a:rPr lang="en-CA" altLang="ko-KR" sz="1600" dirty="0">
                <a:solidFill>
                  <a:srgbClr val="FF0000"/>
                </a:solidFill>
                <a:effectLst/>
              </a:rPr>
              <a:t> // </a:t>
            </a:r>
            <a:r>
              <a:rPr lang="en-CA" altLang="ko-KR" sz="1600" dirty="0" smtClean="0">
                <a:solidFill>
                  <a:srgbClr val="FF0000"/>
                </a:solidFill>
                <a:effectLst/>
              </a:rPr>
              <a:t>20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896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Standard Built-in objects</a:t>
            </a:r>
          </a:p>
          <a:p>
            <a:pPr lvl="1" eaLnBrk="1" hangingPunct="1">
              <a:defRPr/>
            </a:pPr>
            <a:r>
              <a:rPr lang="en-CA" altLang="en-US" sz="2400" dirty="0">
                <a:solidFill>
                  <a:srgbClr val="FF0000"/>
                </a:solidFill>
              </a:rPr>
              <a:t>Date</a:t>
            </a:r>
            <a:r>
              <a:rPr lang="en-CA" altLang="en-US" sz="2400" dirty="0"/>
              <a:t>, </a:t>
            </a:r>
            <a:r>
              <a:rPr lang="en-CA" altLang="en-US" sz="2400" dirty="0">
                <a:solidFill>
                  <a:srgbClr val="FF0000"/>
                </a:solidFill>
              </a:rPr>
              <a:t>Math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User-defined objects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Prototypal inheritance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en-CA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supports OOP in a special model: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prototype-based</a:t>
            </a:r>
            <a:r>
              <a:rPr lang="en-CA" sz="2400" dirty="0">
                <a:solidFill>
                  <a:srgbClr val="FF0000"/>
                </a:solidFill>
              </a:rPr>
              <a:t>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Prototypal Inheritance: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inherit from objects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In JavaScript, objects are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based on classes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does not use the classical inheritance paradigm that is found in C++, Java, and C#.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A new object can inherit the properties and methods of an existing object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Existing object: as prototype for creating the new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"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object is a clone of the existing object</a:t>
            </a:r>
            <a:r>
              <a:rPr lang="en-CA" sz="2400" dirty="0"/>
              <a:t>."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1800" dirty="0"/>
              <a:t>do not to be confused with Prototype framework that is a JS library of prototype.js.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777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 JavaScript, </a:t>
            </a:r>
            <a:r>
              <a:rPr lang="en-US" sz="2200" dirty="0">
                <a:solidFill>
                  <a:srgbClr val="FF0000"/>
                </a:solidFill>
              </a:rPr>
              <a:t>all objects have an internal "__proto__" (sometimes "[[prototype]]")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property </a:t>
            </a:r>
            <a:r>
              <a:rPr lang="en-US" sz="2200" dirty="0">
                <a:solidFill>
                  <a:srgbClr val="FF0000"/>
                </a:solidFill>
              </a:rPr>
              <a:t>refers to an object, from which the current object "inherits" properties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If a new object was created using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Notation</a:t>
            </a:r>
            <a:r>
              <a:rPr lang="en-US" sz="2200" dirty="0"/>
              <a:t>, we have access to a global function: </a:t>
            </a:r>
            <a:r>
              <a:rPr lang="en-US" sz="2200" dirty="0" err="1">
                <a:solidFill>
                  <a:srgbClr val="FF0000"/>
                </a:solidFill>
              </a:rPr>
              <a:t>Object.create</a:t>
            </a:r>
            <a:r>
              <a:rPr lang="en-US" sz="2200" dirty="0">
                <a:solidFill>
                  <a:srgbClr val="FF0000"/>
                </a:solidFill>
              </a:rPr>
              <a:t>(); </a:t>
            </a:r>
            <a:r>
              <a:rPr lang="en-US" sz="2200" dirty="0"/>
              <a:t>which will allow us to create a second new object that uses the first as a prototype (Example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If a new object was created using a Function Constructor, we have access to a public "</a:t>
            </a:r>
            <a:r>
              <a:rPr lang="en-US" sz="2200" dirty="0">
                <a:solidFill>
                  <a:srgbClr val="FF0000"/>
                </a:solidFill>
              </a:rPr>
              <a:t>prototype</a:t>
            </a:r>
            <a:r>
              <a:rPr lang="en-US" sz="2200" dirty="0"/>
              <a:t>" property which we can use to explicitly set a prototype (Example 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For a more detailed explanation, see: </a:t>
            </a:r>
            <a:r>
              <a:rPr lang="en-US" sz="1600" dirty="0">
                <a:hlinkClick r:id="rId2"/>
              </a:rPr>
              <a:t>https://developer.mozilla.org/en/docs/Web/JavaScript/Inheritance_and_the_prototype_chain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8462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933056"/>
            <a:ext cx="4896544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1 -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367284"/>
            <a:ext cx="7776864" cy="472980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var rectangle1 = {</a:t>
            </a:r>
          </a:p>
          <a:p>
            <a:pPr marL="0" indent="0">
              <a:buNone/>
            </a:pPr>
            <a:r>
              <a:rPr lang="en-CA" sz="1600" dirty="0"/>
              <a:t>    width: 10,</a:t>
            </a:r>
          </a:p>
          <a:p>
            <a:pPr marL="0" indent="0">
              <a:buNone/>
            </a:pPr>
            <a:r>
              <a:rPr lang="en-CA" sz="1600" dirty="0"/>
              <a:t>    height: 15,</a:t>
            </a:r>
          </a:p>
          <a:p>
            <a:pPr marL="0" indent="0">
              <a:buNone/>
            </a:pPr>
            <a:r>
              <a:rPr lang="en-CA" sz="1600" dirty="0"/>
              <a:t>    show: function () {</a:t>
            </a:r>
          </a:p>
          <a:p>
            <a:pPr marL="0" indent="0">
              <a:buNone/>
            </a:pPr>
            <a:r>
              <a:rPr lang="en-CA" sz="1600" dirty="0"/>
              <a:t>       console.log('dimensions: ' + </a:t>
            </a:r>
            <a:r>
              <a:rPr lang="en-CA" sz="1600" dirty="0" err="1"/>
              <a:t>this.width</a:t>
            </a:r>
            <a:r>
              <a:rPr lang="en-CA" sz="1600" dirty="0"/>
              <a:t> + " x " + </a:t>
            </a:r>
            <a:r>
              <a:rPr lang="en-CA" sz="1600" dirty="0" err="1"/>
              <a:t>this.height</a:t>
            </a:r>
            <a:r>
              <a:rPr lang="en-CA" sz="1600" dirty="0"/>
              <a:t>);</a:t>
            </a:r>
          </a:p>
          <a:p>
            <a:pPr marL="0" indent="0">
              <a:buNone/>
            </a:pPr>
            <a:r>
              <a:rPr lang="en-CA" sz="1600" dirty="0"/>
              <a:t>    }</a:t>
            </a:r>
          </a:p>
          <a:p>
            <a:pPr marL="0" indent="0">
              <a:buNone/>
            </a:pPr>
            <a:r>
              <a:rPr lang="en-CA" sz="1600" dirty="0"/>
              <a:t>};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>
                <a:solidFill>
                  <a:srgbClr val="00B050"/>
                </a:solidFill>
              </a:rPr>
              <a:t>// creates a new rectangle using rectangle1 as prototype</a:t>
            </a:r>
          </a:p>
          <a:p>
            <a:pPr marL="0" indent="0">
              <a:buNone/>
            </a:pPr>
            <a:r>
              <a:rPr lang="en-CA" sz="1600" dirty="0"/>
              <a:t>var rectangle2 = </a:t>
            </a:r>
            <a:r>
              <a:rPr lang="en-CA" sz="1600" dirty="0" err="1">
                <a:solidFill>
                  <a:srgbClr val="0000CC"/>
                </a:solidFill>
              </a:rPr>
              <a:t>Object.create</a:t>
            </a:r>
            <a:r>
              <a:rPr lang="en-CA" sz="1600" dirty="0"/>
              <a:t>(rectangle1); </a:t>
            </a:r>
            <a:r>
              <a:rPr lang="en-CA" sz="1600" dirty="0">
                <a:solidFill>
                  <a:srgbClr val="00B050"/>
                </a:solidFill>
              </a:rPr>
              <a:t>//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00B050"/>
                </a:solidFill>
              </a:rPr>
              <a:t>clone</a:t>
            </a:r>
          </a:p>
          <a:p>
            <a:pPr marL="0" indent="0">
              <a:buNone/>
            </a:pPr>
            <a:r>
              <a:rPr lang="en-CA" sz="1600" dirty="0"/>
              <a:t>rectangle2.show();    // dimensions: 10 x 15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/>
              <a:t>rectangle2.width = 20; </a:t>
            </a:r>
          </a:p>
          <a:p>
            <a:pPr marL="0" indent="0">
              <a:buNone/>
            </a:pPr>
            <a:r>
              <a:rPr lang="en-CA" sz="1600" dirty="0"/>
              <a:t>rectangle2.height = 25;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/>
              <a:t>rectangle2.show();  // dimensions: 20 x 25</a:t>
            </a:r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6866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99592" y="2924944"/>
            <a:ext cx="3816424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2 - prototype 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5014044"/>
          </a:xfrm>
        </p:spPr>
        <p:txBody>
          <a:bodyPr/>
          <a:lstStyle/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Allows you to </a:t>
            </a:r>
            <a:r>
              <a:rPr lang="en-US" sz="2400" dirty="0">
                <a:solidFill>
                  <a:srgbClr val="FF0000"/>
                </a:solidFill>
              </a:rPr>
              <a:t>add properties and methods to an existing object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E.g.</a:t>
            </a:r>
          </a:p>
          <a:p>
            <a:pPr marL="457200" lvl="1" indent="0">
              <a:buNone/>
            </a:pPr>
            <a:endParaRPr lang="en-CA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.reverse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 rev = '';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(var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rev += </a:t>
            </a:r>
            <a:r>
              <a:rPr lang="en-CA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 the string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rev;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"WEB222";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myString.reverse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  // 222BEW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409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–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352928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Model of subjects for School of ICT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var subject = {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code: "",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dirty="0" err="1">
                <a:effectLst/>
              </a:rPr>
              <a:t>desc</a:t>
            </a:r>
            <a:r>
              <a:rPr lang="en-CA" sz="1800" dirty="0">
                <a:effectLst/>
              </a:rPr>
              <a:t>: "",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dirty="0" err="1">
                <a:effectLst/>
              </a:rPr>
              <a:t>prog</a:t>
            </a:r>
            <a:r>
              <a:rPr lang="en-CA" sz="1800" dirty="0">
                <a:effectLst/>
              </a:rPr>
              <a:t>: [], //  the </a:t>
            </a:r>
            <a:r>
              <a:rPr lang="en-CA" sz="1800" dirty="0" err="1">
                <a:effectLst/>
              </a:rPr>
              <a:t>prog</a:t>
            </a:r>
            <a:r>
              <a:rPr lang="en-CA" sz="1800" dirty="0">
                <a:effectLst/>
              </a:rPr>
              <a:t> property is an array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info: {}  //  the info property is an object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Create subject instances using the </a:t>
            </a:r>
            <a:r>
              <a:rPr lang="en-CA" sz="2400" dirty="0" err="1"/>
              <a:t>Object.create</a:t>
            </a:r>
            <a:r>
              <a:rPr lang="en-CA" sz="2400" dirty="0"/>
              <a:t> method.</a:t>
            </a:r>
          </a:p>
          <a:p>
            <a:pPr marL="800100" lvl="2" indent="0">
              <a:buNone/>
            </a:pPr>
            <a:endParaRPr lang="en-CA" sz="800" b="1" dirty="0"/>
          </a:p>
          <a:p>
            <a:pPr marL="800100" lvl="2" indent="0">
              <a:buNone/>
            </a:pPr>
            <a:r>
              <a:rPr lang="en-CA" sz="1800" dirty="0" err="1">
                <a:effectLst/>
              </a:rPr>
              <a:t>var</a:t>
            </a:r>
            <a:r>
              <a:rPr lang="en-CA" sz="1800" dirty="0">
                <a:effectLst/>
              </a:rPr>
              <a:t> web222  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effectLst/>
              </a:rPr>
              <a:t>(subject);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web222.code = 'WEB222';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web222.desc = 'Internet I - Internet Fundamentals ';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['CPD', 'CPA']</a:t>
            </a:r>
            <a:r>
              <a:rPr lang="en-CA" sz="1800" dirty="0">
                <a:effectLst/>
              </a:rPr>
              <a:t>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web222.info 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4, url:'http://scs.senecac.on.ca/course/web222' }</a:t>
            </a:r>
            <a:r>
              <a:rPr lang="en-CA" sz="1800" dirty="0">
                <a:effectLst/>
              </a:rPr>
              <a:t>;</a:t>
            </a:r>
          </a:p>
          <a:p>
            <a:endParaRPr lang="en-CA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39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– Subject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8473"/>
          </a:xfrm>
        </p:spPr>
        <p:txBody>
          <a:bodyPr/>
          <a:lstStyle/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bti220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bti220.code = 'BTI220';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bti220.desc = 'Internet Architecture and Development';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['BSD'];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4, url:'http://scs.senecac.on.ca/course/bti220' }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CA" sz="1800" dirty="0">
              <a:effectLst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ipc144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ipc144.code = 'IPC144';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ipc144.desc = 'Introduction to Programming Using C';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['CPD', 'CPA', 'CTY'];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5, url:'http://scs.senecac.on.ca/course/ipc144' }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 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btc140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btc140.code = 'BTC140';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btc140.desc = 'Critical Thinking and Writing';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['BSD', 'IFS'];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3, url:'http://scs.senecac.on.ca/course/btc140'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3741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– Subject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1600"/>
            <a:ext cx="8540750" cy="4756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All subjects</a:t>
            </a:r>
          </a:p>
          <a:p>
            <a:pPr marL="800100" lvl="2" indent="0">
              <a:buNone/>
            </a:pPr>
            <a:r>
              <a:rPr lang="en-CA" sz="1800" dirty="0"/>
              <a:t>// Create a collection of all subject objects</a:t>
            </a:r>
          </a:p>
          <a:p>
            <a:pPr marL="800100" lvl="2" indent="0">
              <a:buNone/>
            </a:pPr>
            <a:r>
              <a:rPr lang="en-CA" sz="1800" dirty="0"/>
              <a:t>var all = [ web222, bti220, ipc144 ];</a:t>
            </a:r>
          </a:p>
          <a:p>
            <a:pPr marL="800100" lvl="2" indent="0">
              <a:buNone/>
            </a:pPr>
            <a:r>
              <a:rPr lang="en-CA" sz="1800" dirty="0" err="1"/>
              <a:t>all.</a:t>
            </a:r>
            <a:r>
              <a:rPr lang="en-CA" sz="1800" dirty="0" err="1">
                <a:solidFill>
                  <a:srgbClr val="0000CC"/>
                </a:solidFill>
              </a:rPr>
              <a:t>push</a:t>
            </a:r>
            <a:r>
              <a:rPr lang="en-CA" sz="1800" dirty="0"/>
              <a:t>(</a:t>
            </a:r>
            <a:r>
              <a:rPr lang="en-CA" sz="1800" dirty="0">
                <a:effectLst/>
              </a:rPr>
              <a:t>btc140</a:t>
            </a:r>
            <a:r>
              <a:rPr lang="en-CA" sz="1800" dirty="0"/>
              <a:t>);</a:t>
            </a:r>
          </a:p>
          <a:p>
            <a:pPr marL="800100" lvl="2" indent="0">
              <a:buNone/>
            </a:pPr>
            <a:r>
              <a:rPr lang="en-CA" sz="5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Declare and initialize an accumulator</a:t>
            </a:r>
          </a:p>
          <a:p>
            <a:pPr marL="800100" lvl="2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totalHours</a:t>
            </a:r>
            <a:r>
              <a:rPr lang="en-CA" sz="1800" dirty="0"/>
              <a:t> = 0;</a:t>
            </a:r>
          </a:p>
          <a:p>
            <a:pPr marL="800100" lvl="2" indent="0">
              <a:buNone/>
            </a:pPr>
            <a:r>
              <a:rPr lang="en-CA" sz="8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Go through the collection, accumulate hours, dump to the Web Console</a:t>
            </a:r>
          </a:p>
          <a:p>
            <a:pPr marL="800100" lvl="2" indent="0">
              <a:buNone/>
            </a:pPr>
            <a:r>
              <a:rPr lang="en-CA" sz="1800" dirty="0"/>
              <a:t>for (var 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all.length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++) {</a:t>
            </a:r>
          </a:p>
          <a:p>
            <a:pPr marL="800100" lvl="2" indent="0">
              <a:buNone/>
            </a:pPr>
            <a:r>
              <a:rPr lang="en-CA" sz="1800" dirty="0"/>
              <a:t>    </a:t>
            </a:r>
            <a:r>
              <a:rPr lang="en-CA" sz="1800" dirty="0" err="1">
                <a:solidFill>
                  <a:srgbClr val="FF0000"/>
                </a:solidFill>
              </a:rPr>
              <a:t>totalHours</a:t>
            </a:r>
            <a:r>
              <a:rPr lang="en-CA" sz="1800" dirty="0">
                <a:solidFill>
                  <a:srgbClr val="FF0000"/>
                </a:solidFill>
              </a:rPr>
              <a:t> += all[</a:t>
            </a:r>
            <a:r>
              <a:rPr lang="en-CA" sz="1800" dirty="0" err="1">
                <a:solidFill>
                  <a:srgbClr val="FF0000"/>
                </a:solidFill>
              </a:rPr>
              <a:t>i</a:t>
            </a:r>
            <a:r>
              <a:rPr lang="en-CA" sz="1800" dirty="0">
                <a:solidFill>
                  <a:srgbClr val="FF0000"/>
                </a:solidFill>
              </a:rPr>
              <a:t>].</a:t>
            </a:r>
            <a:r>
              <a:rPr lang="en-CA" sz="1800" dirty="0" err="1">
                <a:solidFill>
                  <a:srgbClr val="FF0000"/>
                </a:solidFill>
              </a:rPr>
              <a:t>info.hours</a:t>
            </a:r>
            <a:r>
              <a:rPr lang="en-CA" sz="1800" dirty="0"/>
              <a:t>;</a:t>
            </a:r>
          </a:p>
          <a:p>
            <a:pPr marL="800100" lvl="2" indent="0">
              <a:buNone/>
            </a:pPr>
            <a:r>
              <a:rPr lang="en-CA" sz="1800" dirty="0"/>
              <a:t>    console.log(all[</a:t>
            </a:r>
            <a:r>
              <a:rPr lang="en-CA" sz="1800" dirty="0" err="1"/>
              <a:t>i</a:t>
            </a:r>
            <a:r>
              <a:rPr lang="en-CA" sz="1800" dirty="0"/>
              <a:t>]);</a:t>
            </a:r>
          </a:p>
          <a:p>
            <a:pPr marL="800100" lvl="2" indent="0">
              <a:buNone/>
            </a:pPr>
            <a:r>
              <a:rPr lang="en-CA" sz="1800" dirty="0"/>
              <a:t>};</a:t>
            </a:r>
          </a:p>
          <a:p>
            <a:pPr marL="800100" lvl="2" indent="0">
              <a:buNone/>
            </a:pPr>
            <a:r>
              <a:rPr lang="en-CA" sz="7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Report the total hours</a:t>
            </a:r>
          </a:p>
          <a:p>
            <a:pPr marL="800100" lvl="2" indent="0">
              <a:buNone/>
            </a:pPr>
            <a:r>
              <a:rPr lang="en-CA" sz="1800" dirty="0"/>
              <a:t>console.log('Total hours is ' + </a:t>
            </a:r>
            <a:r>
              <a:rPr lang="en-CA" sz="1800" dirty="0" err="1"/>
              <a:t>totalHours</a:t>
            </a:r>
            <a:r>
              <a:rPr lang="en-CA" sz="1800" dirty="0" smtClean="0"/>
              <a:t>); // </a:t>
            </a:r>
            <a:r>
              <a:rPr lang="en-US" sz="1800" dirty="0" smtClean="0"/>
              <a:t>Total hour is 16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361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-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solidFill>
                  <a:srgbClr val="FF0000"/>
                </a:solidFill>
              </a:rPr>
              <a:t>Create a </a:t>
            </a:r>
            <a:r>
              <a:rPr lang="en-CA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CA" sz="2600" dirty="0">
                <a:solidFill>
                  <a:srgbClr val="FF0000"/>
                </a:solidFill>
              </a:rPr>
              <a:t>object, with some properties that are common to all persons </a:t>
            </a:r>
            <a:r>
              <a:rPr lang="en-CA" sz="2600" dirty="0"/>
              <a:t>– name, birthday, etc.</a:t>
            </a:r>
          </a:p>
          <a:p>
            <a:pPr marL="400050" lvl="1" indent="0" eaLnBrk="1" hangingPunct="1">
              <a:buNone/>
            </a:pPr>
            <a:endParaRPr lang="en-US" altLang="en-US" sz="1000" dirty="0">
              <a:solidFill>
                <a:schemeClr val="tx2"/>
              </a:solidFill>
            </a:endParaRP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var </a:t>
            </a:r>
            <a:r>
              <a:rPr lang="en-US" altLang="en-US" sz="2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=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name: "",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bday</a:t>
            </a:r>
            <a:r>
              <a:rPr lang="en-US" altLang="en-US" sz="2000" dirty="0">
                <a:solidFill>
                  <a:schemeClr val="tx2"/>
                </a:solidFill>
              </a:rPr>
              <a:t>: new Date(),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mail: "",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prnt</a:t>
            </a:r>
            <a:r>
              <a:rPr lang="en-US" altLang="en-US" sz="2000" dirty="0">
                <a:solidFill>
                  <a:schemeClr val="tx2"/>
                </a:solidFill>
              </a:rPr>
              <a:t>: function ()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    return 'Info for ' + this.name + ', born on ' + 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                  </a:t>
            </a:r>
            <a:r>
              <a:rPr lang="en-US" altLang="en-US" sz="2000" dirty="0" err="1">
                <a:solidFill>
                  <a:schemeClr val="tx2"/>
                </a:solidFill>
              </a:rPr>
              <a:t>this.bday.toLocaleDateString</a:t>
            </a:r>
            <a:r>
              <a:rPr lang="en-US" altLang="en-US" sz="2000" dirty="0">
                <a:solidFill>
                  <a:schemeClr val="tx2"/>
                </a:solidFill>
              </a:rPr>
              <a:t>() + ', email ' + </a:t>
            </a:r>
            <a:r>
              <a:rPr lang="en-US" altLang="en-US" sz="2000" dirty="0" err="1">
                <a:solidFill>
                  <a:schemeClr val="tx2"/>
                </a:solidFill>
              </a:rPr>
              <a:t>this.mail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}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};</a:t>
            </a:r>
            <a:endParaRPr lang="en-CA" sz="2000" dirty="0"/>
          </a:p>
          <a:p>
            <a:endParaRPr lang="en-CA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oop-seneca-subjects.js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119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2492896"/>
            <a:ext cx="7992888" cy="10801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- Person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>
                <a:solidFill>
                  <a:srgbClr val="FF0000"/>
                </a:solidFill>
              </a:rPr>
              <a:t>Create new objects</a:t>
            </a:r>
            <a:r>
              <a:rPr lang="en-CA" sz="2800" dirty="0"/>
              <a:t>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800" dirty="0"/>
              <a:t>s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800" dirty="0"/>
              <a:t>s using person as the prototype.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// create student object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en-US" sz="2000" dirty="0"/>
              <a:t>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>
                <a:solidFill>
                  <a:srgbClr val="FF0000"/>
                </a:solidFill>
              </a:rPr>
              <a:t>{ </a:t>
            </a:r>
            <a:r>
              <a:rPr lang="en-US" altLang="en-US" sz="2000" dirty="0" err="1">
                <a:solidFill>
                  <a:srgbClr val="FF0000"/>
                </a:solidFill>
              </a:rPr>
              <a:t>prog</a:t>
            </a:r>
            <a:r>
              <a:rPr lang="en-US" altLang="en-US" sz="2000" dirty="0">
                <a:solidFill>
                  <a:srgbClr val="FF0000"/>
                </a:solidFill>
              </a:rPr>
              <a:t>: { value: '' }, </a:t>
            </a:r>
            <a:r>
              <a:rPr lang="en-US" altLang="en-US" sz="2000" dirty="0" err="1">
                <a:solidFill>
                  <a:srgbClr val="FF0000"/>
                </a:solidFill>
              </a:rPr>
              <a:t>stid</a:t>
            </a:r>
            <a:r>
              <a:rPr lang="en-US" altLang="en-US" sz="2000" dirty="0">
                <a:solidFill>
                  <a:srgbClr val="FF0000"/>
                </a:solidFill>
              </a:rPr>
              <a:t>: { value: '' }});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stu1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student)</a:t>
            </a:r>
            <a:r>
              <a:rPr lang="en-US" altLang="en-US" sz="20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stu1.name = 'Stanley';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stu1.bday = new Date(1983, 10, 15);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stu1.mail = 'stan@myseneca.ca';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stu1.prog = 'BSD';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stu1.stid = '012345678';</a:t>
            </a:r>
          </a:p>
          <a:p>
            <a:pPr marL="400050" lvl="1" indent="0" eaLnBrk="1" hangingPunct="1">
              <a:buNone/>
            </a:pPr>
            <a:r>
              <a:rPr lang="nb-NO" altLang="en-US" sz="2000" dirty="0"/>
              <a:t>console.log(stu1.name);</a:t>
            </a:r>
            <a:br>
              <a:rPr lang="nb-NO" altLang="en-US" sz="2000" dirty="0"/>
            </a:br>
            <a:r>
              <a:rPr lang="nb-NO" altLang="en-US" sz="2000" dirty="0"/>
              <a:t>var x =stu1.prnt();</a:t>
            </a:r>
            <a:br>
              <a:rPr lang="nb-NO" altLang="en-US" sz="2000" dirty="0"/>
            </a:br>
            <a:r>
              <a:rPr lang="nb-NO" altLang="en-US" sz="2000" dirty="0"/>
              <a:t>console.log(x);</a:t>
            </a:r>
            <a:endParaRPr lang="en-US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118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1556792"/>
            <a:ext cx="7272808" cy="136815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- Person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000" dirty="0"/>
              <a:t>// create teacher object using person as the prototype.</a:t>
            </a:r>
            <a:br>
              <a:rPr lang="en-CA" sz="2000" dirty="0"/>
            </a:br>
            <a:r>
              <a:rPr lang="en-CA" sz="1050" dirty="0"/>
              <a:t/>
            </a:r>
            <a:br>
              <a:rPr lang="en-CA" sz="1050" dirty="0"/>
            </a:br>
            <a:r>
              <a:rPr lang="en-CA" sz="2000" dirty="0"/>
              <a:t>var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  <a:r>
              <a:rPr lang="en-CA" sz="2000" dirty="0"/>
              <a:t>{ </a:t>
            </a:r>
            <a:r>
              <a:rPr lang="en-CA" sz="2000" dirty="0" err="1">
                <a:solidFill>
                  <a:srgbClr val="FF0000"/>
                </a:solidFill>
              </a:rPr>
              <a:t>offc</a:t>
            </a:r>
            <a:r>
              <a:rPr lang="en-CA" sz="2000" dirty="0">
                <a:solidFill>
                  <a:srgbClr val="FF0000"/>
                </a:solidFill>
              </a:rPr>
              <a:t>: { value: "T2095" },</a:t>
            </a:r>
            <a:br>
              <a:rPr lang="en-CA" sz="2000" dirty="0">
                <a:solidFill>
                  <a:srgbClr val="FF0000"/>
                </a:solidFill>
              </a:rPr>
            </a:br>
            <a:r>
              <a:rPr lang="en-CA" sz="2000" dirty="0">
                <a:solidFill>
                  <a:srgbClr val="FF0000"/>
                </a:solidFill>
              </a:rPr>
              <a:t>                      web: { value: " www.senecacollege.ca"}});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1000" dirty="0"/>
              <a:t/>
            </a:r>
            <a:br>
              <a:rPr lang="en-CA" sz="1000" dirty="0"/>
            </a:br>
            <a:r>
              <a:rPr lang="en-CA" sz="2000" dirty="0"/>
              <a:t>var tch1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);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tch1.name = "Peter";</a:t>
            </a:r>
            <a:br>
              <a:rPr lang="en-CA" sz="2000" dirty="0"/>
            </a:br>
            <a:r>
              <a:rPr lang="en-CA" sz="2000" dirty="0"/>
              <a:t>tch1.bday = new Date(1900,1,1);</a:t>
            </a:r>
            <a:br>
              <a:rPr lang="en-CA" sz="2000" dirty="0"/>
            </a:br>
            <a:r>
              <a:rPr lang="en-CA" sz="2000" dirty="0"/>
              <a:t>tch1.mail = "peter@senecacollege.ca";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//tch1.offc = "T2099";</a:t>
            </a:r>
            <a:br>
              <a:rPr lang="en-CA" sz="2000" dirty="0"/>
            </a:br>
            <a:r>
              <a:rPr lang="en-CA" sz="2000" dirty="0"/>
              <a:t>//tch1.web = " www.senecacollege.ca";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console.log(tch1.name+ ", " + tch1.offc</a:t>
            </a:r>
            <a:r>
              <a:rPr lang="en-CA" sz="2000" dirty="0" smtClean="0"/>
              <a:t>);</a:t>
            </a:r>
            <a:r>
              <a:rPr lang="en-CA" sz="2000" dirty="0" smtClean="0">
                <a:solidFill>
                  <a:srgbClr val="006600"/>
                </a:solidFill>
              </a:rPr>
              <a:t> // </a:t>
            </a:r>
            <a:r>
              <a:rPr lang="en-US" altLang="ko-KR" sz="2000" dirty="0">
                <a:solidFill>
                  <a:srgbClr val="006600"/>
                </a:solidFill>
                <a:effectLst/>
              </a:rPr>
              <a:t>Peter, T2095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var x =tch1.prnt();</a:t>
            </a:r>
            <a:br>
              <a:rPr lang="en-CA" sz="2000" dirty="0"/>
            </a:br>
            <a:r>
              <a:rPr lang="en-CA" sz="2000" dirty="0"/>
              <a:t>console.log(x</a:t>
            </a:r>
            <a:r>
              <a:rPr lang="en-CA" sz="2000" dirty="0" smtClean="0"/>
              <a:t>);  </a:t>
            </a:r>
            <a:r>
              <a:rPr lang="en-CA" sz="2000" dirty="0" smtClean="0">
                <a:solidFill>
                  <a:srgbClr val="006600"/>
                </a:solidFill>
              </a:rPr>
              <a:t>//I</a:t>
            </a:r>
            <a:r>
              <a:rPr lang="en-US" altLang="ko-KR" sz="2000" dirty="0" err="1">
                <a:solidFill>
                  <a:srgbClr val="006600"/>
                </a:solidFill>
                <a:effectLst/>
              </a:rPr>
              <a:t>nfo</a:t>
            </a:r>
            <a:r>
              <a:rPr lang="en-US" altLang="ko-KR" sz="2000" dirty="0">
                <a:solidFill>
                  <a:srgbClr val="006600"/>
                </a:solidFill>
                <a:effectLst/>
              </a:rPr>
              <a:t> for Peter, born on 1900-2-1, email peter@senecacollege.ca</a:t>
            </a:r>
            <a:endParaRPr lang="en-CA" sz="2000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749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2564904"/>
            <a:ext cx="4248472" cy="100811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Enables basic storage and retrieval of dates and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Date object with </a:t>
            </a:r>
            <a:r>
              <a:rPr lang="en-US" sz="2400" dirty="0">
                <a:solidFill>
                  <a:srgbClr val="FF0000"/>
                </a:solidFill>
              </a:rPr>
              <a:t>current date and time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var</a:t>
            </a:r>
            <a:r>
              <a:rPr lang="en-US" sz="2000" dirty="0"/>
              <a:t> today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Date();</a:t>
            </a:r>
          </a:p>
          <a:p>
            <a:pPr marL="457200" lvl="1" indent="0">
              <a:buNone/>
            </a:pPr>
            <a:r>
              <a:rPr lang="en-US" sz="2000" dirty="0"/>
              <a:t>console.log("The date is " + today);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Will show the date string: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000" dirty="0"/>
              <a:t>The date is  Mon Sep 12 2017 15:22:15 GMT-0400 (Eastern Standard Time)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2"/>
              </a:rPr>
              <a:t>Introduction to Object-Oriented JavaScript - </a:t>
            </a:r>
            <a:r>
              <a:rPr lang="en-CA" sz="2400" dirty="0">
                <a:effectLst/>
              </a:rPr>
              <a:t>MDN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3"/>
              </a:rPr>
              <a:t>Inheritance and the prototype chain - JavaScript | MDN</a:t>
            </a:r>
            <a:endParaRPr lang="en-CA" sz="2400" dirty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4"/>
              </a:rPr>
              <a:t>Details of the object model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effectLst/>
                <a:hlinkClick r:id="rId5"/>
              </a:rPr>
              <a:t>Closures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6"/>
              </a:rPr>
              <a:t>Standard built-in objects - JavaScript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31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Date object with a specific date and time: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date1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US" sz="2000" dirty="0"/>
              <a:t>Date(1996, 6, 6);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date2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Date(2001, 4, 10, 11, 13, 15, 0);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date3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Date("Sept 12, 2017");</a:t>
            </a:r>
          </a:p>
          <a:p>
            <a:pPr marL="457200" lvl="1" indent="0">
              <a:buNone/>
            </a:pPr>
            <a:r>
              <a:rPr lang="en-US" sz="2000" dirty="0"/>
              <a:t>console.log(date1 + "\n" + date2 + "\n" + date3);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Output:</a:t>
            </a:r>
          </a:p>
          <a:p>
            <a:pPr marL="457200" lvl="1" indent="0">
              <a:buNone/>
            </a:pPr>
            <a:r>
              <a:rPr lang="en-US" sz="1600" dirty="0"/>
              <a:t>Sat Jul 06 1996 00:00:00 GMT-0400 (Eastern Standard Time)</a:t>
            </a:r>
          </a:p>
          <a:p>
            <a:pPr marL="457200" lvl="1" indent="0">
              <a:buNone/>
            </a:pPr>
            <a:r>
              <a:rPr lang="en-US" sz="1600" dirty="0"/>
              <a:t>Thu May 10 2001 11:13:15 GMT-0400 (Eastern Standard Time)</a:t>
            </a:r>
          </a:p>
          <a:p>
            <a:pPr marL="457200" lvl="1" indent="0">
              <a:buNone/>
            </a:pPr>
            <a:r>
              <a:rPr lang="en-US" sz="1600" dirty="0"/>
              <a:t>Tue Sep 12 2017 00:00:00 GMT-0400 (Eastern Standard Time)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2080" y="1196752"/>
            <a:ext cx="23762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u="sng" dirty="0" smtClean="0">
                <a:solidFill>
                  <a:srgbClr val="FF0000"/>
                </a:solidFill>
              </a:rPr>
              <a:t>1</a:t>
            </a:r>
            <a:r>
              <a:rPr lang="ko-KR" altLang="en-US" u="sng" dirty="0" smtClean="0">
                <a:solidFill>
                  <a:srgbClr val="FF0000"/>
                </a:solidFill>
              </a:rPr>
              <a:t>월이 </a:t>
            </a:r>
            <a:r>
              <a:rPr lang="en-US" altLang="ko-KR" u="sng" dirty="0" smtClean="0">
                <a:solidFill>
                  <a:srgbClr val="FF0000"/>
                </a:solidFill>
              </a:rPr>
              <a:t>0, 2</a:t>
            </a:r>
            <a:r>
              <a:rPr lang="ko-KR" altLang="en-US" u="sng" dirty="0" smtClean="0">
                <a:solidFill>
                  <a:srgbClr val="FF0000"/>
                </a:solidFill>
              </a:rPr>
              <a:t>월이 </a:t>
            </a:r>
            <a:r>
              <a:rPr lang="en-US" altLang="ko-KR" u="sng" dirty="0" smtClean="0">
                <a:solidFill>
                  <a:srgbClr val="FF0000"/>
                </a:solidFill>
              </a:rPr>
              <a:t>1 …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>
            <a:off x="4283968" y="1381418"/>
            <a:ext cx="1008112" cy="895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1"/>
          </p:cNvCxnSpPr>
          <p:nvPr/>
        </p:nvCxnSpPr>
        <p:spPr>
          <a:xfrm flipH="1">
            <a:off x="4283968" y="1381418"/>
            <a:ext cx="1008112" cy="1327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the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get…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Number - 0 to 11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the months of January through December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</a:rPr>
              <a:t>get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method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number - 1 to 31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34B254-3484-424F-B159-A692954DD304}"/>
              </a:ext>
            </a:extLst>
          </p:cNvPr>
          <p:cNvSpPr/>
          <p:nvPr/>
        </p:nvSpPr>
        <p:spPr>
          <a:xfrm>
            <a:off x="1187624" y="3140968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(new Date()).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getMonth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8, if in September </a:t>
            </a: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0ADDBC3-893F-4FC8-9B90-6BE38B49BF95}"/>
              </a:ext>
            </a:extLst>
          </p:cNvPr>
          <p:cNvSpPr/>
          <p:nvPr/>
        </p:nvSpPr>
        <p:spPr>
          <a:xfrm>
            <a:off x="1187624" y="4978479"/>
            <a:ext cx="8847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(new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getDate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1700808"/>
            <a:ext cx="23762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, 11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3995936" y="1885474"/>
            <a:ext cx="50405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8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the get…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</a:rPr>
              <a:t>get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Number: </a:t>
            </a:r>
            <a:r>
              <a:rPr lang="en-US" sz="2000" dirty="0">
                <a:solidFill>
                  <a:srgbClr val="FF0000"/>
                </a:solidFill>
              </a:rPr>
              <a:t>0 for Sunday, 1 for Monday,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</a:rPr>
              <a:t>getFullYear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</a:t>
            </a:r>
            <a:r>
              <a:rPr lang="en-US" sz="2000" dirty="0">
                <a:solidFill>
                  <a:srgbClr val="FF0000"/>
                </a:solidFill>
              </a:rPr>
              <a:t>4 digit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E965AD-E153-40BB-ADE9-DB2F3465486F}"/>
              </a:ext>
            </a:extLst>
          </p:cNvPr>
          <p:cNvSpPr/>
          <p:nvPr/>
        </p:nvSpPr>
        <p:spPr>
          <a:xfrm>
            <a:off x="971601" y="292494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(new Date()).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getDay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if on a Friday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4C87E3-9540-4825-8970-89C0E25A796C}"/>
              </a:ext>
            </a:extLst>
          </p:cNvPr>
          <p:cNvSpPr/>
          <p:nvPr/>
        </p:nvSpPr>
        <p:spPr>
          <a:xfrm>
            <a:off x="971600" y="5229200"/>
            <a:ext cx="7056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(new Date()).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getFullYear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e.g. 2017                              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82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the get…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err="1">
                <a:solidFill>
                  <a:srgbClr val="FF0000"/>
                </a:solidFill>
              </a:rPr>
              <a:t>getHours</a:t>
            </a:r>
            <a:r>
              <a:rPr lang="en-CA" sz="2200" dirty="0">
                <a:solidFill>
                  <a:srgbClr val="FF0000"/>
                </a:solidFill>
              </a:rPr>
              <a:t>()</a:t>
            </a:r>
            <a:r>
              <a:rPr lang="en-CA" sz="2200" dirty="0"/>
              <a:t>   method 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err="1">
                <a:solidFill>
                  <a:srgbClr val="FF0000"/>
                </a:solidFill>
              </a:rPr>
              <a:t>getMinutes</a:t>
            </a:r>
            <a:r>
              <a:rPr lang="en-CA" sz="2200" dirty="0">
                <a:solidFill>
                  <a:srgbClr val="FF0000"/>
                </a:solidFill>
              </a:rPr>
              <a:t>() </a:t>
            </a:r>
            <a:r>
              <a:rPr lang="en-CA" sz="2200" dirty="0"/>
              <a:t>method  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err="1">
                <a:solidFill>
                  <a:srgbClr val="FF0000"/>
                </a:solidFill>
              </a:rPr>
              <a:t>getSeconds</a:t>
            </a:r>
            <a:r>
              <a:rPr lang="en-CA" sz="2200" dirty="0">
                <a:solidFill>
                  <a:srgbClr val="FF0000"/>
                </a:solidFill>
              </a:rPr>
              <a:t>() </a:t>
            </a:r>
            <a:r>
              <a:rPr lang="en-CA" sz="2200" dirty="0"/>
              <a:t>method  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e.g.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myDate</a:t>
            </a:r>
            <a:r>
              <a:rPr lang="en-CA" sz="1800" dirty="0"/>
              <a:t> = new Date();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myHour</a:t>
            </a:r>
            <a:r>
              <a:rPr lang="en-CA" sz="1800" dirty="0"/>
              <a:t> = </a:t>
            </a:r>
            <a:r>
              <a:rPr lang="en-CA" sz="1800" dirty="0" err="1"/>
              <a:t>myDate.getHours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myMinutes</a:t>
            </a:r>
            <a:r>
              <a:rPr lang="en-CA" sz="1800" dirty="0"/>
              <a:t> = </a:t>
            </a:r>
            <a:r>
              <a:rPr lang="en-CA" sz="1800" dirty="0" err="1"/>
              <a:t>myDate.getMinutes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mySeconds</a:t>
            </a:r>
            <a:r>
              <a:rPr lang="en-CA" sz="1800" dirty="0"/>
              <a:t> = </a:t>
            </a:r>
            <a:r>
              <a:rPr lang="en-CA" sz="1800" dirty="0" err="1"/>
              <a:t>myDate.getSeconds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/>
              <a:t>alert(</a:t>
            </a:r>
            <a:r>
              <a:rPr lang="en-CA" sz="1800" dirty="0" err="1"/>
              <a:t>myHour</a:t>
            </a:r>
            <a:r>
              <a:rPr lang="en-CA" sz="1800" dirty="0"/>
              <a:t> + ":" +  </a:t>
            </a:r>
            <a:r>
              <a:rPr lang="en-CA" sz="1800" dirty="0" err="1"/>
              <a:t>myMinutes</a:t>
            </a:r>
            <a:r>
              <a:rPr lang="en-CA" sz="1800" dirty="0"/>
              <a:t>  + ":" + </a:t>
            </a:r>
            <a:r>
              <a:rPr lang="en-CA" sz="1800" dirty="0" err="1"/>
              <a:t>mySeconds</a:t>
            </a:r>
            <a:r>
              <a:rPr lang="en-CA" sz="1800" dirty="0"/>
              <a:t>); </a:t>
            </a:r>
            <a:r>
              <a:rPr lang="en-CA" sz="1800" dirty="0">
                <a:solidFill>
                  <a:srgbClr val="006600"/>
                </a:solidFill>
              </a:rPr>
              <a:t>// e.g. 10:9:5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Date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247687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effectLst/>
              </a:rPr>
              <a:t>toString</a:t>
            </a:r>
            <a:r>
              <a:rPr lang="en-US" sz="2400" dirty="0">
                <a:solidFill>
                  <a:srgbClr val="FF0000"/>
                </a:solidFill>
                <a:effectLst/>
              </a:rPr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effectLst/>
              </a:rPr>
              <a:t>toLocaleString</a:t>
            </a:r>
            <a:r>
              <a:rPr lang="en-US" sz="2400" dirty="0">
                <a:solidFill>
                  <a:srgbClr val="FF0000"/>
                </a:solidFill>
                <a:effectLst/>
              </a:rPr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effectLst/>
              </a:rPr>
              <a:t>toUTCString</a:t>
            </a:r>
            <a:r>
              <a:rPr lang="en-US" sz="2400" dirty="0">
                <a:solidFill>
                  <a:srgbClr val="FF0000"/>
                </a:solidFill>
                <a:effectLst/>
              </a:rPr>
              <a:t>(</a:t>
            </a:r>
            <a:r>
              <a:rPr lang="en-US" sz="2400" dirty="0">
                <a:effectLst/>
              </a:rPr>
              <a:t>) 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UTC: Universal Time Coordinated</a:t>
            </a:r>
            <a:endParaRPr lang="en-US" sz="2400" dirty="0">
              <a:effectLst/>
            </a:endParaRP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effectLst/>
              </a:rPr>
              <a:t>toDateString</a:t>
            </a:r>
            <a:r>
              <a:rPr lang="en-US" sz="2400" dirty="0">
                <a:solidFill>
                  <a:srgbClr val="FF0000"/>
                </a:solidFill>
                <a:effectLst/>
              </a:rPr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For Example:</a:t>
            </a: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10C827-9441-4A1F-83EA-CAF9AAF9C1AB}"/>
              </a:ext>
            </a:extLst>
          </p:cNvPr>
          <p:cNvSpPr/>
          <p:nvPr/>
        </p:nvSpPr>
        <p:spPr>
          <a:xfrm>
            <a:off x="683568" y="4088489"/>
            <a:ext cx="77768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 11:11:50 GMT-0400 (Eastern Daylight Time)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 11:11:50 GMT-0400 (Eastern Daylight Time)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toLocaleString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6/2/2016, 11:11:50 AM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toUTCString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Thu, 02 Jun 2016 15:11:50 GMT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toDateString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974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316580"/>
              </p:ext>
            </p:extLst>
          </p:nvPr>
        </p:nvGraphicFramePr>
        <p:xfrm>
          <a:off x="323526" y="1592572"/>
          <a:ext cx="8518849" cy="44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341652584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4339226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53515760"/>
                    </a:ext>
                  </a:extLst>
                </a:gridCol>
                <a:gridCol w="1390057">
                  <a:extLst>
                    <a:ext uri="{9D8B030D-6E8A-4147-A177-3AD203B41FA5}">
                      <a16:colId xmlns:a16="http://schemas.microsoft.com/office/drawing/2014/main" xmlns="" val="2494212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desciption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817879"/>
                  </a:ext>
                </a:extLst>
              </a:tr>
              <a:tr h="377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Math.max</a:t>
                      </a:r>
                      <a:r>
                        <a:rPr lang="en-US" dirty="0"/>
                        <a:t>(0.52, 1)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2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min(x,</a:t>
                      </a:r>
                      <a:r>
                        <a:rPr lang="en-US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Math.min</a:t>
                      </a:r>
                      <a:r>
                        <a:rPr lang="en-US" dirty="0"/>
                        <a:t>(0.52, 1)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73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pow(x,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to the</a:t>
                      </a:r>
                      <a:r>
                        <a:rPr lang="en-US" baseline="0" dirty="0"/>
                        <a:t> power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Math. pow(2, 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02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sqrt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root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Math. </a:t>
                      </a:r>
                      <a:r>
                        <a:rPr lang="en-US" dirty="0" err="1"/>
                        <a:t>sqrt</a:t>
                      </a:r>
                      <a:r>
                        <a:rPr lang="en-US" dirty="0"/>
                        <a:t>(9)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181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closest to and not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Math.ceil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06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closest to and not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Math.floor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0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Math.round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6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floating point number between 0 (inclusive) and 1 (exclusive)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Math.random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0.03517110995016992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61754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830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8090</TotalTime>
  <Words>2175</Words>
  <Application>Microsoft Office PowerPoint</Application>
  <PresentationFormat>화면 슬라이드 쇼(4:3)</PresentationFormat>
  <Paragraphs>436</Paragraphs>
  <Slides>31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Compass</vt:lpstr>
      <vt:lpstr>WEB222 - Web Programming Principles</vt:lpstr>
      <vt:lpstr>Agenda</vt:lpstr>
      <vt:lpstr>Date Object</vt:lpstr>
      <vt:lpstr>Date Object</vt:lpstr>
      <vt:lpstr>Date Object: the get… Methods</vt:lpstr>
      <vt:lpstr>Date Object: the get… Methods</vt:lpstr>
      <vt:lpstr>Date Object: the get… Methods</vt:lpstr>
      <vt:lpstr>Date Object: getting Date strings</vt:lpstr>
      <vt:lpstr>Math Methods</vt:lpstr>
      <vt:lpstr>Math Object – Math functions (rounding)</vt:lpstr>
      <vt:lpstr>Generating Random Numbers</vt:lpstr>
      <vt:lpstr>Creating User-defined Objects</vt:lpstr>
      <vt:lpstr>Create Objects - using literal notation</vt:lpstr>
      <vt:lpstr>The this Keyword</vt:lpstr>
      <vt:lpstr>Create Objects - dynamically add/delete members</vt:lpstr>
      <vt:lpstr>Create Objects - using function constructor</vt:lpstr>
      <vt:lpstr>Create Objects - using function constructor</vt:lpstr>
      <vt:lpstr>Using for-each loop for JS Objects</vt:lpstr>
      <vt:lpstr>Advanced: JS Object with Closure</vt:lpstr>
      <vt:lpstr>Prototypal Inheritance</vt:lpstr>
      <vt:lpstr>Prototypal Chain</vt:lpstr>
      <vt:lpstr>Example 1 - Object.create()</vt:lpstr>
      <vt:lpstr>Example 2 - prototype property</vt:lpstr>
      <vt:lpstr>JS OOP Example – Subject</vt:lpstr>
      <vt:lpstr>JS OOP Example – Subject</vt:lpstr>
      <vt:lpstr>JS OOP Example – Subject</vt:lpstr>
      <vt:lpstr>JS OOP Example - Person</vt:lpstr>
      <vt:lpstr>JS OOP Example - Person</vt:lpstr>
      <vt:lpstr>JS OOP Example - Person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4 - WEB222</dc:title>
  <dc:creator>Wei Song</dc:creator>
  <cp:lastModifiedBy>k</cp:lastModifiedBy>
  <cp:revision>329</cp:revision>
  <cp:lastPrinted>2001-07-23T19:37:02Z</cp:lastPrinted>
  <dcterms:created xsi:type="dcterms:W3CDTF">2001-03-26T00:24:34Z</dcterms:created>
  <dcterms:modified xsi:type="dcterms:W3CDTF">2020-06-12T03:08:02Z</dcterms:modified>
</cp:coreProperties>
</file>