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66" r:id="rId2"/>
    <p:sldId id="279" r:id="rId3"/>
    <p:sldId id="280" r:id="rId4"/>
    <p:sldId id="288" r:id="rId5"/>
    <p:sldId id="342" r:id="rId6"/>
    <p:sldId id="344" r:id="rId7"/>
    <p:sldId id="343" r:id="rId8"/>
    <p:sldId id="281" r:id="rId9"/>
    <p:sldId id="282" r:id="rId10"/>
    <p:sldId id="338" r:id="rId11"/>
    <p:sldId id="315" r:id="rId12"/>
    <p:sldId id="292" r:id="rId13"/>
    <p:sldId id="340" r:id="rId14"/>
    <p:sldId id="297" r:id="rId15"/>
    <p:sldId id="298" r:id="rId16"/>
    <p:sldId id="319" r:id="rId17"/>
    <p:sldId id="299" r:id="rId18"/>
    <p:sldId id="320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45" r:id="rId27"/>
    <p:sldId id="346" r:id="rId28"/>
    <p:sldId id="348" r:id="rId29"/>
    <p:sldId id="307" r:id="rId30"/>
    <p:sldId id="308" r:id="rId31"/>
    <p:sldId id="311" r:id="rId32"/>
    <p:sldId id="309" r:id="rId33"/>
    <p:sldId id="339" r:id="rId34"/>
    <p:sldId id="314" r:id="rId35"/>
    <p:sldId id="341" r:id="rId3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9900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8" autoAdjust="0"/>
    <p:restoredTop sz="94632" autoAdjust="0"/>
  </p:normalViewPr>
  <p:slideViewPr>
    <p:cSldViewPr>
      <p:cViewPr>
        <p:scale>
          <a:sx n="71" d="100"/>
          <a:sy n="71" d="100"/>
        </p:scale>
        <p:origin x="-11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&lt;element attribute=value&gt;Content&lt;/element&gt;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DTD-less DOCTYPE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uses a DOCTYPE declaration which is very short, due to its lack of references to a Document Type Definition in the form of a URL and/or FPI. All it contains is the tag name of the root element of the document, HTML.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E56D61-891B-4934-B088-536617AE37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937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345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607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ul</a:t>
            </a:r>
            <a:r>
              <a:rPr lang="en-US" dirty="0"/>
              <a:t> {list-style-type: none;}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Nested list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one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sub for item one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sub for item one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two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three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DocType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absent in HTML document?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HTML document which lacks a DOCTYPE, will be rendered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bugwards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compatibility mode (Quirk Mode), since it is assumed to be an older document which was written before DOCTYPE became widely used.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will not be able to use a HTML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Markup Language)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check the page coding. 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requires the DOCTYPE declaration.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may not be implemented as planned.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WEB222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9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WEB222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WEB222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WEB222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Core / Global</a:t>
            </a:r>
            <a:r>
              <a:rPr lang="en-CA" baseline="0" dirty="0"/>
              <a:t> attributes: id, title, class, style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49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DTD-less DOCTYPE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uses a DOCTYPE declaration which is very short, due to its lack of references to a Document Type Definition in the form of a URL and/or FPI. All it contains is the tag name of the root element of the document, HTML.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globalAttribut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ld_Wide_Web_Consortiu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HTML5-templat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tags-heading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tags-paragraph+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html5/html-author/charre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web222/code/html/tags-pre-entitie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tags-presentatio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list-unordere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list-order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list-defini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list-nested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image.html" TargetMode="External"/><Relationship Id="rId2" Type="http://schemas.openxmlformats.org/officeDocument/2006/relationships/hyperlink" Target="https://scs.senecac.on.ca/~wei.song/int222/code/html/imag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imageMaps.html" TargetMode="External"/><Relationship Id="rId2" Type="http://schemas.openxmlformats.org/officeDocument/2006/relationships/hyperlink" Target="https://scs.senecac.on.ca/~wei.song/int222/code/html/imageMap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dex.html#timetab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hyperlink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HTML/HTML5" TargetMode="External"/><Relationship Id="rId7" Type="http://schemas.openxmlformats.org/officeDocument/2006/relationships/hyperlink" Target="https://thimble.mozilla.org/" TargetMode="External"/><Relationship Id="rId2" Type="http://schemas.openxmlformats.org/officeDocument/2006/relationships/hyperlink" Target="https://developer.mozilla.org/en-US/docs/Web/Guide/HTM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reservlets.com/html5-tutorial/basic-html5-document.html" TargetMode="External"/><Relationship Id="rId5" Type="http://schemas.openxmlformats.org/officeDocument/2006/relationships/hyperlink" Target="https://developer.mozilla.org/en-US/docs/Web/HTML/Attributes" TargetMode="External"/><Relationship Id="rId4" Type="http://schemas.openxmlformats.org/officeDocument/2006/relationships/hyperlink" Target="https://developer.mozilla.org/en-US/docs/Web/HTML/Element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HTM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5: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Introduction to HTML</a:t>
            </a:r>
          </a:p>
          <a:p>
            <a:pPr eaLnBrk="1" hangingPunct="1">
              <a:defRPr/>
            </a:pP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B311B94-A30D-4255-A6C1-A592F35020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Global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Also called HTML </a:t>
            </a:r>
            <a:r>
              <a:rPr lang="en-CA" sz="2400" dirty="0">
                <a:effectLst/>
              </a:rPr>
              <a:t>core attributes,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can be used on any HTML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36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globalAttributes.html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62316"/>
              </p:ext>
            </p:extLst>
          </p:nvPr>
        </p:nvGraphicFramePr>
        <p:xfrm>
          <a:off x="647564" y="3068960"/>
          <a:ext cx="7848872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44216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&lt;h2 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="Hello HTML!"&gt;Titled Heading Tag Example&lt;/h2&gt;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&lt;div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="className1 className2"&gt;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&lt;p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="xyz123"&gt;This para explains what is HTML&lt;/p&gt;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</a:t>
                      </a:r>
                      <a:r>
                        <a:rPr lang="en-CA" sz="2000" b="0" u="sng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font-family:arial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; color:#FF0000;"&gt;Some text...&lt;/p&gt;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&lt;/div&gt;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1360530" y="3429000"/>
            <a:ext cx="76319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12930" y="3861048"/>
            <a:ext cx="76319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85129" y="4193468"/>
            <a:ext cx="49458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504546" y="4581128"/>
            <a:ext cx="76319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8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is the latest standard that defines HTML</a:t>
            </a:r>
            <a:r>
              <a:rPr lang="en-CA" sz="2000" dirty="0"/>
              <a:t>.</a:t>
            </a:r>
          </a:p>
          <a:p>
            <a:pPr lvl="1"/>
            <a:r>
              <a:rPr lang="en-CA" sz="1800" dirty="0"/>
              <a:t>HTML: created in 1990 and standardized as HTML 4 in 1997.</a:t>
            </a:r>
          </a:p>
          <a:p>
            <a:pPr lvl="1"/>
            <a:r>
              <a:rPr lang="en-CA" sz="1800" dirty="0" err="1"/>
              <a:t>xHTML</a:t>
            </a:r>
            <a:r>
              <a:rPr lang="en-CA" sz="1800" dirty="0"/>
              <a:t> (XML + HTML) became a </a:t>
            </a:r>
            <a:r>
              <a:rPr lang="en-CA" sz="1800" dirty="0">
                <a:hlinkClick r:id="rId3"/>
              </a:rPr>
              <a:t>W3C</a:t>
            </a:r>
            <a:r>
              <a:rPr lang="en-CA" sz="1800" dirty="0"/>
              <a:t> Recommendation in 2000.</a:t>
            </a:r>
          </a:p>
          <a:p>
            <a:pPr lvl="1"/>
            <a:r>
              <a:rPr lang="en-CA" sz="1800" dirty="0"/>
              <a:t>HTML5 is a candidate recommendation of W3C as of 2012.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HTML5 comes with a number of new elements, attributes, and behaviors.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/>
              <a:t>Providing new semantic, graphics, and multimedia elements.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/>
              <a:t>designed to deliver rich web content without the need for additional plugins.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A larger set of technologies that allows more diverse and powerful Web sites and applications.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form elements </a:t>
            </a:r>
            <a:r>
              <a:rPr lang="en-CA" sz="1800" dirty="0"/>
              <a:t>and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API's </a:t>
            </a:r>
            <a:r>
              <a:rPr lang="en-CA" sz="1800" dirty="0"/>
              <a:t>to make it </a:t>
            </a:r>
            <a:r>
              <a:rPr lang="en-CA" sz="1800" dirty="0">
                <a:effectLst/>
              </a:rPr>
              <a:t>easier to build web applications.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Supporting cross-platform</a:t>
            </a:r>
            <a:r>
              <a:rPr lang="en-CA" sz="1800" dirty="0"/>
              <a:t>, designed to </a:t>
            </a:r>
            <a:r>
              <a:rPr lang="en-CA" sz="1800" dirty="0">
                <a:effectLst/>
              </a:rPr>
              <a:t>work on types of hardware </a:t>
            </a:r>
            <a:r>
              <a:rPr lang="en-CA" sz="1800" dirty="0"/>
              <a:t>(PCs, Tablets, Phones, TVs,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  <p:pic>
        <p:nvPicPr>
          <p:cNvPr id="1026" name="Picture 2" descr="HTML5 logo and wordmark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6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632848" cy="468051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html&gt;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r>
              <a:rPr lang="en-US" sz="18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</a:t>
            </a: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18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&lt;meta charset="UTF-8" /&gt;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800" dirty="0">
                <a:effectLst/>
              </a:rPr>
              <a:t>&lt;title&gt;WEB222&lt;/title&gt;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&lt;link </a:t>
            </a:r>
            <a:r>
              <a:rPr lang="en-US" sz="1800" dirty="0" err="1">
                <a:effectLst/>
              </a:rPr>
              <a:t>href</a:t>
            </a:r>
            <a:r>
              <a:rPr lang="en-US" sz="1800" dirty="0">
                <a:effectLst/>
              </a:rPr>
              <a:t>="</a:t>
            </a:r>
            <a:r>
              <a:rPr lang="en-US" sz="1800" dirty="0" err="1">
                <a:effectLst/>
              </a:rPr>
              <a:t>css</a:t>
            </a:r>
            <a:r>
              <a:rPr lang="en-US" sz="1800" dirty="0">
                <a:effectLst/>
              </a:rPr>
              <a:t>/mystyle.css" </a:t>
            </a:r>
            <a:r>
              <a:rPr lang="en-US" sz="1800" dirty="0" err="1">
                <a:effectLst/>
              </a:rPr>
              <a:t>rel</a:t>
            </a:r>
            <a:r>
              <a:rPr lang="en-US" sz="1800" dirty="0">
                <a:effectLst/>
              </a:rPr>
              <a:t>="stylesheet"/&gt;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&lt;script </a:t>
            </a:r>
            <a:r>
              <a:rPr lang="en-US" sz="1800" dirty="0" err="1">
                <a:effectLst/>
              </a:rPr>
              <a:t>src</a:t>
            </a:r>
            <a:r>
              <a:rPr lang="en-US" sz="1800" dirty="0">
                <a:effectLst/>
              </a:rPr>
              <a:t>="</a:t>
            </a:r>
            <a:r>
              <a:rPr lang="en-US" sz="1800" dirty="0" err="1">
                <a:effectLst/>
              </a:rPr>
              <a:t>js</a:t>
            </a:r>
            <a:r>
              <a:rPr lang="en-US" sz="1800" dirty="0">
                <a:effectLst/>
              </a:rPr>
              <a:t>/myscript.js"&gt;&lt;/script&gt;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&lt;h1&gt;Basic HTML Document Structure&lt;/h1&gt;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&lt;p&gt;This is a paragraph.&lt;/p&gt;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&lt;p&gt;Here are links to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   &lt;a </a:t>
            </a:r>
            <a:r>
              <a:rPr lang="en-US" sz="1800" dirty="0" err="1">
                <a:effectLst/>
              </a:rPr>
              <a:t>href</a:t>
            </a:r>
            <a:r>
              <a:rPr lang="en-US" sz="1800" dirty="0">
                <a:effectLst/>
              </a:rPr>
              <a:t>="https://ict.senecacollege.ca/"&gt;School of ICT&lt;/a&gt; and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   &lt;a </a:t>
            </a:r>
            <a:r>
              <a:rPr lang="en-US" sz="1800" dirty="0" err="1">
                <a:effectLst/>
              </a:rPr>
              <a:t>href</a:t>
            </a:r>
            <a:r>
              <a:rPr lang="en-US" sz="1800" dirty="0">
                <a:effectLst/>
              </a:rPr>
              <a:t>="http://www.senecacollege.ca/"&gt;Seneca College.&lt;/a&gt;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&lt;/p&gt;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19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255861"/>
            <a:ext cx="4889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149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for creating HTML5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255861"/>
            <a:ext cx="488975" cy="4762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6220257-E0D0-4DEA-9F49-624A4AB2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38450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HTML5 template file: </a:t>
            </a:r>
            <a:r>
              <a:rPr lang="en-US" sz="2800" dirty="0">
                <a:hlinkClick r:id="rId3"/>
              </a:rPr>
              <a:t>HTML5-template.html</a:t>
            </a:r>
            <a:endParaRPr lang="en-US" sz="2800" dirty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&lt;script&gt;&lt;/script&gt; tags are used to enclose JavaScript file.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&lt;link&gt; tag is used to enclose CSS file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Note: for the WEB222 course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CA" sz="2400" dirty="0">
                <a:effectLst/>
              </a:rPr>
              <a:t>You must use lower case for all HTML tags and attribute names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CA" sz="2400" dirty="0">
                <a:effectLst/>
              </a:rPr>
              <a:t>You must use HTML5 document type and "UTF-8" charset for all web pages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63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/>
              </a:rPr>
              <a:t>HTML Structural Elements</a:t>
            </a:r>
            <a:endParaRPr lang="en-US" sz="40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001283"/>
              </p:ext>
            </p:extLst>
          </p:nvPr>
        </p:nvGraphicFramePr>
        <p:xfrm>
          <a:off x="395536" y="1340768"/>
          <a:ext cx="8229600" cy="475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 tag 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468">
                <a:tc>
                  <a:txBody>
                    <a:bodyPr/>
                    <a:lstStyle/>
                    <a:p>
                      <a:r>
                        <a:rPr lang="en-US" dirty="0"/>
                        <a:t>&lt;!DOCTYPE&gt;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document type (is </a:t>
                      </a:r>
                      <a:r>
                        <a:rPr lang="en-US" b="1" dirty="0">
                          <a:solidFill>
                            <a:srgbClr val="660033"/>
                          </a:solidFill>
                        </a:rPr>
                        <a:t>HTML5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&lt;html&gt;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html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information about the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7696">
                <a:tc>
                  <a:txBody>
                    <a:bodyPr/>
                    <a:lstStyle/>
                    <a:p>
                      <a:r>
                        <a:rPr lang="en-US" dirty="0"/>
                        <a:t>&lt;title&gt;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the document 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&lt;meta&gt;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meta information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&lt;link&gt;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resource reference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&lt;script&gt;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/>
                        <a:t>&lt;style&gt;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style 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&lt;body&gt;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body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/>
                        <a:t>&lt;!--...--&gt;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114018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MDN: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HTML element 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17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Heading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480365"/>
              </p:ext>
            </p:extLst>
          </p:nvPr>
        </p:nvGraphicFramePr>
        <p:xfrm>
          <a:off x="762000" y="1752600"/>
          <a:ext cx="7543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tags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&lt;h1&gt;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1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&lt;h1&gt;.......&lt;/h1&gt;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&lt;h2&gt;.......&lt;/h2&gt;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&lt;h3&gt;.......&lt;/h3&gt;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&lt;h4&gt;.......&lt;/h4&gt;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&lt;h5&gt;.......&lt;/h5&gt;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&lt;h6&gt;.......&lt;/h6&gt;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&lt;h2&gt;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&lt;h3&gt;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&lt;h4&gt;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&lt;h5&gt;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&lt;h6&gt;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 Tag 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1" y="1600200"/>
            <a:ext cx="3982343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tags-headings.html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013" y="1556792"/>
            <a:ext cx="43570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&lt;!DOC TYPE html&gt;</a:t>
            </a:r>
          </a:p>
          <a:p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</a:t>
            </a:r>
            <a:r>
              <a:rPr lang="en-CA" dirty="0" err="1"/>
              <a:t>en</a:t>
            </a:r>
            <a:r>
              <a:rPr lang="en-CA" dirty="0"/>
              <a:t>"&gt;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   &lt;meta charset="UTF-8" /&gt;</a:t>
            </a:r>
          </a:p>
          <a:p>
            <a:r>
              <a:rPr lang="en-CA" dirty="0"/>
              <a:t>   &lt;title&gt;WEB222&lt;/title&gt;</a:t>
            </a:r>
          </a:p>
          <a:p>
            <a:r>
              <a:rPr lang="en-CA" dirty="0"/>
              <a:t> &lt;/head&gt;</a:t>
            </a:r>
          </a:p>
          <a:p>
            <a:r>
              <a:rPr lang="en-CA" dirty="0"/>
              <a:t> &lt;body&gt;</a:t>
            </a:r>
          </a:p>
          <a:p>
            <a:r>
              <a:rPr lang="en-CA" dirty="0"/>
              <a:t>    &lt;h1&gt;HTML Heading - Level 1&lt;/h1&gt;</a:t>
            </a:r>
          </a:p>
          <a:p>
            <a:r>
              <a:rPr lang="en-CA" dirty="0"/>
              <a:t>    &lt;h2&gt;HTML Heading - Level 2&lt;/h2&gt;</a:t>
            </a:r>
          </a:p>
          <a:p>
            <a:r>
              <a:rPr lang="en-CA" dirty="0"/>
              <a:t>    &lt;h3&gt;HTML Heading - Level 3&lt;/h3&gt;</a:t>
            </a:r>
          </a:p>
          <a:p>
            <a:r>
              <a:rPr lang="en-CA" dirty="0"/>
              <a:t>    &lt;h4&gt;HTML Heading - Level 4&lt;/h4&gt;</a:t>
            </a:r>
          </a:p>
          <a:p>
            <a:r>
              <a:rPr lang="en-CA" dirty="0"/>
              <a:t>    &lt;h5&gt;HTML Heading - Level 5&lt;/h5&gt;</a:t>
            </a:r>
          </a:p>
          <a:p>
            <a:r>
              <a:rPr lang="en-CA" dirty="0"/>
              <a:t>    &lt;h6&gt;HTML Heading - Level 6&lt;/h6&gt;</a:t>
            </a:r>
          </a:p>
          <a:p>
            <a:r>
              <a:rPr lang="en-CA" dirty="0"/>
              <a:t> 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8235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307028"/>
              </p:ext>
            </p:extLst>
          </p:nvPr>
        </p:nvGraphicFramePr>
        <p:xfrm>
          <a:off x="611560" y="1405384"/>
          <a:ext cx="7776863" cy="423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&lt;p&gt;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paragraph.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&lt;p&gt;.......&lt;/p&gt;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4472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long quotation.</a:t>
                      </a:r>
                    </a:p>
                    <a:p>
                      <a:r>
                        <a:rPr lang="en-US" dirty="0"/>
                        <a:t>It will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indent</a:t>
                      </a:r>
                      <a:r>
                        <a:rPr lang="en-US" dirty="0"/>
                        <a:t> the right and left margins both on the display and in print form.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blockquote</a:t>
                      </a:r>
                      <a:r>
                        <a:rPr lang="en-US" altLang="ko-KR" dirty="0" smtClean="0"/>
                        <a:t>&gt;.......&lt;/</a:t>
                      </a:r>
                      <a:r>
                        <a:rPr lang="en-US" altLang="ko-KR" dirty="0" err="1" smtClean="0"/>
                        <a:t>blockquote</a:t>
                      </a:r>
                      <a:r>
                        <a:rPr lang="en-US" altLang="ko-KR" dirty="0" smtClean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r>
                        <a:rPr lang="en-US"/>
                        <a:t>&lt;pre&gt;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pre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formatted</a:t>
                      </a:r>
                      <a:r>
                        <a:rPr lang="en-US" dirty="0"/>
                        <a:t> text,</a:t>
                      </a:r>
                      <a:r>
                        <a:rPr lang="en-US" baseline="0" dirty="0"/>
                        <a:t> e.g.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keep white space</a:t>
                      </a:r>
                      <a:r>
                        <a:rPr lang="en-US" baseline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en-US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&lt;pre&gt;.......&lt;/pre&gt;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br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single line break</a:t>
                      </a:r>
                      <a:r>
                        <a:rPr lang="en-US" dirty="0" smtClean="0"/>
                        <a:t>.(</a:t>
                      </a:r>
                      <a:r>
                        <a:rPr lang="ko-KR" altLang="en-US" dirty="0" err="1" smtClean="0"/>
                        <a:t>줄바꿈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br</a:t>
                      </a:r>
                      <a:r>
                        <a:rPr lang="en-US" altLang="ko-KR" dirty="0" smtClean="0"/>
                        <a:t> /&gt;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/>
                        <a:t>&lt;hr&gt;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horizontal rule.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hr</a:t>
                      </a:r>
                      <a:r>
                        <a:rPr lang="en-US" altLang="ko-KR" dirty="0" smtClean="0"/>
                        <a:t>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2344">
                <a:tc>
                  <a:txBody>
                    <a:bodyPr/>
                    <a:lstStyle/>
                    <a:p>
                      <a:r>
                        <a:rPr lang="en-US" dirty="0"/>
                        <a:t>&lt;mark&gt;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 parts of a text.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&lt;mark&gt;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5775647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tags-paragraph+.html</a:t>
            </a:r>
            <a:endParaRPr lang="en-CA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Whitespace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2448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FF0000"/>
                </a:solidFill>
                <a:effectLst/>
              </a:rPr>
              <a:t>Whitespace characters </a:t>
            </a:r>
          </a:p>
          <a:p>
            <a:pPr lvl="1"/>
            <a:r>
              <a:rPr lang="en-CA" sz="2000" dirty="0">
                <a:effectLst/>
              </a:rPr>
              <a:t>spaces, tabs, and newlines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  <a:effectLst/>
              </a:rPr>
              <a:t>HTML treats them as 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space</a:t>
            </a:r>
            <a:r>
              <a:rPr lang="en-CA" sz="2000" dirty="0"/>
              <a:t>.</a:t>
            </a:r>
            <a:endParaRPr lang="en-CA" sz="20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FF0000"/>
                </a:solidFill>
              </a:rPr>
              <a:t>HTML Entities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Reserved characters in HTML must be replaced with character entities</a:t>
            </a:r>
            <a:r>
              <a:rPr lang="en-CA" sz="2000" dirty="0"/>
              <a:t>.</a:t>
            </a:r>
          </a:p>
          <a:p>
            <a:pPr lvl="1"/>
            <a:r>
              <a:rPr lang="en-CA" sz="2000" dirty="0"/>
              <a:t>Some useful html </a:t>
            </a:r>
            <a:r>
              <a:rPr lang="en-CA" sz="2000" dirty="0">
                <a:hlinkClick r:id="rId3"/>
              </a:rPr>
              <a:t>character entities</a:t>
            </a:r>
            <a:r>
              <a:rPr lang="en-CA" sz="20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71969"/>
              </p:ext>
            </p:extLst>
          </p:nvPr>
        </p:nvGraphicFramePr>
        <p:xfrm>
          <a:off x="1403648" y="3429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5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2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Name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#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non-breaking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nbsp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&amp;#160;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lt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gt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&amp;#62;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ampersand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&amp;#38;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&amp;copy;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&amp;#169;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4810" y="5733760"/>
            <a:ext cx="487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4"/>
              </a:rPr>
              <a:t>tags-pre-entities.html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302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218681"/>
              </p:ext>
            </p:extLst>
          </p:nvPr>
        </p:nvGraphicFramePr>
        <p:xfrm>
          <a:off x="467544" y="1175266"/>
          <a:ext cx="8352927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2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41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Equivalent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bold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&lt;b&gt;.......&lt;/b&gt;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font-weight: bold; 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&lt;em&gt;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emphasized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&gt;....&lt;/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font-style: italic;</a:t>
                      </a:r>
                      <a:r>
                        <a:rPr lang="en-US" dirty="0"/>
                        <a:t>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&lt;i&gt;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italic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&gt;.......&lt;/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font-style: italic; 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&lt;u&gt;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text to be underlined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&lt;u&gt;.......&lt;/u&gt;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text-decoration: underline; </a:t>
                      </a:r>
                      <a:r>
                        <a:rPr lang="en-US" dirty="0"/>
                        <a:t>}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superscripted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&lt;sup&gt;...&lt;/sup&gt;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 err="1">
                          <a:solidFill>
                            <a:srgbClr val="9900CC"/>
                          </a:solidFill>
                        </a:rPr>
                        <a:t>font-size:small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; </a:t>
                      </a:r>
                      <a:r>
                        <a:rPr lang="en-US" dirty="0" err="1">
                          <a:solidFill>
                            <a:srgbClr val="9900CC"/>
                          </a:solidFill>
                        </a:rPr>
                        <a:t>vertical-align:top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&lt;sub&gt;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subscripted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&lt;sub&gt;...&lt;/sub&gt;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font-size: xx-small; vertical-align: bottom;}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992505"/>
            <a:ext cx="785921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tags-presentation.html  </a:t>
            </a:r>
            <a:endParaRPr lang="en-CA" sz="2400" dirty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/>
              <a:t>You may avoid using these tags. Use CSS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What is HTML?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Document structure/overview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HTML5 Structural Elements</a:t>
            </a:r>
            <a:endParaRPr lang="en-US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Important HTML elements and using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Image and Hyperlink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Three types of list tags in HTML: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Unordered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Ordered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Definition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77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001000" cy="234123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3000" dirty="0">
                <a:solidFill>
                  <a:srgbClr val="FF0000"/>
                </a:solidFill>
              </a:rPr>
              <a:t>tag displays an unordered bulleted list</a:t>
            </a:r>
            <a:r>
              <a:rPr lang="en-US" sz="3000" dirty="0"/>
              <a:t>. You can use CSS (</a:t>
            </a:r>
            <a:r>
              <a:rPr lang="en-US" sz="3000" dirty="0">
                <a:solidFill>
                  <a:srgbClr val="0000CC"/>
                </a:solidFill>
              </a:rPr>
              <a:t>list-style-type</a:t>
            </a:r>
            <a:r>
              <a:rPr lang="en-US" sz="3000" dirty="0"/>
              <a:t> property) to control the bullet style.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3000" dirty="0">
                <a:solidFill>
                  <a:srgbClr val="FF0000"/>
                </a:solidFill>
              </a:rPr>
              <a:t>tag is used to designate the individual list items in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Both the &lt;</a:t>
            </a:r>
            <a:r>
              <a:rPr lang="en-US" sz="3000" dirty="0" err="1"/>
              <a:t>ul</a:t>
            </a:r>
            <a:r>
              <a:rPr lang="en-US" sz="3000" dirty="0"/>
              <a:t>&gt; and the &lt;</a:t>
            </a:r>
            <a:r>
              <a:rPr lang="en-US" sz="3000" dirty="0" err="1"/>
              <a:t>li</a:t>
            </a:r>
            <a:r>
              <a:rPr lang="en-US" sz="3000" dirty="0"/>
              <a:t>&gt; require a closing tag (&lt;/</a:t>
            </a:r>
            <a:r>
              <a:rPr lang="en-US" sz="3000" dirty="0" err="1"/>
              <a:t>ul</a:t>
            </a:r>
            <a:r>
              <a:rPr lang="en-US" sz="3000" dirty="0"/>
              <a:t>&gt; and &lt;/</a:t>
            </a:r>
            <a:r>
              <a:rPr lang="en-US" sz="3000" dirty="0" err="1"/>
              <a:t>li</a:t>
            </a:r>
            <a:r>
              <a:rPr lang="en-US" sz="3000" dirty="0"/>
              <a:t>&gt;).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26128"/>
              </p:ext>
            </p:extLst>
          </p:nvPr>
        </p:nvGraphicFramePr>
        <p:xfrm>
          <a:off x="899592" y="3861048"/>
          <a:ext cx="71287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1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ul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unordered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dirty="0"/>
                        <a:t>&lt;ul&gt; 	 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 &lt;li&gt; ...... &lt;/li&gt;</a:t>
                      </a:r>
                    </a:p>
                    <a:p>
                      <a:r>
                        <a:rPr lang="it-IT" dirty="0"/>
                        <a:t>&lt;/ul&gt;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li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0829" y="5836108"/>
            <a:ext cx="3144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 </a:t>
            </a:r>
            <a:r>
              <a:rPr lang="en-US" sz="2400" dirty="0">
                <a:hlinkClick r:id="rId3"/>
              </a:rPr>
              <a:t>list-unordered.html</a:t>
            </a:r>
            <a:endParaRPr lang="en-CA" sz="2400" dirty="0"/>
          </a:p>
        </p:txBody>
      </p:sp>
      <p:sp>
        <p:nvSpPr>
          <p:cNvPr id="7" name="타원 6"/>
          <p:cNvSpPr/>
          <p:nvPr/>
        </p:nvSpPr>
        <p:spPr>
          <a:xfrm>
            <a:off x="5292080" y="4005064"/>
            <a:ext cx="2808312" cy="2061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4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7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</a:t>
            </a: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2800" dirty="0">
                <a:solidFill>
                  <a:srgbClr val="FF0000"/>
                </a:solidFill>
              </a:rPr>
              <a:t>tag displays an ordered list</a:t>
            </a:r>
            <a:r>
              <a:rPr lang="en-US" sz="2800" dirty="0"/>
              <a:t>. You can use CSS (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 </a:t>
            </a:r>
            <a:r>
              <a:rPr lang="en-US" sz="2800" dirty="0"/>
              <a:t>property) to control the sequence style.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&lt;</a:t>
            </a:r>
            <a:r>
              <a:rPr lang="en-US" sz="2800" dirty="0" err="1">
                <a:solidFill>
                  <a:srgbClr val="FF0000"/>
                </a:solidFill>
              </a:rPr>
              <a:t>li</a:t>
            </a:r>
            <a:r>
              <a:rPr lang="en-US" sz="2800" dirty="0">
                <a:solidFill>
                  <a:srgbClr val="FF0000"/>
                </a:solidFill>
              </a:rPr>
              <a:t>&gt; tag is used to designate the individual list items in the list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Both the &lt;</a:t>
            </a:r>
            <a:r>
              <a:rPr lang="en-US" sz="2800" dirty="0" err="1"/>
              <a:t>ol</a:t>
            </a:r>
            <a:r>
              <a:rPr lang="en-US" sz="2800" dirty="0"/>
              <a:t>&gt; and the &lt;</a:t>
            </a:r>
            <a:r>
              <a:rPr lang="en-US" sz="2800" dirty="0" err="1"/>
              <a:t>li</a:t>
            </a:r>
            <a:r>
              <a:rPr lang="en-US" sz="2800" dirty="0"/>
              <a:t>&gt; require a closing tag (&lt;/</a:t>
            </a:r>
            <a:r>
              <a:rPr lang="en-US" sz="2800" dirty="0" err="1"/>
              <a:t>ol</a:t>
            </a:r>
            <a:r>
              <a:rPr lang="en-US" sz="2800" dirty="0"/>
              <a:t>&gt; and &lt;/</a:t>
            </a:r>
            <a:r>
              <a:rPr lang="en-US" sz="2800" dirty="0" err="1"/>
              <a:t>li</a:t>
            </a:r>
            <a:r>
              <a:rPr lang="en-US" sz="2800" dirty="0"/>
              <a:t>&gt;).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07156"/>
              </p:ext>
            </p:extLst>
          </p:nvPr>
        </p:nvGraphicFramePr>
        <p:xfrm>
          <a:off x="1043608" y="3933056"/>
          <a:ext cx="7010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4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ol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dirty="0"/>
                        <a:t>&lt;ol </a:t>
                      </a:r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start="3"</a:t>
                      </a:r>
                      <a:r>
                        <a:rPr lang="it-IT" dirty="0"/>
                        <a:t>&gt; 	 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 &lt;li&gt; ...... &lt;/li&gt;</a:t>
                      </a:r>
                    </a:p>
                    <a:p>
                      <a:r>
                        <a:rPr lang="it-IT" dirty="0"/>
                        <a:t>&lt;/ol&gt;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li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839544"/>
            <a:ext cx="264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 </a:t>
            </a:r>
            <a:r>
              <a:rPr lang="en-CA" sz="2400" dirty="0">
                <a:hlinkClick r:id="rId2"/>
              </a:rPr>
              <a:t>list-orderd.html</a:t>
            </a:r>
            <a:endParaRPr lang="en-CA" sz="2400" dirty="0"/>
          </a:p>
        </p:txBody>
      </p:sp>
      <p:sp>
        <p:nvSpPr>
          <p:cNvPr id="7" name="타원 6"/>
          <p:cNvSpPr/>
          <p:nvPr/>
        </p:nvSpPr>
        <p:spPr>
          <a:xfrm>
            <a:off x="5292080" y="4005064"/>
            <a:ext cx="2808312" cy="2061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23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&lt;dl&gt; encloses a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en-US" sz="2600" dirty="0">
                <a:solidFill>
                  <a:srgbClr val="FF0000"/>
                </a:solidFill>
              </a:rPr>
              <a:t> list</a:t>
            </a:r>
            <a:r>
              <a:rPr lang="en-US" sz="26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 definition list contains </a:t>
            </a:r>
          </a:p>
          <a:p>
            <a:pPr lvl="1"/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</a:t>
            </a:r>
            <a:r>
              <a:rPr lang="en-US" sz="2200" dirty="0"/>
              <a:t>, which are defined with the &lt;</a:t>
            </a:r>
            <a:r>
              <a:rPr lang="en-US" sz="2200" dirty="0" err="1"/>
              <a:t>d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200" dirty="0"/>
              <a:t>&gt; tag, and 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descriptions</a:t>
            </a:r>
            <a:r>
              <a:rPr lang="en-US" sz="2200" dirty="0"/>
              <a:t>, which are defined with the &lt;</a:t>
            </a:r>
            <a:r>
              <a:rPr lang="en-US" sz="2200" dirty="0" err="1"/>
              <a:t>d</a:t>
            </a:r>
            <a:r>
              <a:rPr lang="en-US" sz="22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200" dirty="0"/>
              <a:t>&gt; tag.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Each &lt;dl&gt;, &lt;</a:t>
            </a:r>
            <a:r>
              <a:rPr lang="en-US" sz="2600" dirty="0" err="1"/>
              <a:t>dt</a:t>
            </a:r>
            <a:r>
              <a:rPr lang="en-US" sz="2600" dirty="0"/>
              <a:t>&gt; and &lt;</a:t>
            </a:r>
            <a:r>
              <a:rPr lang="en-US" sz="2600" dirty="0" err="1"/>
              <a:t>dd</a:t>
            </a:r>
            <a:r>
              <a:rPr lang="en-US" sz="2600" dirty="0"/>
              <a:t>&gt; tag requires a closing tag (&lt;/dl&gt;, &lt;</a:t>
            </a:r>
            <a:r>
              <a:rPr lang="en-US" sz="2600" dirty="0" err="1"/>
              <a:t>dt</a:t>
            </a:r>
            <a:r>
              <a:rPr lang="en-US" sz="2600" dirty="0"/>
              <a:t>&gt; and &lt;/</a:t>
            </a:r>
            <a:r>
              <a:rPr lang="en-US" sz="2600" dirty="0" err="1"/>
              <a:t>dd</a:t>
            </a:r>
            <a:r>
              <a:rPr lang="en-US" sz="2600" dirty="0"/>
              <a:t>&gt;).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By default, a browser will align terms on the left and indents each definition on a new 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The intent of a definition list is to display lists of terms and their corresponding descriptions</a:t>
            </a:r>
            <a:r>
              <a:rPr lang="en-US" sz="2600" dirty="0"/>
              <a:t>, such as in a glossary.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2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lists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91264"/>
              </p:ext>
            </p:extLst>
          </p:nvPr>
        </p:nvGraphicFramePr>
        <p:xfrm>
          <a:off x="971600" y="1772815"/>
          <a:ext cx="7105601" cy="266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8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948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37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list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&lt;dl&gt; 	 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&lt;/dl&gt;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77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term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04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description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4844479"/>
            <a:ext cx="308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list-definition.html</a:t>
            </a:r>
            <a:endParaRPr lang="en-CA" sz="2400" dirty="0"/>
          </a:p>
        </p:txBody>
      </p:sp>
      <p:sp>
        <p:nvSpPr>
          <p:cNvPr id="6" name="타원 5"/>
          <p:cNvSpPr/>
          <p:nvPr/>
        </p:nvSpPr>
        <p:spPr>
          <a:xfrm>
            <a:off x="4716016" y="1916832"/>
            <a:ext cx="3528392" cy="2927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66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762872" cy="4608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Ordered lists and Unordered lists can be nested - a combination of the two can also be nested</a:t>
            </a:r>
            <a:r>
              <a:rPr lang="en-US" sz="2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Each level will indented</a:t>
            </a:r>
            <a:r>
              <a:rPr lang="en-US" sz="2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Nested lists may look complicated however you just need remember the basic structure for ordered and unordered lists.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04025"/>
              </p:ext>
            </p:extLst>
          </p:nvPr>
        </p:nvGraphicFramePr>
        <p:xfrm>
          <a:off x="5364088" y="1556792"/>
          <a:ext cx="301446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40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8338">
                <a:tc>
                  <a:txBody>
                    <a:bodyPr/>
                    <a:lstStyle/>
                    <a:p>
                      <a:r>
                        <a:rPr lang="it-IT" sz="2000" dirty="0"/>
                        <a:t>&lt;ol&gt; 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   </a:t>
                      </a:r>
                      <a:r>
                        <a:rPr lang="it-IT" sz="2000" b="1" dirty="0">
                          <a:solidFill>
                            <a:srgbClr val="0000CC"/>
                          </a:solidFill>
                        </a:rPr>
                        <a:t>&lt;li&gt; </a:t>
                      </a:r>
                      <a:r>
                        <a:rPr lang="it-IT" sz="2000" dirty="0"/>
                        <a:t>...... </a:t>
                      </a:r>
                    </a:p>
                    <a:p>
                      <a:r>
                        <a:rPr lang="it-IT" sz="2000" dirty="0"/>
                        <a:t>      </a:t>
                      </a:r>
                      <a:r>
                        <a:rPr lang="it-IT" sz="20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&lt;ul&gt;</a:t>
                      </a:r>
                      <a:r>
                        <a:rPr lang="it-IT" sz="2000" dirty="0"/>
                        <a:t>	 </a:t>
                      </a:r>
                    </a:p>
                    <a:p>
                      <a:r>
                        <a:rPr lang="it-IT" sz="2000" dirty="0"/>
                        <a:t>         &lt;li&gt; ...... &lt;/li&gt;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         &lt;li&gt; ...... &lt;/li&gt;</a:t>
                      </a:r>
                    </a:p>
                    <a:p>
                      <a:r>
                        <a:rPr lang="it-IT" sz="2000" dirty="0"/>
                        <a:t>      </a:t>
                      </a:r>
                      <a:r>
                        <a:rPr lang="it-IT" sz="200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&lt;/ul&gt;</a:t>
                      </a:r>
                    </a:p>
                    <a:p>
                      <a:r>
                        <a:rPr lang="it-IT" sz="2000" dirty="0"/>
                        <a:t>   </a:t>
                      </a:r>
                      <a:r>
                        <a:rPr lang="it-IT" sz="2000" b="1" dirty="0">
                          <a:solidFill>
                            <a:srgbClr val="0000CC"/>
                          </a:solidFill>
                        </a:rPr>
                        <a:t>&lt;/li&gt;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&lt;/ol&gt;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947" y="5762787"/>
            <a:ext cx="262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list-nested.html</a:t>
            </a:r>
            <a:endParaRPr lang="en-CA" sz="2400" dirty="0"/>
          </a:p>
        </p:txBody>
      </p:sp>
      <p:sp>
        <p:nvSpPr>
          <p:cNvPr id="7" name="타원 6"/>
          <p:cNvSpPr/>
          <p:nvPr/>
        </p:nvSpPr>
        <p:spPr>
          <a:xfrm>
            <a:off x="4860032" y="1916832"/>
            <a:ext cx="3384376" cy="3845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12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 </a:t>
            </a:r>
            <a:r>
              <a:rPr lang="en-CA" sz="2400" dirty="0">
                <a:solidFill>
                  <a:srgbClr val="FF0000"/>
                </a:solidFill>
                <a:effectLst/>
              </a:rPr>
              <a:t>HTML </a:t>
            </a:r>
            <a:r>
              <a:rPr lang="en-C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C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 </a:t>
            </a:r>
            <a:r>
              <a:rPr lang="en-CA" sz="2400" dirty="0">
                <a:solidFill>
                  <a:srgbClr val="FF0000"/>
                </a:solidFill>
                <a:effectLst/>
              </a:rPr>
              <a:t>tags defines an image in a HTML page</a:t>
            </a:r>
            <a:r>
              <a:rPr lang="en-CA" sz="2400" dirty="0">
                <a:effectLst/>
              </a:rPr>
              <a:t>.</a:t>
            </a:r>
          </a:p>
          <a:p>
            <a:pPr lvl="1" indent="-342900"/>
            <a:r>
              <a:rPr lang="en-CA" sz="2000" dirty="0">
                <a:effectLst/>
              </a:rPr>
              <a:t>e.g. </a:t>
            </a:r>
          </a:p>
          <a:p>
            <a:pPr marL="457200" lvl="1" indent="0">
              <a:buNone/>
            </a:pPr>
            <a:r>
              <a:rPr lang="en-CA" sz="1800" dirty="0">
                <a:effectLst/>
              </a:rPr>
              <a:t>&lt;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CA" sz="1800" dirty="0">
                <a:effectLst/>
              </a:rPr>
              <a:t> 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CA" sz="1800" dirty="0">
                <a:effectLst/>
              </a:rPr>
              <a:t>="logo.png"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</a:t>
            </a:r>
            <a:r>
              <a:rPr lang="en-CA" sz="1800" dirty="0">
                <a:effectLst/>
              </a:rPr>
              <a:t>="Seneca College" 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 &lt;</a:t>
            </a:r>
            <a:r>
              <a:rPr lang="en-CA" sz="2400" dirty="0" err="1">
                <a:effectLst/>
              </a:rPr>
              <a:t>img</a:t>
            </a:r>
            <a:r>
              <a:rPr lang="en-CA" sz="2400" dirty="0">
                <a:effectLst/>
              </a:rPr>
              <a:t>&gt; tag has 2 </a:t>
            </a:r>
            <a:r>
              <a:rPr lang="en-CA" sz="2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attributes</a:t>
            </a:r>
            <a:r>
              <a:rPr lang="en-CA" sz="2400" dirty="0">
                <a:effectLst/>
              </a:rPr>
              <a:t>: </a:t>
            </a:r>
          </a:p>
          <a:p>
            <a:pPr lvl="1"/>
            <a:r>
              <a:rPr lang="en-CA" sz="2000" dirty="0" err="1">
                <a:solidFill>
                  <a:srgbClr val="0000CC"/>
                </a:solidFill>
                <a:effectLst/>
              </a:rPr>
              <a:t>src</a:t>
            </a:r>
            <a:r>
              <a:rPr lang="en-CA" sz="2000" dirty="0">
                <a:effectLst/>
              </a:rPr>
              <a:t>: </a:t>
            </a:r>
            <a:r>
              <a:rPr lang="en-CA" sz="2000" dirty="0" err="1">
                <a:solidFill>
                  <a:srgbClr val="FF0000"/>
                </a:solidFill>
                <a:effectLst/>
              </a:rPr>
              <a:t>url</a:t>
            </a:r>
            <a:r>
              <a:rPr lang="en-CA" sz="2000" dirty="0">
                <a:solidFill>
                  <a:srgbClr val="FF0000"/>
                </a:solidFill>
                <a:effectLst/>
              </a:rPr>
              <a:t> of the image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  <a:effectLst/>
              </a:rPr>
              <a:t>alt: </a:t>
            </a:r>
            <a:r>
              <a:rPr lang="en-CA" sz="2000" dirty="0">
                <a:solidFill>
                  <a:srgbClr val="FF0000"/>
                </a:solidFill>
                <a:effectLst/>
              </a:rPr>
              <a:t>alternate text for the image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CA" sz="2400" dirty="0">
                <a:effectLst/>
              </a:rPr>
              <a:t> and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2400" dirty="0">
                <a:effectLst/>
              </a:rPr>
              <a:t> are supported by HTML5, but suggest to use CSS to define the size:</a:t>
            </a:r>
          </a:p>
          <a:p>
            <a:pPr lvl="1" indent="-342900"/>
            <a:r>
              <a:rPr lang="en-CA" sz="2000" dirty="0">
                <a:effectLst/>
              </a:rPr>
              <a:t>e.g. </a:t>
            </a:r>
          </a:p>
          <a:p>
            <a:pPr marL="457200" lvl="1" indent="0">
              <a:buNone/>
            </a:pPr>
            <a:r>
              <a:rPr lang="en-CA" sz="1700" dirty="0">
                <a:effectLst/>
              </a:rPr>
              <a:t>&lt;</a:t>
            </a:r>
            <a:r>
              <a:rPr lang="en-CA" sz="1700" dirty="0" err="1">
                <a:effectLst/>
              </a:rPr>
              <a:t>img</a:t>
            </a:r>
            <a:r>
              <a:rPr lang="en-CA" sz="1700" dirty="0">
                <a:effectLst/>
              </a:rPr>
              <a:t> </a:t>
            </a:r>
            <a:r>
              <a:rPr lang="en-CA" sz="1700" dirty="0" err="1">
                <a:effectLst/>
              </a:rPr>
              <a:t>src</a:t>
            </a:r>
            <a:r>
              <a:rPr lang="en-CA" sz="1700" dirty="0">
                <a:effectLst/>
              </a:rPr>
              <a:t>="logo.png" alt="Seneca College" </a:t>
            </a:r>
            <a:r>
              <a:rPr lang="en-CA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style="width:195px;height:43px"</a:t>
            </a:r>
            <a:r>
              <a:rPr lang="en-CA" sz="1700" dirty="0">
                <a:effectLst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effectLst/>
                <a:hlinkClick r:id="rId3"/>
              </a:rPr>
              <a:t>image.html </a:t>
            </a:r>
            <a:endParaRPr lang="en-CA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043608" y="2852937"/>
            <a:ext cx="648072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7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600200"/>
            <a:ext cx="8518848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Image map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Define clickable areas on an image</a:t>
            </a:r>
            <a:r>
              <a:rPr lang="en-CA" sz="2400" dirty="0"/>
              <a:t>.</a:t>
            </a:r>
          </a:p>
          <a:p>
            <a:pPr lvl="1"/>
            <a:r>
              <a:rPr lang="en-CA" sz="2400" dirty="0"/>
              <a:t>Click on the clickable areas will activate different hyperlinks.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&lt;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n-CA" sz="2400" dirty="0">
                <a:solidFill>
                  <a:srgbClr val="FF0000"/>
                </a:solidFill>
              </a:rPr>
              <a:t>&gt; and &lt;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en-CA" sz="2400" dirty="0">
                <a:solidFill>
                  <a:srgbClr val="FF0000"/>
                </a:solidFill>
              </a:rPr>
              <a:t>&gt; tags are used </a:t>
            </a:r>
            <a:r>
              <a:rPr lang="en-CA" sz="2400" dirty="0"/>
              <a:t>to define an image 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1772172C-2551-4113-A6D3-9C1C6760A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588" y="3933056"/>
            <a:ext cx="118882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65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Map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642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 marL="0" indent="0">
              <a:buNone/>
            </a:pPr>
            <a:endParaRPr lang="en-CA" sz="2800" dirty="0"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imageMaps.html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9592" y="1268761"/>
          <a:ext cx="7272808" cy="404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32448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="usemap.png" alt="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usemap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en-CA" sz="2000" b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usemap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#tutorials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"/&gt;</a:t>
                      </a: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</a:pPr>
                      <a:endParaRPr lang="en-CA" sz="6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CA" sz="2000" b="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name="</a:t>
                      </a:r>
                      <a:r>
                        <a:rPr lang="en-CA" sz="2000" b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tutorials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shape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poly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coords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="74,0,113,29,98,72,52,72,38,27"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="usemap.png"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="Image Demo"/&gt;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rect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coords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="22,83,126,125"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hlinkClick r:id="rId4"/>
                        </a:rPr>
                        <a:t>://www.w3schools.com/html/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="W3C" /&gt;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coords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="73,168,32"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CA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="https://scs.senecac.on.ca/"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="ICT" /&gt;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08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Anchors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13305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FF0000"/>
                </a:solidFill>
              </a:rPr>
              <a:t>The HTML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</a:t>
            </a:r>
            <a:r>
              <a:rPr lang="en-US" sz="3000" dirty="0">
                <a:solidFill>
                  <a:srgbClr val="FF0000"/>
                </a:solidFill>
              </a:rPr>
              <a:t> Element (or the HTML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Anchor </a:t>
            </a:r>
            <a:r>
              <a:rPr lang="en-US" sz="3000" dirty="0">
                <a:solidFill>
                  <a:srgbClr val="FF0000"/>
                </a:solidFill>
              </a:rPr>
              <a:t>Element) defines a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n-US" sz="3000" dirty="0"/>
              <a:t>, the named target destination for a hyperlink, or both.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A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n-US" sz="3000" dirty="0"/>
              <a:t> (or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sz="3000" dirty="0"/>
              <a:t>) is a word, group of words, or image that you can click on to jump to another document or  another part</a:t>
            </a:r>
            <a:r>
              <a:rPr lang="en-CA" sz="3000" dirty="0"/>
              <a:t> of the same document</a:t>
            </a:r>
            <a:r>
              <a:rPr lang="en-US" sz="30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Basic HTML link (anchor) format: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sz="2600" dirty="0"/>
              <a:t>="URL................."&gt;text&lt;/a&gt;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5085184"/>
            <a:ext cx="518457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8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88640"/>
            <a:ext cx="8540750" cy="114300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US" dirty="0"/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Markup Language</a:t>
            </a:r>
            <a:r>
              <a:rPr lang="en-US" dirty="0"/>
              <a:t>) is the set of markup symbols or codes inserted in a file intended for display on a World Wide Web browser page.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n-US" dirty="0"/>
              <a:t> is text with hyperlinks.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</a:t>
            </a:r>
            <a:r>
              <a:rPr lang="en-US" dirty="0"/>
              <a:t> tells the Web browser how to display a Web page's words and images for the user.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markup symbols/indicators are often called </a:t>
            </a:r>
            <a:r>
              <a:rPr lang="en-US" dirty="0">
                <a:solidFill>
                  <a:srgbClr val="0000CC"/>
                </a:solidFill>
              </a:rPr>
              <a:t>“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en-US" dirty="0">
                <a:solidFill>
                  <a:srgbClr val="0000CC"/>
                </a:solidFill>
              </a:rPr>
              <a:t>”, </a:t>
            </a:r>
            <a:r>
              <a:rPr lang="en-US" dirty="0"/>
              <a:t>which are enclosed in angle brackets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FF0000"/>
                </a:solidFill>
              </a:rPr>
              <a:t>Most html tags come in pairs </a:t>
            </a:r>
            <a:r>
              <a:rPr lang="en-US" dirty="0"/>
              <a:t>e.g. &lt;p&gt; and &lt;/p&gt;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&lt;p&gt; : the opening tag / start tag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&lt;/p&gt; : the closing tag / end tag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In between these tags you can add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text-based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FF0000"/>
                </a:solidFill>
              </a:rPr>
              <a:t>There are some tags that are not paired </a:t>
            </a:r>
            <a:r>
              <a:rPr lang="en-US" dirty="0"/>
              <a:t>– these tags are know as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tags</a:t>
            </a:r>
            <a:r>
              <a:rPr lang="en-US" dirty="0"/>
              <a:t>, such as &lt;</a:t>
            </a:r>
            <a:r>
              <a:rPr lang="en-US" dirty="0" err="1"/>
              <a:t>img</a:t>
            </a:r>
            <a:r>
              <a:rPr lang="en-US" dirty="0"/>
              <a:t>&gt; or &lt;</a:t>
            </a:r>
            <a:r>
              <a:rPr lang="en-US" dirty="0" err="1"/>
              <a:t>img</a:t>
            </a:r>
            <a:r>
              <a:rPr lang="en-US" dirty="0"/>
              <a:t>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0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08720"/>
            <a:ext cx="7992888" cy="3205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Absolute link </a:t>
            </a:r>
          </a:p>
          <a:p>
            <a:pPr>
              <a:buNone/>
            </a:pPr>
            <a:r>
              <a:rPr lang="en-US" sz="1700" dirty="0"/>
              <a:t>      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1700" dirty="0" err="1"/>
              <a:t>href</a:t>
            </a:r>
            <a:r>
              <a:rPr lang="en-US" sz="1700" dirty="0"/>
              <a:t>=</a:t>
            </a:r>
            <a:r>
              <a:rPr lang="en-US" sz="1700" dirty="0">
                <a:solidFill>
                  <a:srgbClr val="990033"/>
                </a:solidFill>
              </a:rPr>
              <a:t>"https://scs.senecac.on.ca/~</a:t>
            </a:r>
            <a:r>
              <a:rPr lang="en-US" sz="1700" dirty="0" err="1">
                <a:solidFill>
                  <a:srgbClr val="990033"/>
                </a:solidFill>
              </a:rPr>
              <a:t>wei.song</a:t>
            </a:r>
            <a:r>
              <a:rPr lang="en-US" sz="1700" dirty="0">
                <a:solidFill>
                  <a:srgbClr val="990033"/>
                </a:solidFill>
              </a:rPr>
              <a:t>"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700" dirty="0"/>
              <a:t>Wei Song's Website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&lt;/a&gt;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Relative link </a:t>
            </a:r>
          </a:p>
          <a:p>
            <a:pPr lvl="1"/>
            <a:r>
              <a:rPr lang="en-US" sz="2200" dirty="0"/>
              <a:t>The links should be </a:t>
            </a:r>
            <a:r>
              <a:rPr lang="en-US" sz="2200" dirty="0">
                <a:solidFill>
                  <a:srgbClr val="FF0000"/>
                </a:solidFill>
              </a:rPr>
              <a:t>relative to the location of the current document</a:t>
            </a:r>
            <a:r>
              <a:rPr lang="en-US" sz="2200" dirty="0"/>
              <a:t>. e.g.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r>
              <a:rPr lang="en-US" sz="2000" dirty="0"/>
              <a:t>"&gt;WEB222 Home&lt;/a&gt;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../index.html</a:t>
            </a:r>
            <a:r>
              <a:rPr lang="en-US" sz="2000" dirty="0"/>
              <a:t>"&gt;Home&lt;/a&gt;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="../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info/policy.html</a:t>
            </a:r>
            <a:r>
              <a:rPr lang="en-US" sz="2000" dirty="0"/>
              <a:t>"&gt;Academic Policy&lt;/a&gt;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3331" y="4514056"/>
            <a:ext cx="4125330" cy="1815882"/>
          </a:xfrm>
          <a:prstGeom prst="rect">
            <a:avLst/>
          </a:prstGeom>
          <a:solidFill>
            <a:srgbClr val="0070C0">
              <a:alpha val="23000"/>
            </a:srgbClr>
          </a:solidFill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├───info/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└───policy.html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├───web222/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├───</a:t>
            </a:r>
            <a:r>
              <a:rPr lang="en-CA" sz="16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current.html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└───index.html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└───index.html</a:t>
            </a:r>
          </a:p>
        </p:txBody>
      </p:sp>
    </p:spTree>
    <p:extLst>
      <p:ext uri="{BB962C8B-B14F-4D97-AF65-F5344CB8AC3E}">
        <p14:creationId xmlns:p14="http://schemas.microsoft.com/office/powerpoint/2010/main" val="103396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Hyperlinks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E-mail link </a:t>
            </a:r>
          </a:p>
          <a:p>
            <a:pPr lvl="1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b="1" dirty="0">
                <a:solidFill>
                  <a:srgbClr val="9900CC"/>
                </a:solidFill>
              </a:rPr>
              <a:t>mailto:</a:t>
            </a:r>
            <a:r>
              <a:rPr lang="en-US" sz="2000" dirty="0"/>
              <a:t>wsong@myseneca.on.ca"&gt;Email me&lt;/a&gt;</a:t>
            </a:r>
          </a:p>
          <a:p>
            <a:pPr lvl="1"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Phone link</a:t>
            </a:r>
          </a:p>
          <a:p>
            <a:pPr marL="400050" lvl="1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 err="1"/>
              <a:t>tel</a:t>
            </a:r>
            <a:r>
              <a:rPr lang="en-US" sz="2000" dirty="0"/>
              <a:t>:+14164915050"&gt;+1 416 491 5050&lt;/a&gt;</a:t>
            </a:r>
          </a:p>
          <a:p>
            <a:pPr marL="400050" lvl="1" indent="0">
              <a:buNone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Image link </a:t>
            </a:r>
          </a:p>
          <a:p>
            <a:pPr lvl="1">
              <a:buNone/>
            </a:pPr>
            <a:r>
              <a:rPr lang="en-US" sz="2200" dirty="0"/>
              <a:t>&lt;a </a:t>
            </a:r>
            <a:r>
              <a:rPr lang="en-US" sz="2200" dirty="0" err="1"/>
              <a:t>href</a:t>
            </a:r>
            <a:r>
              <a:rPr lang="en-US" sz="2200" dirty="0"/>
              <a:t>="http://www.senecacollege.ca/"&gt;</a:t>
            </a:r>
          </a:p>
          <a:p>
            <a:pPr lvl="1">
              <a:buNone/>
            </a:pPr>
            <a:r>
              <a:rPr lang="en-US" sz="2200" dirty="0">
                <a:solidFill>
                  <a:srgbClr val="0000CC"/>
                </a:solidFill>
              </a:rPr>
              <a:t>  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="seneca-logo.png" alt="Seneca College" /&gt;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>
              <a:buNone/>
            </a:pPr>
            <a:r>
              <a:rPr lang="en-US" sz="2200" dirty="0"/>
              <a:t>&lt;/a&gt;</a:t>
            </a:r>
          </a:p>
          <a:p>
            <a:pPr lvl="1">
              <a:buNone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1640" y="5373216"/>
            <a:ext cx="7344816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3688" y="4581128"/>
            <a:ext cx="3744416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3688" y="3717032"/>
            <a:ext cx="2520280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420888"/>
            <a:ext cx="2664296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 within a page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using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Anchor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424936" cy="47895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3400" dirty="0"/>
              <a:t>Create a bookmark in a page, and jump/link to the bookmark in the page.</a:t>
            </a:r>
            <a:endParaRPr lang="en-US" sz="1400" dirty="0"/>
          </a:p>
          <a:p>
            <a:pPr marL="97155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Create bookmark within a web page</a:t>
            </a:r>
            <a:r>
              <a:rPr lang="en-US" dirty="0"/>
              <a:t>:</a:t>
            </a:r>
            <a:br>
              <a:rPr lang="en-US" dirty="0"/>
            </a:b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</a:t>
            </a: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"&gt;&lt;/a&gt;</a:t>
            </a:r>
          </a:p>
          <a:p>
            <a:pPr marL="914400" lvl="2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300" dirty="0"/>
              <a:t>Note: &lt;a name="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</a:t>
            </a:r>
            <a:r>
              <a:rPr lang="en-US" sz="2300" dirty="0"/>
              <a:t>"&gt;&lt;/a&gt; &lt;!-- works but not support by HTML5 --&gt;</a:t>
            </a:r>
            <a:r>
              <a:rPr lang="en-US" dirty="0"/>
              <a:t/>
            </a:r>
            <a:br>
              <a:rPr lang="en-US" dirty="0"/>
            </a:br>
            <a:endParaRPr lang="en-US" sz="1300" dirty="0"/>
          </a:p>
          <a:p>
            <a:pPr marL="97155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Use hyperlink to link to bookmark: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the </a:t>
            </a:r>
            <a:r>
              <a:rPr lang="en-US" sz="2600" dirty="0">
                <a:solidFill>
                  <a:srgbClr val="FF0000"/>
                </a:solidFill>
              </a:rPr>
              <a:t>same page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/>
              <a:t>href</a:t>
            </a:r>
            <a:r>
              <a:rPr lang="en-US" sz="2600" dirty="0"/>
              <a:t>="</a:t>
            </a:r>
            <a:r>
              <a:rPr lang="en-US" sz="26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#timetable</a:t>
            </a:r>
            <a:r>
              <a:rPr lang="en-US" sz="2600" dirty="0"/>
              <a:t>"&gt;Go to Timetable&lt;/a&gt;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2600" dirty="0"/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the </a:t>
            </a:r>
            <a:r>
              <a:rPr lang="en-US" sz="2600" dirty="0">
                <a:solidFill>
                  <a:srgbClr val="FF0000"/>
                </a:solidFill>
              </a:rPr>
              <a:t>same website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/>
              <a:t>href</a:t>
            </a:r>
            <a:r>
              <a:rPr lang="en-US" sz="2600" dirty="0"/>
              <a:t>="web222.html</a:t>
            </a:r>
            <a:r>
              <a:rPr lang="en-US" sz="26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#timetable</a:t>
            </a:r>
            <a:r>
              <a:rPr lang="en-US" sz="2600" dirty="0"/>
              <a:t>"&gt;My Timetable&lt;/a&gt;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2600" dirty="0"/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</a:t>
            </a:r>
            <a:r>
              <a:rPr lang="en-US" sz="2600" dirty="0">
                <a:solidFill>
                  <a:srgbClr val="FF0000"/>
                </a:solidFill>
              </a:rPr>
              <a:t>different sites 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F0000"/>
                </a:solidFill>
              </a:rPr>
              <a:t>External link</a:t>
            </a:r>
            <a:r>
              <a:rPr lang="en-US" sz="2600" dirty="0"/>
              <a:t>)</a:t>
            </a:r>
          </a:p>
          <a:p>
            <a:pPr marL="914400" lvl="2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/>
              <a:t>href</a:t>
            </a:r>
            <a:r>
              <a:rPr lang="en-US" sz="2600" dirty="0"/>
              <a:t>="</a:t>
            </a:r>
            <a:r>
              <a:rPr lang="en-US" sz="2600" dirty="0">
                <a:hlinkClick r:id="rId2"/>
              </a:rPr>
              <a:t>https://scs.senecac.on.ca/~</a:t>
            </a:r>
            <a:r>
              <a:rPr lang="en-US" sz="2600" dirty="0" err="1">
                <a:hlinkClick r:id="rId2"/>
              </a:rPr>
              <a:t>wei.song</a:t>
            </a:r>
            <a:r>
              <a:rPr lang="en-US" sz="2600" dirty="0">
                <a:hlinkClick r:id="rId2"/>
              </a:rPr>
              <a:t>/</a:t>
            </a:r>
            <a:r>
              <a:rPr lang="en-US" sz="2600" dirty="0" err="1">
                <a:hlinkClick r:id="rId2"/>
              </a:rPr>
              <a:t>index.html#timetable</a:t>
            </a:r>
            <a:r>
              <a:rPr lang="en-US" sz="2600" dirty="0"/>
              <a:t>"&gt; My Timetable&lt;/a&gt;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 Tag (Anchor) Attributes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FF0000"/>
                </a:solidFill>
              </a:rPr>
              <a:t>download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FF0000"/>
                </a:solidFill>
              </a:rPr>
              <a:t>Specifies that the target will be downloaded when a user clicks on the hyperlink</a:t>
            </a:r>
            <a:r>
              <a:rPr lang="en-CA" sz="2400" dirty="0"/>
              <a:t>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FF0000"/>
                </a:solidFill>
              </a:rPr>
              <a:t>target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Specifies where to open the linked document </a:t>
            </a:r>
            <a:r>
              <a:rPr lang="en-US" sz="2400" dirty="0"/>
              <a:t>– typically "_blank" to force the link to open in a new window / tab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hyperlinks.html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09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38337"/>
            <a:ext cx="8540750" cy="46371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Introduction to HTML (MDN)</a:t>
            </a:r>
          </a:p>
          <a:p>
            <a:pPr lvl="1">
              <a:buNone/>
            </a:pPr>
            <a:r>
              <a:rPr lang="en-US" sz="1700" dirty="0">
                <a:effectLst/>
                <a:hlinkClick r:id="rId2"/>
              </a:rPr>
              <a:t>https://developer.mozilla.org/en-US/docs/Web/Guide/HTML/Introduction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HTML5</a:t>
            </a:r>
          </a:p>
          <a:p>
            <a:pPr marL="400050" lvl="1" indent="0">
              <a:buNone/>
            </a:pPr>
            <a:r>
              <a:rPr lang="en-US" sz="1700" dirty="0">
                <a:effectLst/>
                <a:hlinkClick r:id="rId3"/>
              </a:rPr>
              <a:t>https://developer.mozilla.org/en-US/docs/Web/Guide/HTML/HTML5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 element reference (MDN)</a:t>
            </a:r>
          </a:p>
          <a:p>
            <a:pPr lvl="1">
              <a:buNone/>
            </a:pPr>
            <a:r>
              <a:rPr lang="en-US" sz="1700" dirty="0">
                <a:effectLst/>
                <a:hlinkClick r:id="rId4"/>
              </a:rPr>
              <a:t>https://developer.mozilla.org/en-US/docs/Web/HTML/Element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 attribute reference</a:t>
            </a:r>
          </a:p>
          <a:p>
            <a:pPr lvl="1">
              <a:buNone/>
            </a:pPr>
            <a:r>
              <a:rPr lang="en-US" sz="1700" dirty="0">
                <a:effectLst/>
                <a:hlinkClick r:id="rId5"/>
              </a:rPr>
              <a:t>https://developer.mozilla.org/en-US/docs/Web/HTML/Attributes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Basic Structure of an HTML5 Document</a:t>
            </a:r>
          </a:p>
          <a:p>
            <a:pPr lvl="1">
              <a:buNone/>
            </a:pPr>
            <a:r>
              <a:rPr lang="en-US" sz="1700" dirty="0">
                <a:effectLst/>
                <a:hlinkClick r:id="rId6"/>
              </a:rPr>
              <a:t>http://www.coreservlets.com/html5-tutorial/basic-html5-document.html#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Thimble by </a:t>
            </a:r>
            <a:r>
              <a:rPr lang="en-US" dirty="0" err="1"/>
              <a:t>mozilla</a:t>
            </a:r>
            <a:endParaRPr lang="en-US" dirty="0"/>
          </a:p>
          <a:p>
            <a:pPr marL="457200" lvl="1" indent="0">
              <a:buNone/>
            </a:pPr>
            <a:r>
              <a:rPr lang="en-US" sz="2200" dirty="0">
                <a:hlinkClick r:id="rId7"/>
              </a:rPr>
              <a:t>https://thimble.mozilla.org/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4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35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</a:t>
            </a:r>
            <a:r>
              <a:rPr lang="en-US" sz="28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Questions?</a:t>
            </a:r>
          </a:p>
          <a:p>
            <a:pPr eaLnBrk="1" hangingPunct="1">
              <a:defRPr/>
            </a:pP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4075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371600"/>
            <a:ext cx="792088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r>
              <a:rPr lang="en-CA" sz="2000" dirty="0"/>
              <a:t>   &lt;title&gt;WEB222&lt;/title&gt;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r>
              <a:rPr lang="en-CA" sz="2000" dirty="0"/>
              <a:t>   </a:t>
            </a:r>
            <a:r>
              <a:rPr lang="en-US" sz="2000" dirty="0"/>
              <a:t>&lt;h1&gt;Basic HTML Document Structure&lt;/h1&gt;</a:t>
            </a:r>
          </a:p>
          <a:p>
            <a:r>
              <a:rPr lang="en-US" sz="2000" dirty="0"/>
              <a:t>   &lt;p&gt;This is a paragraph.&lt;/p&gt;</a:t>
            </a:r>
          </a:p>
          <a:p>
            <a:r>
              <a:rPr lang="en-US" sz="2000" dirty="0"/>
              <a:t>   &lt;p&gt;Here are links to</a:t>
            </a:r>
          </a:p>
          <a:p>
            <a:r>
              <a:rPr lang="en-US" sz="2000" dirty="0"/>
              <a:t>      &lt;a </a:t>
            </a:r>
            <a:r>
              <a:rPr lang="en-US" sz="2000" dirty="0" err="1"/>
              <a:t>href</a:t>
            </a:r>
            <a:r>
              <a:rPr lang="en-US" sz="2000" dirty="0"/>
              <a:t>="https://ict.senecacollege.ca/"&gt;School of ICT&lt;/a&gt; </a:t>
            </a:r>
          </a:p>
          <a:p>
            <a:r>
              <a:rPr lang="en-US" sz="2000" dirty="0"/>
              <a:t>      and</a:t>
            </a:r>
          </a:p>
          <a:p>
            <a:r>
              <a:rPr lang="en-US" sz="2000" dirty="0"/>
              <a:t>      &lt;a </a:t>
            </a:r>
            <a:r>
              <a:rPr lang="en-US" sz="2000" dirty="0" err="1"/>
              <a:t>href</a:t>
            </a:r>
            <a:r>
              <a:rPr lang="en-US" sz="2000" dirty="0"/>
              <a:t>="http://www.senecacollege.ca/"&gt;Seneca College.&lt;/a&gt;</a:t>
            </a:r>
          </a:p>
          <a:p>
            <a:r>
              <a:rPr lang="en-US" sz="2000" dirty="0"/>
              <a:t>   &lt;/p&gt;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20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3954" y="1772816"/>
            <a:ext cx="777447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3954" y="5763530"/>
            <a:ext cx="5609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57200"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HTML.html</a:t>
            </a:r>
            <a:endParaRPr lang="en-CA" sz="2000" dirty="0"/>
          </a:p>
          <a:p>
            <a:r>
              <a:rPr lang="en-CA" sz="2000" dirty="0"/>
              <a:t>Note: to view a HTML page source code: </a:t>
            </a:r>
            <a:r>
              <a:rPr lang="en-CA" sz="2000" dirty="0" err="1"/>
              <a:t>Ctrl+u</a:t>
            </a:r>
            <a:endParaRPr lang="en-CA" sz="2000" dirty="0"/>
          </a:p>
        </p:txBody>
      </p:sp>
      <p:sp>
        <p:nvSpPr>
          <p:cNvPr id="7" name="직사각형 6"/>
          <p:cNvSpPr/>
          <p:nvPr/>
        </p:nvSpPr>
        <p:spPr>
          <a:xfrm>
            <a:off x="611560" y="2708106"/>
            <a:ext cx="7774470" cy="2665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8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–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413305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Create a directory called "Example1"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Open "Visual Studio Code" (download: </a:t>
            </a:r>
            <a:r>
              <a:rPr lang="en-US" sz="3000" dirty="0">
                <a:hlinkClick r:id="rId3"/>
              </a:rPr>
              <a:t>https://code.visualstudio.com/</a:t>
            </a:r>
            <a:r>
              <a:rPr lang="en-US" sz="3000" dirty="0"/>
              <a:t>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Click the files icon (     ), choose "Open Folder" and select your "Example1" directory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Click the "new file" icon next to "EXAMPLE 1" in the "EXPLORER" pane (left)</a:t>
            </a:r>
          </a:p>
          <a:p>
            <a:pPr lvl="1">
              <a:spcBef>
                <a:spcPts val="1200"/>
              </a:spcBef>
              <a:buFont typeface="Arial" charset="0"/>
              <a:buChar char="•"/>
            </a:pPr>
            <a:r>
              <a:rPr lang="en-US" sz="2200" dirty="0"/>
              <a:t>(It will appear when you hover over "EXAMPLE 1")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Create a new file called "ex1.html"</a:t>
            </a:r>
          </a:p>
          <a:p>
            <a:pPr marL="0" indent="0">
              <a:spcBef>
                <a:spcPts val="1200"/>
              </a:spcBef>
              <a:buNone/>
            </a:pPr>
            <a:endParaRPr lang="en-US" sz="30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98DEE9-F996-4AF6-B334-75DF025A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996952"/>
            <a:ext cx="360040" cy="3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–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 startAt="6"/>
            </a:pPr>
            <a:r>
              <a:rPr lang="en-US" sz="2400" dirty="0"/>
              <a:t>Add the following simple code to your ex1.html file: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C07F66E-ECE9-4333-85DB-6DCBF9EE609F}"/>
              </a:ext>
            </a:extLst>
          </p:cNvPr>
          <p:cNvSpPr/>
          <p:nvPr/>
        </p:nvSpPr>
        <p:spPr>
          <a:xfrm>
            <a:off x="1456509" y="225608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sz="2000" b="1" dirty="0">
                <a:solidFill>
                  <a:srgbClr val="660033"/>
                </a:solidFill>
                <a:latin typeface="Calibri" charset="0"/>
              </a:rPr>
              <a:t>&lt;html&gt;</a:t>
            </a:r>
            <a:endParaRPr lang="is-IS" sz="2000" dirty="0">
              <a:solidFill>
                <a:srgbClr val="660033"/>
              </a:solidFill>
              <a:latin typeface="Calibri" charset="0"/>
            </a:endParaRPr>
          </a:p>
          <a:p>
            <a:r>
              <a:rPr lang="is-IS" sz="20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is-IS" sz="20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2000" dirty="0">
                <a:latin typeface="Calibri" charset="0"/>
              </a:rPr>
              <a:t>        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is-IS" sz="2000" dirty="0">
                <a:latin typeface="Calibri" charset="0"/>
              </a:rPr>
              <a:t>Example 1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is-IS" sz="2000" dirty="0">
              <a:latin typeface="Calibri" charset="0"/>
            </a:endParaRPr>
          </a:p>
          <a:p>
            <a:r>
              <a:rPr lang="is-IS" sz="20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&lt;/head&gt;</a:t>
            </a:r>
            <a:endParaRPr lang="is-IS" sz="20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2000" dirty="0">
                <a:solidFill>
                  <a:srgbClr val="000000"/>
                </a:solidFill>
                <a:latin typeface="Calibri" charset="0"/>
              </a:rPr>
              <a:t>   </a:t>
            </a:r>
            <a:r>
              <a:rPr lang="is-IS" sz="2000" dirty="0">
                <a:solidFill>
                  <a:srgbClr val="660033"/>
                </a:solidFill>
                <a:latin typeface="Calibri" charset="0"/>
              </a:rPr>
              <a:t> </a:t>
            </a:r>
            <a:r>
              <a:rPr lang="is-IS" sz="2000" b="1" dirty="0">
                <a:solidFill>
                  <a:srgbClr val="660033"/>
                </a:solidFill>
                <a:latin typeface="Calibri" charset="0"/>
              </a:rPr>
              <a:t>&lt;body&gt;</a:t>
            </a:r>
            <a:endParaRPr lang="is-IS" sz="2000" dirty="0">
              <a:solidFill>
                <a:srgbClr val="660033"/>
              </a:solidFill>
              <a:latin typeface="Calibri" charset="0"/>
            </a:endParaRPr>
          </a:p>
          <a:p>
            <a:r>
              <a:rPr lang="is-IS" sz="2000" dirty="0">
                <a:latin typeface="Calibri" charset="0"/>
              </a:rPr>
              <a:t>       </a:t>
            </a:r>
            <a:r>
              <a:rPr lang="is-I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</a:rPr>
              <a:t> 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&lt;h3&gt;</a:t>
            </a:r>
            <a:r>
              <a:rPr lang="is-I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</a:rPr>
              <a:t>Hello!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&lt;/h3&gt;</a:t>
            </a:r>
          </a:p>
          <a:p>
            <a:r>
              <a:rPr lang="is-IS" sz="20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2000" b="1" dirty="0">
                <a:solidFill>
                  <a:srgbClr val="660033"/>
                </a:solidFill>
                <a:latin typeface="Calibri" charset="0"/>
              </a:rPr>
              <a:t>&lt;/body&gt;</a:t>
            </a:r>
            <a:endParaRPr lang="is-IS" sz="2000" dirty="0">
              <a:solidFill>
                <a:srgbClr val="660033"/>
              </a:solidFill>
              <a:latin typeface="Calibri" charset="0"/>
            </a:endParaRPr>
          </a:p>
          <a:p>
            <a:r>
              <a:rPr lang="is-IS" sz="2000" b="1" dirty="0">
                <a:solidFill>
                  <a:srgbClr val="660033"/>
                </a:solidFill>
                <a:latin typeface="Calibri" charset="0"/>
              </a:rPr>
              <a:t>&lt;/html&gt;</a:t>
            </a:r>
            <a:endParaRPr lang="is-IS" sz="2000" dirty="0">
              <a:solidFill>
                <a:srgbClr val="6600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9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–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r>
              <a:rPr lang="en-US" sz="2000" dirty="0"/>
              <a:t>Open a browser (Chrome, Firefox, Safari, IE, etc...)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r>
              <a:rPr lang="en-US" sz="2000" dirty="0"/>
              <a:t>Choose File -&gt; Open File (mac: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o</a:t>
            </a:r>
            <a:r>
              <a:rPr lang="en-US" sz="2000" dirty="0"/>
              <a:t>, win: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 + o</a:t>
            </a:r>
            <a:r>
              <a:rPr lang="en-US" sz="2000" dirty="0"/>
              <a:t>) and choose your new ex1.html file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"Hello!" – Success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 startAt="8"/>
            </a:pPr>
            <a:r>
              <a:rPr lang="en-US" sz="2000" dirty="0"/>
              <a:t>Go back to Visual Studio Code and change the message to read "Hello World!"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 startAt="8"/>
            </a:pPr>
            <a:r>
              <a:rPr lang="en-US" sz="2000" dirty="0"/>
              <a:t>Go back to your browser and "force refresh" the page (mac: </a:t>
            </a:r>
            <a:r>
              <a:rPr lang="en-US" sz="2000" b="1" dirty="0">
                <a:effectLst/>
              </a:rPr>
              <a:t>shift + </a:t>
            </a:r>
            <a:r>
              <a:rPr lang="en-US" sz="2000" b="1" dirty="0" err="1">
                <a:effectLst/>
              </a:rPr>
              <a:t>cmd</a:t>
            </a:r>
            <a:r>
              <a:rPr lang="en-US" sz="2000" b="1" dirty="0">
                <a:effectLst/>
              </a:rPr>
              <a:t> + r</a:t>
            </a:r>
            <a:r>
              <a:rPr lang="en-US" sz="2000" dirty="0"/>
              <a:t>, win: </a:t>
            </a:r>
            <a:r>
              <a:rPr lang="en-US" sz="2000" b="1" dirty="0"/>
              <a:t>ctrl + f5</a:t>
            </a:r>
            <a:r>
              <a:rPr lang="en-US" sz="2000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"Hello World!" – Success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Note: Alternatively, </a:t>
            </a:r>
            <a:r>
              <a:rPr lang="en-US" sz="2000" dirty="0">
                <a:hlinkClick r:id="rId3"/>
              </a:rPr>
              <a:t>Notepad++</a:t>
            </a:r>
            <a:r>
              <a:rPr lang="en-US" sz="2000" dirty="0"/>
              <a:t> is also a good tool for editing HTML documents.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6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fr-FR" sz="4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3000" dirty="0"/>
              <a:t>The terms tag, element &amp; attribute are used throughout the web site. You should note the difference between these terms.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HTML elements: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An HTML Element is everything from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tag </a:t>
            </a:r>
            <a:r>
              <a:rPr lang="en-US" dirty="0">
                <a:solidFill>
                  <a:srgbClr val="FF0000"/>
                </a:solidFill>
              </a:rPr>
              <a:t>to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tag</a:t>
            </a:r>
            <a:r>
              <a:rPr lang="en-US" dirty="0"/>
              <a:t>,  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dirty="0"/>
              <a:t>Html documents are defined by </a:t>
            </a:r>
            <a:r>
              <a:rPr lang="en-US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dirty="0"/>
              <a:t> elements 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e.g.  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&lt;p&gt;Some text&lt;/p&gt; </a:t>
            </a:r>
            <a:r>
              <a:rPr lang="en-US" dirty="0"/>
              <a:t>- is referred to as an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b="1" dirty="0"/>
              <a:t>, </a:t>
            </a:r>
            <a:r>
              <a:rPr lang="en-US" dirty="0"/>
              <a:t>including start tag - </a:t>
            </a:r>
            <a:r>
              <a:rPr lang="en-US" dirty="0">
                <a:effectLst/>
              </a:rPr>
              <a:t>content</a:t>
            </a:r>
            <a:r>
              <a:rPr lang="en-US" dirty="0"/>
              <a:t> - end tag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 and &lt;/p&gt; </a:t>
            </a:r>
            <a:r>
              <a:rPr lang="en-US" dirty="0"/>
              <a:t>- are referred to as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4941168"/>
            <a:ext cx="691276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0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fr-FR" sz="4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attribute is </a:t>
            </a:r>
            <a:r>
              <a:rPr lang="en-CA" sz="2800" dirty="0">
                <a:solidFill>
                  <a:srgbClr val="FF0000"/>
                </a:solidFill>
              </a:rPr>
              <a:t>used to define the characteristics of an element</a:t>
            </a:r>
            <a:r>
              <a:rPr lang="en-CA" sz="2800" dirty="0"/>
              <a:t>, and </a:t>
            </a:r>
            <a:r>
              <a:rPr lang="en-CA" sz="2800" dirty="0">
                <a:solidFill>
                  <a:srgbClr val="FF0000"/>
                </a:solidFill>
              </a:rPr>
              <a:t>it is placed inside the opening tag</a:t>
            </a:r>
            <a:r>
              <a:rPr lang="en-CA" sz="28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700" dirty="0"/>
              <a:t>e.g.</a:t>
            </a:r>
          </a:p>
          <a:p>
            <a:pPr marL="400050" lvl="1" indent="0">
              <a:buNone/>
            </a:pPr>
            <a:r>
              <a:rPr lang="en-US" sz="2300" dirty="0"/>
              <a:t>&lt;p </a:t>
            </a:r>
            <a:r>
              <a:rPr lang="en-US" sz="2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id="a3" name="a3" class="highlight"</a:t>
            </a:r>
            <a:r>
              <a:rPr lang="en-US" sz="2300" dirty="0">
                <a:effectLst/>
              </a:rPr>
              <a:t>&gt;</a:t>
            </a:r>
            <a:r>
              <a:rPr lang="en-US" sz="2300" dirty="0"/>
              <a:t>Some text&lt;/p&gt; </a:t>
            </a:r>
          </a:p>
          <a:p>
            <a:pPr lvl="1"/>
            <a:r>
              <a:rPr lang="en-US" sz="2400" dirty="0"/>
              <a:t>Id, name and class are examples of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attribute are made up 2 parts: </a:t>
            </a:r>
            <a:r>
              <a:rPr lang="en-C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2800" dirty="0"/>
              <a:t> and </a:t>
            </a:r>
            <a:r>
              <a:rPr lang="en-C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Note:</a:t>
            </a:r>
          </a:p>
          <a:p>
            <a:pPr marL="400050" lvl="1" indent="0">
              <a:buNone/>
            </a:pPr>
            <a:r>
              <a:rPr lang="en-CA" sz="2400" dirty="0">
                <a:solidFill>
                  <a:srgbClr val="FF0000"/>
                </a:solidFill>
              </a:rPr>
              <a:t>The new HTML standard (HTML5) does not require quotes around attribute values, but we suggest to do so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타원 4"/>
          <p:cNvSpPr/>
          <p:nvPr/>
        </p:nvSpPr>
        <p:spPr>
          <a:xfrm>
            <a:off x="1187624" y="306896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267744" y="3068960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779912" y="3068960"/>
            <a:ext cx="864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8876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5410</TotalTime>
  <Words>2977</Words>
  <Application>Microsoft Office PowerPoint</Application>
  <PresentationFormat>화면 슬라이드 쇼(4:3)</PresentationFormat>
  <Paragraphs>567</Paragraphs>
  <Slides>35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Compass</vt:lpstr>
      <vt:lpstr>WEB222 - Web Programming Principles</vt:lpstr>
      <vt:lpstr>Agenda</vt:lpstr>
      <vt:lpstr>What is HTML</vt:lpstr>
      <vt:lpstr>Basic HTML Document Structure</vt:lpstr>
      <vt:lpstr>Getting Started – Visual Studio Code</vt:lpstr>
      <vt:lpstr>Getting Started – Visual Studio Code</vt:lpstr>
      <vt:lpstr>Getting Started – Visual Studio Code</vt:lpstr>
      <vt:lpstr>Tags vs Elements</vt:lpstr>
      <vt:lpstr>Attributes</vt:lpstr>
      <vt:lpstr>HTML Global Attributes</vt:lpstr>
      <vt:lpstr>About HTML5</vt:lpstr>
      <vt:lpstr>Basic HTML5 Document Structure</vt:lpstr>
      <vt:lpstr>Template for creating HTML5 file</vt:lpstr>
      <vt:lpstr>HTML Structural Elements</vt:lpstr>
      <vt:lpstr>HTML Heading Tags</vt:lpstr>
      <vt:lpstr>Heading Tag Examples</vt:lpstr>
      <vt:lpstr>Presentation Tags</vt:lpstr>
      <vt:lpstr>Whitespace &amp; HTML Entities</vt:lpstr>
      <vt:lpstr>Presentation Tags</vt:lpstr>
      <vt:lpstr>HTML List Tags</vt:lpstr>
      <vt:lpstr>Unordered lists</vt:lpstr>
      <vt:lpstr>Ordered lists</vt:lpstr>
      <vt:lpstr>Definition lists</vt:lpstr>
      <vt:lpstr>Definition lists</vt:lpstr>
      <vt:lpstr>Nested lists</vt:lpstr>
      <vt:lpstr>HTML Image</vt:lpstr>
      <vt:lpstr>Image Map</vt:lpstr>
      <vt:lpstr>Image Map Example</vt:lpstr>
      <vt:lpstr>Hyperlinks &amp; Anchors</vt:lpstr>
      <vt:lpstr>Hyperlinks</vt:lpstr>
      <vt:lpstr>More Hyperlinks</vt:lpstr>
      <vt:lpstr>Links within a page - using Anchor</vt:lpstr>
      <vt:lpstr>&lt;a&gt; Tag (Anchor) Attributes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5 - WEB222</dc:title>
  <dc:creator>Wei Song</dc:creator>
  <cp:lastModifiedBy>k</cp:lastModifiedBy>
  <cp:revision>289</cp:revision>
  <cp:lastPrinted>2001-07-23T19:37:02Z</cp:lastPrinted>
  <dcterms:created xsi:type="dcterms:W3CDTF">2001-03-26T00:24:34Z</dcterms:created>
  <dcterms:modified xsi:type="dcterms:W3CDTF">2020-06-17T03:27:04Z</dcterms:modified>
</cp:coreProperties>
</file>