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66" r:id="rId2"/>
    <p:sldId id="271" r:id="rId3"/>
    <p:sldId id="412" r:id="rId4"/>
    <p:sldId id="413" r:id="rId5"/>
    <p:sldId id="426" r:id="rId6"/>
    <p:sldId id="414" r:id="rId7"/>
    <p:sldId id="415" r:id="rId8"/>
    <p:sldId id="427" r:id="rId9"/>
    <p:sldId id="416" r:id="rId10"/>
    <p:sldId id="428" r:id="rId11"/>
    <p:sldId id="417" r:id="rId12"/>
    <p:sldId id="429" r:id="rId13"/>
    <p:sldId id="418" r:id="rId14"/>
    <p:sldId id="430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07" r:id="rId23"/>
    <p:sldId id="408" r:id="rId24"/>
    <p:sldId id="409" r:id="rId25"/>
    <p:sldId id="411" r:id="rId26"/>
    <p:sldId id="431" r:id="rId27"/>
    <p:sldId id="410" r:id="rId28"/>
    <p:sldId id="432" r:id="rId29"/>
    <p:sldId id="433" r:id="rId30"/>
    <p:sldId id="445" r:id="rId31"/>
    <p:sldId id="434" r:id="rId32"/>
    <p:sldId id="435" r:id="rId33"/>
    <p:sldId id="436" r:id="rId34"/>
    <p:sldId id="437" r:id="rId35"/>
    <p:sldId id="438" r:id="rId36"/>
    <p:sldId id="439" r:id="rId37"/>
    <p:sldId id="442" r:id="rId38"/>
    <p:sldId id="444" r:id="rId39"/>
    <p:sldId id="443" r:id="rId40"/>
    <p:sldId id="440" r:id="rId41"/>
    <p:sldId id="326" r:id="rId42"/>
    <p:sldId id="406" r:id="rId4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33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8" autoAdjust="0"/>
    <p:restoredTop sz="89455" autoAdjust="0"/>
  </p:normalViewPr>
  <p:slideViewPr>
    <p:cSldViewPr>
      <p:cViewPr>
        <p:scale>
          <a:sx n="76" d="100"/>
          <a:sy n="76" d="100"/>
        </p:scale>
        <p:origin x="-119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tables-col-rowspan.html" TargetMode="External"/><Relationship Id="rId2" Type="http://schemas.openxmlformats.org/officeDocument/2006/relationships/hyperlink" Target="https://d157rqmxrxj6ey.cloudfront.net/wsong18/16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s.senecac.on.ca/~wei.song/web222/code/html/tables-sec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5figure-2.html" TargetMode="External"/><Relationship Id="rId2" Type="http://schemas.openxmlformats.org/officeDocument/2006/relationships/hyperlink" Target="https://scs.senecac.on.ca/~wei.song/web222/code/html/html5figure-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html5_audio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html5_vide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gg" TargetMode="External"/><Relationship Id="rId2" Type="http://schemas.openxmlformats.org/officeDocument/2006/relationships/hyperlink" Target="http://en.wikipedia.org/wiki/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WebM" TargetMode="External"/><Relationship Id="rId4" Type="http://schemas.openxmlformats.org/officeDocument/2006/relationships/hyperlink" Target="http://en.wikipedia.org/wiki/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hyperlink" Target="https://developer.mozilla.org/en-US/docs/Web/HTML/Element/di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https://scs.senecac.on.ca/index.htm" TargetMode="External"/><Relationship Id="rId2" Type="http://schemas.openxmlformats.org/officeDocument/2006/relationships/hyperlink" Target="https://scs.senecac.on.ca/~wei.song/web222/code/html/tags-grou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view-source:https://scs.senecac.on.ca/about/index.htm" TargetMode="External"/><Relationship Id="rId4" Type="http://schemas.openxmlformats.org/officeDocument/2006/relationships/hyperlink" Target="view-source:https://scs.senecac.on.ca/about/contact_us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5-document.html" TargetMode="External"/><Relationship Id="rId7" Type="http://schemas.openxmlformats.org/officeDocument/2006/relationships/hyperlink" Target="https://scs.senecac.on.ca/~wei.song/web222/code/html/HTML4_Transitional.html" TargetMode="External"/><Relationship Id="rId2" Type="http://schemas.openxmlformats.org/officeDocument/2006/relationships/hyperlink" Target="http://en.wikipedia.org/wiki/Standard_Generalized_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s.senecac.on.ca/~wei.song/web222/code/html/HTML4_Strict.html" TargetMode="External"/><Relationship Id="rId5" Type="http://schemas.openxmlformats.org/officeDocument/2006/relationships/hyperlink" Target="https://scs.senecac.on.ca/~wei.song/web222/code/html/xHTML1.0_Transitional.html" TargetMode="External"/><Relationship Id="rId4" Type="http://schemas.openxmlformats.org/officeDocument/2006/relationships/hyperlink" Target="https://scs.senecac.on.ca/~wei.song/web222/code/html/xHTML1.0_Strict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#validate_by_inpu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mag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student-li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add-image.html" TargetMode="External"/><Relationship Id="rId2" Type="http://schemas.openxmlformats.org/officeDocument/2006/relationships/hyperlink" Target="https://scs.senecac.on.ca/~wei.song/web222/code/html/populate-tabl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tag/Multimedia" TargetMode="External"/><Relationship Id="rId2" Type="http://schemas.openxmlformats.org/officeDocument/2006/relationships/hyperlink" Target="https://developer.mozilla.org/en/docs/Web/HTML/Elemen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cs.senecac.on.ca/~wei.song/web222/code/html/tab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157rqmxrxj6ey.cloudfront.net/wsong18/165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More on HTML</a:t>
            </a:r>
            <a:endParaRPr lang="en-C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DC59CDC-33CA-4F5A-BD97-904D132CD1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–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662864" cy="4570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</a:t>
            </a:r>
          </a:p>
          <a:p>
            <a:pPr marL="857250" lvl="2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tables-col-rowspan.html</a:t>
            </a:r>
            <a:endParaRPr lang="en-CA" sz="2400" dirty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F71BB3E-D42C-4142-B1A2-2AB635752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95" y="3696625"/>
            <a:ext cx="3361877" cy="1635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7C1C4C-5037-4ECA-BA82-D3D01F7F0F0E}"/>
              </a:ext>
            </a:extLst>
          </p:cNvPr>
          <p:cNvSpPr txBox="1"/>
          <p:nvPr/>
        </p:nvSpPr>
        <p:spPr>
          <a:xfrm>
            <a:off x="611560" y="2260150"/>
            <a:ext cx="5765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&lt;table </a:t>
            </a:r>
            <a:r>
              <a:rPr lang="en-US" dirty="0"/>
              <a:t>border=2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&lt;caption&gt;</a:t>
            </a:r>
            <a:r>
              <a:rPr lang="en-US" dirty="0" err="1"/>
              <a:t>colspan</a:t>
            </a:r>
            <a:r>
              <a:rPr lang="en-US" dirty="0"/>
              <a:t> example</a:t>
            </a:r>
            <a:r>
              <a:rPr lang="en-US" dirty="0">
                <a:solidFill>
                  <a:srgbClr val="0000CC"/>
                </a:solidFill>
              </a:rPr>
              <a:t>&lt;/caption&gt;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row 1 cell 1: </a:t>
            </a:r>
            <a:r>
              <a:rPr lang="en-US" dirty="0" err="1"/>
              <a:t>colspan</a:t>
            </a:r>
            <a:r>
              <a:rPr lang="en-US" dirty="0"/>
              <a:t>=2</a:t>
            </a:r>
            <a:r>
              <a:rPr lang="en-US" dirty="0">
                <a:solidFill>
                  <a:srgbClr val="0000CC"/>
                </a:solidFill>
              </a:rPr>
              <a:t>&lt;/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2 cell 1</a:t>
            </a:r>
            <a:r>
              <a:rPr lang="en-US" dirty="0">
                <a:solidFill>
                  <a:srgbClr val="0000CC"/>
                </a:solidFill>
              </a:rPr>
              <a:t>:&lt;/td&gt;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2 cell 2:</a:t>
            </a:r>
            <a:r>
              <a:rPr lang="en-US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&lt;/table&gt;  </a:t>
            </a:r>
          </a:p>
        </p:txBody>
      </p:sp>
    </p:spTree>
    <p:extLst>
      <p:ext uri="{BB962C8B-B14F-4D97-AF65-F5344CB8AC3E}">
        <p14:creationId xmlns:p14="http://schemas.microsoft.com/office/powerpoint/2010/main" val="306635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with </a:t>
            </a:r>
            <a:r>
              <a:rPr lang="en-CA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CA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&lt;</a:t>
            </a:r>
            <a:r>
              <a:rPr lang="en-CA" sz="2400" dirty="0" err="1">
                <a:effectLst/>
              </a:rPr>
              <a:t>thead</a:t>
            </a:r>
            <a:r>
              <a:rPr lang="en-CA" sz="2400" dirty="0">
                <a:effectLst/>
              </a:rPr>
              <a:t>&gt;, &lt;</a:t>
            </a:r>
            <a:r>
              <a:rPr lang="en-CA" sz="2400" dirty="0" err="1">
                <a:effectLst/>
              </a:rPr>
              <a:t>tbody</a:t>
            </a:r>
            <a:r>
              <a:rPr lang="en-CA" sz="2400" dirty="0">
                <a:effectLst/>
              </a:rPr>
              <a:t>&gt; and &lt;</a:t>
            </a:r>
            <a:r>
              <a:rPr lang="en-CA" sz="2400" dirty="0" err="1">
                <a:effectLst/>
              </a:rPr>
              <a:t>tfoot</a:t>
            </a:r>
            <a:r>
              <a:rPr lang="en-CA" sz="2400" dirty="0">
                <a:effectLst/>
              </a:rPr>
              <a:t>&gt; elements are used to specify each part/section of a table: table header, body and table footer.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000" dirty="0"/>
              <a:t>- </a:t>
            </a:r>
            <a:r>
              <a:rPr lang="en-CA" sz="2000" dirty="0">
                <a:solidFill>
                  <a:srgbClr val="FF0000"/>
                </a:solidFill>
              </a:rPr>
              <a:t>table head tags</a:t>
            </a:r>
            <a:r>
              <a:rPr lang="en-CA" sz="2000" dirty="0"/>
              <a:t> - group the first one or more rows of a table for formatting</a:t>
            </a:r>
          </a:p>
          <a:p>
            <a:pPr lvl="1"/>
            <a:endParaRPr lang="en-CA" sz="800" dirty="0"/>
          </a:p>
          <a:p>
            <a:pPr lvl="1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000" dirty="0"/>
              <a:t>- </a:t>
            </a:r>
            <a:r>
              <a:rPr lang="en-CA" sz="2000" dirty="0">
                <a:solidFill>
                  <a:srgbClr val="FF0000"/>
                </a:solidFill>
              </a:rPr>
              <a:t>table body tags </a:t>
            </a:r>
            <a:r>
              <a:rPr lang="en-CA" sz="2000" dirty="0"/>
              <a:t>- group the middle rows of a table for formatting</a:t>
            </a:r>
          </a:p>
          <a:p>
            <a:pPr lvl="1"/>
            <a:endParaRPr lang="en-CA" sz="800" dirty="0"/>
          </a:p>
          <a:p>
            <a:pPr lvl="1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000" dirty="0"/>
              <a:t>- </a:t>
            </a:r>
            <a:r>
              <a:rPr lang="en-CA" sz="2000" dirty="0">
                <a:solidFill>
                  <a:srgbClr val="FF0000"/>
                </a:solidFill>
              </a:rPr>
              <a:t>table foot tags </a:t>
            </a:r>
            <a:r>
              <a:rPr lang="en-CA" sz="2000" dirty="0"/>
              <a:t>- group the last one or more rows of a table for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42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with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tables-sections.html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7F7E76E-EA40-444E-AC76-1E93C5FEADEF}"/>
              </a:ext>
            </a:extLst>
          </p:cNvPr>
          <p:cNvSpPr/>
          <p:nvPr/>
        </p:nvSpPr>
        <p:spPr>
          <a:xfrm>
            <a:off x="3779912" y="1574860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&lt;table&gt;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background-color:lightblue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background-color:lightyellow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3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4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457F09-820E-4503-9439-29F0836F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8" y="2996952"/>
            <a:ext cx="3394574" cy="12308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7944" y="1844824"/>
            <a:ext cx="352839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944" y="2924944"/>
            <a:ext cx="352839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67944" y="4005064"/>
            <a:ext cx="3528392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2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HTML5 - </a:t>
            </a:r>
            <a:r>
              <a:rPr lang="en-CA" sz="40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&lt;figure&gt; 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and </a:t>
            </a:r>
            <a:r>
              <a:rPr lang="en-CA" sz="40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&lt;</a:t>
            </a:r>
            <a:r>
              <a:rPr lang="en-CA" sz="4000" kern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figcaption</a:t>
            </a:r>
            <a:r>
              <a:rPr lang="en-CA" sz="40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&gt; 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tag</a:t>
            </a:r>
            <a:r>
              <a:rPr lang="en-CA" sz="4000" kern="1200" dirty="0">
                <a:solidFill>
                  <a:prstClr val="black"/>
                </a:solidFill>
                <a:effectLst/>
                <a:latin typeface="Calibri"/>
              </a:rPr>
              <a:t>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6371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HTML5 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&lt;figure&gt;</a:t>
            </a:r>
            <a:r>
              <a:rPr lang="en-CA" sz="2400" dirty="0">
                <a:solidFill>
                  <a:srgbClr val="FF0000"/>
                </a:solidFill>
                <a:effectLst/>
              </a:rPr>
              <a:t> tag specifies self-contained content, frequently with a caption (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figcaption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400" dirty="0">
                <a:solidFill>
                  <a:srgbClr val="FF0000"/>
                </a:solidFill>
                <a:effectLst/>
              </a:rPr>
              <a:t>)</a:t>
            </a:r>
            <a:r>
              <a:rPr lang="en-CA" sz="2400" i="1" dirty="0">
                <a:effectLst/>
              </a:rPr>
              <a:t>,</a:t>
            </a:r>
            <a:r>
              <a:rPr lang="en-CA" sz="2400" dirty="0">
                <a:effectLst/>
              </a:rPr>
              <a:t> and is typically referenced as a single 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HTML5 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&lt;figure&gt;</a:t>
            </a:r>
            <a:r>
              <a:rPr lang="en-CA" sz="2400" dirty="0">
                <a:solidFill>
                  <a:srgbClr val="FF0000"/>
                </a:solidFill>
                <a:effectLst/>
              </a:rPr>
              <a:t> tag can be used to hold &lt;</a:t>
            </a:r>
            <a:r>
              <a:rPr lang="en-CA" sz="2400" dirty="0" err="1">
                <a:solidFill>
                  <a:srgbClr val="FF0000"/>
                </a:solidFill>
                <a:effectLst/>
              </a:rPr>
              <a:t>img</a:t>
            </a:r>
            <a:r>
              <a:rPr lang="en-CA" sz="2400" dirty="0">
                <a:solidFill>
                  <a:srgbClr val="FF0000"/>
                </a:solidFill>
                <a:effectLst/>
              </a:rPr>
              <a:t>&gt;, &lt;video&gt; or &lt;audio&gt; elements</a:t>
            </a:r>
            <a:r>
              <a:rPr lang="en-CA" sz="2400" dirty="0"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The &lt;</a:t>
            </a:r>
            <a:r>
              <a:rPr lang="en-US" sz="2400" dirty="0" err="1">
                <a:effectLst/>
              </a:rPr>
              <a:t>figcaption</a:t>
            </a:r>
            <a:r>
              <a:rPr lang="en-US" sz="2400" dirty="0">
                <a:effectLst/>
              </a:rPr>
              <a:t>&gt; can be positioned either above or below the contained element.</a:t>
            </a: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50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8442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HTML5 - &lt;</a:t>
            </a:r>
            <a:r>
              <a:rPr lang="en-CA" sz="4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figure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&gt; and &lt;</a:t>
            </a:r>
            <a:r>
              <a:rPr lang="en-CA" sz="40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figcaption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&gt; tag</a:t>
            </a:r>
            <a:r>
              <a:rPr lang="en-CA" sz="4000" kern="1200" dirty="0">
                <a:solidFill>
                  <a:prstClr val="black"/>
                </a:solidFill>
                <a:effectLst/>
                <a:latin typeface="Calibri"/>
              </a:rPr>
              <a:t>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6371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50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effectLst/>
                <a:hlinkClick r:id="rId2"/>
              </a:rPr>
              <a:t>html5figure-1.html</a:t>
            </a:r>
            <a:r>
              <a:rPr lang="en-CA" sz="2400" dirty="0">
                <a:effectLst/>
              </a:rPr>
              <a:t>		        </a:t>
            </a:r>
            <a:r>
              <a:rPr lang="en-CA" sz="2400" dirty="0">
                <a:effectLst/>
                <a:hlinkClick r:id="rId3"/>
              </a:rPr>
              <a:t>html5figure-2.html </a:t>
            </a: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7907"/>
              </p:ext>
            </p:extLst>
          </p:nvPr>
        </p:nvGraphicFramePr>
        <p:xfrm>
          <a:off x="683568" y="2249782"/>
          <a:ext cx="748883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&lt;div 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class="picture"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&lt;figure&gt;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figcaption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  This is a figure caption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figcaption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CA" sz="2200" b="0" baseline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="image-01.jpg" alt="landscape 1" 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       title="landscape 1"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CA" sz="2200" b="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&lt;/figure&gt;</a:t>
                      </a:r>
                    </a:p>
                    <a:p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43608" y="2636912"/>
            <a:ext cx="5832648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1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&lt;audio&gt;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&lt;video&gt;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About multimedia</a:t>
            </a:r>
          </a:p>
          <a:p>
            <a:pPr lvl="1"/>
            <a:r>
              <a:rPr lang="en-CA" sz="2200" dirty="0"/>
              <a:t>On the web, multimedia comes in many different formats. </a:t>
            </a:r>
          </a:p>
          <a:p>
            <a:pPr lvl="1"/>
            <a:r>
              <a:rPr lang="en-CA" sz="2200" dirty="0"/>
              <a:t>It can be almost anything you can hear or see. e.g.</a:t>
            </a:r>
          </a:p>
          <a:p>
            <a:pPr lvl="2"/>
            <a:r>
              <a:rPr lang="en-CA" sz="2200" dirty="0"/>
              <a:t>Pictures, music, sound, videos, records, films, animations</a:t>
            </a:r>
          </a:p>
          <a:p>
            <a:pPr lvl="2"/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HTML5 introduced a built-in </a:t>
            </a:r>
            <a:r>
              <a:rPr lang="en-CA" sz="2400" dirty="0">
                <a:solidFill>
                  <a:srgbClr val="FF0000"/>
                </a:solidFill>
              </a:rPr>
              <a:t>multimedia </a:t>
            </a:r>
            <a:r>
              <a:rPr lang="en-US" sz="2400" dirty="0">
                <a:solidFill>
                  <a:srgbClr val="FF0000"/>
                </a:solidFill>
              </a:rPr>
              <a:t>support via the &lt;audio&gt; and &lt;video&gt; elements</a:t>
            </a:r>
            <a:r>
              <a:rPr lang="en-US" sz="2400" dirty="0"/>
              <a:t>, offering the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</a:t>
            </a:r>
            <a:r>
              <a:rPr lang="en-US" sz="2400" dirty="0"/>
              <a:t>and easy way to embed media into HTML documents.</a:t>
            </a:r>
          </a:p>
          <a:p>
            <a:pPr lvl="1"/>
            <a:r>
              <a:rPr lang="en-CA" sz="2200" dirty="0"/>
              <a:t>Before HTML5, most audio/video files are played through a plug-in (like flash).</a:t>
            </a:r>
          </a:p>
          <a:p>
            <a:pPr lvl="1"/>
            <a:r>
              <a:rPr lang="en-CA" sz="2200" dirty="0"/>
              <a:t>Supported by IE 9, Firefox, Opera, Chrome, and Safari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7780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&lt;audio&gt; 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518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Multiple &lt;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CA" sz="2400" dirty="0">
                <a:solidFill>
                  <a:srgbClr val="FF0000"/>
                </a:solidFill>
              </a:rPr>
              <a:t>&gt; elements can link to different audio files. 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The browser will use the first 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recognized </a:t>
            </a:r>
            <a:r>
              <a:rPr lang="en-CA" sz="2000" dirty="0">
                <a:solidFill>
                  <a:srgbClr val="FF0000"/>
                </a:solidFill>
              </a:rPr>
              <a:t>format.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html5_audio.html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59632" y="1916832"/>
          <a:ext cx="6552728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&lt;figure&gt;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</a:t>
                      </a:r>
                      <a:r>
                        <a:rPr lang="en-CA" sz="20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audio</a:t>
                      </a:r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source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="Track03.mp3"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="audio/mpeg" /&gt;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="Track03.ogg"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="audio/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ogg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/&gt;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Your browser does not support the audio tag used.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audio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&gt;Audio Caption&lt;/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&lt;/figure&gt;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78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&lt;audio&gt;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controls</a:t>
            </a:r>
          </a:p>
          <a:p>
            <a:pPr lvl="1"/>
            <a:r>
              <a:rPr lang="en-US" dirty="0"/>
              <a:t>Displays the standard HTML5 controls for the audio on the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src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600" dirty="0"/>
              <a:t>It’s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r>
              <a:rPr lang="en-US" sz="2600" dirty="0"/>
              <a:t>. You may instead use the &lt;source&gt; element with </a:t>
            </a:r>
            <a:r>
              <a:rPr lang="en-US" sz="2600" dirty="0" err="1"/>
              <a:t>src</a:t>
            </a:r>
            <a:r>
              <a:rPr lang="en-US" sz="2600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autoplay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effectLst/>
              </a:rPr>
              <a:t>preload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buffered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muted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played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2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&lt;source&gt;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source element is </a:t>
            </a:r>
            <a:r>
              <a:rPr lang="en-US" sz="2800" dirty="0">
                <a:solidFill>
                  <a:srgbClr val="FF0000"/>
                </a:solidFill>
              </a:rPr>
              <a:t>used to specify multiple media resources for audio and video elements </a:t>
            </a:r>
            <a:r>
              <a:rPr lang="en-US" sz="2800" dirty="0"/>
              <a:t>in HTML5. It is an empty element.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commonly used to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 the same media in multiple formats</a:t>
            </a:r>
            <a:r>
              <a:rPr lang="en-US" sz="2800" dirty="0"/>
              <a:t> supported by different browsers.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Attributes</a:t>
            </a:r>
          </a:p>
          <a:p>
            <a:pPr lvl="1"/>
            <a:r>
              <a:rPr lang="en-US" sz="2400" dirty="0" err="1"/>
              <a:t>src</a:t>
            </a:r>
            <a:r>
              <a:rPr lang="en-US" sz="2400" dirty="0"/>
              <a:t>, type, media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40750" cy="1143000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video 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4787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</a:t>
            </a:r>
            <a:r>
              <a:rPr lang="en-CA" sz="22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width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200" dirty="0"/>
              <a:t>and </a:t>
            </a:r>
            <a:r>
              <a:rPr lang="en-CA" sz="22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200" dirty="0"/>
              <a:t> specify the size of the video’s display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</a:t>
            </a:r>
            <a:r>
              <a:rPr lang="en-CA" sz="2400" dirty="0">
                <a:solidFill>
                  <a:srgbClr val="0000CC"/>
                </a:solidFill>
              </a:rPr>
              <a:t> </a:t>
            </a:r>
            <a:r>
              <a:rPr lang="en-CA" sz="2400" dirty="0" err="1">
                <a:solidFill>
                  <a:srgbClr val="0000CC"/>
                </a:solidFill>
              </a:rPr>
              <a:t>autoplay</a:t>
            </a:r>
            <a:r>
              <a:rPr lang="en-CA" sz="2400" dirty="0">
                <a:solidFill>
                  <a:srgbClr val="0000CC"/>
                </a:solidFill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</a:rPr>
              <a:t>loop</a:t>
            </a:r>
            <a:r>
              <a:rPr lang="en-CA" sz="2400" dirty="0"/>
              <a:t> are additional attributes that can be used with the video tag.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html5_video.html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484784"/>
          <a:ext cx="70567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&lt;figure&gt;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&lt;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video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="320" 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="240" 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&lt;source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movie.mp4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     type="video/mp4"/&gt; 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&lt;source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="movie.ogg"      type="video/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&lt;source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movie.webm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“   type="video/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webm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/&gt;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Your browser does not support the video tag / type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&lt;/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video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&lt;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&gt;Video Caption&lt;/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&lt;/figure&gt;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5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HTML Elements</a:t>
            </a:r>
          </a:p>
          <a:p>
            <a:pPr lvl="1" eaLnBrk="1" hangingPunct="1">
              <a:defRPr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table, </a:t>
            </a:r>
          </a:p>
          <a:p>
            <a:pPr lvl="1" eaLnBrk="1" hangingPunct="1">
              <a:defRPr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and figure elements</a:t>
            </a:r>
          </a:p>
          <a:p>
            <a:pPr lvl="1" eaLnBrk="1" hangingPunct="1">
              <a:defRPr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Multimedia –</a:t>
            </a:r>
            <a:r>
              <a:rPr lang="en-CA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audio and video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 categories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type and HTML validation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HTML page</a:t>
            </a:r>
          </a:p>
          <a:p>
            <a:pPr lvl="1" eaLnBrk="1" hangingPunct="1">
              <a:defRPr/>
            </a:pPr>
            <a:endParaRPr lang="en-CA" altLang="en-US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&lt;video&gt;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&lt;video&gt; Element</a:t>
            </a:r>
            <a:r>
              <a:rPr lang="en-US" dirty="0">
                <a:solidFill>
                  <a:srgbClr val="FF0000"/>
                </a:solidFill>
              </a:rPr>
              <a:t> shares many attributes with the &lt;</a:t>
            </a:r>
            <a:r>
              <a:rPr lang="en-US" dirty="0">
                <a:solidFill>
                  <a:srgbClr val="FF0000"/>
                </a:solidFill>
                <a:effectLst/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&gt; element but has its own attributes</a:t>
            </a:r>
            <a:r>
              <a:rPr lang="en-US" dirty="0"/>
              <a:t>:</a:t>
            </a:r>
          </a:p>
          <a:p>
            <a:pPr marL="400050" lvl="1" indent="0"/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</a:p>
          <a:p>
            <a:pPr marL="400050" lvl="1" inden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specifies an image to show while the </a:t>
            </a:r>
            <a:r>
              <a:rPr lang="en-US" dirty="0" err="1"/>
              <a:t>mediaitem</a:t>
            </a:r>
            <a:r>
              <a:rPr lang="en-US" dirty="0"/>
              <a:t> is loading</a:t>
            </a:r>
          </a:p>
          <a:p>
            <a:pPr marL="400050" lvl="1" indent="0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Audio/Video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Audio file formats</a:t>
            </a:r>
          </a:p>
          <a:p>
            <a:pPr lvl="1"/>
            <a:r>
              <a:rPr lang="en-US" sz="2400" dirty="0">
                <a:hlinkClick r:id="rId2"/>
              </a:rPr>
              <a:t>mp3 audio format</a:t>
            </a:r>
            <a:r>
              <a:rPr lang="en-US" sz="2400" dirty="0"/>
              <a:t> (Wikipedia)</a:t>
            </a:r>
          </a:p>
          <a:p>
            <a:pPr lvl="1"/>
            <a:r>
              <a:rPr lang="en-US" sz="2400" dirty="0" err="1">
                <a:hlinkClick r:id="rId3"/>
              </a:rPr>
              <a:t>ogg</a:t>
            </a:r>
            <a:r>
              <a:rPr lang="en-US" sz="2400" dirty="0">
                <a:hlinkClick r:id="rId3"/>
              </a:rPr>
              <a:t> audio/video format</a:t>
            </a:r>
            <a:r>
              <a:rPr lang="en-US" sz="2400" dirty="0"/>
              <a:t> (Wikipedia)</a:t>
            </a:r>
          </a:p>
          <a:p>
            <a:pPr lvl="1"/>
            <a:endParaRPr lang="en-US" sz="2400" dirty="0"/>
          </a:p>
          <a:p>
            <a:r>
              <a:rPr lang="en-US" sz="2800" dirty="0"/>
              <a:t>Video file formats</a:t>
            </a:r>
          </a:p>
          <a:p>
            <a:pPr lvl="1"/>
            <a:r>
              <a:rPr lang="en-US" sz="2400" dirty="0">
                <a:hlinkClick r:id="rId4"/>
              </a:rPr>
              <a:t>mp4 video format</a:t>
            </a:r>
            <a:r>
              <a:rPr lang="en-US" sz="2400" dirty="0"/>
              <a:t> (Wikipedia)</a:t>
            </a:r>
          </a:p>
          <a:p>
            <a:pPr lvl="1"/>
            <a:r>
              <a:rPr lang="en-US" sz="2400" dirty="0" err="1">
                <a:hlinkClick r:id="rId5"/>
              </a:rPr>
              <a:t>webm</a:t>
            </a:r>
            <a:r>
              <a:rPr lang="en-US" sz="2400" dirty="0">
                <a:hlinkClick r:id="rId5"/>
              </a:rPr>
              <a:t> audio/video format</a:t>
            </a:r>
            <a:r>
              <a:rPr lang="en-US" sz="2400" dirty="0"/>
              <a:t> (Wikipedia)</a:t>
            </a:r>
          </a:p>
        </p:txBody>
      </p:sp>
    </p:spTree>
    <p:extLst>
      <p:ext uri="{BB962C8B-B14F-4D97-AF65-F5344CB8AC3E}">
        <p14:creationId xmlns:p14="http://schemas.microsoft.com/office/powerpoint/2010/main" val="3683624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r>
              <a:rPr lang="en-CA" sz="2800" dirty="0"/>
              <a:t>HTML elements/tags are classified in two different categories depend on their display features: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CA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Block-level</a:t>
            </a:r>
            <a:r>
              <a:rPr lang="en-CA" sz="2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700" dirty="0">
                <a:effectLst/>
              </a:rPr>
              <a:t>elements</a:t>
            </a:r>
            <a:r>
              <a:rPr lang="en-CA" sz="2800" dirty="0">
                <a:effectLst/>
              </a:rPr>
              <a:t>: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>
                <a:solidFill>
                  <a:srgbClr val="FF0000"/>
                </a:solidFill>
              </a:rPr>
              <a:t>A block-level element is a tag that creates large blocks of content</a:t>
            </a:r>
            <a:r>
              <a:rPr lang="en-US" sz="2400" dirty="0"/>
              <a:t>. E.g.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&lt;table&gt;, &lt;div&gt; (division), &lt;</a:t>
            </a:r>
            <a:r>
              <a:rPr lang="en-US" sz="2000" dirty="0" err="1"/>
              <a:t>hr</a:t>
            </a:r>
            <a:r>
              <a:rPr lang="en-US" sz="2000" dirty="0"/>
              <a:t>&gt; (horizontal rule),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&lt;p&gt;, &lt;h1&gt;, &lt;</a:t>
            </a:r>
            <a:r>
              <a:rPr lang="en-US" sz="2000" dirty="0" err="1"/>
              <a:t>ul</a:t>
            </a:r>
            <a:r>
              <a:rPr lang="en-US" sz="2000" dirty="0"/>
              <a:t>&gt;, &lt;dl&gt;, …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CA" sz="2400" dirty="0">
                <a:solidFill>
                  <a:srgbClr val="FF0000"/>
                </a:solidFill>
              </a:rPr>
              <a:t>By default, a block-level element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 on a new line</a:t>
            </a:r>
            <a:r>
              <a:rPr lang="en-CA" sz="2400" dirty="0"/>
              <a:t>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They </a:t>
            </a:r>
            <a:r>
              <a:rPr lang="en-US" sz="2400" dirty="0">
                <a:solidFill>
                  <a:srgbClr val="FF0000"/>
                </a:solidFill>
              </a:rPr>
              <a:t>can contain other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tags </a:t>
            </a:r>
            <a:r>
              <a:rPr lang="en-US" sz="2400" dirty="0">
                <a:solidFill>
                  <a:srgbClr val="FF0000"/>
                </a:solidFill>
              </a:rPr>
              <a:t>as well as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tags </a:t>
            </a:r>
            <a:r>
              <a:rPr lang="en-US" sz="2400" dirty="0">
                <a:solidFill>
                  <a:srgbClr val="FF0000"/>
                </a:solidFill>
              </a:rPr>
              <a:t>and text</a:t>
            </a:r>
            <a:r>
              <a:rPr lang="en-US" sz="2400" dirty="0"/>
              <a:t>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4005064"/>
            <a:ext cx="604867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2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Block and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Inline-level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>
                <a:effectLst/>
              </a:rPr>
              <a:t>elements: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/>
              <a:t>An inline element is a tag that </a:t>
            </a:r>
            <a:r>
              <a:rPr lang="en-US" sz="2400" dirty="0">
                <a:solidFill>
                  <a:srgbClr val="FF0000"/>
                </a:solidFill>
              </a:rPr>
              <a:t>defines the text or data in the document</a:t>
            </a:r>
            <a:r>
              <a:rPr lang="en-US" sz="2400" dirty="0"/>
              <a:t>. E.g.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&lt;span&gt;, &lt;a&gt;, &lt;</a:t>
            </a:r>
            <a:r>
              <a:rPr lang="en-US" sz="2000" dirty="0" err="1"/>
              <a:t>img</a:t>
            </a:r>
            <a:r>
              <a:rPr lang="en-US" sz="2000" dirty="0"/>
              <a:t>&gt;, &lt;td&gt;, &lt;input&gt;, …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Inline elements don't start new lines when they are used.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they generally only contain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inline tags, </a:t>
            </a:r>
            <a:r>
              <a:rPr lang="en-US" sz="2400" dirty="0">
                <a:solidFill>
                  <a:srgbClr val="FF0000"/>
                </a:solidFill>
              </a:rPr>
              <a:t>text or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2924944"/>
            <a:ext cx="54006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4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FF0000"/>
                </a:solidFill>
              </a:rPr>
              <a:t>empty element does not have closing tags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FF0000"/>
                </a:solidFill>
              </a:rPr>
              <a:t>they are not paired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empty element </a:t>
            </a:r>
            <a:r>
              <a:rPr lang="en-US" sz="2800" dirty="0">
                <a:solidFill>
                  <a:srgbClr val="FF0000"/>
                </a:solidFill>
              </a:rPr>
              <a:t>does not contain any text/content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Empty tags are simply used as markers.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e.g.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&gt;, &lt;input&gt;, &lt;</a:t>
            </a:r>
            <a:r>
              <a:rPr lang="en-US" sz="2400" dirty="0" err="1"/>
              <a:t>br</a:t>
            </a:r>
            <a:r>
              <a:rPr lang="en-US" sz="2400" dirty="0"/>
              <a:t>&gt;, &lt;</a:t>
            </a:r>
            <a:r>
              <a:rPr lang="en-US" sz="2400" dirty="0" err="1"/>
              <a:t>hr</a:t>
            </a:r>
            <a:r>
              <a:rPr lang="en-US" sz="2400" dirty="0"/>
              <a:t>&gt;, … </a:t>
            </a:r>
          </a:p>
          <a:p>
            <a:pPr lvl="1"/>
            <a:r>
              <a:rPr lang="en-US" sz="2400" dirty="0"/>
              <a:t>or older </a:t>
            </a:r>
            <a:r>
              <a:rPr lang="en-US" sz="1700" dirty="0"/>
              <a:t>(</a:t>
            </a:r>
            <a:r>
              <a:rPr lang="en-US" sz="1700" dirty="0" err="1"/>
              <a:t>xHTML</a:t>
            </a:r>
            <a:r>
              <a:rPr lang="en-US" sz="1700" dirty="0"/>
              <a:t>) </a:t>
            </a:r>
            <a:r>
              <a:rPr lang="en-US" sz="2400" dirty="0"/>
              <a:t>way: &lt;</a:t>
            </a:r>
            <a:r>
              <a:rPr lang="en-US" sz="2400" dirty="0" err="1"/>
              <a:t>img</a:t>
            </a:r>
            <a:r>
              <a:rPr lang="en-US" sz="2400" dirty="0"/>
              <a:t> /&gt;, &lt;input /&gt;, &lt;</a:t>
            </a:r>
            <a:r>
              <a:rPr lang="en-US" sz="2400" dirty="0" err="1"/>
              <a:t>br</a:t>
            </a:r>
            <a:r>
              <a:rPr lang="en-US" sz="2400" dirty="0"/>
              <a:t> /&gt;, &lt;</a:t>
            </a:r>
            <a:r>
              <a:rPr lang="en-US" sz="2400" dirty="0" err="1"/>
              <a:t>hr</a:t>
            </a:r>
            <a:r>
              <a:rPr lang="en-US" sz="2400" dirty="0"/>
              <a:t> /&gt;, … </a:t>
            </a:r>
          </a:p>
          <a:p>
            <a:pPr lvl="1"/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Using a closing tag on an empty element is usually invalid. e.g. &lt;input type="text"&gt; </a:t>
            </a:r>
            <a:r>
              <a:rPr lang="en-US" sz="2800" strike="sngStrike" dirty="0">
                <a:solidFill>
                  <a:srgbClr val="FF0000"/>
                </a:solidFill>
              </a:rPr>
              <a:t>&lt;/input&gt;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3789040"/>
            <a:ext cx="47525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6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solidFill>
                  <a:srgbClr val="FF0000"/>
                </a:solidFill>
              </a:rPr>
              <a:t>&lt;div&gt; (division)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FF0000"/>
                </a:solidFill>
              </a:rPr>
              <a:t>&lt;span&gt; </a:t>
            </a:r>
            <a:r>
              <a:rPr lang="en-CA" sz="2400" dirty="0"/>
              <a:t>elements have no special meaning, but </a:t>
            </a:r>
            <a:r>
              <a:rPr lang="en-CA" sz="2400" dirty="0">
                <a:solidFill>
                  <a:srgbClr val="FF0000"/>
                </a:solidFill>
              </a:rPr>
              <a:t>they can group HTML elements into sections.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group sections of an HTML page when you want to perform an action on multiple elements.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6216" y="6246809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79228"/>
              </p:ext>
            </p:extLst>
          </p:nvPr>
        </p:nvGraphicFramePr>
        <p:xfrm>
          <a:off x="899592" y="3625587"/>
          <a:ext cx="7603513" cy="1328504"/>
        </p:xfrm>
        <a:graphic>
          <a:graphicData uri="http://schemas.openxmlformats.org/drawingml/2006/table">
            <a:tbl>
              <a:tblPr/>
              <a:tblGrid>
                <a:gridCol w="1096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0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532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2314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&lt;div&gt;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block-level</a:t>
                      </a:r>
                      <a:r>
                        <a:rPr lang="en-CA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 element</a:t>
                      </a:r>
                      <a:endParaRPr lang="en-CA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043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&lt;span&gt;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inline</a:t>
                      </a:r>
                      <a:r>
                        <a:rPr lang="en-CA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 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element</a:t>
                      </a:r>
                      <a:endParaRPr lang="en-CA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2328" y="5191375"/>
            <a:ext cx="782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/>
              <a:t>Note:  It should be used only when no other semantic element (such as &lt;article&gt;, &lt;</a:t>
            </a:r>
            <a:r>
              <a:rPr lang="en-CA" sz="2000" dirty="0" err="1"/>
              <a:t>nav</a:t>
            </a:r>
            <a:r>
              <a:rPr lang="en-CA" sz="2000" dirty="0"/>
              <a:t>&gt;, &lt;section&gt;) is appropriate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81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6216" y="6246809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2297" y="5837706"/>
            <a:ext cx="305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tags-grouping.html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05110" y="1412776"/>
            <a:ext cx="7500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&lt;div id="menu"&gt;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3"/>
              </a:rPr>
              <a:t>/index.htm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HOME</a:t>
            </a:r>
            <a:r>
              <a:rPr lang="en-US" dirty="0">
                <a:solidFill>
                  <a:srgbClr val="0000CC"/>
                </a:solidFill>
              </a:rPr>
              <a:t>&lt;/a&gt; </a:t>
            </a:r>
            <a:r>
              <a:rPr lang="en-US" dirty="0"/>
              <a:t>|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4"/>
              </a:rPr>
              <a:t>/about/contact_us.htm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 </a:t>
            </a:r>
          </a:p>
          <a:p>
            <a:r>
              <a:rPr lang="en-US" dirty="0"/>
              <a:t>        CONTACT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/>
              <a:t>/span</a:t>
            </a:r>
            <a:r>
              <a:rPr lang="en-US" dirty="0">
                <a:solidFill>
                  <a:srgbClr val="0000CC"/>
                </a:solidFill>
              </a:rPr>
              <a:t>&gt;&lt;/a&gt; </a:t>
            </a:r>
            <a:r>
              <a:rPr lang="en-US" dirty="0"/>
              <a:t>|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5"/>
              </a:rPr>
              <a:t>/about/index.htm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ABOUT</a:t>
            </a:r>
            <a:r>
              <a:rPr lang="en-US" dirty="0">
                <a:solidFill>
                  <a:srgbClr val="0000CC"/>
                </a:solidFill>
              </a:rPr>
              <a:t>&lt;/a&gt;</a:t>
            </a:r>
          </a:p>
          <a:p>
            <a:r>
              <a:rPr lang="en-US" dirty="0">
                <a:solidFill>
                  <a:srgbClr val="FF0000"/>
                </a:solidFill>
              </a:rPr>
              <a:t>  &lt;/div&gt;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FF0000"/>
                </a:solidFill>
              </a:rPr>
              <a:t>  &lt;div class="content" id="cnt1"&gt;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&lt;h5&gt;</a:t>
            </a:r>
            <a:r>
              <a:rPr lang="en-US" dirty="0"/>
              <a:t>Content</a:t>
            </a:r>
            <a:r>
              <a:rPr lang="en-US" dirty="0">
                <a:solidFill>
                  <a:srgbClr val="0000CC"/>
                </a:solidFill>
              </a:rPr>
              <a:t>&lt;/h5&gt;</a:t>
            </a:r>
          </a:p>
          <a:p>
            <a:r>
              <a:rPr lang="en-US" dirty="0"/>
              <a:t>    &lt;</a:t>
            </a:r>
            <a:r>
              <a:rPr lang="en-US" dirty="0">
                <a:solidFill>
                  <a:srgbClr val="0000CC"/>
                </a:solidFill>
              </a:rPr>
              <a:t>p&gt;</a:t>
            </a:r>
          </a:p>
          <a:p>
            <a:r>
              <a:rPr lang="en-US" dirty="0"/>
              <a:t>       This is the example of </a:t>
            </a:r>
            <a:r>
              <a:rPr lang="en-US" dirty="0">
                <a:solidFill>
                  <a:srgbClr val="0000CC"/>
                </a:solidFill>
              </a:rPr>
              <a:t>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span</a:t>
            </a:r>
            <a:r>
              <a:rPr lang="en-US" dirty="0">
                <a:solidFill>
                  <a:srgbClr val="0000CC"/>
                </a:solidFill>
              </a:rPr>
              <a:t>&lt;/span&gt; </a:t>
            </a:r>
          </a:p>
          <a:p>
            <a:r>
              <a:rPr lang="en-US" dirty="0"/>
              <a:t>       tag and the </a:t>
            </a:r>
            <a:r>
              <a:rPr lang="en-US" dirty="0">
                <a:solidFill>
                  <a:srgbClr val="0000CC"/>
                </a:solidFill>
              </a:rPr>
              <a:t>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div</a:t>
            </a:r>
            <a:r>
              <a:rPr lang="en-US" dirty="0">
                <a:solidFill>
                  <a:srgbClr val="0000CC"/>
                </a:solidFill>
              </a:rPr>
              <a:t>&lt;/span&gt; </a:t>
            </a:r>
            <a:r>
              <a:rPr lang="en-US" dirty="0"/>
              <a:t>tag along with   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0000CC"/>
                </a:solidFill>
              </a:rPr>
              <a:t>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CSS</a:t>
            </a:r>
            <a:r>
              <a:rPr lang="en-US" dirty="0">
                <a:solidFill>
                  <a:srgbClr val="0000CC"/>
                </a:solidFill>
              </a:rPr>
              <a:t>&lt;/span&gt;.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&lt;/p&gt;</a:t>
            </a:r>
          </a:p>
          <a:p>
            <a:r>
              <a:rPr lang="en-US" dirty="0">
                <a:solidFill>
                  <a:srgbClr val="FF0000"/>
                </a:solidFill>
              </a:rPr>
              <a:t>&lt;/div&gt;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6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Type Definition (DTD)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type definition (DTD) </a:t>
            </a:r>
            <a:r>
              <a:rPr lang="en-CA" sz="2400" dirty="0"/>
              <a:t>is a set of markup declarations that define a document type for an </a:t>
            </a:r>
            <a:r>
              <a:rPr lang="en-CA" sz="2400" dirty="0">
                <a:hlinkClick r:id="rId2"/>
              </a:rPr>
              <a:t>Standard Generalized Markup Language</a:t>
            </a:r>
            <a:r>
              <a:rPr lang="en-CA" sz="2400" dirty="0"/>
              <a:t> (SGML), e.g. XML, HTML.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DTD Examples - Doctype Declarations List</a:t>
            </a:r>
          </a:p>
          <a:p>
            <a:pPr lvl="1"/>
            <a:r>
              <a:rPr lang="en-CA" sz="2400" b="1" dirty="0">
                <a:solidFill>
                  <a:srgbClr val="0000CC"/>
                </a:solidFill>
                <a:effectLst/>
                <a:hlinkClick r:id="rId3"/>
              </a:rPr>
              <a:t>HTML5 document</a:t>
            </a:r>
            <a:endParaRPr lang="en-CA" sz="2400" b="1" dirty="0">
              <a:solidFill>
                <a:srgbClr val="0000CC"/>
              </a:solidFill>
              <a:effectLst/>
            </a:endParaRPr>
          </a:p>
          <a:p>
            <a:pPr lvl="1"/>
            <a:r>
              <a:rPr lang="en-CA" sz="2400" dirty="0">
                <a:hlinkClick r:id="rId4"/>
              </a:rPr>
              <a:t>XHTML 1.0 Strict document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XHTML 1.0 Transitional document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HTML 4 Strict document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HTML 4 Transitional document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your HTML for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validator </a:t>
            </a:r>
            <a:r>
              <a:rPr lang="en-CA" sz="2200" dirty="0">
                <a:solidFill>
                  <a:srgbClr val="FF0000"/>
                </a:solidFill>
              </a:rPr>
              <a:t>– used to check HTML syntax errors based on Document Type</a:t>
            </a:r>
            <a:r>
              <a:rPr lang="en-CA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Throughout this course we will be using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HTML Validator </a:t>
            </a:r>
            <a:r>
              <a:rPr lang="en-US" sz="2200" dirty="0"/>
              <a:t>officially supported by the World Wide Web Consortium (W3C) through </a:t>
            </a:r>
            <a:r>
              <a:rPr lang="en-US" sz="2200" dirty="0">
                <a:hlinkClick r:id="rId2"/>
              </a:rPr>
              <a:t>this link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links directly to the "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by Direct Input</a:t>
            </a:r>
            <a:r>
              <a:rPr lang="en-US" sz="2200" dirty="0"/>
              <a:t>" tab, which allows you to copy &amp; paste your HTML code to be checked by the validation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rule of thumb for the course is that Warnings are fine, but Errors are not.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You should get in the habit of always checking your HTML code and correcting errors, as </a:t>
            </a:r>
            <a:r>
              <a:rPr lang="en-US" sz="22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HTML incurs large penalties when marking assignments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Now that we know how to create a simple HTML page, why don't we use it to enhance our JavaScript output and finally move out of the console!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To begin, we will discuss </a:t>
            </a:r>
            <a:r>
              <a:rPr lang="en-US" sz="2800" dirty="0">
                <a:solidFill>
                  <a:srgbClr val="FF0000"/>
                </a:solidFill>
                <a:effectLst/>
              </a:rPr>
              <a:t>3 ways of including JavaScript in a webpage</a:t>
            </a:r>
            <a:r>
              <a:rPr lang="en-US" sz="2800" dirty="0">
                <a:effectLst/>
              </a:rPr>
              <a:t>:</a:t>
            </a:r>
            <a:br>
              <a:rPr lang="en-US" sz="2800" dirty="0">
                <a:effectLst/>
              </a:rPr>
            </a:br>
            <a:endParaRPr lang="en-US" sz="28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</a:rPr>
              <a:t>Inline</a:t>
            </a:r>
            <a:r>
              <a:rPr lang="en-US" sz="2400" b="1" dirty="0">
                <a:effectLst/>
              </a:rPr>
              <a:t> </a:t>
            </a:r>
            <a:r>
              <a:rPr lang="en-US" sz="2400" dirty="0">
                <a:effectLst/>
              </a:rPr>
              <a:t>JavaScript code: Basic event handlers.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</a:rPr>
              <a:t>Internal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JavaScript code: Using script tags.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effectLst/>
              </a:rPr>
              <a:t>External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JavaScript code: Using code stored in a separate .</a:t>
            </a:r>
            <a:r>
              <a:rPr lang="en-US" sz="2400" dirty="0" err="1">
                <a:effectLst/>
              </a:rPr>
              <a:t>js</a:t>
            </a:r>
            <a:r>
              <a:rPr lang="en-US" sz="2400" dirty="0">
                <a:effectLst/>
              </a:rPr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3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An HTML table is used for presenting </a:t>
            </a:r>
            <a:r>
              <a:rPr lang="en-CA" sz="2400" dirty="0">
                <a:solidFill>
                  <a:srgbClr val="FF0000"/>
                </a:solidFill>
              </a:rPr>
              <a:t>tabular data in a grid-like fashion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table is not (/no longer) for the purposes of laying out a web page, or the sections within a web page.</a:t>
            </a:r>
          </a:p>
          <a:p>
            <a:pPr lvl="1"/>
            <a:r>
              <a:rPr lang="en-CA" sz="2000" dirty="0"/>
              <a:t>unless you have to do 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Basic table tags</a:t>
            </a:r>
            <a:endParaRPr lang="en-CA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CA" sz="2400" dirty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257835"/>
              </p:ext>
            </p:extLst>
          </p:nvPr>
        </p:nvGraphicFramePr>
        <p:xfrm>
          <a:off x="1403648" y="4149080"/>
          <a:ext cx="640399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17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74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&lt;table&gt;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&lt;caption&gt;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caption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CA" sz="1600" dirty="0" err="1">
                          <a:solidFill>
                            <a:srgbClr val="FF0000"/>
                          </a:solidFill>
                        </a:rPr>
                        <a:t>tr</a:t>
                      </a: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CA" sz="1600" dirty="0" err="1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header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cell / 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880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84176"/>
          </a:xfrm>
        </p:spPr>
        <p:txBody>
          <a:bodyPr/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(embedded)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</a:rPr>
              <a:t>Inline </a:t>
            </a:r>
            <a:r>
              <a:rPr lang="en-US" sz="2800" dirty="0">
                <a:effectLst/>
              </a:rPr>
              <a:t>JavaScript code: </a:t>
            </a:r>
            <a:r>
              <a:rPr lang="en-CA" sz="2800" dirty="0">
                <a:solidFill>
                  <a:srgbClr val="FF0000"/>
                </a:solidFill>
              </a:rPr>
              <a:t>Scripts that handle events are referred to, appropriately, as event handlers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400050" lvl="1" indent="0">
              <a:buNone/>
            </a:pPr>
            <a:r>
              <a:rPr lang="en-CA" sz="2400" dirty="0"/>
              <a:t>&lt;input type="button" id="hello" value="Hello" </a:t>
            </a:r>
            <a:r>
              <a:rPr lang="en-CA" sz="2400" dirty="0" err="1"/>
              <a:t>onClick</a:t>
            </a:r>
            <a:r>
              <a:rPr lang="en-CA" sz="2400" dirty="0"/>
              <a:t> = “</a:t>
            </a:r>
            <a:r>
              <a:rPr lang="en-CA" sz="2400" dirty="0" err="1"/>
              <a:t>myFunction</a:t>
            </a:r>
            <a:r>
              <a:rPr lang="en-CA" sz="2400" dirty="0"/>
              <a:t>()“&gt;</a:t>
            </a:r>
          </a:p>
          <a:p>
            <a:pPr marL="400050" lvl="1" indent="0">
              <a:buNone/>
            </a:pPr>
            <a:endParaRPr lang="en-CA" sz="2400" dirty="0"/>
          </a:p>
          <a:p>
            <a:pPr marL="400050" lvl="1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3573016"/>
            <a:ext cx="79208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07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JavaScript code: </a:t>
            </a:r>
            <a:r>
              <a:rPr lang="en-US" sz="2400" u="sng" dirty="0">
                <a:solidFill>
                  <a:srgbClr val="FF0000"/>
                </a:solidFill>
                <a:effectLst/>
              </a:rPr>
              <a:t>Using &lt;script&gt; tags</a:t>
            </a:r>
            <a:r>
              <a:rPr lang="en-US" sz="2400" dirty="0"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NOTE: the type attribute is optional because "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text/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000" dirty="0">
                <a:effectLst/>
              </a:rPr>
              <a:t>" is its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US" sz="2000" dirty="0">
                <a:effectLst/>
              </a:rPr>
              <a:t>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rgbClr val="FF0000"/>
                </a:solidFill>
                <a:effectLst/>
              </a:rPr>
              <a:t>Scripts can be inserted anywhere on a page</a:t>
            </a:r>
            <a:r>
              <a:rPr lang="en-US" sz="2400" dirty="0">
                <a:effectLst/>
              </a:rPr>
              <a:t>, 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4A4FD0-CCB8-4AA6-918C-01E26E88D6EF}"/>
              </a:ext>
            </a:extLst>
          </p:cNvPr>
          <p:cNvSpPr/>
          <p:nvPr/>
        </p:nvSpPr>
        <p:spPr>
          <a:xfrm>
            <a:off x="2594950" y="3245217"/>
            <a:ext cx="3954100" cy="322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WEB222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&lt;script&gt;</a:t>
            </a: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is-IS" sz="1400" i="1" dirty="0">
                <a:solidFill>
                  <a:srgbClr val="009600"/>
                </a:solidFill>
                <a:latin typeface="Calibri" charset="0"/>
              </a:rPr>
              <a:t>// include your JavaScript code here</a:t>
            </a:r>
            <a:endParaRPr lang="is-IS" sz="1400" dirty="0">
              <a:solidFill>
                <a:srgbClr val="009600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type=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'text/javascript'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</a:t>
            </a:r>
            <a:endParaRPr lang="is-I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is-IS" sz="1400" i="1" dirty="0">
                <a:solidFill>
                  <a:srgbClr val="009600"/>
                </a:solidFill>
                <a:latin typeface="Calibri" charset="0"/>
              </a:rPr>
              <a:t>// you can also include it here!</a:t>
            </a:r>
            <a:endParaRPr lang="is-IS" sz="1400" dirty="0">
              <a:solidFill>
                <a:srgbClr val="009600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is-IS" sz="14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4149080"/>
            <a:ext cx="44644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5229200"/>
            <a:ext cx="44644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8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External JavaScript code</a:t>
            </a:r>
            <a:r>
              <a:rPr lang="en-US" sz="2400" dirty="0">
                <a:solidFill>
                  <a:srgbClr val="FF0000"/>
                </a:solidFill>
                <a:effectLst/>
              </a:rPr>
              <a:t>: Using &lt;script&gt; tags with a "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400" dirty="0">
                <a:solidFill>
                  <a:srgbClr val="FF0000"/>
                </a:solidFill>
                <a:effectLst/>
              </a:rPr>
              <a:t>"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sz="2400" dirty="0">
                <a:solidFill>
                  <a:srgbClr val="FF0000"/>
                </a:solidFill>
                <a:effectLst/>
              </a:rPr>
              <a:t>" attribute will contain a path </a:t>
            </a:r>
            <a:r>
              <a:rPr lang="en-US" sz="2400" dirty="0">
                <a:effectLst/>
              </a:rPr>
              <a:t>(absolute or relative) to a separate JavaScript (.</a:t>
            </a:r>
            <a:r>
              <a:rPr lang="en-US" sz="2400" dirty="0" err="1">
                <a:effectLst/>
              </a:rPr>
              <a:t>js</a:t>
            </a:r>
            <a:r>
              <a:rPr lang="en-US" sz="2400" dirty="0">
                <a:effectLst/>
              </a:rPr>
              <a:t>) file containing only JavaScript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effectLst/>
              </a:rPr>
              <a:t>This is the preferred way </a:t>
            </a:r>
            <a:r>
              <a:rPr lang="en-US" sz="2400" dirty="0">
                <a:effectLst/>
              </a:rPr>
              <a:t>to include your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effectLst/>
              </a:rPr>
              <a:t>The &lt;script&gt;&lt;/script&gt; tags are typically included either in the &lt;head&gt;…&lt;/head&gt; section or at the end of the &lt;body&gt;...&lt;/body&gt; section</a:t>
            </a:r>
            <a:r>
              <a:rPr lang="en-US" sz="2400" dirty="0">
                <a:effectLst/>
              </a:rPr>
              <a:t> (for large JS libraries).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Example: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4CDBB83-B9B2-494D-90DA-B9850208DE8A}"/>
              </a:ext>
            </a:extLst>
          </p:cNvPr>
          <p:cNvSpPr/>
          <p:nvPr/>
        </p:nvSpPr>
        <p:spPr>
          <a:xfrm>
            <a:off x="1115616" y="2418526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WEB222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/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myFile.js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type=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'text/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javascript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/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myOtherJSFile.js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en-US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501008"/>
            <a:ext cx="5256584" cy="348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4365104"/>
            <a:ext cx="6984776" cy="348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63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Page Text from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 order for us to be able to actually update some of the text in our HTML pages </a:t>
            </a:r>
            <a:r>
              <a:rPr lang="en-US" sz="2800" dirty="0">
                <a:solidFill>
                  <a:srgbClr val="FF0000"/>
                </a:solidFill>
                <a:effectLst/>
              </a:rPr>
              <a:t>we need to be able to programmatically reference the elements on the page</a:t>
            </a:r>
            <a:r>
              <a:rPr lang="en-US" sz="2800" dirty="0">
                <a:effectLst/>
              </a:rPr>
              <a:t>.</a:t>
            </a:r>
          </a:p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This is done via the </a:t>
            </a:r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inner.HTML</a:t>
            </a:r>
            <a:r>
              <a:rPr lang="en-US" sz="2800" b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u="sng" dirty="0">
                <a:effectLst/>
              </a:rPr>
              <a:t>of the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effectLst/>
              </a:rPr>
              <a:t>:</a:t>
            </a:r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</a:rPr>
              <a:t>Document Object Model (DOM) is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2-way application programming interface (API)</a:t>
            </a:r>
            <a:r>
              <a:rPr lang="en-US" sz="2400" dirty="0">
                <a:solidFill>
                  <a:srgbClr val="FF0000"/>
                </a:solidFill>
                <a:effectLst/>
              </a:rPr>
              <a:t> for HTML (and XML) documents</a:t>
            </a:r>
            <a:r>
              <a:rPr lang="en-US" sz="2400" dirty="0">
                <a:effectLst/>
              </a:rPr>
              <a:t>.</a:t>
            </a:r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Essentially, you can think of it as a way for JavaScript to access / manipulate the complex "document" object hierarchy that is created when a browser loads an HTML page (document).</a:t>
            </a:r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</a:rPr>
              <a:t>With the DOM, we have read/write access to any element on the page</a:t>
            </a:r>
            <a:r>
              <a:rPr lang="en-US" sz="2400" dirty="0">
                <a:effectLst/>
              </a:rPr>
              <a:t>!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25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1216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Container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6" y="1556792"/>
            <a:ext cx="3885910" cy="45423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To able to write to the HTML page using 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inner.HTML </a:t>
            </a:r>
            <a:r>
              <a:rPr lang="en-US" sz="2000" dirty="0">
                <a:effectLst/>
              </a:rPr>
              <a:t>property of 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US" sz="2000" dirty="0">
                <a:effectLst/>
              </a:rPr>
              <a:t>, we need to have HTML code that helps to identify our target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for example, </a:t>
            </a:r>
            <a:r>
              <a:rPr lang="en-US" sz="2000" dirty="0">
                <a:solidFill>
                  <a:srgbClr val="FF0000"/>
                </a:solidFill>
                <a:effectLst/>
              </a:rPr>
              <a:t>we can use the "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000" dirty="0">
                <a:solidFill>
                  <a:srgbClr val="FF0000"/>
                </a:solidFill>
                <a:effectLst/>
              </a:rPr>
              <a:t>" attribute to uniquely identify any element in the way of DOM object</a:t>
            </a:r>
            <a:r>
              <a:rPr lang="en-US" sz="2000" dirty="0">
                <a:effectLst/>
              </a:rPr>
              <a:t> (Duplicate id values are NOT allowed in HTML documents).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Here, we set 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000" dirty="0">
                <a:effectLst/>
              </a:rPr>
              <a:t> value of our h3 element to be "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outputContainer</a:t>
            </a:r>
            <a:r>
              <a:rPr lang="en-US" sz="2000" dirty="0">
                <a:effectLst/>
              </a:rPr>
              <a:t>"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57AB40-74A1-43AE-A63A-AB7CB4E1CB03}"/>
              </a:ext>
            </a:extLst>
          </p:cNvPr>
          <p:cNvSpPr/>
          <p:nvPr/>
        </p:nvSpPr>
        <p:spPr>
          <a:xfrm>
            <a:off x="5273824" y="2132856"/>
            <a:ext cx="3870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Example 1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/myFile.js"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&lt;h3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&gt;&lt;/h3&gt;</a:t>
            </a:r>
            <a:endParaRPr lang="en-US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2040" y="4005064"/>
            <a:ext cx="41044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9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348498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 Visual Studio Code, create a new Folder in your Example1 directory (call it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800" dirty="0">
                <a:effectLst/>
              </a:rPr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Inside the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800" dirty="0">
                <a:effectLst/>
              </a:rPr>
              <a:t>" folder, create a file called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myFile.js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 our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myFile.js </a:t>
            </a:r>
            <a:r>
              <a:rPr lang="en-US" sz="2800" dirty="0">
                <a:effectLst/>
              </a:rPr>
              <a:t>we need to do a couple of things to ensure that we correctly write to our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outputContainer</a:t>
            </a:r>
            <a:r>
              <a:rPr lang="en-US" sz="2800" dirty="0">
                <a:effectLst/>
              </a:rPr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First: </a:t>
            </a:r>
            <a:r>
              <a:rPr lang="en-US" sz="2800" dirty="0">
                <a:solidFill>
                  <a:srgbClr val="FF0000"/>
                </a:solidFill>
                <a:effectLst/>
              </a:rPr>
              <a:t>We need to make sure that the page is completely loaded before we even attempt to update the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effectLst/>
              </a:rPr>
              <a:t>This is done by making use of the "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onload</a:t>
            </a:r>
            <a:r>
              <a:rPr lang="en-US" sz="2800" dirty="0">
                <a:solidFill>
                  <a:srgbClr val="FF0000"/>
                </a:solidFill>
                <a:effectLst/>
              </a:rPr>
              <a:t>" property of the global "window" object.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effectLst/>
              </a:rPr>
              <a:t>We can assign this to be a function that will be executed once the page has completed loading</a:t>
            </a:r>
            <a:r>
              <a:rPr lang="en-US" sz="2800" dirty="0">
                <a:effectLst/>
              </a:rPr>
              <a:t>:</a:t>
            </a:r>
            <a:r>
              <a:rPr lang="en-CA" sz="2800" dirty="0">
                <a:effectLst/>
              </a:rPr>
              <a:t>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7D979C-9DF5-4175-B2E9-D90A895FEE0C}"/>
              </a:ext>
            </a:extLst>
          </p:cNvPr>
          <p:cNvSpPr/>
          <p:nvPr/>
        </p:nvSpPr>
        <p:spPr>
          <a:xfrm>
            <a:off x="827584" y="4941168"/>
            <a:ext cx="4034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};</a:t>
            </a:r>
            <a:endParaRPr lang="en-US" dirty="0">
              <a:effectLst/>
              <a:latin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4941168"/>
            <a:ext cx="396044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38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(cont’d)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28369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en-US" sz="2800" dirty="0">
                <a:effectLst/>
              </a:rPr>
              <a:t>: </a:t>
            </a:r>
            <a:r>
              <a:rPr lang="en-US" sz="2800" dirty="0">
                <a:solidFill>
                  <a:srgbClr val="FF0000"/>
                </a:solidFill>
                <a:effectLst/>
              </a:rPr>
              <a:t>We need to get a reference to the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effectLst/>
              </a:rPr>
              <a:t>This is done by making use of the "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querySelector</a:t>
            </a:r>
            <a:r>
              <a:rPr lang="en-US" sz="2800" dirty="0">
                <a:solidFill>
                  <a:srgbClr val="FF0000"/>
                </a:solidFill>
                <a:effectLst/>
              </a:rPr>
              <a:t>" function on the global "document"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Since the element we want is identified by an ID, we use the following syntax to gain a reference to the element, </a:t>
            </a:r>
            <a:r>
              <a:rPr lang="en-US" sz="2800" dirty="0" err="1">
                <a:effectLst/>
              </a:rPr>
              <a:t>ie</a:t>
            </a:r>
            <a:r>
              <a:rPr lang="en-US" sz="2800" dirty="0">
                <a:effectLst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800" dirty="0" err="1">
                <a:effectLst/>
              </a:rPr>
              <a:t>.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2800" dirty="0">
                <a:effectLst/>
              </a:rPr>
              <a:t>(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someID</a:t>
            </a:r>
            <a:r>
              <a:rPr lang="en-US" sz="2800" dirty="0">
                <a:effectLst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806E75-4FD8-49AC-9788-4CE325E65A4E}"/>
              </a:ext>
            </a:extLst>
          </p:cNvPr>
          <p:cNvSpPr/>
          <p:nvPr/>
        </p:nvSpPr>
        <p:spPr>
          <a:xfrm>
            <a:off x="827584" y="4437113"/>
            <a:ext cx="6645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myContainer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document.querySelector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>
                <a:latin typeface="Calibri" charset="0"/>
              </a:rPr>
              <a:t>);</a:t>
            </a:r>
          </a:p>
          <a:p>
            <a:r>
              <a:rPr lang="en-US" dirty="0">
                <a:latin typeface="Calibri" charset="0"/>
              </a:rPr>
              <a:t>};</a:t>
            </a:r>
            <a:endParaRPr lang="en-US" dirty="0">
              <a:effectLst/>
              <a:latin typeface="Calibri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4005064"/>
            <a:ext cx="842493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97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(cont’d)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269289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</a:t>
            </a:r>
            <a:r>
              <a:rPr lang="en-US" sz="2800" dirty="0">
                <a:effectLst/>
              </a:rPr>
              <a:t>: </a:t>
            </a:r>
            <a:r>
              <a:rPr lang="en-US" sz="2800" dirty="0">
                <a:solidFill>
                  <a:srgbClr val="FF0000"/>
                </a:solidFill>
                <a:effectLst/>
              </a:rPr>
              <a:t>We need to call a function to actually update the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Fortunately, we have access to a very useful element property –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US" sz="2800" dirty="0">
                <a:effectLst/>
              </a:rPr>
              <a:t>".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careful!  </a:t>
            </a:r>
            <a:r>
              <a:rPr lang="en-US" sz="2800" dirty="0">
                <a:effectLst/>
              </a:rPr>
              <a:t>You can very easily insert invalid code into the page this way and it can be difficult to debug, so </a:t>
            </a:r>
            <a:r>
              <a:rPr lang="en-US" sz="2800" dirty="0">
                <a:solidFill>
                  <a:srgbClr val="FF0000"/>
                </a:solidFill>
                <a:effectLst/>
              </a:rPr>
              <a:t>only use the "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US" sz="2800" dirty="0">
                <a:solidFill>
                  <a:srgbClr val="FF0000"/>
                </a:solidFill>
                <a:effectLst/>
              </a:rPr>
              <a:t>" property for updating text or simple HTML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D3BAAA6-A978-4F37-95FD-CB42C878E2E3}"/>
              </a:ext>
            </a:extLst>
          </p:cNvPr>
          <p:cNvSpPr/>
          <p:nvPr/>
        </p:nvSpPr>
        <p:spPr>
          <a:xfrm>
            <a:off x="683568" y="4293096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myContainer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document.querySelector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>
                <a:latin typeface="Calibri" charset="0"/>
              </a:rPr>
              <a:t>);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update it's "</a:t>
            </a:r>
            <a:r>
              <a:rPr lang="en-US" i="1" dirty="0" err="1">
                <a:solidFill>
                  <a:srgbClr val="009600"/>
                </a:solidFill>
                <a:latin typeface="Calibri" charset="0"/>
              </a:rPr>
              <a:t>innerHTML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" property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dirty="0" err="1">
                <a:latin typeface="Calibri" charset="0"/>
              </a:rPr>
              <a:t>myContainer.innerHTML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"Hello World!"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};</a:t>
            </a:r>
            <a:endParaRPr lang="en-US" dirty="0">
              <a:effectLst/>
              <a:latin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293096"/>
            <a:ext cx="720080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06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(Full Example)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effectLst/>
              </a:rPr>
              <a:t>  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                                   JavaScript (myFile.js)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D1D617-B17D-411A-9211-3A96802CC8EC}"/>
              </a:ext>
            </a:extLst>
          </p:cNvPr>
          <p:cNvSpPr/>
          <p:nvPr/>
        </p:nvSpPr>
        <p:spPr>
          <a:xfrm>
            <a:off x="467544" y="2132856"/>
            <a:ext cx="31937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Example 1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src=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"js/myFile.js"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r>
              <a:rPr lang="is-IS" sz="1400" dirty="0">
                <a:latin typeface="Calibri" charset="0"/>
              </a:rPr>
              <a:t/>
            </a:r>
            <a:br>
              <a:rPr lang="is-IS" sz="1400" dirty="0">
                <a:latin typeface="Calibri" charset="0"/>
              </a:rPr>
            </a:b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&lt;h1</a:t>
            </a:r>
            <a:r>
              <a:rPr lang="is-IS" sz="1400" dirty="0">
                <a:latin typeface="Calibri" charset="0"/>
              </a:rPr>
              <a:t>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"title"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&gt;&lt;/h1&gt;</a:t>
            </a: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&lt;div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"outputContainer"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&gt;&lt;/div&gt;</a:t>
            </a:r>
            <a:endParaRPr lang="is-I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is-IS" sz="14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3C9049-52E2-47F7-BED5-94D1BBA3C6D0}"/>
              </a:ext>
            </a:extLst>
          </p:cNvPr>
          <p:cNvSpPr/>
          <p:nvPr/>
        </p:nvSpPr>
        <p:spPr>
          <a:xfrm>
            <a:off x="3779912" y="213285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listTitle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"Students List (Alphabetical)"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studentArray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= [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"Amy"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"Haley"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"Kimberly"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];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 err="1">
                <a:latin typeface="Calibri" charset="0"/>
              </a:rPr>
              <a:t>window.onload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400" dirty="0">
                <a:latin typeface="Calibri" charset="0"/>
              </a:rPr>
              <a:t>() {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myTitle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 err="1">
                <a:latin typeface="Calibri" charset="0"/>
              </a:rPr>
              <a:t>document.querySelector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"#title"</a:t>
            </a:r>
            <a:r>
              <a:rPr lang="en-US" sz="1400" dirty="0"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dirty="0" err="1">
                <a:latin typeface="Calibri" charset="0"/>
              </a:rPr>
              <a:t>myTitle.innerHTML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em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&gt;"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 err="1">
                <a:latin typeface="Calibri" charset="0"/>
              </a:rPr>
              <a:t>listTitle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"&lt;/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em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&gt;"</a:t>
            </a:r>
            <a:r>
              <a:rPr lang="en-US" sz="1400" dirty="0">
                <a:latin typeface="Calibri" charset="0"/>
              </a:rPr>
              <a:t>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myContainer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 err="1">
                <a:latin typeface="Calibri" charset="0"/>
              </a:rPr>
              <a:t>document.querySelector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dirty="0">
                <a:latin typeface="Calibri" charset="0"/>
              </a:rPr>
              <a:t>);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dirty="0" err="1">
                <a:latin typeface="Calibri" charset="0"/>
              </a:rPr>
              <a:t>studentArray.sort</a:t>
            </a:r>
            <a:r>
              <a:rPr lang="en-US" sz="1400" dirty="0">
                <a:latin typeface="Calibri" charset="0"/>
              </a:rPr>
              <a:t>();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for</a:t>
            </a:r>
            <a:r>
              <a:rPr lang="en-US" sz="1400" dirty="0">
                <a:latin typeface="Calibri" charset="0"/>
              </a:rPr>
              <a:t> (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0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 &lt; </a:t>
            </a:r>
            <a:r>
              <a:rPr lang="en-US" sz="1400" dirty="0" err="1">
                <a:latin typeface="Calibri" charset="0"/>
              </a:rPr>
              <a:t>studentArray.length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++) {</a:t>
            </a:r>
          </a:p>
          <a:p>
            <a:r>
              <a:rPr lang="en-US" sz="1400" dirty="0">
                <a:latin typeface="Calibri" charset="0"/>
              </a:rPr>
              <a:t>        </a:t>
            </a:r>
            <a:r>
              <a:rPr lang="en-US" sz="1400" dirty="0" err="1">
                <a:latin typeface="Calibri" charset="0"/>
              </a:rPr>
              <a:t>myContainer.innerHTML</a:t>
            </a:r>
            <a:r>
              <a:rPr lang="en-US" sz="1400" dirty="0">
                <a:latin typeface="Calibri" charset="0"/>
              </a:rPr>
              <a:t> +=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"&lt;p&gt;"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 err="1">
                <a:latin typeface="Calibri" charset="0"/>
              </a:rPr>
              <a:t>studentArray</a:t>
            </a:r>
            <a:r>
              <a:rPr lang="en-US" sz="1400" dirty="0">
                <a:latin typeface="Calibri" charset="0"/>
              </a:rPr>
              <a:t>[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]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"&lt;/p&gt;"</a:t>
            </a:r>
            <a:r>
              <a:rPr lang="en-US" sz="1400" dirty="0">
                <a:latin typeface="Calibri" charset="0"/>
              </a:rPr>
              <a:t>;</a:t>
            </a:r>
          </a:p>
          <a:p>
            <a:r>
              <a:rPr lang="en-US" sz="1400" dirty="0">
                <a:latin typeface="Calibri" charset="0"/>
              </a:rPr>
              <a:t>    }</a:t>
            </a:r>
          </a:p>
          <a:p>
            <a:r>
              <a:rPr lang="en-US" sz="1400" dirty="0">
                <a:latin typeface="Calibri" charset="0"/>
              </a:rPr>
              <a:t>};</a:t>
            </a:r>
            <a:endParaRPr lang="en-US" sz="1400" dirty="0">
              <a:effectLst/>
              <a:latin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24044B-C3D9-4E0A-8298-D5867BAAFD69}"/>
              </a:ext>
            </a:extLst>
          </p:cNvPr>
          <p:cNvSpPr txBox="1"/>
          <p:nvPr/>
        </p:nvSpPr>
        <p:spPr>
          <a:xfrm>
            <a:off x="755576" y="5805264"/>
            <a:ext cx="267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student-list.html</a:t>
            </a:r>
            <a:endParaRPr 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779912" y="2708920"/>
            <a:ext cx="23042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95936" y="3212976"/>
            <a:ext cx="37444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95936" y="3869432"/>
            <a:ext cx="4824536" cy="1575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Table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in a table, </a:t>
            </a:r>
            <a:r>
              <a:rPr lang="en-CA" sz="2000" dirty="0">
                <a:solidFill>
                  <a:srgbClr val="FF0000"/>
                </a:solidFill>
              </a:rPr>
              <a:t>each piece of information is displayed in a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solidFill>
                  <a:srgbClr val="FF0000"/>
                </a:solidFill>
              </a:rPr>
              <a:t>(&lt;td&gt;).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FF0000"/>
                </a:solidFill>
              </a:rPr>
              <a:t>The cells in a line across the page make up a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solidFill>
                  <a:srgbClr val="FF0000"/>
                </a:solidFill>
              </a:rPr>
              <a:t>(&lt;</a:t>
            </a:r>
            <a:r>
              <a:rPr lang="en-CA" sz="2000" dirty="0" err="1">
                <a:solidFill>
                  <a:srgbClr val="FF0000"/>
                </a:solidFill>
              </a:rPr>
              <a:t>th</a:t>
            </a:r>
            <a:r>
              <a:rPr lang="en-CA" sz="2000" dirty="0">
                <a:solidFill>
                  <a:srgbClr val="FF0000"/>
                </a:solidFill>
              </a:rPr>
              <a:t>&gt; or &lt;</a:t>
            </a:r>
            <a:r>
              <a:rPr lang="en-CA" sz="2000" dirty="0" err="1">
                <a:solidFill>
                  <a:srgbClr val="FF0000"/>
                </a:solidFill>
              </a:rPr>
              <a:t>tr</a:t>
            </a:r>
            <a:r>
              <a:rPr lang="en-CA" sz="2000" dirty="0">
                <a:solidFill>
                  <a:srgbClr val="FF0000"/>
                </a:solidFill>
              </a:rPr>
              <a:t>&gt;)</a:t>
            </a:r>
            <a:r>
              <a:rPr lang="en-CA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The cells in a line down the page make up a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Table header &lt;</a:t>
            </a:r>
            <a:r>
              <a:rPr lang="en-CA" sz="2800" dirty="0" err="1"/>
              <a:t>th</a:t>
            </a:r>
            <a:r>
              <a:rPr lang="en-CA" sz="2800" dirty="0"/>
              <a:t>&gt; vs table cell / detail &lt;td&gt;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text in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&gt; elements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FF0000"/>
                </a:solidFill>
              </a:rPr>
              <a:t>bold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centered</a:t>
            </a:r>
            <a:r>
              <a:rPr lang="en-US" sz="2000" dirty="0"/>
              <a:t> by default.</a:t>
            </a:r>
            <a:endParaRPr lang="en-CA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text in </a:t>
            </a:r>
            <a:r>
              <a:rPr lang="en-US" sz="2000" dirty="0">
                <a:solidFill>
                  <a:srgbClr val="FF0000"/>
                </a:solidFill>
              </a:rPr>
              <a:t>&lt;td&gt; elements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FF0000"/>
                </a:solidFill>
              </a:rPr>
              <a:t>regular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left-aligned</a:t>
            </a:r>
            <a:r>
              <a:rPr lang="en-US" sz="2000" dirty="0"/>
              <a:t> by default.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0478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updating DOM using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Using inner.HTML to populate tables</a:t>
            </a:r>
          </a:p>
          <a:p>
            <a:pPr marL="400050" lvl="1" indent="0">
              <a:buNone/>
            </a:pPr>
            <a:r>
              <a:rPr lang="en-CA" sz="2400" dirty="0">
                <a:effectLst/>
                <a:hlinkClick r:id="rId2"/>
              </a:rPr>
              <a:t>populate-table.html</a:t>
            </a: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Using inner.HTML to add images</a:t>
            </a:r>
          </a:p>
          <a:p>
            <a:pPr marL="457200" lvl="1" indent="0">
              <a:buNone/>
            </a:pPr>
            <a:r>
              <a:rPr lang="en-CA" sz="2400" dirty="0">
                <a:effectLst/>
                <a:hlinkClick r:id="rId3"/>
              </a:rPr>
              <a:t>add-image.html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01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MDN - </a:t>
            </a:r>
            <a:r>
              <a:rPr lang="en-US" sz="2800" dirty="0">
                <a:hlinkClick r:id="rId2"/>
              </a:rPr>
              <a:t>HTML element reference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MDN - </a:t>
            </a:r>
            <a:r>
              <a:rPr lang="en-US" sz="2800" dirty="0">
                <a:hlinkClick r:id="rId3"/>
              </a:rPr>
              <a:t>Articles tagged: Multimedia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7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42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tables.html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CA4AB34-F320-4A6B-ADB0-6C7A5EB60522}"/>
              </a:ext>
            </a:extLst>
          </p:cNvPr>
          <p:cNvSpPr/>
          <p:nvPr/>
        </p:nvSpPr>
        <p:spPr>
          <a:xfrm>
            <a:off x="611560" y="2187693"/>
            <a:ext cx="36724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&lt;table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border="1"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&lt;caption&gt;</a:t>
            </a:r>
            <a:r>
              <a:rPr lang="en-US" sz="1400" dirty="0">
                <a:latin typeface="Calibri" panose="020F0502020204030204"/>
              </a:rPr>
              <a:t>This is the table caption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&lt;/caption&gt;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  <a:r>
              <a:rPr lang="en-US" sz="1400" dirty="0">
                <a:latin typeface="Calibri" panose="020F0502020204030204"/>
              </a:rPr>
              <a:t>Column Heading 1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  <a:r>
              <a:rPr lang="en-US" sz="1400" dirty="0">
                <a:latin typeface="Calibri" panose="020F0502020204030204"/>
              </a:rPr>
              <a:t>Column Heading 2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1 cell 1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1 cell 2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2 cell 1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2 cell 2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&lt;/table&gt;</a:t>
            </a:r>
          </a:p>
        </p:txBody>
      </p:sp>
      <p:pic>
        <p:nvPicPr>
          <p:cNvPr id="8" name="Picture 2" descr="C:\SenecaCollege\INT222-BTI220\INT222-2015.4Smr\tmp\tmp.jpg">
            <a:extLst>
              <a:ext uri="{FF2B5EF4-FFF2-40B4-BE49-F238E27FC236}">
                <a16:creationId xmlns:a16="http://schemas.microsoft.com/office/drawing/2014/main" xmlns="" id="{03308392-A7EB-42F1-9C92-B43E4B82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47" y="2841646"/>
            <a:ext cx="5256584" cy="20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8" y="2708920"/>
            <a:ext cx="23762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3573016"/>
            <a:ext cx="23762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4437112"/>
            <a:ext cx="23762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Attributes -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 border='value'&gt;</a:t>
            </a:r>
            <a:r>
              <a:rPr lang="en-CA" sz="2800" dirty="0"/>
              <a:t>: value (integer) is the </a:t>
            </a:r>
            <a:r>
              <a:rPr lang="en-CA" sz="2800" dirty="0">
                <a:solidFill>
                  <a:srgbClr val="FF0000"/>
                </a:solidFill>
              </a:rPr>
              <a:t>thickness of the table border in pixels</a:t>
            </a:r>
            <a:r>
              <a:rPr lang="en-CA" sz="2800" dirty="0"/>
              <a:t>.</a:t>
            </a:r>
            <a:br>
              <a:rPr lang="en-CA" sz="2800" dirty="0"/>
            </a:b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This attribute has been deprecated in HTML5, so use it only when necessary. </a:t>
            </a:r>
          </a:p>
          <a:p>
            <a:pPr lvl="1"/>
            <a:r>
              <a:rPr lang="en-CA" sz="2400" dirty="0"/>
              <a:t>Use CSS instead.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By default, a table has no borders ( border="0")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3983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662864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rowspan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/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Value: non-negative integer value that </a:t>
            </a:r>
            <a:r>
              <a:rPr lang="en-CA" sz="2400" dirty="0">
                <a:solidFill>
                  <a:srgbClr val="FF0000"/>
                </a:solidFill>
              </a:rPr>
              <a:t>indicates on how many rows does the cell extend</a:t>
            </a:r>
            <a:r>
              <a:rPr lang="en-CA" sz="2400" dirty="0"/>
              <a:t>. </a:t>
            </a:r>
          </a:p>
          <a:p>
            <a:pPr lvl="1"/>
            <a:r>
              <a:rPr lang="en-CA" sz="2400" dirty="0"/>
              <a:t>By default value ='1’.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If value ='0', it extends until the end of the table section</a:t>
            </a:r>
            <a:r>
              <a:rPr lang="en-US" sz="2400" dirty="0"/>
              <a:t> (&lt;</a:t>
            </a:r>
            <a:r>
              <a:rPr lang="en-US" sz="2400" dirty="0" err="1"/>
              <a:t>thead</a:t>
            </a:r>
            <a:r>
              <a:rPr lang="en-US" sz="2400" dirty="0"/>
              <a:t>&gt;, &lt;</a:t>
            </a:r>
            <a:r>
              <a:rPr lang="en-US" sz="2400" dirty="0" err="1"/>
              <a:t>tbody</a:t>
            </a:r>
            <a:r>
              <a:rPr lang="en-US" sz="2400" dirty="0"/>
              <a:t>&gt; or &lt;</a:t>
            </a:r>
            <a:r>
              <a:rPr lang="en-US" sz="2400" dirty="0" err="1"/>
              <a:t>tfoot</a:t>
            </a:r>
            <a:r>
              <a:rPr lang="en-US" sz="2400" dirty="0"/>
              <a:t>&gt;).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2132856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–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484784"/>
            <a:ext cx="8662864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3CFEEEF-4CC1-4DDA-BB57-8B931721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30" y="3861048"/>
            <a:ext cx="4070132" cy="129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44991D-7E81-4774-9E90-D7EE9E70B92E}"/>
              </a:ext>
            </a:extLst>
          </p:cNvPr>
          <p:cNvSpPr txBox="1"/>
          <p:nvPr/>
        </p:nvSpPr>
        <p:spPr>
          <a:xfrm>
            <a:off x="827584" y="2269726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&lt;table </a:t>
            </a:r>
            <a:r>
              <a:rPr lang="en-US" dirty="0"/>
              <a:t>border="2"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&lt;caption&gt;</a:t>
            </a:r>
            <a:r>
              <a:rPr lang="en-US" dirty="0" err="1"/>
              <a:t>rowspan</a:t>
            </a:r>
            <a:r>
              <a:rPr lang="en-US" dirty="0"/>
              <a:t> example</a:t>
            </a:r>
            <a:r>
              <a:rPr lang="en-US" dirty="0">
                <a:solidFill>
                  <a:srgbClr val="0000CC"/>
                </a:solidFill>
              </a:rPr>
              <a:t>&lt;/caption&gt;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="2" 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row 1 cell 1: </a:t>
            </a:r>
            <a:r>
              <a:rPr lang="en-US" dirty="0" err="1"/>
              <a:t>rowspan</a:t>
            </a:r>
            <a:r>
              <a:rPr lang="en-US" dirty="0"/>
              <a:t>="2</a:t>
            </a:r>
            <a:r>
              <a:rPr lang="en-US" dirty="0">
                <a:solidFill>
                  <a:srgbClr val="0000CC"/>
                </a:solidFill>
              </a:rPr>
              <a:t>"&lt;/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1 cell 2</a:t>
            </a:r>
            <a:r>
              <a:rPr lang="en-US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2 cell 1</a:t>
            </a:r>
            <a:r>
              <a:rPr lang="en-US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30487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–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62864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colspan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/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/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857250" lvl="2" indent="0">
              <a:buNone/>
            </a:pP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Value: non-negative integer value that </a:t>
            </a:r>
            <a:r>
              <a:rPr lang="en-CA" sz="2400" dirty="0">
                <a:solidFill>
                  <a:srgbClr val="FF0000"/>
                </a:solidFill>
              </a:rPr>
              <a:t>indicates on how </a:t>
            </a:r>
            <a:r>
              <a:rPr lang="en-CA" sz="2400" b="1" dirty="0">
                <a:solidFill>
                  <a:srgbClr val="FF0000"/>
                </a:solidFill>
              </a:rPr>
              <a:t>many rows </a:t>
            </a:r>
            <a:r>
              <a:rPr lang="en-CA" sz="2400" dirty="0">
                <a:solidFill>
                  <a:srgbClr val="FF0000"/>
                </a:solidFill>
              </a:rPr>
              <a:t>does the cell extend</a:t>
            </a:r>
            <a:r>
              <a:rPr lang="en-CA" sz="2400" dirty="0"/>
              <a:t>. </a:t>
            </a:r>
          </a:p>
          <a:p>
            <a:pPr lvl="1"/>
            <a:r>
              <a:rPr lang="en-CA" sz="2400" dirty="0"/>
              <a:t>By default value ='1'.</a:t>
            </a:r>
          </a:p>
          <a:p>
            <a:pPr lvl="1"/>
            <a:endParaRPr lang="en-CA" altLang="en-US" sz="1200" dirty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2060848"/>
            <a:ext cx="316835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2207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</TotalTime>
  <Words>2937</Words>
  <Application>Microsoft Office PowerPoint</Application>
  <PresentationFormat>화면 슬라이드 쇼(4:3)</PresentationFormat>
  <Paragraphs>525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Compass</vt:lpstr>
      <vt:lpstr>WEB222 - Web Programming Principles</vt:lpstr>
      <vt:lpstr>Agenda</vt:lpstr>
      <vt:lpstr>HTML Table</vt:lpstr>
      <vt:lpstr>Table Structure</vt:lpstr>
      <vt:lpstr>Table Structure</vt:lpstr>
      <vt:lpstr>Table Attributes - border</vt:lpstr>
      <vt:lpstr>&lt;td&gt; &amp; &lt;th&gt; Attributes – rowspan</vt:lpstr>
      <vt:lpstr>&lt;td&gt; &amp; &lt;th&gt; Attributes – rowspan</vt:lpstr>
      <vt:lpstr>&lt;td&gt; &amp; &lt;th&gt; Attributes – colspan</vt:lpstr>
      <vt:lpstr>&lt;td&gt; &amp; &lt;th&gt; Attributes – colspan</vt:lpstr>
      <vt:lpstr>Table with thead, tbody and tfoot tags</vt:lpstr>
      <vt:lpstr>Table with thead, tbody and tfoot tags</vt:lpstr>
      <vt:lpstr>HTML5 - &lt;figure&gt; and &lt;figcaption&gt; tags</vt:lpstr>
      <vt:lpstr>HTML5 - &lt;figure&gt; and &lt;figcaption&gt; tags</vt:lpstr>
      <vt:lpstr>&lt;audio&gt; and &lt;video&gt; tags</vt:lpstr>
      <vt:lpstr>HTML5 &lt;audio&gt; Tags</vt:lpstr>
      <vt:lpstr>Attributes of &lt;audio&gt; Element</vt:lpstr>
      <vt:lpstr>The &lt;source&gt; element</vt:lpstr>
      <vt:lpstr>HTML5 video Tags</vt:lpstr>
      <vt:lpstr>Attributes of &lt;video&gt; Element</vt:lpstr>
      <vt:lpstr>About Audio/Video Formats</vt:lpstr>
      <vt:lpstr>HTML Block and Inline Elements</vt:lpstr>
      <vt:lpstr>HTML Block and Inline Elements</vt:lpstr>
      <vt:lpstr>HTML Empty element </vt:lpstr>
      <vt:lpstr>HTML Grouping Tags</vt:lpstr>
      <vt:lpstr>HTML Grouping Tags</vt:lpstr>
      <vt:lpstr>Document Type Definition (DTD) </vt:lpstr>
      <vt:lpstr>Validating your HTML for Correctness</vt:lpstr>
      <vt:lpstr>Using JavaScript in an HTML Page</vt:lpstr>
      <vt:lpstr>Inline (embedded) JavaScript code</vt:lpstr>
      <vt:lpstr>Internal JavaScript code</vt:lpstr>
      <vt:lpstr>External JavaScript code</vt:lpstr>
      <vt:lpstr>External JavaScript code</vt:lpstr>
      <vt:lpstr>Updating Page Text from JavaScript</vt:lpstr>
      <vt:lpstr>Creating a Container in HTML</vt:lpstr>
      <vt:lpstr>Writing to the Container </vt:lpstr>
      <vt:lpstr>Writing to the Container (cont’d) </vt:lpstr>
      <vt:lpstr>Writing to the Container (cont’d) </vt:lpstr>
      <vt:lpstr>Writing to the Container (Full Example)</vt:lpstr>
      <vt:lpstr>More examples of updating DOM using inner.HTML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6 - WEB222</dc:title>
  <dc:creator>Wei Song</dc:creator>
  <cp:lastModifiedBy>k</cp:lastModifiedBy>
  <cp:revision>348</cp:revision>
  <cp:lastPrinted>2001-07-23T19:37:02Z</cp:lastPrinted>
  <dcterms:created xsi:type="dcterms:W3CDTF">2001-03-26T00:24:34Z</dcterms:created>
  <dcterms:modified xsi:type="dcterms:W3CDTF">2020-06-23T21:32:53Z</dcterms:modified>
</cp:coreProperties>
</file>