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53"/>
  </p:notesMasterIdLst>
  <p:sldIdLst>
    <p:sldId id="256" r:id="rId2"/>
    <p:sldId id="436" r:id="rId3"/>
    <p:sldId id="483" r:id="rId4"/>
    <p:sldId id="437" r:id="rId5"/>
    <p:sldId id="438" r:id="rId6"/>
    <p:sldId id="439" r:id="rId7"/>
    <p:sldId id="440" r:id="rId8"/>
    <p:sldId id="441" r:id="rId9"/>
    <p:sldId id="442" r:id="rId10"/>
    <p:sldId id="443" r:id="rId11"/>
    <p:sldId id="444" r:id="rId12"/>
    <p:sldId id="452" r:id="rId13"/>
    <p:sldId id="445" r:id="rId14"/>
    <p:sldId id="446" r:id="rId15"/>
    <p:sldId id="447" r:id="rId16"/>
    <p:sldId id="448" r:id="rId17"/>
    <p:sldId id="449" r:id="rId18"/>
    <p:sldId id="450" r:id="rId19"/>
    <p:sldId id="451" r:id="rId20"/>
    <p:sldId id="453" r:id="rId21"/>
    <p:sldId id="454" r:id="rId22"/>
    <p:sldId id="455" r:id="rId23"/>
    <p:sldId id="456" r:id="rId24"/>
    <p:sldId id="457" r:id="rId25"/>
    <p:sldId id="458" r:id="rId26"/>
    <p:sldId id="459" r:id="rId27"/>
    <p:sldId id="484" r:id="rId28"/>
    <p:sldId id="460" r:id="rId29"/>
    <p:sldId id="461" r:id="rId30"/>
    <p:sldId id="462" r:id="rId31"/>
    <p:sldId id="463" r:id="rId32"/>
    <p:sldId id="485" r:id="rId33"/>
    <p:sldId id="464" r:id="rId34"/>
    <p:sldId id="465" r:id="rId35"/>
    <p:sldId id="466" r:id="rId36"/>
    <p:sldId id="467" r:id="rId37"/>
    <p:sldId id="468" r:id="rId38"/>
    <p:sldId id="469" r:id="rId39"/>
    <p:sldId id="471" r:id="rId40"/>
    <p:sldId id="470" r:id="rId41"/>
    <p:sldId id="472" r:id="rId42"/>
    <p:sldId id="473" r:id="rId43"/>
    <p:sldId id="474" r:id="rId44"/>
    <p:sldId id="476" r:id="rId45"/>
    <p:sldId id="477" r:id="rId46"/>
    <p:sldId id="478" r:id="rId47"/>
    <p:sldId id="479" r:id="rId48"/>
    <p:sldId id="475" r:id="rId49"/>
    <p:sldId id="480" r:id="rId50"/>
    <p:sldId id="482" r:id="rId51"/>
    <p:sldId id="347" r:id="rId52"/>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02" autoAdjust="0"/>
    <p:restoredTop sz="94580"/>
  </p:normalViewPr>
  <p:slideViewPr>
    <p:cSldViewPr snapToGrid="0">
      <p:cViewPr varScale="1">
        <p:scale>
          <a:sx n="63" d="100"/>
          <a:sy n="63" d="100"/>
        </p:scale>
        <p:origin x="-672" y="-72"/>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8275" y="0"/>
            <a:ext cx="3043238" cy="466725"/>
          </a:xfrm>
          <a:prstGeom prst="rect">
            <a:avLst/>
          </a:prstGeom>
        </p:spPr>
        <p:txBody>
          <a:bodyPr vert="horz" lIns="91440" tIns="45720" rIns="91440" bIns="45720" rtlCol="0"/>
          <a:lstStyle>
            <a:lvl1pPr algn="r">
              <a:defRPr sz="1200"/>
            </a:lvl1pPr>
          </a:lstStyle>
          <a:p>
            <a:fld id="{F8F6C823-1D9E-4D70-86C7-43C7714287C3}" type="datetimeFigureOut">
              <a:rPr lang="en-US" smtClean="0"/>
              <a:t>8/2/2020</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9925"/>
            <a:ext cx="5619750" cy="36655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8275" y="8842375"/>
            <a:ext cx="3043238" cy="466725"/>
          </a:xfrm>
          <a:prstGeom prst="rect">
            <a:avLst/>
          </a:prstGeom>
        </p:spPr>
        <p:txBody>
          <a:bodyPr vert="horz" lIns="91440" tIns="45720" rIns="91440" bIns="45720" rtlCol="0" anchor="b"/>
          <a:lstStyle>
            <a:lvl1pPr algn="r">
              <a:defRPr sz="1200"/>
            </a:lvl1pPr>
          </a:lstStyle>
          <a:p>
            <a:fld id="{68061DDE-A2AF-4403-8BC5-E6385BCF2B54}" type="slidenum">
              <a:rPr lang="en-US" smtClean="0"/>
              <a:t>‹#›</a:t>
            </a:fld>
            <a:endParaRPr lang="en-US"/>
          </a:p>
        </p:txBody>
      </p:sp>
    </p:spTree>
    <p:extLst>
      <p:ext uri="{BB962C8B-B14F-4D97-AF65-F5344CB8AC3E}">
        <p14:creationId xmlns:p14="http://schemas.microsoft.com/office/powerpoint/2010/main" val="1286290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C13C94-C31D-40E5-8260-267204DC9039}" type="datetimeFigureOut">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5632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C13C94-C31D-40E5-8260-267204DC9039}" type="datetimeFigureOut">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3155546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C13C94-C31D-40E5-8260-267204DC9039}" type="datetimeFigureOut">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272246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C13C94-C31D-40E5-8260-267204DC9039}" type="datetimeFigureOut">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3166471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C13C94-C31D-40E5-8260-267204DC9039}" type="datetimeFigureOut">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454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C13C94-C31D-40E5-8260-267204DC9039}" type="datetimeFigureOut">
              <a:rPr lang="en-US" smtClean="0"/>
              <a:t>8/2/2020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2181921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C13C94-C31D-40E5-8260-267204DC9039}" type="datetimeFigureOut">
              <a:rPr lang="en-US" smtClean="0"/>
              <a:t>8/2/2020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306873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C13C94-C31D-40E5-8260-267204DC9039}" type="datetimeFigureOut">
              <a:rPr lang="en-US" smtClean="0"/>
              <a:t>8/2/2020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186607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5C13C94-C31D-40E5-8260-267204DC9039}" type="datetimeFigureOut">
              <a:rPr lang="en-US" smtClean="0"/>
              <a:t>8/2/2020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210023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5C13C94-C31D-40E5-8260-267204DC9039}" type="datetimeFigureOut">
              <a:rPr lang="en-US" smtClean="0"/>
              <a:t>8/2/2020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C1D2A5-B312-48B8-94A1-7BB44AF10156}" type="slidenum">
              <a:rPr lang="en-US" smtClean="0"/>
              <a:t>‹#›</a:t>
            </a:fld>
            <a:endParaRPr lang="en-US"/>
          </a:p>
        </p:txBody>
      </p:sp>
    </p:spTree>
    <p:extLst>
      <p:ext uri="{BB962C8B-B14F-4D97-AF65-F5344CB8AC3E}">
        <p14:creationId xmlns:p14="http://schemas.microsoft.com/office/powerpoint/2010/main" val="44246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C13C94-C31D-40E5-8260-267204DC9039}" type="datetimeFigureOut">
              <a:rPr lang="en-US" smtClean="0"/>
              <a:t>8/2/2020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366250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5C13C94-C31D-40E5-8260-267204DC9039}" type="datetimeFigureOut">
              <a:rPr lang="en-US" smtClean="0"/>
              <a:t>8/2/2020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C1D2A5-B312-48B8-94A1-7BB44AF1015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03847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cs.senecac.on.ca/~patrick.crawford/shared/fall-2016/int222/lecture7/input-tags-1.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cs.senecac.on.ca/~patrick.crawford/shared/fall-2016/int222/lecture7/input-tags-2.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cs.senecac.on.ca/~patrick.crawford/shared/fall-2016/int222/lecture7/input-tags-1.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cs.senecac.on.ca/~patrick.crawford/shared/fall-2016/int222/lecture7/input-tags-1.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cs.senecac.on.ca/~patrick.crawford/shared/fall-2016/int222/lecture7/input-tags-1.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cs.senecac.on.ca/~patrick.crawford/shared/fall-2016/int222/lecture7/input-tags-1.html"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scs.senecac.on.ca/~patrick.crawford/shared/fall-2016/int222/lecture7/input-tags-2.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scs.senecac.on.ca/~patrick.crawford/shared/fall-2016/int222/lecture7/input-tags-2.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scs.senecac.on.ca/~patrick.crawford/shared/fall-2016/int222/lecture7/input-tags-attributes.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cs.senecac.on.ca/~patrick.crawford/shared/fall-2016/int222/lecture7/tabindex.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scs.senecac.on.ca/~patrick.crawford/shared/fall-2016/int222/lecture7/autocomplete.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scs.senecac.on.ca/~patrick.crawford/shared/fall-2016/int222/lecture7/input-tags-html5.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scs.senecac.on.ca/~patrick.crawford/shared/fall-2016/int222/lecture7/select-tags-optgroup.html"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scs.senecac.on.ca/~patrick.crawford/shared/fall-2016/int222/lecture7/textarea.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scs.senecac.on.ca/~patrick.crawford/shared/fall-2016/int222/lecture7/fieldset-label-button.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scs.senecac.on.ca/~patrick.crawford/shared/fall-2016/int222/lecture7/fieldset-label-button.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scs.senecac.on.ca/~patrick.crawford/shared/fall-2016/int222/lecture7/fieldset-label-button.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scs.senecac.on.ca/~patrick.crawford/shared/fall-2016/int222/lecture7/label-radio-checkbox.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scs.senecac.on.ca/~patrick.crawford/shared/fall-2016/int222/lecture7/form-with-css.html" TargetMode="Externa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hyperlink" Target="https://developer.mozilla.org/en-US/docs/Web/Guide/HTML/Forms/How_to_structure_an_HTML_form/Example?redirectlocale=en-US&amp;redirectslug=HTML/Forms/How_to_structure_an_HTML_form/Example"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www.w3schools.com/cssref/sel_after.asp" TargetMode="External"/><Relationship Id="rId13" Type="http://schemas.openxmlformats.org/officeDocument/2006/relationships/hyperlink" Target="https://scs.senecac.on.ca/~patrick.crawford/shared/fall-2016/int222/lecture7/morecss.html" TargetMode="External"/><Relationship Id="rId3" Type="http://schemas.openxmlformats.org/officeDocument/2006/relationships/hyperlink" Target="http://www.w3schools.com/cssref/sel_hover.asp" TargetMode="External"/><Relationship Id="rId7" Type="http://schemas.openxmlformats.org/officeDocument/2006/relationships/hyperlink" Target="http://www.w3schools.com/cssref/sel_firstchild.asp" TargetMode="External"/><Relationship Id="rId12" Type="http://schemas.openxmlformats.org/officeDocument/2006/relationships/hyperlink" Target="http://www.w3schools.com/cssref/sel_selection.asp" TargetMode="External"/><Relationship Id="rId2" Type="http://schemas.openxmlformats.org/officeDocument/2006/relationships/hyperlink" Target="http://www.w3schools.com/cssref/sel_active.asp" TargetMode="External"/><Relationship Id="rId1" Type="http://schemas.openxmlformats.org/officeDocument/2006/relationships/slideLayout" Target="../slideLayouts/slideLayout2.xml"/><Relationship Id="rId6" Type="http://schemas.openxmlformats.org/officeDocument/2006/relationships/hyperlink" Target="http://www.w3schools.com/cssref/sel_focus.asp" TargetMode="External"/><Relationship Id="rId11" Type="http://schemas.openxmlformats.org/officeDocument/2006/relationships/hyperlink" Target="http://www.w3schools.com/cssref/sel_firstline.asp" TargetMode="External"/><Relationship Id="rId5" Type="http://schemas.openxmlformats.org/officeDocument/2006/relationships/hyperlink" Target="http://www.w3schools.com/cssref/sel_visited.asp" TargetMode="External"/><Relationship Id="rId10" Type="http://schemas.openxmlformats.org/officeDocument/2006/relationships/hyperlink" Target="http://www.w3schools.com/cssref/sel_firstletter.asp" TargetMode="External"/><Relationship Id="rId4" Type="http://schemas.openxmlformats.org/officeDocument/2006/relationships/hyperlink" Target="http://www.w3schools.com/cssref/sel_link.asp" TargetMode="External"/><Relationship Id="rId9" Type="http://schemas.openxmlformats.org/officeDocument/2006/relationships/hyperlink" Target="http://www.w3schools.com/cssref/sel_before.asp" TargetMode="External"/><Relationship Id="rId14" Type="http://schemas.openxmlformats.org/officeDocument/2006/relationships/hyperlink" Target="http://www.w3schools.com/cssref/css_selectors.asp"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cs.senecac.on.ca/~patrick.crawford/shared/fall-2016/int222/lecture7/simple-form-post.html" TargetMode="External"/><Relationship Id="rId2" Type="http://schemas.openxmlformats.org/officeDocument/2006/relationships/hyperlink" Target="https://profile.oracle.com/myprofile/account/create-account.jspx"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developer.mozilla.org/en-US/docs/Web/Guide/HTML/Forms_in_HTML" TargetMode="External"/><Relationship Id="rId2" Type="http://schemas.openxmlformats.org/officeDocument/2006/relationships/hyperlink" Target="http://www.w3.org/TR/2014/PR-html5-20140916/forms.html#forms" TargetMode="External"/><Relationship Id="rId1" Type="http://schemas.openxmlformats.org/officeDocument/2006/relationships/slideLayout" Target="../slideLayouts/slideLayout2.xml"/><Relationship Id="rId6" Type="http://schemas.openxmlformats.org/officeDocument/2006/relationships/hyperlink" Target="https://developer.mozilla.org/de/docs/Tools/Style_Editor" TargetMode="External"/><Relationship Id="rId5" Type="http://schemas.openxmlformats.org/officeDocument/2006/relationships/hyperlink" Target="https://developer.mozilla.org/en/docs/Web/Guide/CSS/Getting_started/Selectors" TargetMode="External"/><Relationship Id="rId4" Type="http://schemas.openxmlformats.org/officeDocument/2006/relationships/hyperlink" Target="https://developer.mozilla.org/en-US/docs/Web/Guide/HTML/Forms/How_to_structure_an_HTML_for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cs.senecac.on.ca/~patrick.crawford/shared/fall-2016/int222/lecture7/simple-form-post.html" TargetMode="External"/><Relationship Id="rId2" Type="http://schemas.openxmlformats.org/officeDocument/2006/relationships/hyperlink" Target="https://scs.senecac.on.ca/~patrick.crawford/shared/fall-2016/int222/lecture7/simple-form-get.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httpbin.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2347552" y="1557982"/>
            <a:ext cx="7772400" cy="1470025"/>
          </a:xfrm>
        </p:spPr>
        <p:txBody>
          <a:bodyPr>
            <a:normAutofit/>
          </a:bodyPr>
          <a:lstStyle/>
          <a:p>
            <a:pPr algn="ctr" eaLnBrk="1" hangingPunct="1"/>
            <a:r>
              <a:rPr lang="en-US" altLang="en-US" dirty="0" smtClean="0"/>
              <a:t>WEB222</a:t>
            </a:r>
          </a:p>
        </p:txBody>
      </p:sp>
      <p:sp>
        <p:nvSpPr>
          <p:cNvPr id="5" name="Rectangle 4"/>
          <p:cNvSpPr>
            <a:spLocks noGrp="1" noChangeArrowheads="1"/>
          </p:cNvSpPr>
          <p:nvPr>
            <p:ph type="subTitle" idx="1"/>
          </p:nvPr>
        </p:nvSpPr>
        <p:spPr>
          <a:xfrm>
            <a:off x="2742793" y="3103449"/>
            <a:ext cx="6981916" cy="1752600"/>
          </a:xfrm>
        </p:spPr>
        <p:txBody>
          <a:bodyPr rtlCol="0">
            <a:normAutofit/>
          </a:bodyPr>
          <a:lstStyle/>
          <a:p>
            <a:pPr algn="ctr">
              <a:spcAft>
                <a:spcPts val="0"/>
              </a:spcAft>
              <a:defRPr/>
            </a:pPr>
            <a:r>
              <a:rPr lang="en-US" dirty="0"/>
              <a:t>HTML Forms </a:t>
            </a:r>
            <a:r>
              <a:rPr lang="en-US" dirty="0" smtClean="0"/>
              <a:t>&amp; </a:t>
            </a:r>
            <a:r>
              <a:rPr lang="en-US" dirty="0"/>
              <a:t>Form CSS Styling</a:t>
            </a:r>
          </a:p>
          <a:p>
            <a:pPr algn="ctr">
              <a:spcAft>
                <a:spcPts val="0"/>
              </a:spcAft>
              <a:defRPr/>
            </a:pPr>
            <a:endParaRPr lang="en-US" dirty="0"/>
          </a:p>
        </p:txBody>
      </p:sp>
    </p:spTree>
    <p:extLst>
      <p:ext uri="{BB962C8B-B14F-4D97-AF65-F5344CB8AC3E}">
        <p14:creationId xmlns:p14="http://schemas.microsoft.com/office/powerpoint/2010/main" val="6694721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Elements </a:t>
            </a:r>
            <a:r>
              <a:rPr lang="en-US" dirty="0"/>
              <a:t>- </a:t>
            </a:r>
            <a:r>
              <a:rPr lang="en-US" dirty="0" smtClean="0">
                <a:solidFill>
                  <a:srgbClr val="FF0000"/>
                </a:solidFill>
              </a:rPr>
              <a:t>&lt;input&gt;</a:t>
            </a:r>
            <a:endParaRPr lang="en-US" dirty="0">
              <a:solidFill>
                <a:srgbClr val="FF0000"/>
              </a:solidFill>
            </a:endParaRP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  The </a:t>
            </a:r>
            <a:r>
              <a:rPr lang="en-US" b="1" dirty="0"/>
              <a:t>&lt;input&gt; tag </a:t>
            </a:r>
            <a:r>
              <a:rPr lang="en-US" dirty="0"/>
              <a:t>is </a:t>
            </a:r>
            <a:r>
              <a:rPr lang="en-US" dirty="0">
                <a:solidFill>
                  <a:srgbClr val="FF0000"/>
                </a:solidFill>
              </a:rPr>
              <a:t>used to specify a simple input element inside a form </a:t>
            </a:r>
            <a:r>
              <a:rPr lang="en-US" dirty="0"/>
              <a:t>that can receive user input. </a:t>
            </a:r>
          </a:p>
          <a:p>
            <a:pPr lvl="1">
              <a:buFont typeface="Arial" panose="020B0604020202020204" pitchFamily="34" charset="0"/>
              <a:buChar char="•"/>
            </a:pPr>
            <a:r>
              <a:rPr lang="en-US" dirty="0"/>
              <a:t>&lt;input&gt; tags are </a:t>
            </a:r>
            <a:r>
              <a:rPr lang="en-US" dirty="0" smtClean="0">
                <a:solidFill>
                  <a:srgbClr val="FF0000"/>
                </a:solidFill>
              </a:rPr>
              <a:t>inline</a:t>
            </a:r>
            <a:r>
              <a:rPr lang="en-US" dirty="0" smtClean="0"/>
              <a:t>, </a:t>
            </a:r>
            <a:r>
              <a:rPr lang="en-US" dirty="0">
                <a:solidFill>
                  <a:srgbClr val="FF0000"/>
                </a:solidFill>
              </a:rPr>
              <a:t>empty tags </a:t>
            </a:r>
            <a:r>
              <a:rPr lang="en-US" dirty="0"/>
              <a:t>. It may be written as &lt;input /&gt;</a:t>
            </a:r>
          </a:p>
          <a:p>
            <a:pPr>
              <a:buFont typeface="Arial" panose="020B0604020202020204" pitchFamily="34" charset="0"/>
              <a:buChar char="•"/>
            </a:pPr>
            <a:r>
              <a:rPr lang="en-US" b="1" dirty="0" smtClean="0"/>
              <a:t>  </a:t>
            </a:r>
            <a:r>
              <a:rPr lang="en-US" b="1" dirty="0" smtClean="0">
                <a:solidFill>
                  <a:srgbClr val="FF0000"/>
                </a:solidFill>
              </a:rPr>
              <a:t>type</a:t>
            </a:r>
            <a:r>
              <a:rPr lang="en-US" b="1" dirty="0" smtClean="0"/>
              <a:t> </a:t>
            </a:r>
            <a:r>
              <a:rPr lang="en-US" b="1" dirty="0"/>
              <a:t>attribute</a:t>
            </a:r>
            <a:r>
              <a:rPr lang="en-US" dirty="0"/>
              <a:t>. </a:t>
            </a:r>
          </a:p>
          <a:p>
            <a:pPr lvl="1">
              <a:buFont typeface="Arial" panose="020B0604020202020204" pitchFamily="34" charset="0"/>
              <a:buChar char="•"/>
            </a:pPr>
            <a:r>
              <a:rPr lang="en-US" dirty="0"/>
              <a:t>All &lt;input&gt; tags are </a:t>
            </a:r>
            <a:r>
              <a:rPr lang="en-US" dirty="0">
                <a:solidFill>
                  <a:srgbClr val="FF0000"/>
                </a:solidFill>
              </a:rPr>
              <a:t>required to have a </a:t>
            </a:r>
            <a:r>
              <a:rPr lang="en-US" b="1" dirty="0">
                <a:solidFill>
                  <a:srgbClr val="FF0000"/>
                </a:solidFill>
              </a:rPr>
              <a:t>type</a:t>
            </a:r>
            <a:r>
              <a:rPr lang="en-US" dirty="0">
                <a:solidFill>
                  <a:srgbClr val="FF0000"/>
                </a:solidFill>
              </a:rPr>
              <a:t> attribute</a:t>
            </a:r>
            <a:r>
              <a:rPr lang="en-US" dirty="0"/>
              <a:t>. </a:t>
            </a:r>
          </a:p>
          <a:p>
            <a:pPr lvl="1">
              <a:buFont typeface="Arial" panose="020B0604020202020204" pitchFamily="34" charset="0"/>
              <a:buChar char="•"/>
            </a:pPr>
            <a:r>
              <a:rPr lang="en-US" dirty="0"/>
              <a:t>The type indicates </a:t>
            </a:r>
            <a:r>
              <a:rPr lang="en-US" dirty="0">
                <a:solidFill>
                  <a:srgbClr val="FF0000"/>
                </a:solidFill>
              </a:rPr>
              <a:t>what sort of input field the tag represents</a:t>
            </a:r>
            <a:r>
              <a:rPr lang="en-US" dirty="0"/>
              <a:t>, such as </a:t>
            </a:r>
            <a:r>
              <a:rPr lang="en-US" b="1" u="sng" dirty="0">
                <a:solidFill>
                  <a:srgbClr val="FF0000"/>
                </a:solidFill>
              </a:rPr>
              <a:t>text boxes </a:t>
            </a:r>
            <a:r>
              <a:rPr lang="en-US" dirty="0"/>
              <a:t>or </a:t>
            </a:r>
            <a:r>
              <a:rPr lang="en-US" b="1" u="sng" dirty="0">
                <a:solidFill>
                  <a:srgbClr val="FF0000"/>
                </a:solidFill>
              </a:rPr>
              <a:t>radio buttons</a:t>
            </a:r>
            <a:r>
              <a:rPr lang="en-US" dirty="0"/>
              <a:t>.</a:t>
            </a:r>
          </a:p>
          <a:p>
            <a:pPr>
              <a:buFont typeface="Arial" panose="020B0604020202020204" pitchFamily="34" charset="0"/>
              <a:buChar char="•"/>
            </a:pPr>
            <a:r>
              <a:rPr lang="en-US" b="1" dirty="0" smtClean="0"/>
              <a:t>  </a:t>
            </a:r>
            <a:r>
              <a:rPr lang="en-US" b="1" dirty="0" smtClean="0">
                <a:solidFill>
                  <a:srgbClr val="FF0000"/>
                </a:solidFill>
              </a:rPr>
              <a:t>name</a:t>
            </a:r>
            <a:r>
              <a:rPr lang="en-US" b="1" dirty="0" smtClean="0"/>
              <a:t> </a:t>
            </a:r>
            <a:r>
              <a:rPr lang="en-US" b="1" dirty="0"/>
              <a:t>attribute </a:t>
            </a:r>
          </a:p>
          <a:p>
            <a:pPr lvl="1">
              <a:buFont typeface="Arial" panose="020B0604020202020204" pitchFamily="34" charset="0"/>
              <a:buChar char="•"/>
            </a:pPr>
            <a:r>
              <a:rPr lang="en-US" dirty="0"/>
              <a:t>All &lt;input&gt; tags are </a:t>
            </a:r>
            <a:r>
              <a:rPr lang="en-US" dirty="0">
                <a:solidFill>
                  <a:srgbClr val="FF0000"/>
                </a:solidFill>
              </a:rPr>
              <a:t>required to have a </a:t>
            </a:r>
            <a:r>
              <a:rPr lang="en-US" b="1" dirty="0">
                <a:solidFill>
                  <a:srgbClr val="FF0000"/>
                </a:solidFill>
              </a:rPr>
              <a:t>name</a:t>
            </a:r>
            <a:r>
              <a:rPr lang="en-US" dirty="0">
                <a:solidFill>
                  <a:srgbClr val="FF0000"/>
                </a:solidFill>
              </a:rPr>
              <a:t> attribute</a:t>
            </a:r>
            <a:r>
              <a:rPr lang="en-US" dirty="0"/>
              <a:t>, </a:t>
            </a:r>
            <a:r>
              <a:rPr lang="en-US" dirty="0">
                <a:solidFill>
                  <a:srgbClr val="FF0000"/>
                </a:solidFill>
              </a:rPr>
              <a:t>except for the </a:t>
            </a:r>
            <a:r>
              <a:rPr lang="en-US" b="1" dirty="0">
                <a:solidFill>
                  <a:srgbClr val="FF0000"/>
                </a:solidFill>
              </a:rPr>
              <a:t>submit</a:t>
            </a:r>
            <a:r>
              <a:rPr lang="en-US" dirty="0">
                <a:solidFill>
                  <a:srgbClr val="FF0000"/>
                </a:solidFill>
              </a:rPr>
              <a:t> and </a:t>
            </a:r>
            <a:r>
              <a:rPr lang="en-US" b="1" dirty="0">
                <a:solidFill>
                  <a:srgbClr val="FF0000"/>
                </a:solidFill>
              </a:rPr>
              <a:t>reset</a:t>
            </a:r>
            <a:r>
              <a:rPr lang="en-US" dirty="0">
                <a:solidFill>
                  <a:srgbClr val="FF0000"/>
                </a:solidFill>
              </a:rPr>
              <a:t> buttons</a:t>
            </a:r>
            <a:r>
              <a:rPr lang="en-US" dirty="0"/>
              <a:t>, . </a:t>
            </a:r>
          </a:p>
          <a:p>
            <a:pPr lvl="1">
              <a:buFont typeface="Arial" panose="020B0604020202020204" pitchFamily="34" charset="0"/>
              <a:buChar char="•"/>
            </a:pPr>
            <a:r>
              <a:rPr lang="en-US" dirty="0"/>
              <a:t>The </a:t>
            </a:r>
            <a:r>
              <a:rPr lang="en-US" b="1" dirty="0"/>
              <a:t>name</a:t>
            </a:r>
            <a:r>
              <a:rPr lang="en-US" dirty="0"/>
              <a:t> attribute with value </a:t>
            </a:r>
            <a:r>
              <a:rPr lang="en-US" dirty="0" smtClean="0"/>
              <a:t>determines the "</a:t>
            </a:r>
            <a:r>
              <a:rPr lang="en-US" dirty="0" smtClean="0">
                <a:solidFill>
                  <a:srgbClr val="FF0000"/>
                </a:solidFill>
              </a:rPr>
              <a:t>property name</a:t>
            </a:r>
            <a:r>
              <a:rPr lang="en-US" dirty="0" smtClean="0"/>
              <a:t>" of the corresponding </a:t>
            </a:r>
            <a:r>
              <a:rPr lang="en-US" dirty="0"/>
              <a:t>input </a:t>
            </a:r>
            <a:r>
              <a:rPr lang="en-US" dirty="0" smtClean="0"/>
              <a:t>that will </a:t>
            </a:r>
            <a:r>
              <a:rPr lang="en-US" dirty="0"/>
              <a:t>be sent to the </a:t>
            </a:r>
            <a:r>
              <a:rPr lang="en-US" dirty="0" smtClean="0"/>
              <a:t>server</a:t>
            </a:r>
            <a:r>
              <a:rPr lang="en-US" u="sng" dirty="0" smtClean="0"/>
              <a:t>, so if we are gathering user age, the </a:t>
            </a:r>
            <a:r>
              <a:rPr lang="en-US" b="1" u="sng" dirty="0" smtClean="0"/>
              <a:t>name</a:t>
            </a:r>
            <a:r>
              <a:rPr lang="en-US" u="sng" dirty="0" smtClean="0"/>
              <a:t> attribute should be set to "age", for example.</a:t>
            </a:r>
            <a:endParaRPr lang="en-US" u="sng" dirty="0"/>
          </a:p>
        </p:txBody>
      </p:sp>
    </p:spTree>
    <p:extLst>
      <p:ext uri="{BB962C8B-B14F-4D97-AF65-F5344CB8AC3E}">
        <p14:creationId xmlns:p14="http://schemas.microsoft.com/office/powerpoint/2010/main" val="3335882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&lt;input&gt; type attributes - </a:t>
            </a:r>
            <a:r>
              <a:rPr lang="en-US" dirty="0" smtClean="0">
                <a:solidFill>
                  <a:srgbClr val="FF0000"/>
                </a:solidFill>
              </a:rPr>
              <a:t>text</a:t>
            </a:r>
            <a:endParaRPr lang="en-US" dirty="0">
              <a:solidFill>
                <a:srgbClr val="FF0000"/>
              </a:solidFill>
            </a:endParaRPr>
          </a:p>
        </p:txBody>
      </p:sp>
      <p:sp>
        <p:nvSpPr>
          <p:cNvPr id="3" name="Content Placeholder 2"/>
          <p:cNvSpPr>
            <a:spLocks noGrp="1"/>
          </p:cNvSpPr>
          <p:nvPr>
            <p:ph idx="1"/>
          </p:nvPr>
        </p:nvSpPr>
        <p:spPr>
          <a:xfrm>
            <a:off x="1097280" y="1845733"/>
            <a:ext cx="10058400" cy="4258975"/>
          </a:xfrm>
        </p:spPr>
        <p:txBody>
          <a:bodyPr>
            <a:normAutofit fontScale="92500" lnSpcReduction="10000"/>
          </a:bodyPr>
          <a:lstStyle/>
          <a:p>
            <a:pPr>
              <a:buFont typeface="Arial" panose="020B0604020202020204" pitchFamily="34" charset="0"/>
              <a:buChar char="•"/>
            </a:pPr>
            <a:r>
              <a:rPr lang="en-US" b="1" dirty="0" smtClean="0"/>
              <a:t>  type</a:t>
            </a:r>
            <a:r>
              <a:rPr lang="en-US" b="1" dirty="0"/>
              <a:t>="</a:t>
            </a:r>
            <a:r>
              <a:rPr lang="en-US" b="1" dirty="0">
                <a:solidFill>
                  <a:srgbClr val="FF0000"/>
                </a:solidFill>
              </a:rPr>
              <a:t>text</a:t>
            </a:r>
            <a:r>
              <a:rPr lang="en-US" b="1" dirty="0"/>
              <a:t>"</a:t>
            </a:r>
          </a:p>
          <a:p>
            <a:pPr lvl="1">
              <a:spcBef>
                <a:spcPts val="1200"/>
              </a:spcBef>
              <a:buFont typeface="Arial" panose="020B0604020202020204" pitchFamily="34" charset="0"/>
              <a:buChar char="•"/>
            </a:pPr>
            <a:r>
              <a:rPr lang="en-US" dirty="0"/>
              <a:t>A text element is a </a:t>
            </a:r>
            <a:r>
              <a:rPr lang="en-US" dirty="0">
                <a:solidFill>
                  <a:srgbClr val="FF0000"/>
                </a:solidFill>
              </a:rPr>
              <a:t>single line text input field in which the user can enter text</a:t>
            </a:r>
            <a:r>
              <a:rPr lang="en-US" dirty="0"/>
              <a:t>.</a:t>
            </a:r>
          </a:p>
          <a:p>
            <a:pPr lvl="1">
              <a:buFont typeface="Arial" panose="020B0604020202020204" pitchFamily="34" charset="0"/>
              <a:buChar char="•"/>
            </a:pPr>
            <a:r>
              <a:rPr lang="en-US" dirty="0"/>
              <a:t>type="text" is default for the tag.</a:t>
            </a:r>
          </a:p>
          <a:p>
            <a:pPr lvl="1">
              <a:buFont typeface="Arial" panose="020B0604020202020204" pitchFamily="34" charset="0"/>
              <a:buChar char="•"/>
            </a:pPr>
            <a:r>
              <a:rPr lang="en-US" dirty="0"/>
              <a:t>Other attributes: size, </a:t>
            </a:r>
            <a:r>
              <a:rPr lang="en-US" dirty="0" err="1" smtClean="0"/>
              <a:t>maxlength</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Example: </a:t>
            </a:r>
            <a:r>
              <a:rPr lang="en-US" dirty="0" smtClean="0">
                <a:hlinkClick r:id="rId2"/>
              </a:rPr>
              <a:t>input-tags-1.html</a:t>
            </a:r>
            <a:endParaRPr lang="en-US" dirty="0"/>
          </a:p>
          <a:p>
            <a:endParaRPr lang="en-US" dirty="0"/>
          </a:p>
        </p:txBody>
      </p:sp>
      <p:sp>
        <p:nvSpPr>
          <p:cNvPr id="4" name="Rectangle 3"/>
          <p:cNvSpPr/>
          <p:nvPr/>
        </p:nvSpPr>
        <p:spPr>
          <a:xfrm>
            <a:off x="1314993" y="3192011"/>
            <a:ext cx="10519956" cy="954107"/>
          </a:xfrm>
          <a:prstGeom prst="rect">
            <a:avLst/>
          </a:prstGeom>
        </p:spPr>
        <p:txBody>
          <a:bodyPr wrap="square">
            <a:spAutoFit/>
          </a:bodyPr>
          <a:lstStyle/>
          <a:p>
            <a:r>
              <a:rPr lang="en-US" sz="1400" b="1" dirty="0">
                <a:solidFill>
                  <a:srgbClr val="000000"/>
                </a:solidFill>
                <a:highlight>
                  <a:srgbClr val="FFFFFF"/>
                </a:highlight>
              </a:rPr>
              <a:t> Text field 1 </a:t>
            </a:r>
            <a:r>
              <a:rPr lang="en-US" sz="1400" dirty="0">
                <a:solidFill>
                  <a:srgbClr val="0000FF"/>
                </a:solidFill>
                <a:highlight>
                  <a:srgbClr val="FFFFFF"/>
                </a:highlight>
              </a:rPr>
              <a: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"text"</a:t>
            </a:r>
            <a:r>
              <a:rPr lang="en-US" sz="1400" dirty="0">
                <a:solidFill>
                  <a:srgbClr val="000000"/>
                </a:solidFill>
                <a:highlight>
                  <a:srgbClr val="FFFFFF"/>
                </a:highlight>
              </a:rPr>
              <a:t> </a:t>
            </a:r>
            <a:r>
              <a:rPr lang="en-US" sz="1400" dirty="0">
                <a:solidFill>
                  <a:srgbClr val="FF0000"/>
                </a:solidFill>
                <a:highlight>
                  <a:srgbClr val="FFFFFF"/>
                </a:highlight>
              </a:rPr>
              <a:t>name</a:t>
            </a:r>
            <a:r>
              <a:rPr lang="en-US" sz="1400" dirty="0">
                <a:solidFill>
                  <a:srgbClr val="000000"/>
                </a:solidFill>
                <a:highlight>
                  <a:srgbClr val="FFFFFF"/>
                </a:highlight>
              </a:rPr>
              <a:t>=</a:t>
            </a:r>
            <a:r>
              <a:rPr lang="en-US" sz="1400" b="1" dirty="0">
                <a:solidFill>
                  <a:srgbClr val="8000FF"/>
                </a:solidFill>
                <a:highlight>
                  <a:srgbClr val="FFFFFF"/>
                </a:highlight>
              </a:rPr>
              <a:t>"entry1"</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"entry1"</a:t>
            </a:r>
            <a:r>
              <a:rPr lang="en-US" sz="1400" dirty="0">
                <a:solidFill>
                  <a:srgbClr val="000000"/>
                </a:solidFill>
                <a:highlight>
                  <a:srgbClr val="FFFFFF"/>
                </a:highlight>
              </a:rPr>
              <a:t> </a:t>
            </a:r>
            <a:r>
              <a:rPr lang="en-US" sz="1400" dirty="0">
                <a:solidFill>
                  <a:srgbClr val="0000FF"/>
                </a:solidFill>
                <a:highlight>
                  <a:srgbClr val="FFFFFF"/>
                </a:highlight>
              </a:rPr>
              <a:t>/&gt;</a:t>
            </a:r>
            <a:r>
              <a:rPr lang="en-US" sz="1400" b="1" dirty="0">
                <a:solidFill>
                  <a:srgbClr val="000000"/>
                </a:solidFill>
                <a:highlight>
                  <a:srgbClr val="FFFFFF"/>
                </a:highlight>
              </a:rPr>
              <a:t> text box default size = 20</a:t>
            </a:r>
            <a:r>
              <a:rPr lang="en-US" sz="1400" dirty="0">
                <a:solidFill>
                  <a:srgbClr val="0000FF"/>
                </a:solidFill>
                <a:highlight>
                  <a:srgbClr val="FFFFFF"/>
                </a:highlight>
              </a:rPr>
              <a:t>&lt;</a:t>
            </a:r>
            <a:r>
              <a:rPr lang="en-US" sz="1400" dirty="0" err="1">
                <a:solidFill>
                  <a:srgbClr val="0000FF"/>
                </a:solidFill>
                <a:highlight>
                  <a:srgbClr val="FFFFFF"/>
                </a:highlight>
              </a:rPr>
              <a:t>br</a:t>
            </a:r>
            <a:r>
              <a:rPr lang="en-US" sz="1400" dirty="0">
                <a:solidFill>
                  <a:srgbClr val="000000"/>
                </a:solidFill>
                <a:highlight>
                  <a:srgbClr val="FFFFFF"/>
                </a:highlight>
              </a:rPr>
              <a:t> </a:t>
            </a:r>
            <a:r>
              <a:rPr lang="en-US" sz="1400" dirty="0">
                <a:solidFill>
                  <a:srgbClr val="0000FF"/>
                </a:solidFill>
                <a:highlight>
                  <a:srgbClr val="FFFFFF"/>
                </a:highlight>
              </a:rPr>
              <a:t>/&gt;</a:t>
            </a:r>
            <a:r>
              <a:rPr lang="en-US" sz="1400" b="1" dirty="0">
                <a:solidFill>
                  <a:srgbClr val="000000"/>
                </a:solidFill>
                <a:highlight>
                  <a:srgbClr val="FFFFFF"/>
                </a:highlight>
              </a:rPr>
              <a:t>  </a:t>
            </a:r>
          </a:p>
          <a:p>
            <a:r>
              <a:rPr lang="en-US" sz="1400" b="1" dirty="0">
                <a:solidFill>
                  <a:srgbClr val="000000"/>
                </a:solidFill>
                <a:highlight>
                  <a:srgbClr val="FFFFFF"/>
                </a:highlight>
              </a:rPr>
              <a:t> </a:t>
            </a:r>
            <a:r>
              <a:rPr lang="en-US" sz="1400" b="1" dirty="0" smtClean="0">
                <a:solidFill>
                  <a:srgbClr val="000000"/>
                </a:solidFill>
                <a:highlight>
                  <a:srgbClr val="FFFFFF"/>
                </a:highlight>
              </a:rPr>
              <a:t>Text </a:t>
            </a:r>
            <a:r>
              <a:rPr lang="en-US" sz="1400" b="1" dirty="0">
                <a:solidFill>
                  <a:srgbClr val="000000"/>
                </a:solidFill>
                <a:highlight>
                  <a:srgbClr val="FFFFFF"/>
                </a:highlight>
              </a:rPr>
              <a:t>field 2 </a:t>
            </a:r>
            <a:r>
              <a:rPr lang="en-US" sz="1400" dirty="0">
                <a:solidFill>
                  <a:srgbClr val="0000FF"/>
                </a:solidFill>
                <a:highlight>
                  <a:srgbClr val="FFFFFF"/>
                </a:highlight>
              </a:rPr>
              <a: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"text"</a:t>
            </a:r>
            <a:r>
              <a:rPr lang="en-US" sz="1400" dirty="0">
                <a:solidFill>
                  <a:srgbClr val="000000"/>
                </a:solidFill>
                <a:highlight>
                  <a:srgbClr val="FFFFFF"/>
                </a:highlight>
              </a:rPr>
              <a:t> </a:t>
            </a:r>
            <a:r>
              <a:rPr lang="en-US" sz="1400" dirty="0" smtClean="0">
                <a:solidFill>
                  <a:srgbClr val="FF0000"/>
                </a:solidFill>
                <a:highlight>
                  <a:srgbClr val="FFFFFF"/>
                </a:highlight>
              </a:rPr>
              <a:t>name</a:t>
            </a:r>
            <a:r>
              <a:rPr lang="en-US" sz="1400" dirty="0">
                <a:solidFill>
                  <a:srgbClr val="000000"/>
                </a:solidFill>
                <a:highlight>
                  <a:srgbClr val="FFFFFF"/>
                </a:highlight>
              </a:rPr>
              <a:t>=</a:t>
            </a:r>
            <a:r>
              <a:rPr lang="en-US" sz="1400" b="1" dirty="0">
                <a:solidFill>
                  <a:srgbClr val="8000FF"/>
                </a:solidFill>
                <a:highlight>
                  <a:srgbClr val="FFFFFF"/>
                </a:highlight>
              </a:rPr>
              <a:t>"entry2"</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"entry2"</a:t>
            </a:r>
            <a:r>
              <a:rPr lang="en-US" sz="1400" dirty="0">
                <a:solidFill>
                  <a:srgbClr val="000000"/>
                </a:solidFill>
                <a:highlight>
                  <a:srgbClr val="FFFFFF"/>
                </a:highlight>
              </a:rPr>
              <a:t> </a:t>
            </a:r>
            <a:r>
              <a:rPr lang="en-US" altLang="ko-KR" sz="1400" dirty="0">
                <a:solidFill>
                  <a:srgbClr val="FF0000"/>
                </a:solidFill>
                <a:highlight>
                  <a:srgbClr val="FFFFFF"/>
                </a:highlight>
              </a:rPr>
              <a:t>size</a:t>
            </a:r>
            <a:r>
              <a:rPr lang="en-US" altLang="ko-KR" sz="1400" dirty="0">
                <a:solidFill>
                  <a:srgbClr val="000000"/>
                </a:solidFill>
                <a:highlight>
                  <a:srgbClr val="FFFFFF"/>
                </a:highlight>
              </a:rPr>
              <a:t>=</a:t>
            </a:r>
            <a:r>
              <a:rPr lang="en-US" altLang="ko-KR" sz="1400" b="1" dirty="0">
                <a:solidFill>
                  <a:srgbClr val="8000FF"/>
                </a:solidFill>
                <a:highlight>
                  <a:srgbClr val="FFFFFF"/>
                </a:highlight>
              </a:rPr>
              <a:t>"30"</a:t>
            </a:r>
            <a:r>
              <a:rPr lang="en-US" altLang="ko-KR" sz="1400" dirty="0">
                <a:solidFill>
                  <a:srgbClr val="000000"/>
                </a:solidFill>
                <a:highlight>
                  <a:srgbClr val="FFFFFF"/>
                </a:highlight>
              </a:rPr>
              <a:t> </a:t>
            </a:r>
            <a:r>
              <a:rPr lang="en-US" altLang="ko-KR" sz="1400" dirty="0" err="1">
                <a:solidFill>
                  <a:srgbClr val="FF0000"/>
                </a:solidFill>
                <a:highlight>
                  <a:srgbClr val="FFFFFF"/>
                </a:highlight>
              </a:rPr>
              <a:t>maxlength</a:t>
            </a:r>
            <a:r>
              <a:rPr lang="en-US" altLang="ko-KR" sz="1400" dirty="0">
                <a:solidFill>
                  <a:srgbClr val="000000"/>
                </a:solidFill>
                <a:highlight>
                  <a:srgbClr val="FFFFFF"/>
                </a:highlight>
              </a:rPr>
              <a:t>=</a:t>
            </a:r>
            <a:r>
              <a:rPr lang="en-US" altLang="ko-KR" sz="1400" b="1" dirty="0">
                <a:solidFill>
                  <a:srgbClr val="8000FF"/>
                </a:solidFill>
                <a:highlight>
                  <a:srgbClr val="FFFFFF"/>
                </a:highlight>
              </a:rPr>
              <a:t>"10" </a:t>
            </a:r>
            <a:r>
              <a:rPr lang="en-US" sz="1400" dirty="0" smtClean="0">
                <a:solidFill>
                  <a:srgbClr val="0000FF"/>
                </a:solidFill>
                <a:highlight>
                  <a:srgbClr val="FFFFFF"/>
                </a:highlight>
              </a:rPr>
              <a:t>/&gt;</a:t>
            </a:r>
            <a:r>
              <a:rPr lang="en-US" sz="1400" b="1" dirty="0" smtClean="0">
                <a:solidFill>
                  <a:srgbClr val="000000"/>
                </a:solidFill>
                <a:highlight>
                  <a:srgbClr val="FFFFFF"/>
                </a:highlight>
              </a:rPr>
              <a:t> </a:t>
            </a:r>
            <a:r>
              <a:rPr lang="en-US" sz="1400" b="1" dirty="0">
                <a:solidFill>
                  <a:srgbClr val="000000"/>
                </a:solidFill>
                <a:highlight>
                  <a:srgbClr val="FFFFFF"/>
                </a:highlight>
              </a:rPr>
              <a:t>size="30" </a:t>
            </a:r>
            <a:r>
              <a:rPr lang="en-US" sz="1400" b="1" dirty="0" err="1">
                <a:solidFill>
                  <a:srgbClr val="000000"/>
                </a:solidFill>
                <a:highlight>
                  <a:srgbClr val="FFFFFF"/>
                </a:highlight>
              </a:rPr>
              <a:t>maxlength</a:t>
            </a:r>
            <a:r>
              <a:rPr lang="en-US" sz="1400" b="1" dirty="0">
                <a:solidFill>
                  <a:srgbClr val="000000"/>
                </a:solidFill>
                <a:highlight>
                  <a:srgbClr val="FFFFFF"/>
                </a:highlight>
              </a:rPr>
              <a:t>="10"</a:t>
            </a:r>
            <a:r>
              <a:rPr lang="en-US" sz="1400" dirty="0">
                <a:solidFill>
                  <a:srgbClr val="0000FF"/>
                </a:solidFill>
                <a:highlight>
                  <a:srgbClr val="FFFFFF"/>
                </a:highlight>
              </a:rPr>
              <a:t>&lt;</a:t>
            </a:r>
            <a:r>
              <a:rPr lang="en-US" sz="1400" dirty="0" err="1">
                <a:solidFill>
                  <a:srgbClr val="0000FF"/>
                </a:solidFill>
                <a:highlight>
                  <a:srgbClr val="FFFFFF"/>
                </a:highlight>
              </a:rPr>
              <a:t>br</a:t>
            </a:r>
            <a:r>
              <a:rPr lang="en-US" sz="1400" dirty="0">
                <a:solidFill>
                  <a:srgbClr val="000000"/>
                </a:solidFill>
                <a:highlight>
                  <a:srgbClr val="FFFFFF"/>
                </a:highlight>
              </a:rPr>
              <a:t> </a:t>
            </a:r>
            <a:r>
              <a:rPr lang="en-US" sz="1400" dirty="0">
                <a:solidFill>
                  <a:srgbClr val="0000FF"/>
                </a:solidFill>
                <a:highlight>
                  <a:srgbClr val="FFFFFF"/>
                </a:highlight>
              </a:rPr>
              <a:t>/&gt;</a:t>
            </a:r>
            <a:r>
              <a:rPr lang="en-US" sz="1400" b="1" dirty="0">
                <a:solidFill>
                  <a:srgbClr val="000000"/>
                </a:solidFill>
                <a:highlight>
                  <a:srgbClr val="FFFFFF"/>
                </a:highlight>
              </a:rPr>
              <a:t>  </a:t>
            </a:r>
          </a:p>
          <a:p>
            <a:r>
              <a:rPr lang="en-US" sz="1400" b="1" dirty="0">
                <a:solidFill>
                  <a:srgbClr val="000000"/>
                </a:solidFill>
                <a:highlight>
                  <a:srgbClr val="FFFFFF"/>
                </a:highlight>
              </a:rPr>
              <a:t> </a:t>
            </a:r>
            <a:r>
              <a:rPr lang="en-US" sz="1400" b="1" dirty="0" smtClean="0">
                <a:solidFill>
                  <a:srgbClr val="000000"/>
                </a:solidFill>
                <a:highlight>
                  <a:srgbClr val="FFFFFF"/>
                </a:highlight>
              </a:rPr>
              <a:t>Text </a:t>
            </a:r>
            <a:r>
              <a:rPr lang="en-US" sz="1400" b="1" dirty="0">
                <a:solidFill>
                  <a:srgbClr val="000000"/>
                </a:solidFill>
                <a:highlight>
                  <a:srgbClr val="FFFFFF"/>
                </a:highlight>
              </a:rPr>
              <a:t>field 3 </a:t>
            </a:r>
            <a:r>
              <a:rPr lang="en-US" sz="1400" dirty="0">
                <a:solidFill>
                  <a:srgbClr val="0000FF"/>
                </a:solidFill>
                <a:highlight>
                  <a:srgbClr val="FFFFFF"/>
                </a:highlight>
              </a:rPr>
              <a: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"text"</a:t>
            </a:r>
            <a:r>
              <a:rPr lang="en-US" sz="1400" dirty="0">
                <a:solidFill>
                  <a:srgbClr val="000000"/>
                </a:solidFill>
                <a:highlight>
                  <a:srgbClr val="FFFFFF"/>
                </a:highlight>
              </a:rPr>
              <a:t> </a:t>
            </a:r>
            <a:r>
              <a:rPr lang="en-US" altLang="ko-KR" sz="1400" dirty="0">
                <a:solidFill>
                  <a:srgbClr val="FF0000"/>
                </a:solidFill>
                <a:highlight>
                  <a:srgbClr val="FFFFFF"/>
                </a:highlight>
              </a:rPr>
              <a:t>name</a:t>
            </a:r>
            <a:r>
              <a:rPr lang="en-US" altLang="ko-KR" sz="1400" dirty="0">
                <a:solidFill>
                  <a:srgbClr val="000000"/>
                </a:solidFill>
                <a:highlight>
                  <a:srgbClr val="FFFFFF"/>
                </a:highlight>
              </a:rPr>
              <a:t>=</a:t>
            </a:r>
            <a:r>
              <a:rPr lang="en-US" altLang="ko-KR" sz="1400" b="1" dirty="0">
                <a:solidFill>
                  <a:srgbClr val="8000FF"/>
                </a:solidFill>
                <a:highlight>
                  <a:srgbClr val="FFFFFF"/>
                </a:highlight>
              </a:rPr>
              <a:t>"entry3"</a:t>
            </a:r>
            <a:r>
              <a:rPr lang="en-US" altLang="ko-KR" sz="1400" dirty="0">
                <a:solidFill>
                  <a:srgbClr val="000000"/>
                </a:solidFill>
                <a:highlight>
                  <a:srgbClr val="FFFFFF"/>
                </a:highlight>
              </a:rPr>
              <a:t> </a:t>
            </a:r>
            <a:r>
              <a:rPr lang="en-US" altLang="ko-KR" sz="1400" dirty="0">
                <a:solidFill>
                  <a:srgbClr val="FF0000"/>
                </a:solidFill>
                <a:highlight>
                  <a:srgbClr val="FFFFFF"/>
                </a:highlight>
              </a:rPr>
              <a:t>id</a:t>
            </a:r>
            <a:r>
              <a:rPr lang="en-US" altLang="ko-KR" sz="1400" dirty="0">
                <a:solidFill>
                  <a:srgbClr val="000000"/>
                </a:solidFill>
                <a:highlight>
                  <a:srgbClr val="FFFFFF"/>
                </a:highlight>
              </a:rPr>
              <a:t>=</a:t>
            </a:r>
            <a:r>
              <a:rPr lang="en-US" altLang="ko-KR" sz="1400" b="1" dirty="0">
                <a:solidFill>
                  <a:srgbClr val="8000FF"/>
                </a:solidFill>
                <a:highlight>
                  <a:srgbClr val="FFFFFF"/>
                </a:highlight>
              </a:rPr>
              <a:t>"entry3" </a:t>
            </a:r>
            <a:r>
              <a:rPr lang="en-US" sz="1400" dirty="0" smtClean="0">
                <a:solidFill>
                  <a:srgbClr val="FF0000"/>
                </a:solidFill>
                <a:highlight>
                  <a:srgbClr val="FFFFFF"/>
                </a:highlight>
              </a:rPr>
              <a:t>size</a:t>
            </a:r>
            <a:r>
              <a:rPr lang="en-US" sz="1400" dirty="0">
                <a:solidFill>
                  <a:srgbClr val="000000"/>
                </a:solidFill>
                <a:highlight>
                  <a:srgbClr val="FFFFFF"/>
                </a:highlight>
              </a:rPr>
              <a:t>=</a:t>
            </a:r>
            <a:r>
              <a:rPr lang="en-US" sz="1400" b="1" dirty="0">
                <a:solidFill>
                  <a:srgbClr val="8000FF"/>
                </a:solidFill>
                <a:highlight>
                  <a:srgbClr val="FFFFFF"/>
                </a:highlight>
              </a:rPr>
              <a:t>"5"</a:t>
            </a:r>
            <a:r>
              <a:rPr lang="en-US" sz="1400" dirty="0">
                <a:solidFill>
                  <a:srgbClr val="000000"/>
                </a:solidFill>
                <a:highlight>
                  <a:srgbClr val="FFFFFF"/>
                </a:highlight>
              </a:rPr>
              <a:t> </a:t>
            </a:r>
            <a:r>
              <a:rPr lang="en-US" sz="1400" dirty="0" err="1">
                <a:solidFill>
                  <a:srgbClr val="FF0000"/>
                </a:solidFill>
                <a:highlight>
                  <a:srgbClr val="FFFFFF"/>
                </a:highlight>
              </a:rPr>
              <a:t>maxlength</a:t>
            </a:r>
            <a:r>
              <a:rPr lang="en-US" sz="1400" dirty="0">
                <a:solidFill>
                  <a:srgbClr val="000000"/>
                </a:solidFill>
                <a:highlight>
                  <a:srgbClr val="FFFFFF"/>
                </a:highlight>
              </a:rPr>
              <a:t>=</a:t>
            </a:r>
            <a:r>
              <a:rPr lang="en-US" sz="1400" b="1" dirty="0">
                <a:solidFill>
                  <a:srgbClr val="8000FF"/>
                </a:solidFill>
                <a:highlight>
                  <a:srgbClr val="FFFFFF"/>
                </a:highlight>
              </a:rPr>
              <a:t>"10"</a:t>
            </a:r>
            <a:r>
              <a:rPr lang="en-US" sz="1400" dirty="0">
                <a:solidFill>
                  <a:srgbClr val="000000"/>
                </a:solidFill>
                <a:highlight>
                  <a:srgbClr val="FFFFFF"/>
                </a:highlight>
              </a:rPr>
              <a:t> </a:t>
            </a:r>
            <a:r>
              <a:rPr lang="en-US" sz="1400" dirty="0" smtClean="0">
                <a:solidFill>
                  <a:srgbClr val="0000FF"/>
                </a:solidFill>
                <a:highlight>
                  <a:srgbClr val="FFFFFF"/>
                </a:highlight>
              </a:rPr>
              <a:t>/&gt;</a:t>
            </a:r>
            <a:r>
              <a:rPr lang="en-US" sz="1400" b="1" dirty="0" smtClean="0">
                <a:solidFill>
                  <a:srgbClr val="000000"/>
                </a:solidFill>
                <a:highlight>
                  <a:srgbClr val="FFFFFF"/>
                </a:highlight>
              </a:rPr>
              <a:t> </a:t>
            </a:r>
            <a:r>
              <a:rPr lang="en-US" sz="1400" b="1" dirty="0">
                <a:solidFill>
                  <a:srgbClr val="000000"/>
                </a:solidFill>
                <a:highlight>
                  <a:srgbClr val="FFFFFF"/>
                </a:highlight>
              </a:rPr>
              <a:t>size="5" </a:t>
            </a:r>
            <a:r>
              <a:rPr lang="en-US" sz="1400" b="1" dirty="0" err="1">
                <a:solidFill>
                  <a:srgbClr val="000000"/>
                </a:solidFill>
                <a:highlight>
                  <a:srgbClr val="FFFFFF"/>
                </a:highlight>
              </a:rPr>
              <a:t>maxlength</a:t>
            </a:r>
            <a:r>
              <a:rPr lang="en-US" sz="1400" b="1" dirty="0">
                <a:solidFill>
                  <a:srgbClr val="000000"/>
                </a:solidFill>
                <a:highlight>
                  <a:srgbClr val="FFFFFF"/>
                </a:highlight>
              </a:rPr>
              <a:t>="10"</a:t>
            </a:r>
            <a:r>
              <a:rPr lang="en-US" sz="1400" dirty="0">
                <a:solidFill>
                  <a:srgbClr val="0000FF"/>
                </a:solidFill>
                <a:highlight>
                  <a:srgbClr val="FFFFFF"/>
                </a:highlight>
              </a:rPr>
              <a:t>&lt;</a:t>
            </a:r>
            <a:r>
              <a:rPr lang="en-US" sz="1400" dirty="0" err="1">
                <a:solidFill>
                  <a:srgbClr val="0000FF"/>
                </a:solidFill>
                <a:highlight>
                  <a:srgbClr val="FFFFFF"/>
                </a:highlight>
              </a:rPr>
              <a:t>br</a:t>
            </a:r>
            <a:r>
              <a:rPr lang="en-US" sz="1400" dirty="0">
                <a:solidFill>
                  <a:srgbClr val="000000"/>
                </a:solidFill>
                <a:highlight>
                  <a:srgbClr val="FFFFFF"/>
                </a:highlight>
              </a:rPr>
              <a:t> </a:t>
            </a:r>
            <a:r>
              <a:rPr lang="en-US" sz="1400" dirty="0">
                <a:solidFill>
                  <a:srgbClr val="0000FF"/>
                </a:solidFill>
                <a:highlight>
                  <a:srgbClr val="FFFFFF"/>
                </a:highlight>
              </a:rPr>
              <a:t>/&gt;</a:t>
            </a:r>
            <a:r>
              <a:rPr lang="en-US" sz="1400" b="1" dirty="0">
                <a:solidFill>
                  <a:srgbClr val="000000"/>
                </a:solidFill>
                <a:highlight>
                  <a:srgbClr val="FFFFFF"/>
                </a:highlight>
              </a:rPr>
              <a:t>  </a:t>
            </a:r>
          </a:p>
          <a:p>
            <a:r>
              <a:rPr lang="en-US" sz="1400" b="1" dirty="0">
                <a:solidFill>
                  <a:srgbClr val="000000"/>
                </a:solidFill>
                <a:highlight>
                  <a:srgbClr val="FFFFFF"/>
                </a:highlight>
              </a:rPr>
              <a:t> </a:t>
            </a:r>
            <a:r>
              <a:rPr lang="en-US" sz="1400" b="1" dirty="0" smtClean="0">
                <a:solidFill>
                  <a:srgbClr val="000000"/>
                </a:solidFill>
                <a:highlight>
                  <a:srgbClr val="FFFFFF"/>
                </a:highlight>
              </a:rPr>
              <a:t>Text </a:t>
            </a:r>
            <a:r>
              <a:rPr lang="en-US" sz="1400" b="1" dirty="0">
                <a:solidFill>
                  <a:srgbClr val="000000"/>
                </a:solidFill>
                <a:highlight>
                  <a:srgbClr val="FFFFFF"/>
                </a:highlight>
              </a:rPr>
              <a:t>field 4 </a:t>
            </a:r>
            <a:r>
              <a:rPr lang="en-US" sz="1400" dirty="0">
                <a:solidFill>
                  <a:srgbClr val="0000FF"/>
                </a:solidFill>
                <a:highlight>
                  <a:srgbClr val="FFFFFF"/>
                </a:highlight>
              </a:rPr>
              <a: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"text"</a:t>
            </a:r>
            <a:r>
              <a:rPr lang="en-US" sz="1400" dirty="0">
                <a:solidFill>
                  <a:srgbClr val="000000"/>
                </a:solidFill>
                <a:highlight>
                  <a:srgbClr val="FFFFFF"/>
                </a:highlight>
              </a:rPr>
              <a:t> </a:t>
            </a:r>
            <a:r>
              <a:rPr lang="en-US" altLang="ko-KR" sz="1400" dirty="0">
                <a:solidFill>
                  <a:srgbClr val="FF0000"/>
                </a:solidFill>
                <a:highlight>
                  <a:srgbClr val="FFFFFF"/>
                </a:highlight>
              </a:rPr>
              <a:t>name</a:t>
            </a:r>
            <a:r>
              <a:rPr lang="en-US" altLang="ko-KR" sz="1400" dirty="0">
                <a:solidFill>
                  <a:srgbClr val="000000"/>
                </a:solidFill>
                <a:highlight>
                  <a:srgbClr val="FFFFFF"/>
                </a:highlight>
              </a:rPr>
              <a:t>=</a:t>
            </a:r>
            <a:r>
              <a:rPr lang="en-US" altLang="ko-KR" sz="1400" b="1" dirty="0">
                <a:solidFill>
                  <a:srgbClr val="8000FF"/>
                </a:solidFill>
                <a:highlight>
                  <a:srgbClr val="FFFFFF"/>
                </a:highlight>
              </a:rPr>
              <a:t>"entry4"</a:t>
            </a:r>
            <a:r>
              <a:rPr lang="en-US" altLang="ko-KR" sz="1400" dirty="0">
                <a:solidFill>
                  <a:srgbClr val="000000"/>
                </a:solidFill>
                <a:highlight>
                  <a:srgbClr val="FFFFFF"/>
                </a:highlight>
              </a:rPr>
              <a:t> </a:t>
            </a:r>
            <a:r>
              <a:rPr lang="en-US" altLang="ko-KR" sz="1400" dirty="0">
                <a:solidFill>
                  <a:srgbClr val="FF0000"/>
                </a:solidFill>
                <a:highlight>
                  <a:srgbClr val="FFFFFF"/>
                </a:highlight>
              </a:rPr>
              <a:t>id</a:t>
            </a:r>
            <a:r>
              <a:rPr lang="en-US" altLang="ko-KR" sz="1400" dirty="0">
                <a:solidFill>
                  <a:srgbClr val="000000"/>
                </a:solidFill>
                <a:highlight>
                  <a:srgbClr val="FFFFFF"/>
                </a:highlight>
              </a:rPr>
              <a:t>=</a:t>
            </a:r>
            <a:r>
              <a:rPr lang="en-US" altLang="ko-KR" sz="1400" b="1" dirty="0">
                <a:solidFill>
                  <a:srgbClr val="8000FF"/>
                </a:solidFill>
                <a:highlight>
                  <a:srgbClr val="FFFFFF"/>
                </a:highlight>
              </a:rPr>
              <a:t>"entry4" </a:t>
            </a:r>
            <a:r>
              <a:rPr lang="en-US" sz="1400" dirty="0" smtClean="0">
                <a:solidFill>
                  <a:srgbClr val="FF0000"/>
                </a:solidFill>
                <a:highlight>
                  <a:srgbClr val="FFFFFF"/>
                </a:highlight>
              </a:rPr>
              <a:t>size</a:t>
            </a:r>
            <a:r>
              <a:rPr lang="en-US" sz="1400" dirty="0">
                <a:solidFill>
                  <a:srgbClr val="000000"/>
                </a:solidFill>
                <a:highlight>
                  <a:srgbClr val="FFFFFF"/>
                </a:highlight>
              </a:rPr>
              <a:t>=</a:t>
            </a:r>
            <a:r>
              <a:rPr lang="en-US" sz="1400" b="1" dirty="0">
                <a:solidFill>
                  <a:srgbClr val="8000FF"/>
                </a:solidFill>
                <a:highlight>
                  <a:srgbClr val="FFFFFF"/>
                </a:highlight>
              </a:rPr>
              <a:t>"12"</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"416-"</a:t>
            </a:r>
            <a:r>
              <a:rPr lang="en-US" sz="1400" dirty="0">
                <a:solidFill>
                  <a:srgbClr val="000000"/>
                </a:solidFill>
                <a:highlight>
                  <a:srgbClr val="FFFFFF"/>
                </a:highlight>
              </a:rPr>
              <a:t> </a:t>
            </a:r>
            <a:r>
              <a:rPr lang="en-US" sz="1400" dirty="0" smtClean="0">
                <a:solidFill>
                  <a:srgbClr val="0000FF"/>
                </a:solidFill>
                <a:highlight>
                  <a:srgbClr val="FFFFFF"/>
                </a:highlight>
              </a:rPr>
              <a:t>/&gt;</a:t>
            </a:r>
            <a:endParaRPr lang="en-US" sz="1400" dirty="0"/>
          </a:p>
        </p:txBody>
      </p:sp>
      <p:pic>
        <p:nvPicPr>
          <p:cNvPr id="5" name="Picture 1" descr="D:\SenecaCollege\INT222-2014Winter\temp\tex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6630" y="4254491"/>
            <a:ext cx="5239301" cy="1169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1459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&lt;input&gt; type attributes -</a:t>
            </a:r>
            <a:r>
              <a:rPr lang="en-US" dirty="0" smtClean="0"/>
              <a:t> </a:t>
            </a:r>
            <a:r>
              <a:rPr lang="en-US" dirty="0" smtClean="0">
                <a:solidFill>
                  <a:srgbClr val="FF0000"/>
                </a:solidFill>
              </a:rPr>
              <a:t>text + </a:t>
            </a:r>
            <a:r>
              <a:rPr lang="en-US" dirty="0" err="1" smtClean="0">
                <a:solidFill>
                  <a:srgbClr val="FF0000"/>
                </a:solidFill>
              </a:rPr>
              <a:t>datalist</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dirty="0" smtClean="0"/>
              <a:t>  HTML5 </a:t>
            </a:r>
            <a:r>
              <a:rPr lang="en-US" b="1" dirty="0"/>
              <a:t>&lt;</a:t>
            </a:r>
            <a:r>
              <a:rPr lang="en-US" b="1" dirty="0" err="1">
                <a:solidFill>
                  <a:srgbClr val="FF0000"/>
                </a:solidFill>
              </a:rPr>
              <a:t>datalist</a:t>
            </a:r>
            <a:r>
              <a:rPr lang="en-US" b="1" dirty="0"/>
              <a:t>&gt; </a:t>
            </a:r>
            <a:r>
              <a:rPr lang="en-US" dirty="0"/>
              <a:t>tag:  </a:t>
            </a:r>
            <a:r>
              <a:rPr lang="en-US" dirty="0">
                <a:solidFill>
                  <a:srgbClr val="FF0000"/>
                </a:solidFill>
              </a:rPr>
              <a:t>specifies a list of pre-defined options for an </a:t>
            </a:r>
            <a:r>
              <a:rPr lang="en-US" b="1" dirty="0">
                <a:solidFill>
                  <a:srgbClr val="FF0000"/>
                </a:solidFill>
              </a:rPr>
              <a:t>&lt;input type=“text”&gt; </a:t>
            </a:r>
            <a:r>
              <a:rPr lang="en-US" dirty="0">
                <a:solidFill>
                  <a:srgbClr val="FF0000"/>
                </a:solidFill>
              </a:rPr>
              <a:t>element.</a:t>
            </a:r>
          </a:p>
          <a:p>
            <a:pPr>
              <a:buFont typeface="Arial" panose="020B0604020202020204" pitchFamily="34" charset="0"/>
              <a:buChar char="•"/>
            </a:pPr>
            <a:r>
              <a:rPr lang="en-US" dirty="0" smtClean="0"/>
              <a:t>  Used to </a:t>
            </a:r>
            <a:r>
              <a:rPr lang="en-US" dirty="0"/>
              <a:t>provide an "autocomplete" feature on &lt;input&gt; elements. </a:t>
            </a:r>
          </a:p>
          <a:p>
            <a:pPr>
              <a:buFont typeface="Arial" panose="020B0604020202020204" pitchFamily="34" charset="0"/>
              <a:buChar char="•"/>
            </a:pPr>
            <a:r>
              <a:rPr lang="en-US" dirty="0" smtClean="0"/>
              <a:t>  </a:t>
            </a:r>
            <a:r>
              <a:rPr lang="en-US" dirty="0" smtClean="0">
                <a:solidFill>
                  <a:srgbClr val="FF0000"/>
                </a:solidFill>
              </a:rPr>
              <a:t>Users </a:t>
            </a:r>
            <a:r>
              <a:rPr lang="en-US" dirty="0">
                <a:solidFill>
                  <a:srgbClr val="FF0000"/>
                </a:solidFill>
              </a:rPr>
              <a:t>will see a drop-down list of pre-defined options as they input </a:t>
            </a:r>
            <a:r>
              <a:rPr lang="en-US" dirty="0" smtClean="0">
                <a:solidFill>
                  <a:srgbClr val="FF0000"/>
                </a:solidFill>
              </a:rPr>
              <a:t>data</a:t>
            </a:r>
            <a:r>
              <a:rPr lang="en-US" dirty="0" smtClean="0"/>
              <a:t>.</a:t>
            </a:r>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r>
              <a:rPr lang="en-US" dirty="0" smtClean="0"/>
              <a:t>  Example</a:t>
            </a:r>
            <a:r>
              <a:rPr lang="en-US" dirty="0"/>
              <a:t>: </a:t>
            </a:r>
            <a:r>
              <a:rPr lang="en-US" dirty="0">
                <a:hlinkClick r:id="rId2"/>
              </a:rPr>
              <a:t>input-tags-2.html</a:t>
            </a:r>
            <a:endParaRPr lang="en-US" dirty="0"/>
          </a:p>
          <a:p>
            <a:pPr>
              <a:buFont typeface="Arial" panose="020B0604020202020204" pitchFamily="34" charset="0"/>
              <a:buChar char="•"/>
            </a:pPr>
            <a:endParaRPr lang="en-US" dirty="0" smtClean="0"/>
          </a:p>
        </p:txBody>
      </p:sp>
      <p:sp>
        <p:nvSpPr>
          <p:cNvPr id="4" name="Rectangle 3"/>
          <p:cNvSpPr/>
          <p:nvPr/>
        </p:nvSpPr>
        <p:spPr>
          <a:xfrm>
            <a:off x="1471749" y="3348788"/>
            <a:ext cx="7106194" cy="2031325"/>
          </a:xfrm>
          <a:prstGeom prst="rect">
            <a:avLst/>
          </a:prstGeom>
        </p:spPr>
        <p:txBody>
          <a:bodyPr wrap="square">
            <a:spAutoFit/>
          </a:bodyPr>
          <a:lstStyle/>
          <a:p>
            <a:r>
              <a:rPr lang="en-US" sz="1400" dirty="0">
                <a:solidFill>
                  <a:srgbClr val="0000FF"/>
                </a:solidFill>
                <a:highlight>
                  <a:srgbClr val="FFFFFF"/>
                </a:highlight>
              </a:rPr>
              <a: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"text"</a:t>
            </a:r>
            <a:r>
              <a:rPr lang="en-US" sz="1400" dirty="0">
                <a:solidFill>
                  <a:srgbClr val="000000"/>
                </a:solidFill>
                <a:highlight>
                  <a:srgbClr val="FFFFFF"/>
                </a:highlight>
              </a:rPr>
              <a:t> </a:t>
            </a:r>
            <a:r>
              <a:rPr lang="en-US" sz="1400" u="sng" dirty="0">
                <a:solidFill>
                  <a:srgbClr val="000000"/>
                </a:solidFill>
                <a:highlight>
                  <a:srgbClr val="FFFFFF"/>
                </a:highlight>
              </a:rPr>
              <a:t>list=</a:t>
            </a:r>
            <a:r>
              <a:rPr lang="en-US" sz="1400" b="1" u="sng" dirty="0">
                <a:solidFill>
                  <a:srgbClr val="8000FF"/>
                </a:solidFill>
                <a:highlight>
                  <a:srgbClr val="FFFFFF"/>
                </a:highlight>
              </a:rPr>
              <a:t>"subjects"</a:t>
            </a:r>
            <a:r>
              <a:rPr lang="en-US" sz="1400" dirty="0">
                <a:solidFill>
                  <a:srgbClr val="000000"/>
                </a:solidFill>
                <a:highlight>
                  <a:srgbClr val="FFFFFF"/>
                </a:highlight>
              </a:rPr>
              <a:t> </a:t>
            </a:r>
            <a:r>
              <a:rPr lang="en-US" sz="1400" dirty="0">
                <a:solidFill>
                  <a:srgbClr val="FF0000"/>
                </a:solidFill>
                <a:highlight>
                  <a:srgbClr val="FFFFFF"/>
                </a:highlight>
              </a:rPr>
              <a:t>name</a:t>
            </a:r>
            <a:r>
              <a:rPr lang="en-US" sz="1400" dirty="0">
                <a:solidFill>
                  <a:srgbClr val="000000"/>
                </a:solidFill>
                <a:highlight>
                  <a:srgbClr val="FFFFFF"/>
                </a:highlight>
              </a:rPr>
              <a:t>=</a:t>
            </a:r>
            <a:r>
              <a:rPr lang="en-US" sz="1400" b="1" dirty="0">
                <a:solidFill>
                  <a:srgbClr val="8000FF"/>
                </a:solidFill>
                <a:highlight>
                  <a:srgbClr val="FFFFFF"/>
                </a:highlight>
              </a:rPr>
              <a:t>"course"</a:t>
            </a:r>
            <a:r>
              <a:rPr lang="en-US" sz="1400" dirty="0">
                <a:solidFill>
                  <a:srgbClr val="000000"/>
                </a:solidFill>
                <a:highlight>
                  <a:srgbClr val="FFFFFF"/>
                </a:highlight>
              </a:rPr>
              <a:t> </a:t>
            </a:r>
            <a:r>
              <a:rPr lang="en-US" sz="1400" dirty="0" smtClean="0">
                <a:solidFill>
                  <a:srgbClr val="FF0000"/>
                </a:solidFill>
                <a:highlight>
                  <a:srgbClr val="FFFFFF"/>
                </a:highlight>
              </a:rPr>
              <a:t>placeholder</a:t>
            </a:r>
            <a:r>
              <a:rPr lang="en-US" sz="1400" dirty="0">
                <a:solidFill>
                  <a:srgbClr val="000000"/>
                </a:solidFill>
                <a:highlight>
                  <a:srgbClr val="FFFFFF"/>
                </a:highlight>
              </a:rPr>
              <a:t>=</a:t>
            </a:r>
            <a:r>
              <a:rPr lang="en-US" sz="1400" b="1" dirty="0">
                <a:solidFill>
                  <a:srgbClr val="8000FF"/>
                </a:solidFill>
                <a:highlight>
                  <a:srgbClr val="FFFFFF"/>
                </a:highlight>
              </a:rPr>
              <a:t>"Click here to select</a:t>
            </a:r>
            <a:r>
              <a:rPr lang="en-US" sz="1400" b="1" dirty="0" smtClean="0">
                <a:solidFill>
                  <a:srgbClr val="8000FF"/>
                </a:solidFill>
                <a:highlight>
                  <a:srgbClr val="FFFFFF"/>
                </a:highlight>
              </a:rPr>
              <a:t>" </a:t>
            </a:r>
            <a:r>
              <a:rPr lang="en-US" sz="1400" dirty="0" smtClean="0">
                <a:solidFill>
                  <a:srgbClr val="0000FF"/>
                </a:solidFill>
                <a:highlight>
                  <a:srgbClr val="FFFFFF"/>
                </a:highlight>
              </a:rPr>
              <a:t>/&gt;</a:t>
            </a:r>
            <a:endParaRPr lang="en-US" sz="1400" b="1" dirty="0">
              <a:solidFill>
                <a:srgbClr val="000000"/>
              </a:solidFill>
              <a:highlight>
                <a:srgbClr val="FFFFFF"/>
              </a:highlight>
            </a:endParaRPr>
          </a:p>
          <a:p>
            <a:r>
              <a:rPr lang="en-US" sz="1400" dirty="0" smtClean="0">
                <a:solidFill>
                  <a:srgbClr val="0000FF"/>
                </a:solidFill>
                <a:highlight>
                  <a:srgbClr val="FFFFFF"/>
                </a:highlight>
              </a:rPr>
              <a:t>&lt;</a:t>
            </a:r>
            <a:r>
              <a:rPr lang="en-US" sz="1400" u="sng" dirty="0" err="1">
                <a:solidFill>
                  <a:srgbClr val="0000FF"/>
                </a:solidFill>
                <a:highlight>
                  <a:srgbClr val="FFFFFF"/>
                </a:highlight>
              </a:rPr>
              <a:t>datalist</a:t>
            </a:r>
            <a:r>
              <a:rPr lang="en-US" sz="1400" u="sng" dirty="0">
                <a:solidFill>
                  <a:srgbClr val="000000"/>
                </a:solidFill>
                <a:highlight>
                  <a:srgbClr val="FFFFFF"/>
                </a:highlight>
              </a:rPr>
              <a:t> </a:t>
            </a:r>
            <a:r>
              <a:rPr lang="en-US" sz="1400" u="sng" dirty="0">
                <a:solidFill>
                  <a:srgbClr val="FF0000"/>
                </a:solidFill>
                <a:highlight>
                  <a:srgbClr val="FFFFFF"/>
                </a:highlight>
              </a:rPr>
              <a:t>id</a:t>
            </a:r>
            <a:r>
              <a:rPr lang="en-US" sz="1400" u="sng" dirty="0">
                <a:solidFill>
                  <a:srgbClr val="000000"/>
                </a:solidFill>
                <a:highlight>
                  <a:srgbClr val="FFFFFF"/>
                </a:highlight>
              </a:rPr>
              <a:t>=</a:t>
            </a:r>
            <a:r>
              <a:rPr lang="en-US" sz="1400" b="1" u="sng" dirty="0">
                <a:solidFill>
                  <a:srgbClr val="8000FF"/>
                </a:solidFill>
                <a:highlight>
                  <a:srgbClr val="FFFFFF"/>
                </a:highlight>
              </a:rPr>
              <a:t>"subjects"</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"APC100"</a:t>
            </a:r>
            <a:r>
              <a:rPr lang="en-US" sz="1400" dirty="0">
                <a:solidFill>
                  <a:srgbClr val="0000FF"/>
                </a:solidFill>
                <a:highlight>
                  <a:srgbClr val="FFFFFF"/>
                </a:highlight>
              </a:rPr>
              <a:t>&gt;</a:t>
            </a:r>
            <a:r>
              <a:rPr lang="en-US" sz="1400" b="1" dirty="0">
                <a:solidFill>
                  <a:srgbClr val="000000"/>
                </a:solidFill>
                <a:highlight>
                  <a:srgbClr val="FFFFFF"/>
                </a:highlight>
              </a:rPr>
              <a:t>APC100</a:t>
            </a:r>
            <a:r>
              <a:rPr lang="en-US" sz="1400" dirty="0">
                <a:solidFill>
                  <a:srgbClr val="0000FF"/>
                </a:solidFill>
                <a:highlight>
                  <a:srgbClr val="FFFFFF"/>
                </a:highlight>
              </a:rPr>
              <a:t>&lt;/option&gt;</a:t>
            </a:r>
            <a:endParaRPr lang="en-US"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"EAC150"</a:t>
            </a:r>
            <a:r>
              <a:rPr lang="en-US" sz="1400" dirty="0">
                <a:solidFill>
                  <a:srgbClr val="0000FF"/>
                </a:solidFill>
                <a:highlight>
                  <a:srgbClr val="FFFFFF"/>
                </a:highlight>
              </a:rPr>
              <a:t>&gt;</a:t>
            </a:r>
            <a:r>
              <a:rPr lang="en-US" sz="1400" b="1" dirty="0">
                <a:solidFill>
                  <a:srgbClr val="000000"/>
                </a:solidFill>
                <a:highlight>
                  <a:srgbClr val="FFFFFF"/>
                </a:highlight>
              </a:rPr>
              <a:t>College English</a:t>
            </a:r>
            <a:r>
              <a:rPr lang="en-US" sz="1400" dirty="0">
                <a:solidFill>
                  <a:srgbClr val="0000FF"/>
                </a:solidFill>
                <a:highlight>
                  <a:srgbClr val="FFFFFF"/>
                </a:highlight>
              </a:rPr>
              <a:t>&lt;/option&gt;</a:t>
            </a:r>
            <a:endParaRPr lang="en-US"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"ICA002"</a:t>
            </a:r>
            <a:r>
              <a:rPr lang="en-US" sz="1400" dirty="0">
                <a:solidFill>
                  <a:srgbClr val="0000FF"/>
                </a:solidFill>
                <a:highlight>
                  <a:srgbClr val="FFFFFF"/>
                </a:highlight>
              </a:rPr>
              <a:t>&gt;</a:t>
            </a:r>
            <a:r>
              <a:rPr lang="en-US" sz="1400" b="1" dirty="0">
                <a:solidFill>
                  <a:srgbClr val="000000"/>
                </a:solidFill>
                <a:highlight>
                  <a:srgbClr val="FFFFFF"/>
                </a:highlight>
              </a:rPr>
              <a:t>ICA002</a:t>
            </a:r>
            <a:r>
              <a:rPr lang="en-US" sz="1400" dirty="0">
                <a:solidFill>
                  <a:srgbClr val="0000FF"/>
                </a:solidFill>
                <a:highlight>
                  <a:srgbClr val="FFFFFF"/>
                </a:highlight>
              </a:rPr>
              <a:t>&lt;/option&gt;</a:t>
            </a:r>
            <a:endParaRPr lang="en-US"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"IPC144"</a:t>
            </a:r>
            <a:r>
              <a:rPr lang="en-US" sz="1400" dirty="0">
                <a:solidFill>
                  <a:srgbClr val="0000FF"/>
                </a:solidFill>
                <a:highlight>
                  <a:srgbClr val="FFFFFF"/>
                </a:highlight>
              </a:rPr>
              <a:t>&gt;</a:t>
            </a:r>
            <a:r>
              <a:rPr lang="en-US" sz="1400" b="1" dirty="0">
                <a:solidFill>
                  <a:srgbClr val="000000"/>
                </a:solidFill>
                <a:highlight>
                  <a:srgbClr val="FFFFFF"/>
                </a:highlight>
              </a:rPr>
              <a:t>IPC144</a:t>
            </a:r>
            <a:r>
              <a:rPr lang="en-US" sz="1400" dirty="0">
                <a:solidFill>
                  <a:srgbClr val="0000FF"/>
                </a:solidFill>
                <a:highlight>
                  <a:srgbClr val="FFFFFF"/>
                </a:highlight>
              </a:rPr>
              <a:t>&lt;/option&gt;</a:t>
            </a:r>
            <a:endParaRPr lang="en-US" sz="1400" b="1" dirty="0">
              <a:solidFill>
                <a:srgbClr val="000000"/>
              </a:solidFill>
              <a:highlight>
                <a:srgbClr val="FFFFFF"/>
              </a:highlight>
            </a:endParaRPr>
          </a:p>
          <a:p>
            <a:r>
              <a:rPr lang="fi-FI" sz="1400" dirty="0" smtClean="0">
                <a:solidFill>
                  <a:srgbClr val="0000FF"/>
                </a:solidFill>
                <a:highlight>
                  <a:srgbClr val="FFFFFF"/>
                </a:highlight>
              </a:rPr>
              <a:t>     &lt;</a:t>
            </a:r>
            <a:r>
              <a:rPr lang="fi-FI" sz="1400" dirty="0">
                <a:solidFill>
                  <a:srgbClr val="0000FF"/>
                </a:solidFill>
                <a:highlight>
                  <a:srgbClr val="FFFFFF"/>
                </a:highlight>
              </a:rPr>
              <a:t>option</a:t>
            </a:r>
            <a:r>
              <a:rPr lang="fi-FI" sz="1400" dirty="0">
                <a:solidFill>
                  <a:srgbClr val="000000"/>
                </a:solidFill>
                <a:highlight>
                  <a:srgbClr val="FFFFFF"/>
                </a:highlight>
              </a:rPr>
              <a:t> </a:t>
            </a:r>
            <a:r>
              <a:rPr lang="fi-FI" sz="1400" dirty="0">
                <a:solidFill>
                  <a:srgbClr val="FF0000"/>
                </a:solidFill>
                <a:highlight>
                  <a:srgbClr val="FFFFFF"/>
                </a:highlight>
              </a:rPr>
              <a:t>value</a:t>
            </a:r>
            <a:r>
              <a:rPr lang="fi-FI" sz="1400" dirty="0">
                <a:solidFill>
                  <a:srgbClr val="000000"/>
                </a:solidFill>
                <a:highlight>
                  <a:srgbClr val="FFFFFF"/>
                </a:highlight>
              </a:rPr>
              <a:t>=</a:t>
            </a:r>
            <a:r>
              <a:rPr lang="fi-FI" sz="1400" b="1" dirty="0">
                <a:solidFill>
                  <a:srgbClr val="8000FF"/>
                </a:solidFill>
                <a:highlight>
                  <a:srgbClr val="FFFFFF"/>
                </a:highlight>
              </a:rPr>
              <a:t>"ULI101"</a:t>
            </a:r>
            <a:r>
              <a:rPr lang="fi-FI" sz="1400" dirty="0">
                <a:solidFill>
                  <a:srgbClr val="0000FF"/>
                </a:solidFill>
                <a:highlight>
                  <a:srgbClr val="FFFFFF"/>
                </a:highlight>
              </a:rPr>
              <a:t>&gt;</a:t>
            </a:r>
            <a:r>
              <a:rPr lang="fi-FI" sz="1400" b="1" dirty="0">
                <a:solidFill>
                  <a:srgbClr val="000000"/>
                </a:solidFill>
                <a:highlight>
                  <a:srgbClr val="FFFFFF"/>
                </a:highlight>
              </a:rPr>
              <a:t>ULI101</a:t>
            </a:r>
            <a:r>
              <a:rPr lang="fi-FI" sz="1400" dirty="0">
                <a:solidFill>
                  <a:srgbClr val="0000FF"/>
                </a:solidFill>
                <a:highlight>
                  <a:srgbClr val="FFFFFF"/>
                </a:highlight>
              </a:rPr>
              <a:t>&lt;/option&gt;</a:t>
            </a:r>
            <a:endParaRPr lang="fi-FI"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"IOS110"</a:t>
            </a:r>
            <a:r>
              <a:rPr lang="en-US" sz="1400" dirty="0">
                <a:solidFill>
                  <a:srgbClr val="0000FF"/>
                </a:solidFill>
                <a:highlight>
                  <a:srgbClr val="FFFFFF"/>
                </a:highlight>
              </a:rPr>
              <a:t>&gt;</a:t>
            </a:r>
            <a:r>
              <a:rPr lang="en-US" sz="1400" b="1" dirty="0">
                <a:solidFill>
                  <a:srgbClr val="000000"/>
                </a:solidFill>
                <a:highlight>
                  <a:srgbClr val="FFFFFF"/>
                </a:highlight>
              </a:rPr>
              <a:t>IOS110</a:t>
            </a:r>
            <a:r>
              <a:rPr lang="en-US" sz="1400" dirty="0">
                <a:solidFill>
                  <a:srgbClr val="0000FF"/>
                </a:solidFill>
                <a:highlight>
                  <a:srgbClr val="FFFFFF"/>
                </a:highlight>
              </a:rPr>
              <a:t>&lt;/option</a:t>
            </a:r>
            <a:r>
              <a:rPr lang="en-US" sz="1400" dirty="0" smtClean="0">
                <a:solidFill>
                  <a:srgbClr val="0000FF"/>
                </a:solidFill>
                <a:highlight>
                  <a:srgbClr val="FFFFFF"/>
                </a:highlight>
              </a:rPr>
              <a:t>&gt;</a:t>
            </a:r>
            <a:endParaRPr lang="en-US" sz="1400" b="1" dirty="0" smtClean="0">
              <a:solidFill>
                <a:srgbClr val="000000"/>
              </a:solidFill>
              <a:highlight>
                <a:srgbClr val="FFFFFF"/>
              </a:highlight>
            </a:endParaRPr>
          </a:p>
          <a:p>
            <a:r>
              <a:rPr lang="en-US" sz="1400" dirty="0" smtClean="0">
                <a:solidFill>
                  <a:srgbClr val="0000FF"/>
                </a:solidFill>
                <a:highlight>
                  <a:srgbClr val="FFFFFF"/>
                </a:highlight>
              </a:rPr>
              <a:t>&lt;/</a:t>
            </a:r>
            <a:r>
              <a:rPr lang="en-US" sz="1400" dirty="0" err="1">
                <a:solidFill>
                  <a:srgbClr val="0000FF"/>
                </a:solidFill>
                <a:highlight>
                  <a:srgbClr val="FFFFFF"/>
                </a:highlight>
              </a:rPr>
              <a:t>datalist</a:t>
            </a:r>
            <a:r>
              <a:rPr lang="en-US" sz="1400" dirty="0">
                <a:solidFill>
                  <a:srgbClr val="0000FF"/>
                </a:solidFill>
                <a:highlight>
                  <a:srgbClr val="FFFFFF"/>
                </a:highlight>
              </a:rPr>
              <a:t>&gt;</a:t>
            </a:r>
            <a:r>
              <a:rPr lang="en-US" sz="1400" b="1" dirty="0">
                <a:solidFill>
                  <a:srgbClr val="000000"/>
                </a:solidFill>
                <a:highlight>
                  <a:srgbClr val="FFFFFF"/>
                </a:highlight>
              </a:rPr>
              <a:t> </a:t>
            </a:r>
            <a:endParaRPr lang="en-US" sz="1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9981" y="3680384"/>
            <a:ext cx="3276600"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3092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&lt;input&gt; type </a:t>
            </a:r>
            <a:r>
              <a:rPr lang="en-US" dirty="0" smtClean="0"/>
              <a:t>attributes - </a:t>
            </a:r>
            <a:r>
              <a:rPr lang="en-US" dirty="0" smtClean="0">
                <a:solidFill>
                  <a:srgbClr val="FF0000"/>
                </a:solidFill>
              </a:rPr>
              <a:t>password</a:t>
            </a:r>
            <a:endParaRPr lang="en-US" dirty="0">
              <a:solidFill>
                <a:srgbClr val="FF0000"/>
              </a:solidFill>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smtClean="0"/>
              <a:t>  type</a:t>
            </a:r>
            <a:r>
              <a:rPr lang="en-US" b="1" dirty="0"/>
              <a:t>="</a:t>
            </a:r>
            <a:r>
              <a:rPr lang="en-US" b="1" dirty="0" smtClean="0">
                <a:solidFill>
                  <a:srgbClr val="FF0000"/>
                </a:solidFill>
              </a:rPr>
              <a:t>password</a:t>
            </a:r>
            <a:r>
              <a:rPr lang="en-US" b="1" dirty="0" smtClean="0"/>
              <a:t>"</a:t>
            </a:r>
            <a:endParaRPr lang="en-US" b="1" dirty="0"/>
          </a:p>
          <a:p>
            <a:pPr lvl="1">
              <a:buFont typeface="Arial" panose="020B0604020202020204" pitchFamily="34" charset="0"/>
              <a:buChar char="•"/>
            </a:pPr>
            <a:r>
              <a:rPr lang="en-US" dirty="0"/>
              <a:t>A password element is a text input field in which </a:t>
            </a:r>
            <a:r>
              <a:rPr lang="en-US" dirty="0">
                <a:solidFill>
                  <a:srgbClr val="FF0000"/>
                </a:solidFill>
              </a:rPr>
              <a:t>each character typed is displayed as a character such as * or a black dot to conceal the actual value</a:t>
            </a:r>
            <a:r>
              <a:rPr lang="en-US" dirty="0" smtClean="0"/>
              <a:t>.</a:t>
            </a:r>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a:t>Example: </a:t>
            </a:r>
            <a:r>
              <a:rPr lang="en-US" dirty="0" smtClean="0">
                <a:hlinkClick r:id="rId2"/>
              </a:rPr>
              <a:t>input-tags-1.html</a:t>
            </a:r>
            <a:endParaRPr lang="en-US" dirty="0"/>
          </a:p>
          <a:p>
            <a:endParaRPr lang="en-US" dirty="0"/>
          </a:p>
        </p:txBody>
      </p:sp>
      <p:sp>
        <p:nvSpPr>
          <p:cNvPr id="4" name="Rectangle 3"/>
          <p:cNvSpPr/>
          <p:nvPr/>
        </p:nvSpPr>
        <p:spPr>
          <a:xfrm>
            <a:off x="1410789" y="2959464"/>
            <a:ext cx="8046720" cy="584775"/>
          </a:xfrm>
          <a:prstGeom prst="rect">
            <a:avLst/>
          </a:prstGeom>
        </p:spPr>
        <p:txBody>
          <a:bodyPr wrap="square">
            <a:spAutoFit/>
          </a:bodyPr>
          <a:lstStyle/>
          <a:p>
            <a:r>
              <a:rPr lang="en-US" sz="1600" b="1" dirty="0">
                <a:solidFill>
                  <a:srgbClr val="000000"/>
                </a:solidFill>
                <a:highlight>
                  <a:srgbClr val="FFFFFF"/>
                </a:highlight>
              </a:rPr>
              <a:t>Type in your username </a:t>
            </a:r>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"username"</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"Tim Hortons"</a:t>
            </a:r>
            <a:r>
              <a:rPr lang="en-US" sz="1600" dirty="0">
                <a:solidFill>
                  <a:srgbClr val="0000FF"/>
                </a:solidFill>
                <a:highlight>
                  <a:srgbClr val="FFFFFF"/>
                </a:highlight>
              </a:rPr>
              <a:t>/&gt;</a:t>
            </a:r>
            <a:r>
              <a:rPr lang="en-US" sz="1600" b="1" dirty="0">
                <a:solidFill>
                  <a:srgbClr val="000000"/>
                </a:solidFill>
                <a:highlight>
                  <a:srgbClr val="FFFFFF"/>
                </a:highlight>
              </a:rPr>
              <a:t> </a:t>
            </a:r>
            <a:r>
              <a:rPr lang="en-US" sz="1600" dirty="0">
                <a:solidFill>
                  <a:srgbClr val="0000FF"/>
                </a:solidFill>
                <a:highlight>
                  <a:srgbClr val="FFFFFF"/>
                </a:highlight>
              </a:rPr>
              <a:t>&lt;</a:t>
            </a:r>
            <a:r>
              <a:rPr lang="en-US" sz="1600" dirty="0" err="1">
                <a:solidFill>
                  <a:srgbClr val="0000FF"/>
                </a:solidFill>
                <a:highlight>
                  <a:srgbClr val="FFFFFF"/>
                </a:highlight>
              </a:rPr>
              <a:t>br</a:t>
            </a:r>
            <a:r>
              <a:rPr lang="en-US" sz="1600" dirty="0">
                <a:solidFill>
                  <a:srgbClr val="000000"/>
                </a:solidFill>
                <a:highlight>
                  <a:srgbClr val="FFFFFF"/>
                </a:highlight>
              </a:rPr>
              <a:t> </a:t>
            </a:r>
            <a:r>
              <a:rPr lang="en-US" sz="1600" dirty="0">
                <a:solidFill>
                  <a:srgbClr val="0000FF"/>
                </a:solidFill>
                <a:highlight>
                  <a:srgbClr val="FFFFFF"/>
                </a:highlight>
              </a:rPr>
              <a:t>/&gt;</a:t>
            </a:r>
            <a:endParaRPr lang="en-US" sz="1600" b="1" dirty="0">
              <a:solidFill>
                <a:srgbClr val="000000"/>
              </a:solidFill>
              <a:highlight>
                <a:srgbClr val="FFFFFF"/>
              </a:highlight>
            </a:endParaRPr>
          </a:p>
          <a:p>
            <a:r>
              <a:rPr lang="en-US" sz="1600" b="1" dirty="0" smtClean="0">
                <a:solidFill>
                  <a:srgbClr val="000000"/>
                </a:solidFill>
                <a:highlight>
                  <a:srgbClr val="FFFFFF"/>
                </a:highlight>
              </a:rPr>
              <a:t>Type </a:t>
            </a:r>
            <a:r>
              <a:rPr lang="en-US" sz="1600" b="1" dirty="0">
                <a:solidFill>
                  <a:srgbClr val="000000"/>
                </a:solidFill>
                <a:highlight>
                  <a:srgbClr val="FFFFFF"/>
                </a:highlight>
              </a:rPr>
              <a:t>in your password </a:t>
            </a:r>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smtClean="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"password"</a:t>
            </a:r>
            <a:r>
              <a:rPr lang="en-US" sz="1600" dirty="0">
                <a:solidFill>
                  <a:srgbClr val="000000"/>
                </a:solidFill>
                <a:highlight>
                  <a:srgbClr val="FFFFFF"/>
                </a:highlight>
              </a:rPr>
              <a:t> </a:t>
            </a:r>
            <a:r>
              <a:rPr lang="en-US" altLang="ko-KR" sz="1600" dirty="0">
                <a:solidFill>
                  <a:srgbClr val="FF0000"/>
                </a:solidFill>
                <a:highlight>
                  <a:srgbClr val="FFFFFF"/>
                </a:highlight>
              </a:rPr>
              <a:t>type</a:t>
            </a:r>
            <a:r>
              <a:rPr lang="en-US" altLang="ko-KR" sz="1600" dirty="0">
                <a:solidFill>
                  <a:srgbClr val="000000"/>
                </a:solidFill>
                <a:highlight>
                  <a:srgbClr val="FFFFFF"/>
                </a:highlight>
              </a:rPr>
              <a:t>=</a:t>
            </a:r>
            <a:r>
              <a:rPr lang="en-US" altLang="ko-KR" sz="1600" b="1" dirty="0">
                <a:solidFill>
                  <a:srgbClr val="8000FF"/>
                </a:solidFill>
                <a:highlight>
                  <a:srgbClr val="FFFFFF"/>
                </a:highlight>
              </a:rPr>
              <a:t>"password</a:t>
            </a:r>
            <a:r>
              <a:rPr lang="en-US" altLang="ko-KR" sz="1600" b="1" dirty="0" smtClean="0">
                <a:solidFill>
                  <a:srgbClr val="8000FF"/>
                </a:solidFill>
                <a:highlight>
                  <a:srgbClr val="FFFFFF"/>
                </a:highlight>
              </a:rPr>
              <a:t>"</a:t>
            </a:r>
            <a:r>
              <a:rPr lang="en-US" sz="1600" dirty="0" smtClean="0">
                <a:solidFill>
                  <a:srgbClr val="0000FF"/>
                </a:solidFill>
                <a:highlight>
                  <a:srgbClr val="FFFFFF"/>
                </a:highlight>
              </a:rPr>
              <a:t>/&gt;</a:t>
            </a:r>
            <a:endParaRPr lang="en-US" sz="1600" dirty="0"/>
          </a:p>
        </p:txBody>
      </p:sp>
      <p:pic>
        <p:nvPicPr>
          <p:cNvPr id="5" name="Picture 2" descr="D:\SenecaCollege\INT222-2014Winter\temp\passw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875" y="3754454"/>
            <a:ext cx="4519748" cy="763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626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&lt;input&gt; type </a:t>
            </a:r>
            <a:r>
              <a:rPr lang="en-US" dirty="0" smtClean="0"/>
              <a:t>attributes - </a:t>
            </a:r>
            <a:r>
              <a:rPr lang="en-US" dirty="0" smtClean="0">
                <a:solidFill>
                  <a:srgbClr val="FF0000"/>
                </a:solidFill>
              </a:rPr>
              <a:t>hidden</a:t>
            </a:r>
            <a:endParaRPr lang="en-US" dirty="0">
              <a:solidFill>
                <a:srgbClr val="FF0000"/>
              </a:solidFill>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smtClean="0"/>
              <a:t>  type</a:t>
            </a:r>
            <a:r>
              <a:rPr lang="en-US" b="1" dirty="0"/>
              <a:t>="</a:t>
            </a:r>
            <a:r>
              <a:rPr lang="en-US" b="1" dirty="0">
                <a:solidFill>
                  <a:srgbClr val="FF0000"/>
                </a:solidFill>
              </a:rPr>
              <a:t>hidden</a:t>
            </a:r>
            <a:r>
              <a:rPr lang="en-US" b="1" dirty="0"/>
              <a:t>"</a:t>
            </a:r>
          </a:p>
          <a:p>
            <a:pPr lvl="1">
              <a:spcBef>
                <a:spcPts val="1200"/>
              </a:spcBef>
              <a:buFont typeface="Arial" panose="020B0604020202020204" pitchFamily="34" charset="0"/>
              <a:buChar char="•"/>
            </a:pPr>
            <a:r>
              <a:rPr lang="en-US" dirty="0"/>
              <a:t>A hidden input element is an </a:t>
            </a:r>
            <a:r>
              <a:rPr lang="en-US" dirty="0">
                <a:solidFill>
                  <a:srgbClr val="FF0000"/>
                </a:solidFill>
              </a:rPr>
              <a:t>invisible element whose main purpose is to contain data that the user does not enter</a:t>
            </a:r>
            <a:r>
              <a:rPr lang="en-US" dirty="0"/>
              <a:t>. This data gets sent to the </a:t>
            </a:r>
            <a:r>
              <a:rPr lang="en-US" dirty="0" smtClean="0"/>
              <a:t>server when </a:t>
            </a:r>
            <a:r>
              <a:rPr lang="en-US" dirty="0"/>
              <a:t>the form is submitted.</a:t>
            </a:r>
          </a:p>
          <a:p>
            <a:pPr lvl="1">
              <a:buFont typeface="Arial" panose="020B0604020202020204" pitchFamily="34" charset="0"/>
              <a:buChar char="•"/>
            </a:pPr>
            <a:r>
              <a:rPr lang="en-US" dirty="0" smtClean="0"/>
              <a:t>Essentially, the </a:t>
            </a:r>
            <a:r>
              <a:rPr lang="en-US" dirty="0"/>
              <a:t>type="hidden" attribute </a:t>
            </a:r>
            <a:r>
              <a:rPr lang="en-US" dirty="0">
                <a:solidFill>
                  <a:srgbClr val="FF0000"/>
                </a:solidFill>
              </a:rPr>
              <a:t>provides a way for delivering a value </a:t>
            </a:r>
            <a:r>
              <a:rPr lang="en-US" dirty="0" smtClean="0">
                <a:solidFill>
                  <a:srgbClr val="FF0000"/>
                </a:solidFill>
              </a:rPr>
              <a:t>to the </a:t>
            </a:r>
            <a:r>
              <a:rPr lang="en-US" dirty="0">
                <a:solidFill>
                  <a:srgbClr val="FF0000"/>
                </a:solidFill>
              </a:rPr>
              <a:t>server </a:t>
            </a:r>
            <a:r>
              <a:rPr lang="en-US" dirty="0" smtClean="0">
                <a:solidFill>
                  <a:srgbClr val="FF0000"/>
                </a:solidFill>
              </a:rPr>
              <a:t>program without the user being aware of it</a:t>
            </a:r>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a:t>Example: </a:t>
            </a:r>
            <a:r>
              <a:rPr lang="en-US" dirty="0">
                <a:hlinkClick r:id="rId2"/>
              </a:rPr>
              <a:t>input-tags-1.html</a:t>
            </a:r>
            <a:endParaRPr lang="en-US" dirty="0"/>
          </a:p>
          <a:p>
            <a:pPr marL="201168" lvl="1" indent="0">
              <a:buNone/>
            </a:pPr>
            <a:endParaRPr lang="en-US" dirty="0"/>
          </a:p>
          <a:p>
            <a:endParaRPr lang="en-US" dirty="0"/>
          </a:p>
        </p:txBody>
      </p:sp>
      <p:sp>
        <p:nvSpPr>
          <p:cNvPr id="4" name="Rectangle 3"/>
          <p:cNvSpPr/>
          <p:nvPr/>
        </p:nvSpPr>
        <p:spPr>
          <a:xfrm>
            <a:off x="1445622" y="3588529"/>
            <a:ext cx="9143999" cy="338554"/>
          </a:xfrm>
          <a:prstGeom prst="rect">
            <a:avLst/>
          </a:prstGeom>
        </p:spPr>
        <p:txBody>
          <a:bodyPr wrap="square">
            <a:spAutoFit/>
          </a:bodyPr>
          <a:lstStyle/>
          <a:p>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"hidden"</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"entry0"</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"entry0"</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"value from the form"</a:t>
            </a:r>
            <a:r>
              <a:rPr lang="en-US" sz="1600" dirty="0">
                <a:solidFill>
                  <a:srgbClr val="000000"/>
                </a:solidFill>
                <a:highlight>
                  <a:srgbClr val="FFFFFF"/>
                </a:highlight>
              </a:rPr>
              <a:t> </a:t>
            </a:r>
            <a:r>
              <a:rPr lang="en-US" sz="1600" dirty="0">
                <a:solidFill>
                  <a:srgbClr val="0000FF"/>
                </a:solidFill>
                <a:highlight>
                  <a:srgbClr val="FFFFFF"/>
                </a:highlight>
              </a:rPr>
              <a:t>/&gt;</a:t>
            </a:r>
            <a:endParaRPr lang="en-US" sz="1600" dirty="0"/>
          </a:p>
        </p:txBody>
      </p:sp>
      <p:sp>
        <p:nvSpPr>
          <p:cNvPr id="5" name="TextBox 4"/>
          <p:cNvSpPr txBox="1"/>
          <p:nvPr/>
        </p:nvSpPr>
        <p:spPr>
          <a:xfrm>
            <a:off x="7365442" y="4296415"/>
            <a:ext cx="3707842" cy="369332"/>
          </a:xfrm>
          <a:prstGeom prst="rect">
            <a:avLst/>
          </a:prstGeom>
          <a:noFill/>
        </p:spPr>
        <p:txBody>
          <a:bodyPr wrap="square" rtlCol="0">
            <a:spAutoFit/>
          </a:bodyPr>
          <a:lstStyle/>
          <a:p>
            <a:r>
              <a:rPr lang="en-US" altLang="ko-KR" dirty="0" smtClean="0"/>
              <a:t>Nothing to display…</a:t>
            </a:r>
            <a:endParaRPr lang="ko-KR" altLang="en-US" dirty="0"/>
          </a:p>
        </p:txBody>
      </p:sp>
    </p:spTree>
    <p:extLst>
      <p:ext uri="{BB962C8B-B14F-4D97-AF65-F5344CB8AC3E}">
        <p14:creationId xmlns:p14="http://schemas.microsoft.com/office/powerpoint/2010/main" val="3041288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&lt;input&gt; type attributes - </a:t>
            </a:r>
            <a:r>
              <a:rPr lang="en-US" dirty="0" smtClean="0">
                <a:solidFill>
                  <a:srgbClr val="FF0000"/>
                </a:solidFill>
              </a:rPr>
              <a:t>file</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b="1" dirty="0" smtClean="0"/>
              <a:t>  type</a:t>
            </a:r>
            <a:r>
              <a:rPr lang="en-US" b="1" dirty="0"/>
              <a:t>="</a:t>
            </a:r>
            <a:r>
              <a:rPr lang="en-US" b="1" dirty="0">
                <a:solidFill>
                  <a:srgbClr val="FF0000"/>
                </a:solidFill>
              </a:rPr>
              <a:t>file</a:t>
            </a:r>
            <a:r>
              <a:rPr lang="en-US" b="1" dirty="0"/>
              <a:t>"</a:t>
            </a:r>
          </a:p>
          <a:p>
            <a:pPr lvl="1">
              <a:buFont typeface="Arial" panose="020B0604020202020204" pitchFamily="34" charset="0"/>
              <a:buChar char="•"/>
            </a:pPr>
            <a:r>
              <a:rPr lang="en-US" dirty="0"/>
              <a:t>A file element </a:t>
            </a:r>
            <a:r>
              <a:rPr lang="en-US" dirty="0">
                <a:solidFill>
                  <a:srgbClr val="FF0000"/>
                </a:solidFill>
              </a:rPr>
              <a:t>allows the user to supply a file as input</a:t>
            </a:r>
            <a:r>
              <a:rPr lang="en-US" dirty="0"/>
              <a:t>. When the form is submitted, the content of the specified file is sent to the server as the value portion of the name/value pair for this input element.</a:t>
            </a:r>
          </a:p>
          <a:p>
            <a:pPr lvl="1">
              <a:buFont typeface="Arial" panose="020B0604020202020204" pitchFamily="34" charset="0"/>
              <a:buChar char="•"/>
            </a:pPr>
            <a:r>
              <a:rPr lang="en-US" dirty="0"/>
              <a:t>A 'Browse' button is displayed next to the file input element that lets users select a file from their system to use as the value of the file input element. </a:t>
            </a:r>
          </a:p>
          <a:p>
            <a:pPr lvl="1">
              <a:buFont typeface="Arial" panose="020B0604020202020204" pitchFamily="34" charset="0"/>
              <a:buChar char="•"/>
            </a:pPr>
            <a:r>
              <a:rPr lang="en-US" dirty="0">
                <a:solidFill>
                  <a:srgbClr val="FF0000"/>
                </a:solidFill>
              </a:rPr>
              <a:t>If a form contains a file input element, the value of the </a:t>
            </a:r>
            <a:r>
              <a:rPr lang="en-US" b="1" dirty="0" err="1">
                <a:solidFill>
                  <a:srgbClr val="FF0000"/>
                </a:solidFill>
              </a:rPr>
              <a:t>enctype</a:t>
            </a:r>
            <a:r>
              <a:rPr lang="en-US" dirty="0">
                <a:solidFill>
                  <a:srgbClr val="FF0000"/>
                </a:solidFill>
              </a:rPr>
              <a:t> attribute of the </a:t>
            </a:r>
            <a:r>
              <a:rPr lang="en-US" b="1" dirty="0">
                <a:solidFill>
                  <a:srgbClr val="FF0000"/>
                </a:solidFill>
              </a:rPr>
              <a:t>form tag </a:t>
            </a:r>
            <a:r>
              <a:rPr lang="en-US" dirty="0">
                <a:solidFill>
                  <a:srgbClr val="FF0000"/>
                </a:solidFill>
              </a:rPr>
              <a:t>should be </a:t>
            </a:r>
            <a:r>
              <a:rPr lang="en-US" b="1" dirty="0">
                <a:solidFill>
                  <a:srgbClr val="FF0000"/>
                </a:solidFill>
              </a:rPr>
              <a:t>'multipart/form-data</a:t>
            </a:r>
            <a:r>
              <a:rPr lang="en-US" b="1" dirty="0" smtClean="0">
                <a:solidFill>
                  <a:srgbClr val="FF0000"/>
                </a:solidFill>
              </a:rPr>
              <a:t>'</a:t>
            </a:r>
            <a:r>
              <a:rPr lang="en-US" dirty="0" smtClean="0">
                <a:solidFill>
                  <a:srgbClr val="FF0000"/>
                </a:solidFill>
              </a:rPr>
              <a:t>.</a:t>
            </a:r>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a:t>Example: </a:t>
            </a:r>
            <a:r>
              <a:rPr lang="en-US" dirty="0">
                <a:hlinkClick r:id="rId2"/>
              </a:rPr>
              <a:t>input-tags-1.html</a:t>
            </a:r>
            <a:endParaRPr lang="en-US" dirty="0"/>
          </a:p>
          <a:p>
            <a:pPr lvl="1">
              <a:buFont typeface="Arial" panose="020B0604020202020204" pitchFamily="34" charset="0"/>
              <a:buChar char="•"/>
            </a:pPr>
            <a:endParaRPr lang="en-US" dirty="0"/>
          </a:p>
        </p:txBody>
      </p:sp>
      <p:sp>
        <p:nvSpPr>
          <p:cNvPr id="4" name="Rectangle 3"/>
          <p:cNvSpPr/>
          <p:nvPr/>
        </p:nvSpPr>
        <p:spPr>
          <a:xfrm>
            <a:off x="1436915" y="3796454"/>
            <a:ext cx="8107680" cy="584775"/>
          </a:xfrm>
          <a:prstGeom prst="rect">
            <a:avLst/>
          </a:prstGeom>
        </p:spPr>
        <p:txBody>
          <a:bodyPr wrap="square">
            <a:spAutoFit/>
          </a:bodyPr>
          <a:lstStyle/>
          <a:p>
            <a:r>
              <a:rPr lang="en-US" sz="1600" b="1" dirty="0">
                <a:solidFill>
                  <a:srgbClr val="000000"/>
                </a:solidFill>
                <a:highlight>
                  <a:srgbClr val="FFFFFF"/>
                </a:highlight>
              </a:rPr>
              <a:t>Student Name </a:t>
            </a:r>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"text"</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err="1">
                <a:solidFill>
                  <a:srgbClr val="8000FF"/>
                </a:solidFill>
                <a:highlight>
                  <a:srgbClr val="FFFFFF"/>
                </a:highlight>
              </a:rPr>
              <a:t>StudentName</a:t>
            </a:r>
            <a:r>
              <a:rPr lang="en-US" sz="1600" b="1" dirty="0">
                <a:solidFill>
                  <a:srgbClr val="8000FF"/>
                </a:solidFill>
                <a:highlight>
                  <a:srgbClr val="FFFFFF"/>
                </a:highlight>
              </a:rPr>
              <a:t>"</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err="1">
                <a:solidFill>
                  <a:srgbClr val="8000FF"/>
                </a:solidFill>
                <a:highlight>
                  <a:srgbClr val="FFFFFF"/>
                </a:highlight>
              </a:rPr>
              <a:t>StudentName</a:t>
            </a:r>
            <a:r>
              <a:rPr lang="en-US" sz="1600" b="1" dirty="0">
                <a:solidFill>
                  <a:srgbClr val="8000FF"/>
                </a:solidFill>
                <a:highlight>
                  <a:srgbClr val="FFFFFF"/>
                </a:highlight>
              </a:rPr>
              <a:t>"</a:t>
            </a:r>
            <a:r>
              <a:rPr lang="en-US" sz="1600" dirty="0">
                <a:solidFill>
                  <a:srgbClr val="0000FF"/>
                </a:solidFill>
                <a:highlight>
                  <a:srgbClr val="FFFFFF"/>
                </a:highlight>
              </a:rPr>
              <a:t>&gt;&lt;</a:t>
            </a:r>
            <a:r>
              <a:rPr lang="en-US" sz="1600" dirty="0" err="1">
                <a:solidFill>
                  <a:srgbClr val="0000FF"/>
                </a:solidFill>
                <a:highlight>
                  <a:srgbClr val="FFFFFF"/>
                </a:highlight>
              </a:rPr>
              <a:t>br</a:t>
            </a:r>
            <a:r>
              <a:rPr lang="en-US" sz="1600" dirty="0">
                <a:solidFill>
                  <a:srgbClr val="0000FF"/>
                </a:solidFill>
                <a:highlight>
                  <a:srgbClr val="FFFFFF"/>
                </a:highlight>
              </a:rPr>
              <a:t>&gt;</a:t>
            </a:r>
            <a:r>
              <a:rPr lang="en-US" sz="1600" b="1" dirty="0">
                <a:solidFill>
                  <a:srgbClr val="000000"/>
                </a:solidFill>
                <a:highlight>
                  <a:srgbClr val="FFFFFF"/>
                </a:highlight>
              </a:rPr>
              <a:t> </a:t>
            </a:r>
          </a:p>
          <a:p>
            <a:r>
              <a:rPr lang="en-US" sz="1600" b="1" dirty="0" smtClean="0">
                <a:solidFill>
                  <a:srgbClr val="000000"/>
                </a:solidFill>
                <a:highlight>
                  <a:srgbClr val="FFFFFF"/>
                </a:highlight>
              </a:rPr>
              <a:t>Upload </a:t>
            </a:r>
            <a:r>
              <a:rPr lang="en-US" sz="1600" b="1" dirty="0">
                <a:solidFill>
                  <a:srgbClr val="000000"/>
                </a:solidFill>
                <a:highlight>
                  <a:srgbClr val="FFFFFF"/>
                </a:highlight>
              </a:rPr>
              <a:t>your assignment </a:t>
            </a:r>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"file"</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"assignment"</a:t>
            </a:r>
            <a:r>
              <a:rPr lang="en-US" sz="1600" dirty="0">
                <a:solidFill>
                  <a:srgbClr val="000000"/>
                </a:solidFill>
                <a:highlight>
                  <a:srgbClr val="FFFFFF"/>
                </a:highlight>
              </a:rPr>
              <a:t>  </a:t>
            </a:r>
            <a:r>
              <a:rPr lang="en-US" sz="1600" dirty="0">
                <a:solidFill>
                  <a:srgbClr val="FF0000"/>
                </a:solidFill>
                <a:highlight>
                  <a:srgbClr val="FFFFFF"/>
                </a:highlight>
              </a:rPr>
              <a:t>multiple</a:t>
            </a:r>
            <a:r>
              <a:rPr lang="en-US" sz="1600" dirty="0">
                <a:solidFill>
                  <a:srgbClr val="0000FF"/>
                </a:solidFill>
                <a:highlight>
                  <a:srgbClr val="FFFFFF"/>
                </a:highlight>
              </a:rPr>
              <a:t>&gt;</a:t>
            </a:r>
            <a:r>
              <a:rPr lang="en-US" sz="1600" b="1" dirty="0">
                <a:solidFill>
                  <a:srgbClr val="000000"/>
                </a:solidFill>
                <a:highlight>
                  <a:srgbClr val="FFFFFF"/>
                </a:highlight>
              </a:rPr>
              <a:t> </a:t>
            </a:r>
            <a:endParaRPr lang="en-US" sz="1600" dirty="0"/>
          </a:p>
        </p:txBody>
      </p:sp>
      <p:pic>
        <p:nvPicPr>
          <p:cNvPr id="5" name="Picture 2" descr="D:\SenecaCollege\INT222-2014Winter\temp\fi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6915" y="4489603"/>
            <a:ext cx="4471710" cy="783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45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&lt;input&gt; type attributes -</a:t>
            </a:r>
            <a:r>
              <a:rPr lang="en-US" dirty="0" smtClean="0"/>
              <a:t> </a:t>
            </a:r>
            <a:r>
              <a:rPr lang="en-US" dirty="0" smtClean="0">
                <a:solidFill>
                  <a:srgbClr val="FF0000"/>
                </a:solidFill>
              </a:rPr>
              <a:t>button</a:t>
            </a:r>
            <a:r>
              <a:rPr lang="en-US" dirty="0" smtClean="0"/>
              <a:t> &amp; </a:t>
            </a:r>
            <a:r>
              <a:rPr lang="en-US" dirty="0" smtClean="0">
                <a:solidFill>
                  <a:srgbClr val="FF0000"/>
                </a:solidFill>
              </a:rPr>
              <a:t>image</a:t>
            </a:r>
            <a:endParaRPr lang="en-US" dirty="0">
              <a:solidFill>
                <a:srgbClr val="FF0000"/>
              </a:solidFill>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smtClean="0"/>
              <a:t>  type</a:t>
            </a:r>
            <a:r>
              <a:rPr lang="en-US" b="1" dirty="0"/>
              <a:t>="</a:t>
            </a:r>
            <a:r>
              <a:rPr lang="en-US" b="1" dirty="0">
                <a:solidFill>
                  <a:srgbClr val="FF0000"/>
                </a:solidFill>
              </a:rPr>
              <a:t>button</a:t>
            </a:r>
            <a:r>
              <a:rPr lang="en-US" b="1" dirty="0" smtClean="0"/>
              <a:t>"</a:t>
            </a: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smtClean="0"/>
              <a:t>  </a:t>
            </a:r>
            <a:r>
              <a:rPr lang="en-US" b="1" dirty="0" smtClean="0"/>
              <a:t>type</a:t>
            </a:r>
            <a:r>
              <a:rPr lang="en-US" b="1" dirty="0"/>
              <a:t>="</a:t>
            </a:r>
            <a:r>
              <a:rPr lang="en-US" b="1" dirty="0">
                <a:solidFill>
                  <a:srgbClr val="FF0000"/>
                </a:solidFill>
              </a:rPr>
              <a:t>image</a:t>
            </a:r>
            <a:r>
              <a:rPr lang="en-US" b="1" dirty="0"/>
              <a:t>"</a:t>
            </a:r>
          </a:p>
          <a:p>
            <a:pPr lvl="1">
              <a:buFont typeface="Arial" panose="020B0604020202020204" pitchFamily="34" charset="0"/>
              <a:buChar char="•"/>
            </a:pPr>
            <a:r>
              <a:rPr lang="en-US" dirty="0">
                <a:solidFill>
                  <a:srgbClr val="FF0000"/>
                </a:solidFill>
              </a:rPr>
              <a:t>Places an image, serving as a custom button in place of the submit button</a:t>
            </a:r>
            <a:r>
              <a:rPr lang="en-US" dirty="0"/>
              <a:t>. When a user clicks the image, the form is submitted to the server.</a:t>
            </a:r>
          </a:p>
          <a:p>
            <a:pPr lvl="1"/>
            <a:endParaRPr lang="en-US" dirty="0" smtClean="0"/>
          </a:p>
          <a:p>
            <a:pPr lvl="1"/>
            <a:endParaRPr lang="en-US" dirty="0"/>
          </a:p>
          <a:p>
            <a:pPr lvl="1"/>
            <a:endParaRPr lang="en-US" dirty="0" smtClean="0"/>
          </a:p>
          <a:p>
            <a:pPr lvl="1"/>
            <a:endParaRPr lang="en-US" dirty="0"/>
          </a:p>
          <a:p>
            <a:pPr lvl="1"/>
            <a:endParaRPr lang="en-US" dirty="0" smtClean="0"/>
          </a:p>
          <a:p>
            <a:pPr lvl="1">
              <a:buFont typeface="Arial" panose="020B0604020202020204" pitchFamily="34" charset="0"/>
              <a:buChar char="•"/>
            </a:pPr>
            <a:r>
              <a:rPr lang="en-US" dirty="0" smtClean="0"/>
              <a:t>  </a:t>
            </a:r>
            <a:r>
              <a:rPr lang="en-US" sz="1600" dirty="0" smtClean="0"/>
              <a:t>Example</a:t>
            </a:r>
            <a:r>
              <a:rPr lang="en-US" dirty="0"/>
              <a:t>: </a:t>
            </a:r>
            <a:r>
              <a:rPr lang="en-US" dirty="0">
                <a:hlinkClick r:id="rId2"/>
              </a:rPr>
              <a:t>input-tags-1.html</a:t>
            </a:r>
            <a:endParaRPr lang="en-US" dirty="0"/>
          </a:p>
        </p:txBody>
      </p:sp>
      <p:sp>
        <p:nvSpPr>
          <p:cNvPr id="4" name="Rectangle 3"/>
          <p:cNvSpPr/>
          <p:nvPr/>
        </p:nvSpPr>
        <p:spPr>
          <a:xfrm>
            <a:off x="1222320" y="2260265"/>
            <a:ext cx="4471352" cy="338554"/>
          </a:xfrm>
          <a:prstGeom prst="rect">
            <a:avLst/>
          </a:prstGeom>
        </p:spPr>
        <p:txBody>
          <a:bodyPr wrap="none">
            <a:spAutoFit/>
          </a:bodyPr>
          <a:lstStyle/>
          <a:p>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"button"</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"Press This Button"</a:t>
            </a:r>
            <a:r>
              <a:rPr lang="en-US" sz="1600" dirty="0">
                <a:solidFill>
                  <a:srgbClr val="000000"/>
                </a:solidFill>
                <a:highlight>
                  <a:srgbClr val="FFFFFF"/>
                </a:highlight>
              </a:rPr>
              <a:t> </a:t>
            </a:r>
            <a:r>
              <a:rPr lang="en-US" sz="1600" dirty="0">
                <a:solidFill>
                  <a:srgbClr val="0000FF"/>
                </a:solidFill>
                <a:highlight>
                  <a:srgbClr val="FFFFFF"/>
                </a:highlight>
              </a:rPr>
              <a:t>/&gt;</a:t>
            </a:r>
            <a:endParaRPr lang="en-US" sz="1600" dirty="0"/>
          </a:p>
        </p:txBody>
      </p:sp>
      <p:sp>
        <p:nvSpPr>
          <p:cNvPr id="5" name="Rectangle 4"/>
          <p:cNvSpPr/>
          <p:nvPr/>
        </p:nvSpPr>
        <p:spPr>
          <a:xfrm>
            <a:off x="1480457" y="3769131"/>
            <a:ext cx="6096000" cy="584775"/>
          </a:xfrm>
          <a:prstGeom prst="rect">
            <a:avLst/>
          </a:prstGeom>
        </p:spPr>
        <p:txBody>
          <a:bodyPr>
            <a:spAutoFit/>
          </a:bodyPr>
          <a:lstStyle/>
          <a:p>
            <a:r>
              <a:rPr lang="en-US" sz="1600" b="1" dirty="0">
                <a:solidFill>
                  <a:srgbClr val="000000"/>
                </a:solidFill>
                <a:highlight>
                  <a:srgbClr val="FFFFFF"/>
                </a:highlight>
              </a:rPr>
              <a:t>Search </a:t>
            </a:r>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"text"</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"entry6"</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"entry"</a:t>
            </a:r>
            <a:r>
              <a:rPr lang="en-US" sz="1600" dirty="0">
                <a:solidFill>
                  <a:srgbClr val="0000FF"/>
                </a:solidFill>
                <a:highlight>
                  <a:srgbClr val="FFFFFF"/>
                </a:highlight>
              </a:rPr>
              <a:t>&gt;</a:t>
            </a:r>
            <a:r>
              <a:rPr lang="en-US" sz="1600" b="1" dirty="0">
                <a:solidFill>
                  <a:srgbClr val="000000"/>
                </a:solidFill>
                <a:highlight>
                  <a:srgbClr val="FFFFFF"/>
                </a:highlight>
              </a:rPr>
              <a:t> </a:t>
            </a:r>
            <a:endParaRPr lang="en-US" sz="1600" b="1" dirty="0" smtClean="0">
              <a:solidFill>
                <a:srgbClr val="000000"/>
              </a:solidFill>
              <a:highlight>
                <a:srgbClr val="FFFFFF"/>
              </a:highlight>
            </a:endParaRPr>
          </a:p>
          <a:p>
            <a:r>
              <a:rPr lang="en-US" sz="1600" dirty="0" smtClean="0">
                <a:solidFill>
                  <a:srgbClr val="0000FF"/>
                </a:solidFill>
                <a:highlight>
                  <a:srgbClr val="FFFFFF"/>
                </a:highlight>
              </a:rPr>
              <a:t>&lt;</a:t>
            </a:r>
            <a:r>
              <a:rPr lang="en-US" sz="1600" dirty="0">
                <a:solidFill>
                  <a:srgbClr val="0000FF"/>
                </a:solidFill>
                <a:highlight>
                  <a:srgbClr val="FFFFFF"/>
                </a:highlight>
              </a:rPr>
              <a: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"image"</a:t>
            </a:r>
            <a:r>
              <a:rPr lang="en-US" sz="1600" dirty="0">
                <a:solidFill>
                  <a:srgbClr val="000000"/>
                </a:solidFill>
                <a:highlight>
                  <a:srgbClr val="FFFFFF"/>
                </a:highlight>
              </a:rPr>
              <a:t> </a:t>
            </a:r>
            <a:r>
              <a:rPr lang="en-US" sz="1600" dirty="0" err="1">
                <a:solidFill>
                  <a:srgbClr val="FF0000"/>
                </a:solidFill>
                <a:highlight>
                  <a:srgbClr val="FFFFFF"/>
                </a:highlight>
              </a:rPr>
              <a:t>src</a:t>
            </a:r>
            <a:r>
              <a:rPr lang="en-US" sz="1600" dirty="0">
                <a:solidFill>
                  <a:srgbClr val="000000"/>
                </a:solidFill>
                <a:highlight>
                  <a:srgbClr val="FFFFFF"/>
                </a:highlight>
              </a:rPr>
              <a:t>=</a:t>
            </a:r>
            <a:r>
              <a:rPr lang="en-US" sz="1600" b="1" dirty="0">
                <a:solidFill>
                  <a:srgbClr val="8000FF"/>
                </a:solidFill>
                <a:highlight>
                  <a:srgbClr val="FFFFFF"/>
                </a:highlight>
              </a:rPr>
              <a:t>"gogetit.gif"</a:t>
            </a:r>
            <a:r>
              <a:rPr lang="en-US" sz="1600" dirty="0">
                <a:solidFill>
                  <a:srgbClr val="000000"/>
                </a:solidFill>
                <a:highlight>
                  <a:srgbClr val="FFFFFF"/>
                </a:highlight>
              </a:rPr>
              <a:t> </a:t>
            </a:r>
            <a:r>
              <a:rPr lang="en-US" sz="1600" dirty="0">
                <a:solidFill>
                  <a:srgbClr val="FF0000"/>
                </a:solidFill>
                <a:highlight>
                  <a:srgbClr val="FFFFFF"/>
                </a:highlight>
              </a:rPr>
              <a:t>alt</a:t>
            </a:r>
            <a:r>
              <a:rPr lang="en-US" sz="1600" dirty="0">
                <a:solidFill>
                  <a:srgbClr val="000000"/>
                </a:solidFill>
                <a:highlight>
                  <a:srgbClr val="FFFFFF"/>
                </a:highlight>
              </a:rPr>
              <a:t>=</a:t>
            </a:r>
            <a:r>
              <a:rPr lang="en-US" sz="1600" b="1" dirty="0">
                <a:solidFill>
                  <a:srgbClr val="8000FF"/>
                </a:solidFill>
                <a:highlight>
                  <a:srgbClr val="FFFFFF"/>
                </a:highlight>
              </a:rPr>
              <a:t>"get it"</a:t>
            </a:r>
            <a:r>
              <a:rPr lang="en-US" sz="1600" dirty="0">
                <a:solidFill>
                  <a:srgbClr val="0000FF"/>
                </a:solidFill>
                <a:highlight>
                  <a:srgbClr val="FFFFFF"/>
                </a:highlight>
              </a:rPr>
              <a:t>&gt;</a:t>
            </a:r>
            <a:endParaRPr lang="en-US" sz="1600" dirty="0"/>
          </a:p>
        </p:txBody>
      </p:sp>
      <p:pic>
        <p:nvPicPr>
          <p:cNvPr id="6" name="Picture 2" descr="C:\Users\HP\Desktop\tmp\4.png"/>
          <p:cNvPicPr>
            <a:picLocks noChangeAspect="1" noChangeArrowheads="1"/>
          </p:cNvPicPr>
          <p:nvPr/>
        </p:nvPicPr>
        <p:blipFill>
          <a:blip r:embed="rId3" cstate="print"/>
          <a:srcRect/>
          <a:stretch>
            <a:fillRect/>
          </a:stretch>
        </p:blipFill>
        <p:spPr bwMode="auto">
          <a:xfrm>
            <a:off x="1480457" y="4522216"/>
            <a:ext cx="3324497" cy="464823"/>
          </a:xfrm>
          <a:prstGeom prst="rect">
            <a:avLst/>
          </a:prstGeom>
          <a:noFill/>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2703" y="2186654"/>
            <a:ext cx="191452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912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&lt;input&gt; type attributes - </a:t>
            </a:r>
            <a:r>
              <a:rPr lang="en-US" dirty="0" smtClean="0">
                <a:solidFill>
                  <a:srgbClr val="FF0000"/>
                </a:solidFill>
              </a:rPr>
              <a:t>submit</a:t>
            </a:r>
            <a:r>
              <a:rPr lang="en-US" dirty="0" smtClean="0"/>
              <a:t> </a:t>
            </a:r>
            <a:r>
              <a:rPr lang="en-US" dirty="0"/>
              <a:t>&amp; </a:t>
            </a:r>
            <a:r>
              <a:rPr lang="en-US" dirty="0" smtClean="0">
                <a:solidFill>
                  <a:srgbClr val="FF0000"/>
                </a:solidFill>
              </a:rPr>
              <a:t>reset</a:t>
            </a:r>
            <a:endParaRPr lang="en-US" dirty="0">
              <a:solidFill>
                <a:srgbClr val="FF0000"/>
              </a:solidFill>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smtClean="0"/>
              <a:t>  type</a:t>
            </a:r>
            <a:r>
              <a:rPr lang="en-US" b="1" dirty="0"/>
              <a:t>="</a:t>
            </a:r>
            <a:r>
              <a:rPr lang="en-US" b="1" dirty="0">
                <a:solidFill>
                  <a:srgbClr val="FF0000"/>
                </a:solidFill>
              </a:rPr>
              <a:t>submit</a:t>
            </a:r>
            <a:r>
              <a:rPr lang="en-US" b="1" dirty="0"/>
              <a:t>"</a:t>
            </a:r>
          </a:p>
          <a:p>
            <a:pPr lvl="1">
              <a:buFont typeface="Arial" panose="020B0604020202020204" pitchFamily="34" charset="0"/>
              <a:buChar char="•"/>
            </a:pPr>
            <a:r>
              <a:rPr lang="en-US" dirty="0">
                <a:solidFill>
                  <a:srgbClr val="FF0000"/>
                </a:solidFill>
              </a:rPr>
              <a:t>When a user clicks a submit button, the form is </a:t>
            </a:r>
            <a:r>
              <a:rPr lang="en-US" dirty="0" smtClean="0">
                <a:solidFill>
                  <a:srgbClr val="FF0000"/>
                </a:solidFill>
              </a:rPr>
              <a:t>submitted</a:t>
            </a:r>
            <a:r>
              <a:rPr lang="en-US" dirty="0" smtClean="0"/>
              <a:t> (that </a:t>
            </a:r>
            <a:r>
              <a:rPr lang="en-US" dirty="0"/>
              <a:t>the action specified for the form is </a:t>
            </a:r>
            <a:r>
              <a:rPr lang="en-US" dirty="0" smtClean="0"/>
              <a:t>invoked).</a:t>
            </a:r>
          </a:p>
          <a:p>
            <a:pPr lvl="1">
              <a:buFont typeface="Arial" panose="020B0604020202020204" pitchFamily="34" charset="0"/>
              <a:buChar char="•"/>
            </a:pPr>
            <a:r>
              <a:rPr lang="en-US" dirty="0" smtClean="0"/>
              <a:t>Default </a:t>
            </a:r>
            <a:r>
              <a:rPr lang="en-US" b="1" dirty="0" smtClean="0"/>
              <a:t>value </a:t>
            </a:r>
            <a:r>
              <a:rPr lang="en-US" dirty="0" smtClean="0"/>
              <a:t>attribute: "Submit Query"</a:t>
            </a:r>
            <a:endParaRPr lang="en-US" dirty="0"/>
          </a:p>
          <a:p>
            <a:pPr>
              <a:buFont typeface="Arial" panose="020B0604020202020204" pitchFamily="34" charset="0"/>
              <a:buChar char="•"/>
            </a:pPr>
            <a:r>
              <a:rPr lang="en-US" b="1" dirty="0" smtClean="0"/>
              <a:t>  type</a:t>
            </a:r>
            <a:r>
              <a:rPr lang="en-US" b="1" dirty="0"/>
              <a:t>="</a:t>
            </a:r>
            <a:r>
              <a:rPr lang="en-US" b="1" dirty="0">
                <a:solidFill>
                  <a:srgbClr val="FF0000"/>
                </a:solidFill>
              </a:rPr>
              <a:t>reset</a:t>
            </a:r>
            <a:r>
              <a:rPr lang="en-US" b="1" dirty="0"/>
              <a:t>"</a:t>
            </a:r>
          </a:p>
          <a:p>
            <a:pPr lvl="1">
              <a:buFont typeface="Arial" panose="020B0604020202020204" pitchFamily="34" charset="0"/>
              <a:buChar char="•"/>
            </a:pPr>
            <a:r>
              <a:rPr lang="en-US" dirty="0">
                <a:solidFill>
                  <a:srgbClr val="FF0000"/>
                </a:solidFill>
              </a:rPr>
              <a:t>When a user clicks a reset button, all elements in the form are reset to their </a:t>
            </a:r>
            <a:r>
              <a:rPr lang="en-US" dirty="0" smtClean="0">
                <a:solidFill>
                  <a:srgbClr val="FF0000"/>
                </a:solidFill>
              </a:rPr>
              <a:t>original values</a:t>
            </a:r>
          </a:p>
          <a:p>
            <a:pPr lvl="1">
              <a:buFont typeface="Arial" panose="020B0604020202020204" pitchFamily="34" charset="0"/>
              <a:buChar char="•"/>
            </a:pPr>
            <a:r>
              <a:rPr lang="en-US" dirty="0"/>
              <a:t>Default </a:t>
            </a:r>
            <a:r>
              <a:rPr lang="en-US" b="1" dirty="0"/>
              <a:t>value </a:t>
            </a:r>
            <a:r>
              <a:rPr lang="en-US" dirty="0"/>
              <a:t>attribute: </a:t>
            </a:r>
            <a:r>
              <a:rPr lang="en-US" dirty="0" smtClean="0"/>
              <a:t>"Reset"</a:t>
            </a:r>
            <a:endParaRPr lang="en-US" dirty="0"/>
          </a:p>
        </p:txBody>
      </p:sp>
      <p:sp>
        <p:nvSpPr>
          <p:cNvPr id="4" name="Rectangle 3"/>
          <p:cNvSpPr/>
          <p:nvPr/>
        </p:nvSpPr>
        <p:spPr>
          <a:xfrm>
            <a:off x="1254035" y="4326971"/>
            <a:ext cx="6096000" cy="584775"/>
          </a:xfrm>
          <a:prstGeom prst="rect">
            <a:avLst/>
          </a:prstGeom>
        </p:spPr>
        <p:txBody>
          <a:bodyPr>
            <a:spAutoFit/>
          </a:bodyPr>
          <a:lstStyle/>
          <a:p>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"submit"</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"Submit"</a:t>
            </a:r>
            <a:r>
              <a:rPr lang="en-US" sz="1600" dirty="0">
                <a:solidFill>
                  <a:srgbClr val="0000FF"/>
                </a:solidFill>
                <a:highlight>
                  <a:srgbClr val="FFFFFF"/>
                </a:highlight>
              </a:rPr>
              <a:t>&gt;</a:t>
            </a:r>
            <a:endParaRPr lang="en-US" sz="1600" b="1" dirty="0">
              <a:solidFill>
                <a:srgbClr val="000000"/>
              </a:solidFill>
              <a:highlight>
                <a:srgbClr val="FFFFFF"/>
              </a:highlight>
            </a:endParaRPr>
          </a:p>
          <a:p>
            <a:r>
              <a:rPr lang="en-US" sz="1600" dirty="0" smtClean="0">
                <a:solidFill>
                  <a:srgbClr val="0000FF"/>
                </a:solidFill>
                <a:highlight>
                  <a:srgbClr val="FFFFFF"/>
                </a:highlight>
              </a:rPr>
              <a:t>&lt;</a:t>
            </a:r>
            <a:r>
              <a:rPr lang="en-US" sz="1600" dirty="0">
                <a:solidFill>
                  <a:srgbClr val="0000FF"/>
                </a:solidFill>
                <a:highlight>
                  <a:srgbClr val="FFFFFF"/>
                </a:highlight>
              </a:rPr>
              <a: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"reset"</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smtClean="0">
                <a:solidFill>
                  <a:srgbClr val="000000"/>
                </a:solidFill>
                <a:highlight>
                  <a:srgbClr val="FFFFFF"/>
                </a:highlight>
              </a:rPr>
              <a:t>=</a:t>
            </a:r>
            <a:r>
              <a:rPr lang="en-US" sz="1600" b="1" dirty="0" smtClean="0">
                <a:solidFill>
                  <a:srgbClr val="8000FF"/>
                </a:solidFill>
                <a:highlight>
                  <a:srgbClr val="FFFFFF"/>
                </a:highlight>
              </a:rPr>
              <a:t>"Clear"</a:t>
            </a:r>
            <a:r>
              <a:rPr lang="en-US" sz="1600" dirty="0" smtClean="0">
                <a:solidFill>
                  <a:srgbClr val="0000FF"/>
                </a:solidFill>
                <a:highlight>
                  <a:srgbClr val="FFFFFF"/>
                </a:highlight>
              </a:rPr>
              <a:t>&gt;</a:t>
            </a:r>
            <a:endParaRPr lang="en-US" sz="1600" dirty="0"/>
          </a:p>
        </p:txBody>
      </p:sp>
      <p:pic>
        <p:nvPicPr>
          <p:cNvPr id="5" name="Picture 2" descr="C:\SenecaCollege\INT222-BTI220\tmp\bk_tile-old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035" y="5074983"/>
            <a:ext cx="3040455" cy="630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221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&lt;input&gt; type attributes - </a:t>
            </a:r>
            <a:r>
              <a:rPr lang="en-US" dirty="0" smtClean="0">
                <a:solidFill>
                  <a:srgbClr val="FF0000"/>
                </a:solidFill>
              </a:rPr>
              <a:t>checkbox</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b="1" dirty="0" smtClean="0"/>
              <a:t>  type="</a:t>
            </a:r>
            <a:r>
              <a:rPr lang="en-US" b="1" dirty="0" smtClean="0">
                <a:solidFill>
                  <a:srgbClr val="FF0000"/>
                </a:solidFill>
              </a:rPr>
              <a:t>checkbox</a:t>
            </a:r>
            <a:r>
              <a:rPr lang="en-US" b="1" dirty="0" smtClean="0"/>
              <a:t>"</a:t>
            </a:r>
            <a:endParaRPr lang="en-US" b="1" dirty="0"/>
          </a:p>
          <a:p>
            <a:pPr lvl="1">
              <a:spcBef>
                <a:spcPts val="1200"/>
              </a:spcBef>
              <a:buFont typeface="Arial" panose="020B0604020202020204" pitchFamily="34" charset="0"/>
              <a:buChar char="•"/>
            </a:pPr>
            <a:r>
              <a:rPr lang="en-US" dirty="0"/>
              <a:t>A checkbox element is a </a:t>
            </a:r>
            <a:r>
              <a:rPr lang="en-US" dirty="0">
                <a:solidFill>
                  <a:srgbClr val="FF0000"/>
                </a:solidFill>
              </a:rPr>
              <a:t>toggle that the user can select (switch on) or deselect (switch off.)</a:t>
            </a:r>
          </a:p>
          <a:p>
            <a:pPr lvl="1">
              <a:buFont typeface="Arial" panose="020B0604020202020204" pitchFamily="34" charset="0"/>
              <a:buChar char="•"/>
            </a:pPr>
            <a:r>
              <a:rPr lang="en-US" dirty="0"/>
              <a:t>All checkbox items </a:t>
            </a:r>
            <a:r>
              <a:rPr lang="en-US" dirty="0">
                <a:solidFill>
                  <a:srgbClr val="FF0000"/>
                </a:solidFill>
              </a:rPr>
              <a:t>should </a:t>
            </a:r>
            <a:r>
              <a:rPr lang="en-US" b="1" dirty="0">
                <a:solidFill>
                  <a:srgbClr val="FF0000"/>
                </a:solidFill>
              </a:rPr>
              <a:t>have the same name</a:t>
            </a:r>
            <a:r>
              <a:rPr lang="en-US" dirty="0">
                <a:solidFill>
                  <a:srgbClr val="FF0000"/>
                </a:solidFill>
              </a:rPr>
              <a:t> indicating they are in the same group</a:t>
            </a:r>
            <a:r>
              <a:rPr lang="en-US" dirty="0"/>
              <a:t>.</a:t>
            </a:r>
            <a:endParaRPr lang="en-US" dirty="0" smtClean="0"/>
          </a:p>
          <a:p>
            <a:endParaRPr lang="en-US" dirty="0" smtClean="0"/>
          </a:p>
          <a:p>
            <a:endParaRPr lang="en-US" dirty="0"/>
          </a:p>
          <a:p>
            <a:endParaRPr lang="en-US" dirty="0" smtClean="0"/>
          </a:p>
          <a:p>
            <a:endParaRPr lang="en-US" dirty="0" smtClean="0"/>
          </a:p>
          <a:p>
            <a:endParaRPr lang="en-US" dirty="0"/>
          </a:p>
          <a:p>
            <a:endParaRPr lang="en-US" dirty="0" smtClean="0"/>
          </a:p>
          <a:p>
            <a:pPr lvl="1">
              <a:buFont typeface="Arial" panose="020B0604020202020204" pitchFamily="34" charset="0"/>
              <a:buChar char="•"/>
            </a:pPr>
            <a:r>
              <a:rPr lang="en-US" dirty="0" smtClean="0"/>
              <a:t>Example</a:t>
            </a:r>
            <a:r>
              <a:rPr lang="en-US" dirty="0"/>
              <a:t>: </a:t>
            </a:r>
            <a:r>
              <a:rPr lang="en-US" dirty="0" smtClean="0">
                <a:hlinkClick r:id="rId2"/>
              </a:rPr>
              <a:t>input-tags-2.html</a:t>
            </a:r>
            <a:endParaRPr lang="en-US" dirty="0" smtClean="0"/>
          </a:p>
          <a:p>
            <a:pPr lvl="1">
              <a:buFont typeface="Arial" panose="020B0604020202020204" pitchFamily="34" charset="0"/>
              <a:buChar char="•"/>
            </a:pPr>
            <a:r>
              <a:rPr lang="en-US" b="1" dirty="0" smtClean="0"/>
              <a:t>NOTE</a:t>
            </a:r>
            <a:r>
              <a:rPr lang="en-US" dirty="0" smtClean="0"/>
              <a:t>: </a:t>
            </a:r>
            <a:r>
              <a:rPr lang="en-US" b="1" dirty="0" smtClean="0">
                <a:solidFill>
                  <a:srgbClr val="FF0000"/>
                </a:solidFill>
              </a:rPr>
              <a:t>&lt;input&gt; </a:t>
            </a:r>
            <a:r>
              <a:rPr lang="en-US" dirty="0" smtClean="0">
                <a:solidFill>
                  <a:srgbClr val="FF0000"/>
                </a:solidFill>
              </a:rPr>
              <a:t>is an "empty tag" </a:t>
            </a:r>
            <a:r>
              <a:rPr lang="en-US" dirty="0" smtClean="0"/>
              <a:t>– </a:t>
            </a:r>
            <a:r>
              <a:rPr lang="en-US" dirty="0" smtClean="0">
                <a:solidFill>
                  <a:srgbClr val="FF0000"/>
                </a:solidFill>
              </a:rPr>
              <a:t>it is the "</a:t>
            </a:r>
            <a:r>
              <a:rPr lang="en-US" b="1" dirty="0" smtClean="0">
                <a:solidFill>
                  <a:srgbClr val="FF0000"/>
                </a:solidFill>
              </a:rPr>
              <a:t>name</a:t>
            </a:r>
            <a:r>
              <a:rPr lang="en-US" dirty="0" smtClean="0">
                <a:solidFill>
                  <a:srgbClr val="FF0000"/>
                </a:solidFill>
              </a:rPr>
              <a:t>" &amp; "</a:t>
            </a:r>
            <a:r>
              <a:rPr lang="en-US" b="1" dirty="0" smtClean="0">
                <a:solidFill>
                  <a:srgbClr val="FF0000"/>
                </a:solidFill>
              </a:rPr>
              <a:t>value</a:t>
            </a:r>
            <a:r>
              <a:rPr lang="en-US" dirty="0" smtClean="0">
                <a:solidFill>
                  <a:srgbClr val="FF0000"/>
                </a:solidFill>
              </a:rPr>
              <a:t>" attributes that are sent to the server</a:t>
            </a:r>
            <a:endParaRPr lang="en-US" dirty="0">
              <a:solidFill>
                <a:srgbClr val="FF0000"/>
              </a:solidFill>
            </a:endParaRPr>
          </a:p>
        </p:txBody>
      </p:sp>
      <p:sp>
        <p:nvSpPr>
          <p:cNvPr id="4" name="Rectangle 3"/>
          <p:cNvSpPr/>
          <p:nvPr/>
        </p:nvSpPr>
        <p:spPr>
          <a:xfrm>
            <a:off x="1445624" y="2903307"/>
            <a:ext cx="9161418" cy="954107"/>
          </a:xfrm>
          <a:prstGeom prst="rect">
            <a:avLst/>
          </a:prstGeom>
        </p:spPr>
        <p:txBody>
          <a:bodyPr wrap="square">
            <a:spAutoFit/>
          </a:bodyPr>
          <a:lstStyle/>
          <a:p>
            <a:r>
              <a:rPr lang="en-US" sz="1400" dirty="0">
                <a:solidFill>
                  <a:srgbClr val="0000FF"/>
                </a:solidFill>
                <a:highlight>
                  <a:srgbClr val="FFFFFF"/>
                </a:highlight>
              </a:rPr>
              <a:t>&lt;p&gt;</a:t>
            </a:r>
            <a:r>
              <a:rPr lang="en-US" sz="1400" b="1" dirty="0">
                <a:solidFill>
                  <a:srgbClr val="000000"/>
                </a:solidFill>
                <a:highlight>
                  <a:srgbClr val="FFFFFF"/>
                </a:highlight>
              </a:rPr>
              <a:t>Which operating system do you use? </a:t>
            </a:r>
            <a:r>
              <a:rPr lang="en-US" sz="1400" dirty="0">
                <a:solidFill>
                  <a:srgbClr val="0000FF"/>
                </a:solidFill>
                <a:highlight>
                  <a:srgbClr val="FFFFFF"/>
                </a:highlight>
              </a:rPr>
              <a:t>&lt;/p&gt;</a:t>
            </a:r>
            <a:r>
              <a:rPr lang="en-US" sz="1400" b="1" dirty="0">
                <a:solidFill>
                  <a:srgbClr val="000000"/>
                </a:solidFill>
                <a:highlight>
                  <a:srgbClr val="FFFFFF"/>
                </a:highlight>
              </a:rPr>
              <a:t> </a:t>
            </a:r>
          </a:p>
          <a:p>
            <a:r>
              <a:rPr lang="en-US" sz="1400" dirty="0" smtClean="0">
                <a:solidFill>
                  <a:srgbClr val="0000FF"/>
                </a:solidFill>
                <a:highlight>
                  <a:srgbClr val="FFFFFF"/>
                </a:highlight>
              </a:rPr>
              <a:t>&lt;</a:t>
            </a:r>
            <a:r>
              <a:rPr lang="en-US" sz="1400" dirty="0">
                <a:solidFill>
                  <a:srgbClr val="0000FF"/>
                </a:solidFill>
                <a:highlight>
                  <a:srgbClr val="FFFFFF"/>
                </a:highlight>
              </a:rPr>
              <a: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"checkbox"</a:t>
            </a:r>
            <a:r>
              <a:rPr lang="en-US" sz="1400" dirty="0">
                <a:solidFill>
                  <a:srgbClr val="000000"/>
                </a:solidFill>
                <a:highlight>
                  <a:srgbClr val="FFFFFF"/>
                </a:highlight>
              </a:rPr>
              <a:t> </a:t>
            </a:r>
            <a:r>
              <a:rPr lang="en-US" sz="1400" dirty="0">
                <a:solidFill>
                  <a:srgbClr val="FF0000"/>
                </a:solidFill>
                <a:highlight>
                  <a:srgbClr val="FFFFFF"/>
                </a:highlight>
              </a:rPr>
              <a:t>name</a:t>
            </a:r>
            <a:r>
              <a:rPr lang="en-US" sz="1400" dirty="0">
                <a:solidFill>
                  <a:srgbClr val="000000"/>
                </a:solidFill>
                <a:highlight>
                  <a:srgbClr val="FFFFFF"/>
                </a:highlight>
              </a:rPr>
              <a:t>=</a:t>
            </a:r>
            <a:r>
              <a:rPr lang="en-US" sz="1400" b="1" dirty="0">
                <a:solidFill>
                  <a:srgbClr val="8000FF"/>
                </a:solidFill>
                <a:highlight>
                  <a:srgbClr val="FFFFFF"/>
                </a:highlight>
              </a:rPr>
              <a:t>"</a:t>
            </a:r>
            <a:r>
              <a:rPr lang="en-US" sz="1400" b="1" dirty="0" err="1">
                <a:solidFill>
                  <a:srgbClr val="8000FF"/>
                </a:solidFill>
                <a:highlight>
                  <a:srgbClr val="FFFFFF"/>
                </a:highlight>
              </a:rPr>
              <a:t>system_type</a:t>
            </a:r>
            <a:r>
              <a:rPr lang="en-US" sz="1400" b="1" dirty="0">
                <a:solidFill>
                  <a:srgbClr val="8000FF"/>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"system_type-2"</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"2"</a:t>
            </a:r>
            <a:r>
              <a:rPr lang="en-US" sz="1400" dirty="0">
                <a:solidFill>
                  <a:srgbClr val="000000"/>
                </a:solidFill>
                <a:highlight>
                  <a:srgbClr val="FFFFFF"/>
                </a:highlight>
              </a:rPr>
              <a:t> </a:t>
            </a:r>
            <a:r>
              <a:rPr lang="en-US" sz="1400" dirty="0">
                <a:solidFill>
                  <a:srgbClr val="0000FF"/>
                </a:solidFill>
                <a:highlight>
                  <a:srgbClr val="FFFFFF"/>
                </a:highlight>
              </a:rPr>
              <a:t>/&gt;</a:t>
            </a:r>
            <a:r>
              <a:rPr lang="en-US" sz="1400" b="1" dirty="0">
                <a:solidFill>
                  <a:srgbClr val="000000"/>
                </a:solidFill>
                <a:highlight>
                  <a:srgbClr val="FFFFFF"/>
                </a:highlight>
              </a:rPr>
              <a:t>Windows 7</a:t>
            </a:r>
            <a:r>
              <a:rPr lang="en-US" sz="1400" dirty="0">
                <a:solidFill>
                  <a:srgbClr val="0000FF"/>
                </a:solidFill>
                <a:highlight>
                  <a:srgbClr val="FFFFFF"/>
                </a:highlight>
              </a:rPr>
              <a:t>&lt;</a:t>
            </a:r>
            <a:r>
              <a:rPr lang="en-US" sz="1400" dirty="0" err="1">
                <a:solidFill>
                  <a:srgbClr val="0000FF"/>
                </a:solidFill>
                <a:highlight>
                  <a:srgbClr val="FFFFFF"/>
                </a:highlight>
              </a:rPr>
              <a:t>br</a:t>
            </a:r>
            <a:r>
              <a:rPr lang="en-US" sz="1400" dirty="0">
                <a:solidFill>
                  <a:srgbClr val="000000"/>
                </a:solidFill>
                <a:highlight>
                  <a:srgbClr val="FFFFFF"/>
                </a:highlight>
              </a:rPr>
              <a:t> </a:t>
            </a:r>
            <a:r>
              <a:rPr lang="en-US" sz="1400" dirty="0">
                <a:solidFill>
                  <a:srgbClr val="0000FF"/>
                </a:solidFill>
                <a:highlight>
                  <a:srgbClr val="FFFFFF"/>
                </a:highlight>
              </a:rPr>
              <a:t>/&gt;</a:t>
            </a:r>
            <a:r>
              <a:rPr lang="en-US" sz="1400" b="1" dirty="0">
                <a:solidFill>
                  <a:srgbClr val="000000"/>
                </a:solidFill>
                <a:highlight>
                  <a:srgbClr val="FFFFFF"/>
                </a:highlight>
              </a:rPr>
              <a:t> </a:t>
            </a:r>
          </a:p>
          <a:p>
            <a:r>
              <a:rPr lang="en-US" sz="1400" dirty="0" smtClean="0">
                <a:solidFill>
                  <a:srgbClr val="0000FF"/>
                </a:solidFill>
                <a:highlight>
                  <a:srgbClr val="FFFFFF"/>
                </a:highlight>
              </a:rPr>
              <a:t>&lt;</a:t>
            </a:r>
            <a:r>
              <a:rPr lang="en-US" sz="1400" dirty="0">
                <a:solidFill>
                  <a:srgbClr val="0000FF"/>
                </a:solidFill>
                <a:highlight>
                  <a:srgbClr val="FFFFFF"/>
                </a:highlight>
              </a:rPr>
              <a: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"checkbox"</a:t>
            </a:r>
            <a:r>
              <a:rPr lang="en-US" sz="1400" dirty="0">
                <a:solidFill>
                  <a:srgbClr val="000000"/>
                </a:solidFill>
                <a:highlight>
                  <a:srgbClr val="FFFFFF"/>
                </a:highlight>
              </a:rPr>
              <a:t> </a:t>
            </a:r>
            <a:r>
              <a:rPr lang="en-US" sz="1400" dirty="0">
                <a:solidFill>
                  <a:srgbClr val="FF0000"/>
                </a:solidFill>
                <a:highlight>
                  <a:srgbClr val="FFFFFF"/>
                </a:highlight>
              </a:rPr>
              <a:t>name</a:t>
            </a:r>
            <a:r>
              <a:rPr lang="en-US" sz="1400" dirty="0">
                <a:solidFill>
                  <a:srgbClr val="000000"/>
                </a:solidFill>
                <a:highlight>
                  <a:srgbClr val="FFFFFF"/>
                </a:highlight>
              </a:rPr>
              <a:t>=</a:t>
            </a:r>
            <a:r>
              <a:rPr lang="en-US" sz="1400" b="1" dirty="0">
                <a:solidFill>
                  <a:srgbClr val="8000FF"/>
                </a:solidFill>
                <a:highlight>
                  <a:srgbClr val="FFFFFF"/>
                </a:highlight>
              </a:rPr>
              <a:t>"</a:t>
            </a:r>
            <a:r>
              <a:rPr lang="en-US" sz="1400" b="1" dirty="0" err="1">
                <a:solidFill>
                  <a:srgbClr val="8000FF"/>
                </a:solidFill>
                <a:highlight>
                  <a:srgbClr val="FFFFFF"/>
                </a:highlight>
              </a:rPr>
              <a:t>system_type</a:t>
            </a:r>
            <a:r>
              <a:rPr lang="en-US" sz="1400" b="1" dirty="0">
                <a:solidFill>
                  <a:srgbClr val="8000FF"/>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"system_type-3"</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"3"</a:t>
            </a:r>
            <a:r>
              <a:rPr lang="en-US" sz="1400" dirty="0">
                <a:solidFill>
                  <a:srgbClr val="000000"/>
                </a:solidFill>
                <a:highlight>
                  <a:srgbClr val="FFFFFF"/>
                </a:highlight>
              </a:rPr>
              <a:t> </a:t>
            </a:r>
            <a:r>
              <a:rPr lang="en-US" sz="1400" dirty="0" smtClean="0">
                <a:solidFill>
                  <a:srgbClr val="000000"/>
                </a:solidFill>
                <a:highlight>
                  <a:srgbClr val="FFFFFF"/>
                </a:highlight>
              </a:rPr>
              <a:t>checked /</a:t>
            </a:r>
            <a:r>
              <a:rPr lang="en-US" sz="1400" dirty="0" smtClean="0">
                <a:solidFill>
                  <a:srgbClr val="0000FF"/>
                </a:solidFill>
                <a:highlight>
                  <a:srgbClr val="FFFFFF"/>
                </a:highlight>
              </a:rPr>
              <a:t>&gt;</a:t>
            </a:r>
            <a:r>
              <a:rPr lang="en-US" sz="1400" b="1" dirty="0">
                <a:solidFill>
                  <a:srgbClr val="000000"/>
                </a:solidFill>
                <a:highlight>
                  <a:srgbClr val="FFFFFF"/>
                </a:highlight>
              </a:rPr>
              <a:t>Windows 8</a:t>
            </a:r>
            <a:r>
              <a:rPr lang="en-US" sz="1400" dirty="0">
                <a:solidFill>
                  <a:srgbClr val="0000FF"/>
                </a:solidFill>
                <a:highlight>
                  <a:srgbClr val="FFFFFF"/>
                </a:highlight>
              </a:rPr>
              <a:t>&lt;</a:t>
            </a:r>
            <a:r>
              <a:rPr lang="en-US" sz="1400" dirty="0" err="1">
                <a:solidFill>
                  <a:srgbClr val="0000FF"/>
                </a:solidFill>
                <a:highlight>
                  <a:srgbClr val="FFFFFF"/>
                </a:highlight>
              </a:rPr>
              <a:t>br</a:t>
            </a:r>
            <a:r>
              <a:rPr lang="en-US" sz="1400" dirty="0">
                <a:solidFill>
                  <a:srgbClr val="000000"/>
                </a:solidFill>
                <a:highlight>
                  <a:srgbClr val="FFFFFF"/>
                </a:highlight>
              </a:rPr>
              <a:t> </a:t>
            </a:r>
            <a:r>
              <a:rPr lang="en-US" sz="1400" dirty="0">
                <a:solidFill>
                  <a:srgbClr val="0000FF"/>
                </a:solidFill>
                <a:highlight>
                  <a:srgbClr val="FFFFFF"/>
                </a:highlight>
              </a:rPr>
              <a:t>/&gt;</a:t>
            </a:r>
            <a:r>
              <a:rPr lang="en-US" sz="1400" b="1" dirty="0">
                <a:solidFill>
                  <a:srgbClr val="000000"/>
                </a:solidFill>
                <a:highlight>
                  <a:srgbClr val="FFFFFF"/>
                </a:highlight>
              </a:rPr>
              <a:t> </a:t>
            </a:r>
          </a:p>
          <a:p>
            <a:r>
              <a:rPr lang="en-US" sz="1400" dirty="0" smtClean="0">
                <a:solidFill>
                  <a:srgbClr val="0000FF"/>
                </a:solidFill>
                <a:highlight>
                  <a:srgbClr val="FFFFFF"/>
                </a:highlight>
              </a:rPr>
              <a:t>&lt;</a:t>
            </a:r>
            <a:r>
              <a:rPr lang="en-US" sz="1400" dirty="0">
                <a:solidFill>
                  <a:srgbClr val="0000FF"/>
                </a:solidFill>
                <a:highlight>
                  <a:srgbClr val="FFFFFF"/>
                </a:highlight>
              </a:rPr>
              <a: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"checkbox"</a:t>
            </a:r>
            <a:r>
              <a:rPr lang="en-US" sz="1400" dirty="0">
                <a:solidFill>
                  <a:srgbClr val="000000"/>
                </a:solidFill>
                <a:highlight>
                  <a:srgbClr val="FFFFFF"/>
                </a:highlight>
              </a:rPr>
              <a:t> </a:t>
            </a:r>
            <a:r>
              <a:rPr lang="en-US" sz="1400" dirty="0">
                <a:solidFill>
                  <a:srgbClr val="FF0000"/>
                </a:solidFill>
                <a:highlight>
                  <a:srgbClr val="FFFFFF"/>
                </a:highlight>
              </a:rPr>
              <a:t>name</a:t>
            </a:r>
            <a:r>
              <a:rPr lang="en-US" sz="1400" dirty="0">
                <a:solidFill>
                  <a:srgbClr val="000000"/>
                </a:solidFill>
                <a:highlight>
                  <a:srgbClr val="FFFFFF"/>
                </a:highlight>
              </a:rPr>
              <a:t>=</a:t>
            </a:r>
            <a:r>
              <a:rPr lang="en-US" sz="1400" b="1" dirty="0">
                <a:solidFill>
                  <a:srgbClr val="8000FF"/>
                </a:solidFill>
                <a:highlight>
                  <a:srgbClr val="FFFFFF"/>
                </a:highlight>
              </a:rPr>
              <a:t>"</a:t>
            </a:r>
            <a:r>
              <a:rPr lang="en-US" sz="1400" b="1" dirty="0" err="1">
                <a:solidFill>
                  <a:srgbClr val="8000FF"/>
                </a:solidFill>
                <a:highlight>
                  <a:srgbClr val="FFFFFF"/>
                </a:highlight>
              </a:rPr>
              <a:t>system_type</a:t>
            </a:r>
            <a:r>
              <a:rPr lang="en-US" sz="1400" b="1" dirty="0">
                <a:solidFill>
                  <a:srgbClr val="8000FF"/>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"system_type-4"</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"4"</a:t>
            </a:r>
            <a:r>
              <a:rPr lang="en-US" sz="1400" dirty="0">
                <a:solidFill>
                  <a:srgbClr val="000000"/>
                </a:solidFill>
                <a:highlight>
                  <a:srgbClr val="FFFFFF"/>
                </a:highlight>
              </a:rPr>
              <a:t> </a:t>
            </a:r>
            <a:r>
              <a:rPr lang="en-US" sz="1400" dirty="0" smtClean="0">
                <a:solidFill>
                  <a:srgbClr val="000000"/>
                </a:solidFill>
                <a:highlight>
                  <a:srgbClr val="FFFFFF"/>
                </a:highlight>
              </a:rPr>
              <a:t>checked /</a:t>
            </a:r>
            <a:r>
              <a:rPr lang="en-US" sz="1400" dirty="0" smtClean="0">
                <a:solidFill>
                  <a:srgbClr val="0000FF"/>
                </a:solidFill>
                <a:highlight>
                  <a:srgbClr val="FFFFFF"/>
                </a:highlight>
              </a:rPr>
              <a:t>&gt;</a:t>
            </a:r>
            <a:r>
              <a:rPr lang="en-US" sz="1400" b="1" dirty="0">
                <a:solidFill>
                  <a:srgbClr val="000000"/>
                </a:solidFill>
                <a:highlight>
                  <a:srgbClr val="FFFFFF"/>
                </a:highlight>
              </a:rPr>
              <a:t>Unix</a:t>
            </a:r>
            <a:endParaRPr lang="en-US" sz="1400" dirty="0"/>
          </a:p>
        </p:txBody>
      </p:sp>
      <p:pic>
        <p:nvPicPr>
          <p:cNvPr id="5" name="Picture 2" descr="D:\SenecaCollege\INT222-2014Winter\temp\checkbo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5292" y="4043066"/>
            <a:ext cx="2802592" cy="963898"/>
          </a:xfrm>
          <a:prstGeom prst="rect">
            <a:avLst/>
          </a:prstGeom>
          <a:noFill/>
          <a:extLst>
            <a:ext uri="{909E8E84-426E-40DD-AFC4-6F175D3DCCD1}">
              <a14:hiddenFill xmlns:a14="http://schemas.microsoft.com/office/drawing/2010/main">
                <a:solidFill>
                  <a:srgbClr val="FFFFFF"/>
                </a:solidFill>
              </a14:hiddenFill>
            </a:ext>
          </a:extLst>
        </p:spPr>
      </p:pic>
      <p:sp>
        <p:nvSpPr>
          <p:cNvPr id="6" name="타원 5"/>
          <p:cNvSpPr/>
          <p:nvPr/>
        </p:nvSpPr>
        <p:spPr>
          <a:xfrm>
            <a:off x="3758084" y="2984360"/>
            <a:ext cx="1296237" cy="1058706"/>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436459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&lt;input&gt; type attributes - </a:t>
            </a:r>
            <a:r>
              <a:rPr lang="en-US" dirty="0" smtClean="0">
                <a:solidFill>
                  <a:srgbClr val="FF0000"/>
                </a:solidFill>
              </a:rPr>
              <a:t>radio</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dirty="0" smtClean="0"/>
              <a:t>  </a:t>
            </a:r>
            <a:r>
              <a:rPr lang="en-US" b="1" dirty="0" smtClean="0"/>
              <a:t>type</a:t>
            </a:r>
            <a:r>
              <a:rPr lang="en-US" b="1" dirty="0"/>
              <a:t>="</a:t>
            </a:r>
            <a:r>
              <a:rPr lang="en-US" b="1" dirty="0">
                <a:solidFill>
                  <a:srgbClr val="FF0000"/>
                </a:solidFill>
              </a:rPr>
              <a:t>radio</a:t>
            </a:r>
            <a:r>
              <a:rPr lang="en-US" b="1" dirty="0"/>
              <a:t>"</a:t>
            </a:r>
          </a:p>
          <a:p>
            <a:pPr lvl="1">
              <a:spcBef>
                <a:spcPts val="1200"/>
              </a:spcBef>
              <a:buFont typeface="Arial" panose="020B0604020202020204" pitchFamily="34" charset="0"/>
              <a:buChar char="•"/>
            </a:pPr>
            <a:r>
              <a:rPr lang="en-US" dirty="0"/>
              <a:t>A radio element is a radio button. </a:t>
            </a:r>
          </a:p>
          <a:p>
            <a:pPr lvl="1">
              <a:buFont typeface="Arial" panose="020B0604020202020204" pitchFamily="34" charset="0"/>
              <a:buChar char="•"/>
            </a:pPr>
            <a:r>
              <a:rPr lang="en-US" dirty="0"/>
              <a:t>Only one radio button in the set can be selected at one time</a:t>
            </a:r>
            <a:r>
              <a:rPr lang="en-US" dirty="0" smtClean="0"/>
              <a:t>.</a:t>
            </a:r>
            <a:endParaRPr lang="en-US" dirty="0"/>
          </a:p>
          <a:p>
            <a:pPr lvl="1">
              <a:buFont typeface="Arial" panose="020B0604020202020204" pitchFamily="34" charset="0"/>
              <a:buChar char="•"/>
            </a:pPr>
            <a:r>
              <a:rPr lang="en-US" dirty="0">
                <a:solidFill>
                  <a:srgbClr val="FF0000"/>
                </a:solidFill>
              </a:rPr>
              <a:t>All radio button items must</a:t>
            </a:r>
            <a:r>
              <a:rPr lang="en-US" b="1" dirty="0">
                <a:solidFill>
                  <a:srgbClr val="FF0000"/>
                </a:solidFill>
              </a:rPr>
              <a:t> have the same name </a:t>
            </a:r>
            <a:r>
              <a:rPr lang="en-US" dirty="0">
                <a:solidFill>
                  <a:srgbClr val="FF0000"/>
                </a:solidFill>
              </a:rPr>
              <a:t>indicating they are in the same group</a:t>
            </a:r>
            <a:r>
              <a:rPr lang="en-US" dirty="0" smtClean="0"/>
              <a:t>.</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r>
              <a:rPr lang="en-US" dirty="0"/>
              <a:t>Example: </a:t>
            </a:r>
            <a:r>
              <a:rPr lang="en-US" dirty="0">
                <a:hlinkClick r:id="rId2"/>
              </a:rPr>
              <a:t>input-tags-2.html</a:t>
            </a:r>
            <a:endParaRPr lang="en-US" dirty="0"/>
          </a:p>
          <a:p>
            <a:pPr lvl="1">
              <a:buFont typeface="Arial" panose="020B0604020202020204" pitchFamily="34" charset="0"/>
              <a:buChar char="•"/>
            </a:pPr>
            <a:endParaRPr lang="en-US" dirty="0"/>
          </a:p>
        </p:txBody>
      </p:sp>
      <p:sp>
        <p:nvSpPr>
          <p:cNvPr id="4" name="Rectangle 3"/>
          <p:cNvSpPr/>
          <p:nvPr/>
        </p:nvSpPr>
        <p:spPr>
          <a:xfrm>
            <a:off x="1410790" y="3256062"/>
            <a:ext cx="7297782" cy="1938992"/>
          </a:xfrm>
          <a:prstGeom prst="rect">
            <a:avLst/>
          </a:prstGeom>
        </p:spPr>
        <p:txBody>
          <a:bodyPr wrap="square">
            <a:spAutoFit/>
          </a:bodyPr>
          <a:lstStyle/>
          <a:p>
            <a:r>
              <a:rPr lang="en-US" sz="1200" dirty="0">
                <a:solidFill>
                  <a:srgbClr val="0000FF"/>
                </a:solidFill>
                <a:highlight>
                  <a:srgbClr val="FFFFFF"/>
                </a:highlight>
              </a:rPr>
              <a:t>&lt;</a:t>
            </a:r>
            <a:r>
              <a:rPr lang="en-US" sz="1200" dirty="0" err="1">
                <a:solidFill>
                  <a:srgbClr val="0000FF"/>
                </a:solidFill>
                <a:highlight>
                  <a:srgbClr val="FFFFFF"/>
                </a:highlight>
              </a:rPr>
              <a:t>ul</a:t>
            </a:r>
            <a:r>
              <a:rPr lang="en-US" sz="1200" dirty="0">
                <a:solidFill>
                  <a:srgbClr val="0000FF"/>
                </a:solidFill>
                <a:highlight>
                  <a:srgbClr val="FFFFFF"/>
                </a:highlight>
              </a:rPr>
              <a:t>&gt;</a:t>
            </a:r>
            <a:endParaRPr lang="en-US" sz="1200" b="1" dirty="0">
              <a:solidFill>
                <a:srgbClr val="000000"/>
              </a:solidFill>
              <a:highlight>
                <a:srgbClr val="FFFFFF"/>
              </a:highlight>
            </a:endParaRPr>
          </a:p>
          <a:p>
            <a:r>
              <a:rPr lang="en-US" sz="1200" b="1" dirty="0">
                <a:solidFill>
                  <a:srgbClr val="000000"/>
                </a:solidFill>
                <a:highlight>
                  <a:srgbClr val="FFFFFF"/>
                </a:highlight>
              </a:rPr>
              <a:t> </a:t>
            </a:r>
            <a:r>
              <a:rPr lang="en-US" sz="1200" b="1" dirty="0" smtClean="0">
                <a:solidFill>
                  <a:srgbClr val="000000"/>
                </a:solidFill>
                <a:highlight>
                  <a:srgbClr val="FFFFFF"/>
                </a:highlight>
              </a:rPr>
              <a:t>    </a:t>
            </a:r>
            <a:r>
              <a:rPr lang="en-US" sz="1200" dirty="0" smtClean="0">
                <a:solidFill>
                  <a:srgbClr val="0000FF"/>
                </a:solidFill>
                <a:highlight>
                  <a:srgbClr val="FFFFFF"/>
                </a:highlight>
              </a:rPr>
              <a:t>&lt;</a:t>
            </a:r>
            <a:r>
              <a:rPr lang="en-US" sz="1200" dirty="0">
                <a:solidFill>
                  <a:srgbClr val="0000FF"/>
                </a:solidFill>
                <a:highlight>
                  <a:srgbClr val="FFFFFF"/>
                </a:highlight>
              </a:rPr>
              <a:t>li&gt;&lt;input</a:t>
            </a:r>
            <a:r>
              <a:rPr lang="en-US" sz="1200" dirty="0">
                <a:solidFill>
                  <a:srgbClr val="000000"/>
                </a:solidFill>
                <a:highlight>
                  <a:srgbClr val="FFFFFF"/>
                </a:highlight>
              </a:rPr>
              <a:t> </a:t>
            </a:r>
            <a:r>
              <a:rPr lang="en-US" sz="1200" dirty="0">
                <a:solidFill>
                  <a:srgbClr val="FF0000"/>
                </a:solidFill>
                <a:highlight>
                  <a:srgbClr val="FFFFFF"/>
                </a:highlight>
              </a:rPr>
              <a:t>type</a:t>
            </a:r>
            <a:r>
              <a:rPr lang="en-US" sz="1200" dirty="0">
                <a:solidFill>
                  <a:srgbClr val="000000"/>
                </a:solidFill>
                <a:highlight>
                  <a:srgbClr val="FFFFFF"/>
                </a:highlight>
              </a:rPr>
              <a:t>=</a:t>
            </a:r>
            <a:r>
              <a:rPr lang="en-US" sz="1200" b="1" dirty="0">
                <a:solidFill>
                  <a:srgbClr val="8000FF"/>
                </a:solidFill>
                <a:highlight>
                  <a:srgbClr val="FFFFFF"/>
                </a:highlight>
              </a:rPr>
              <a:t>"radio"</a:t>
            </a:r>
            <a:r>
              <a:rPr lang="en-US" sz="1200" dirty="0">
                <a:solidFill>
                  <a:srgbClr val="000000"/>
                </a:solidFill>
                <a:highlight>
                  <a:srgbClr val="FFFFFF"/>
                </a:highlight>
              </a:rPr>
              <a:t> </a:t>
            </a:r>
            <a:r>
              <a:rPr lang="en-US" sz="1200" dirty="0">
                <a:solidFill>
                  <a:srgbClr val="FF0000"/>
                </a:solidFill>
                <a:highlight>
                  <a:srgbClr val="FFFFFF"/>
                </a:highlight>
              </a:rPr>
              <a:t>name</a:t>
            </a:r>
            <a:r>
              <a:rPr lang="en-US" sz="1200" dirty="0">
                <a:solidFill>
                  <a:srgbClr val="000000"/>
                </a:solidFill>
                <a:highlight>
                  <a:srgbClr val="FFFFFF"/>
                </a:highlight>
              </a:rPr>
              <a:t>=</a:t>
            </a:r>
            <a:r>
              <a:rPr lang="en-US" sz="1200" b="1" dirty="0">
                <a:solidFill>
                  <a:srgbClr val="8000FF"/>
                </a:solidFill>
                <a:highlight>
                  <a:srgbClr val="FFFFFF"/>
                </a:highlight>
              </a:rPr>
              <a:t>"</a:t>
            </a:r>
            <a:r>
              <a:rPr lang="en-US" sz="1200" b="1" dirty="0" err="1">
                <a:solidFill>
                  <a:srgbClr val="8000FF"/>
                </a:solidFill>
                <a:highlight>
                  <a:srgbClr val="FFFFFF"/>
                </a:highlight>
              </a:rPr>
              <a:t>paymethod</a:t>
            </a:r>
            <a:r>
              <a:rPr lang="en-US" sz="1200" b="1" dirty="0">
                <a:solidFill>
                  <a:srgbClr val="8000FF"/>
                </a:solidFill>
                <a:highlight>
                  <a:srgbClr val="FFFFFF"/>
                </a:highlight>
              </a:rPr>
              <a:t>"</a:t>
            </a:r>
            <a:r>
              <a:rPr lang="en-US" sz="1200" dirty="0">
                <a:solidFill>
                  <a:srgbClr val="000000"/>
                </a:solidFill>
                <a:highlight>
                  <a:srgbClr val="FFFFFF"/>
                </a:highlight>
              </a:rPr>
              <a:t> </a:t>
            </a:r>
            <a:r>
              <a:rPr lang="en-US" sz="1200" dirty="0">
                <a:solidFill>
                  <a:srgbClr val="FF0000"/>
                </a:solidFill>
                <a:highlight>
                  <a:srgbClr val="FFFFFF"/>
                </a:highlight>
              </a:rPr>
              <a:t>id</a:t>
            </a:r>
            <a:r>
              <a:rPr lang="en-US" sz="1200" dirty="0">
                <a:solidFill>
                  <a:srgbClr val="000000"/>
                </a:solidFill>
                <a:highlight>
                  <a:srgbClr val="FFFFFF"/>
                </a:highlight>
              </a:rPr>
              <a:t>=</a:t>
            </a:r>
            <a:r>
              <a:rPr lang="en-US" sz="1200" b="1" dirty="0">
                <a:solidFill>
                  <a:srgbClr val="8000FF"/>
                </a:solidFill>
                <a:highlight>
                  <a:srgbClr val="FFFFFF"/>
                </a:highlight>
              </a:rPr>
              <a:t>"paymethod-1"</a:t>
            </a:r>
            <a:r>
              <a:rPr lang="en-US" sz="1200" dirty="0">
                <a:solidFill>
                  <a:srgbClr val="000000"/>
                </a:solidFill>
                <a:highlight>
                  <a:srgbClr val="FFFFFF"/>
                </a:highlight>
              </a:rPr>
              <a:t> </a:t>
            </a:r>
            <a:r>
              <a:rPr lang="en-US" sz="1200" dirty="0">
                <a:solidFill>
                  <a:srgbClr val="FF0000"/>
                </a:solidFill>
                <a:highlight>
                  <a:srgbClr val="FFFFFF"/>
                </a:highlight>
              </a:rPr>
              <a:t>value</a:t>
            </a:r>
            <a:r>
              <a:rPr lang="en-US" sz="1200" dirty="0">
                <a:solidFill>
                  <a:srgbClr val="000000"/>
                </a:solidFill>
                <a:highlight>
                  <a:srgbClr val="FFFFFF"/>
                </a:highlight>
              </a:rPr>
              <a:t>=</a:t>
            </a:r>
            <a:r>
              <a:rPr lang="en-US" sz="1200" b="1" dirty="0">
                <a:solidFill>
                  <a:srgbClr val="8000FF"/>
                </a:solidFill>
                <a:highlight>
                  <a:srgbClr val="FFFFFF"/>
                </a:highlight>
              </a:rPr>
              <a:t>"cash"</a:t>
            </a:r>
            <a:r>
              <a:rPr lang="en-US" sz="1200" dirty="0">
                <a:solidFill>
                  <a:srgbClr val="000000"/>
                </a:solidFill>
                <a:highlight>
                  <a:srgbClr val="FFFFFF"/>
                </a:highlight>
              </a:rPr>
              <a:t> </a:t>
            </a:r>
            <a:r>
              <a:rPr lang="en-US" sz="1200" dirty="0">
                <a:solidFill>
                  <a:srgbClr val="FF0000"/>
                </a:solidFill>
                <a:highlight>
                  <a:srgbClr val="FFFFFF"/>
                </a:highlight>
              </a:rPr>
              <a:t>checked</a:t>
            </a:r>
            <a:r>
              <a:rPr lang="en-US" sz="1200" dirty="0">
                <a:solidFill>
                  <a:srgbClr val="0000FF"/>
                </a:solidFill>
                <a:highlight>
                  <a:srgbClr val="FFFFFF"/>
                </a:highlight>
              </a:rPr>
              <a:t>&gt;</a:t>
            </a:r>
            <a:r>
              <a:rPr lang="en-US" sz="1200" b="1" dirty="0">
                <a:solidFill>
                  <a:srgbClr val="000000"/>
                </a:solidFill>
                <a:highlight>
                  <a:srgbClr val="FFFFFF"/>
                </a:highlight>
              </a:rPr>
              <a:t>Cash</a:t>
            </a:r>
            <a:r>
              <a:rPr lang="en-US" sz="1200" dirty="0">
                <a:solidFill>
                  <a:srgbClr val="0000FF"/>
                </a:solidFill>
                <a:highlight>
                  <a:srgbClr val="FFFFFF"/>
                </a:highlight>
              </a:rPr>
              <a:t>&lt;/li&gt;</a:t>
            </a:r>
            <a:r>
              <a:rPr lang="en-US" sz="1200" b="1" dirty="0">
                <a:solidFill>
                  <a:srgbClr val="000000"/>
                </a:solidFill>
                <a:highlight>
                  <a:srgbClr val="FFFFFF"/>
                </a:highlight>
              </a:rPr>
              <a:t>   </a:t>
            </a:r>
          </a:p>
          <a:p>
            <a:r>
              <a:rPr lang="en-US" sz="1200" dirty="0" smtClean="0">
                <a:solidFill>
                  <a:srgbClr val="0000FF"/>
                </a:solidFill>
                <a:highlight>
                  <a:srgbClr val="FFFFFF"/>
                </a:highlight>
              </a:rPr>
              <a:t>     &lt;</a:t>
            </a:r>
            <a:r>
              <a:rPr lang="en-US" sz="1200" dirty="0">
                <a:solidFill>
                  <a:srgbClr val="0000FF"/>
                </a:solidFill>
                <a:highlight>
                  <a:srgbClr val="FFFFFF"/>
                </a:highlight>
              </a:rPr>
              <a:t>li&gt;&lt;input</a:t>
            </a:r>
            <a:r>
              <a:rPr lang="en-US" sz="1200" dirty="0">
                <a:solidFill>
                  <a:srgbClr val="000000"/>
                </a:solidFill>
                <a:highlight>
                  <a:srgbClr val="FFFFFF"/>
                </a:highlight>
              </a:rPr>
              <a:t> </a:t>
            </a:r>
            <a:r>
              <a:rPr lang="en-US" sz="1200" dirty="0">
                <a:solidFill>
                  <a:srgbClr val="FF0000"/>
                </a:solidFill>
                <a:highlight>
                  <a:srgbClr val="FFFFFF"/>
                </a:highlight>
              </a:rPr>
              <a:t>type</a:t>
            </a:r>
            <a:r>
              <a:rPr lang="en-US" sz="1200" dirty="0">
                <a:solidFill>
                  <a:srgbClr val="000000"/>
                </a:solidFill>
                <a:highlight>
                  <a:srgbClr val="FFFFFF"/>
                </a:highlight>
              </a:rPr>
              <a:t>=</a:t>
            </a:r>
            <a:r>
              <a:rPr lang="en-US" sz="1200" b="1" dirty="0">
                <a:solidFill>
                  <a:srgbClr val="8000FF"/>
                </a:solidFill>
                <a:highlight>
                  <a:srgbClr val="FFFFFF"/>
                </a:highlight>
              </a:rPr>
              <a:t>"radio"</a:t>
            </a:r>
            <a:r>
              <a:rPr lang="en-US" sz="1200" dirty="0">
                <a:solidFill>
                  <a:srgbClr val="000000"/>
                </a:solidFill>
                <a:highlight>
                  <a:srgbClr val="FFFFFF"/>
                </a:highlight>
              </a:rPr>
              <a:t> </a:t>
            </a:r>
            <a:r>
              <a:rPr lang="en-US" sz="1200" dirty="0">
                <a:solidFill>
                  <a:srgbClr val="FF0000"/>
                </a:solidFill>
                <a:highlight>
                  <a:srgbClr val="FFFFFF"/>
                </a:highlight>
              </a:rPr>
              <a:t>name</a:t>
            </a:r>
            <a:r>
              <a:rPr lang="en-US" sz="1200" dirty="0">
                <a:solidFill>
                  <a:srgbClr val="000000"/>
                </a:solidFill>
                <a:highlight>
                  <a:srgbClr val="FFFFFF"/>
                </a:highlight>
              </a:rPr>
              <a:t>=</a:t>
            </a:r>
            <a:r>
              <a:rPr lang="en-US" sz="1200" b="1" dirty="0">
                <a:solidFill>
                  <a:srgbClr val="8000FF"/>
                </a:solidFill>
                <a:highlight>
                  <a:srgbClr val="FFFFFF"/>
                </a:highlight>
              </a:rPr>
              <a:t>"</a:t>
            </a:r>
            <a:r>
              <a:rPr lang="en-US" sz="1200" b="1" dirty="0" err="1">
                <a:solidFill>
                  <a:srgbClr val="8000FF"/>
                </a:solidFill>
                <a:highlight>
                  <a:srgbClr val="FFFFFF"/>
                </a:highlight>
              </a:rPr>
              <a:t>paymethod</a:t>
            </a:r>
            <a:r>
              <a:rPr lang="en-US" sz="1200" b="1" dirty="0">
                <a:solidFill>
                  <a:srgbClr val="8000FF"/>
                </a:solidFill>
                <a:highlight>
                  <a:srgbClr val="FFFFFF"/>
                </a:highlight>
              </a:rPr>
              <a:t>"</a:t>
            </a:r>
            <a:r>
              <a:rPr lang="en-US" sz="1200" dirty="0">
                <a:solidFill>
                  <a:srgbClr val="000000"/>
                </a:solidFill>
                <a:highlight>
                  <a:srgbClr val="FFFFFF"/>
                </a:highlight>
              </a:rPr>
              <a:t> </a:t>
            </a:r>
            <a:r>
              <a:rPr lang="en-US" sz="1200" dirty="0">
                <a:solidFill>
                  <a:srgbClr val="FF0000"/>
                </a:solidFill>
                <a:highlight>
                  <a:srgbClr val="FFFFFF"/>
                </a:highlight>
              </a:rPr>
              <a:t>id</a:t>
            </a:r>
            <a:r>
              <a:rPr lang="en-US" sz="1200" dirty="0">
                <a:solidFill>
                  <a:srgbClr val="000000"/>
                </a:solidFill>
                <a:highlight>
                  <a:srgbClr val="FFFFFF"/>
                </a:highlight>
              </a:rPr>
              <a:t>=</a:t>
            </a:r>
            <a:r>
              <a:rPr lang="en-US" sz="1200" b="1" dirty="0">
                <a:solidFill>
                  <a:srgbClr val="8000FF"/>
                </a:solidFill>
                <a:highlight>
                  <a:srgbClr val="FFFFFF"/>
                </a:highlight>
              </a:rPr>
              <a:t>"paymethod-2"</a:t>
            </a:r>
            <a:r>
              <a:rPr lang="en-US" sz="1200" dirty="0">
                <a:solidFill>
                  <a:srgbClr val="000000"/>
                </a:solidFill>
                <a:highlight>
                  <a:srgbClr val="FFFFFF"/>
                </a:highlight>
              </a:rPr>
              <a:t> </a:t>
            </a:r>
            <a:r>
              <a:rPr lang="en-US" sz="1200" dirty="0">
                <a:solidFill>
                  <a:srgbClr val="FF0000"/>
                </a:solidFill>
                <a:highlight>
                  <a:srgbClr val="FFFFFF"/>
                </a:highlight>
              </a:rPr>
              <a:t>value</a:t>
            </a:r>
            <a:r>
              <a:rPr lang="en-US" sz="1200" dirty="0">
                <a:solidFill>
                  <a:srgbClr val="000000"/>
                </a:solidFill>
                <a:highlight>
                  <a:srgbClr val="FFFFFF"/>
                </a:highlight>
              </a:rPr>
              <a:t>=</a:t>
            </a:r>
            <a:r>
              <a:rPr lang="en-US" sz="1200" b="1" dirty="0">
                <a:solidFill>
                  <a:srgbClr val="8000FF"/>
                </a:solidFill>
                <a:highlight>
                  <a:srgbClr val="FFFFFF"/>
                </a:highlight>
              </a:rPr>
              <a:t>"</a:t>
            </a:r>
            <a:r>
              <a:rPr lang="en-US" sz="1200" b="1" dirty="0" err="1">
                <a:solidFill>
                  <a:srgbClr val="8000FF"/>
                </a:solidFill>
                <a:highlight>
                  <a:srgbClr val="FFFFFF"/>
                </a:highlight>
              </a:rPr>
              <a:t>cheque</a:t>
            </a:r>
            <a:r>
              <a:rPr lang="en-US" sz="1200" b="1" dirty="0">
                <a:solidFill>
                  <a:srgbClr val="8000FF"/>
                </a:solidFill>
                <a:highlight>
                  <a:srgbClr val="FFFFFF"/>
                </a:highlight>
              </a:rPr>
              <a:t>"</a:t>
            </a:r>
            <a:r>
              <a:rPr lang="en-US" sz="1200" dirty="0">
                <a:solidFill>
                  <a:srgbClr val="0000FF"/>
                </a:solidFill>
                <a:highlight>
                  <a:srgbClr val="FFFFFF"/>
                </a:highlight>
              </a:rPr>
              <a:t>&gt;</a:t>
            </a:r>
            <a:r>
              <a:rPr lang="en-US" sz="1200" b="1" dirty="0" err="1">
                <a:solidFill>
                  <a:srgbClr val="000000"/>
                </a:solidFill>
                <a:highlight>
                  <a:srgbClr val="FFFFFF"/>
                </a:highlight>
              </a:rPr>
              <a:t>Cheque</a:t>
            </a:r>
            <a:r>
              <a:rPr lang="en-US" sz="1200" dirty="0">
                <a:solidFill>
                  <a:srgbClr val="0000FF"/>
                </a:solidFill>
                <a:highlight>
                  <a:srgbClr val="FFFFFF"/>
                </a:highlight>
              </a:rPr>
              <a:t>&lt;/li&gt;</a:t>
            </a:r>
            <a:r>
              <a:rPr lang="en-US" sz="1200" b="1" dirty="0">
                <a:solidFill>
                  <a:srgbClr val="000000"/>
                </a:solidFill>
                <a:highlight>
                  <a:srgbClr val="FFFFFF"/>
                </a:highlight>
              </a:rPr>
              <a:t>   </a:t>
            </a:r>
          </a:p>
          <a:p>
            <a:r>
              <a:rPr lang="en-US" sz="1200" dirty="0" smtClean="0">
                <a:solidFill>
                  <a:srgbClr val="0000FF"/>
                </a:solidFill>
                <a:highlight>
                  <a:srgbClr val="FFFFFF"/>
                </a:highlight>
              </a:rPr>
              <a:t>     &lt;</a:t>
            </a:r>
            <a:r>
              <a:rPr lang="en-US" sz="1200" dirty="0">
                <a:solidFill>
                  <a:srgbClr val="0000FF"/>
                </a:solidFill>
                <a:highlight>
                  <a:srgbClr val="FFFFFF"/>
                </a:highlight>
              </a:rPr>
              <a:t>li&gt;&lt;mark&gt;</a:t>
            </a:r>
            <a:r>
              <a:rPr lang="en-US" sz="1200" b="1" dirty="0">
                <a:solidFill>
                  <a:srgbClr val="000000"/>
                </a:solidFill>
                <a:highlight>
                  <a:srgbClr val="FFFFFF"/>
                </a:highlight>
              </a:rPr>
              <a:t>Credit card</a:t>
            </a:r>
            <a:r>
              <a:rPr lang="en-US" sz="1200" dirty="0">
                <a:solidFill>
                  <a:srgbClr val="0000FF"/>
                </a:solidFill>
                <a:highlight>
                  <a:srgbClr val="FFFFFF"/>
                </a:highlight>
              </a:rPr>
              <a:t>&lt;/mark&gt;</a:t>
            </a:r>
            <a:r>
              <a:rPr lang="en-US" sz="1200" b="1" dirty="0">
                <a:solidFill>
                  <a:srgbClr val="000000"/>
                </a:solidFill>
                <a:highlight>
                  <a:srgbClr val="FFFFFF"/>
                </a:highlight>
              </a:rPr>
              <a:t>     </a:t>
            </a:r>
          </a:p>
          <a:p>
            <a:r>
              <a:rPr lang="en-US" sz="1200" dirty="0" smtClean="0">
                <a:solidFill>
                  <a:srgbClr val="0000FF"/>
                </a:solidFill>
                <a:highlight>
                  <a:srgbClr val="FFFFFF"/>
                </a:highlight>
              </a:rPr>
              <a:t>          &lt;</a:t>
            </a:r>
            <a:r>
              <a:rPr lang="en-US" sz="1200" dirty="0" err="1">
                <a:solidFill>
                  <a:srgbClr val="0000FF"/>
                </a:solidFill>
                <a:highlight>
                  <a:srgbClr val="FFFFFF"/>
                </a:highlight>
              </a:rPr>
              <a:t>ul</a:t>
            </a:r>
            <a:r>
              <a:rPr lang="en-US" sz="1200" dirty="0">
                <a:solidFill>
                  <a:srgbClr val="0000FF"/>
                </a:solidFill>
                <a:highlight>
                  <a:srgbClr val="FFFFFF"/>
                </a:highlight>
              </a:rPr>
              <a:t>&gt;</a:t>
            </a:r>
            <a:r>
              <a:rPr lang="en-US" sz="1200" b="1" dirty="0">
                <a:solidFill>
                  <a:srgbClr val="000000"/>
                </a:solidFill>
                <a:highlight>
                  <a:srgbClr val="FFFFFF"/>
                </a:highlight>
              </a:rPr>
              <a:t>      </a:t>
            </a:r>
          </a:p>
          <a:p>
            <a:r>
              <a:rPr lang="en-US" sz="1200" dirty="0" smtClean="0">
                <a:solidFill>
                  <a:srgbClr val="0000FF"/>
                </a:solidFill>
                <a:highlight>
                  <a:srgbClr val="FFFFFF"/>
                </a:highlight>
              </a:rPr>
              <a:t>               &lt;</a:t>
            </a:r>
            <a:r>
              <a:rPr lang="en-US" sz="1200" dirty="0">
                <a:solidFill>
                  <a:srgbClr val="0000FF"/>
                </a:solidFill>
                <a:highlight>
                  <a:srgbClr val="FFFFFF"/>
                </a:highlight>
              </a:rPr>
              <a:t>li&gt;&lt;input</a:t>
            </a:r>
            <a:r>
              <a:rPr lang="en-US" sz="1200" dirty="0">
                <a:solidFill>
                  <a:srgbClr val="000000"/>
                </a:solidFill>
                <a:highlight>
                  <a:srgbClr val="FFFFFF"/>
                </a:highlight>
              </a:rPr>
              <a:t> </a:t>
            </a:r>
            <a:r>
              <a:rPr lang="en-US" sz="1200" dirty="0">
                <a:solidFill>
                  <a:srgbClr val="FF0000"/>
                </a:solidFill>
                <a:highlight>
                  <a:srgbClr val="FFFFFF"/>
                </a:highlight>
              </a:rPr>
              <a:t>type</a:t>
            </a:r>
            <a:r>
              <a:rPr lang="en-US" sz="1200" dirty="0">
                <a:solidFill>
                  <a:srgbClr val="000000"/>
                </a:solidFill>
                <a:highlight>
                  <a:srgbClr val="FFFFFF"/>
                </a:highlight>
              </a:rPr>
              <a:t>=</a:t>
            </a:r>
            <a:r>
              <a:rPr lang="en-US" sz="1200" b="1" dirty="0">
                <a:solidFill>
                  <a:srgbClr val="8000FF"/>
                </a:solidFill>
                <a:highlight>
                  <a:srgbClr val="FFFFFF"/>
                </a:highlight>
              </a:rPr>
              <a:t>"radio"</a:t>
            </a:r>
            <a:r>
              <a:rPr lang="en-US" sz="1200" dirty="0">
                <a:solidFill>
                  <a:srgbClr val="000000"/>
                </a:solidFill>
                <a:highlight>
                  <a:srgbClr val="FFFFFF"/>
                </a:highlight>
              </a:rPr>
              <a:t> </a:t>
            </a:r>
            <a:r>
              <a:rPr lang="en-US" sz="1200" dirty="0">
                <a:solidFill>
                  <a:srgbClr val="FF0000"/>
                </a:solidFill>
                <a:highlight>
                  <a:srgbClr val="FFFFFF"/>
                </a:highlight>
              </a:rPr>
              <a:t>name</a:t>
            </a:r>
            <a:r>
              <a:rPr lang="en-US" sz="1200" dirty="0">
                <a:solidFill>
                  <a:srgbClr val="000000"/>
                </a:solidFill>
                <a:highlight>
                  <a:srgbClr val="FFFFFF"/>
                </a:highlight>
              </a:rPr>
              <a:t>=</a:t>
            </a:r>
            <a:r>
              <a:rPr lang="en-US" sz="1200" b="1" dirty="0">
                <a:solidFill>
                  <a:srgbClr val="8000FF"/>
                </a:solidFill>
                <a:highlight>
                  <a:srgbClr val="FFFFFF"/>
                </a:highlight>
              </a:rPr>
              <a:t>"</a:t>
            </a:r>
            <a:r>
              <a:rPr lang="en-US" sz="1200" b="1" dirty="0" err="1">
                <a:solidFill>
                  <a:srgbClr val="8000FF"/>
                </a:solidFill>
                <a:highlight>
                  <a:srgbClr val="FFFFFF"/>
                </a:highlight>
              </a:rPr>
              <a:t>paymethod</a:t>
            </a:r>
            <a:r>
              <a:rPr lang="en-US" sz="1200" b="1" dirty="0">
                <a:solidFill>
                  <a:srgbClr val="8000FF"/>
                </a:solidFill>
                <a:highlight>
                  <a:srgbClr val="FFFFFF"/>
                </a:highlight>
              </a:rPr>
              <a:t>"</a:t>
            </a:r>
            <a:r>
              <a:rPr lang="en-US" sz="1200" dirty="0">
                <a:solidFill>
                  <a:srgbClr val="000000"/>
                </a:solidFill>
                <a:highlight>
                  <a:srgbClr val="FFFFFF"/>
                </a:highlight>
              </a:rPr>
              <a:t> </a:t>
            </a:r>
            <a:r>
              <a:rPr lang="en-US" sz="1200" dirty="0">
                <a:solidFill>
                  <a:srgbClr val="FF0000"/>
                </a:solidFill>
                <a:highlight>
                  <a:srgbClr val="FFFFFF"/>
                </a:highlight>
              </a:rPr>
              <a:t>id</a:t>
            </a:r>
            <a:r>
              <a:rPr lang="en-US" sz="1200" dirty="0">
                <a:solidFill>
                  <a:srgbClr val="000000"/>
                </a:solidFill>
                <a:highlight>
                  <a:srgbClr val="FFFFFF"/>
                </a:highlight>
              </a:rPr>
              <a:t>=</a:t>
            </a:r>
            <a:r>
              <a:rPr lang="en-US" sz="1200" b="1" dirty="0">
                <a:solidFill>
                  <a:srgbClr val="8000FF"/>
                </a:solidFill>
                <a:highlight>
                  <a:srgbClr val="FFFFFF"/>
                </a:highlight>
              </a:rPr>
              <a:t>"paymethod-3"</a:t>
            </a:r>
            <a:r>
              <a:rPr lang="en-US" sz="1200" dirty="0">
                <a:solidFill>
                  <a:srgbClr val="000000"/>
                </a:solidFill>
                <a:highlight>
                  <a:srgbClr val="FFFFFF"/>
                </a:highlight>
              </a:rPr>
              <a:t> </a:t>
            </a:r>
            <a:r>
              <a:rPr lang="en-US" sz="1200" dirty="0">
                <a:solidFill>
                  <a:srgbClr val="FF0000"/>
                </a:solidFill>
                <a:highlight>
                  <a:srgbClr val="FFFFFF"/>
                </a:highlight>
              </a:rPr>
              <a:t>value</a:t>
            </a:r>
            <a:r>
              <a:rPr lang="en-US" sz="1200" dirty="0">
                <a:solidFill>
                  <a:srgbClr val="000000"/>
                </a:solidFill>
                <a:highlight>
                  <a:srgbClr val="FFFFFF"/>
                </a:highlight>
              </a:rPr>
              <a:t>=</a:t>
            </a:r>
            <a:r>
              <a:rPr lang="en-US" sz="1200" b="1" dirty="0">
                <a:solidFill>
                  <a:srgbClr val="8000FF"/>
                </a:solidFill>
                <a:highlight>
                  <a:srgbClr val="FFFFFF"/>
                </a:highlight>
              </a:rPr>
              <a:t>"</a:t>
            </a:r>
            <a:r>
              <a:rPr lang="en-US" sz="1200" b="1" dirty="0" err="1">
                <a:solidFill>
                  <a:srgbClr val="8000FF"/>
                </a:solidFill>
                <a:highlight>
                  <a:srgbClr val="FFFFFF"/>
                </a:highlight>
              </a:rPr>
              <a:t>mastercard</a:t>
            </a:r>
            <a:r>
              <a:rPr lang="en-US" sz="1200" b="1" dirty="0">
                <a:solidFill>
                  <a:srgbClr val="8000FF"/>
                </a:solidFill>
                <a:highlight>
                  <a:srgbClr val="FFFFFF"/>
                </a:highlight>
              </a:rPr>
              <a:t>"</a:t>
            </a:r>
            <a:r>
              <a:rPr lang="en-US" sz="1200" dirty="0">
                <a:solidFill>
                  <a:srgbClr val="0000FF"/>
                </a:solidFill>
                <a:highlight>
                  <a:srgbClr val="FFFFFF"/>
                </a:highlight>
              </a:rPr>
              <a:t>&gt;</a:t>
            </a:r>
            <a:r>
              <a:rPr lang="en-US" sz="1200" b="1" dirty="0">
                <a:solidFill>
                  <a:srgbClr val="000000"/>
                </a:solidFill>
                <a:highlight>
                  <a:srgbClr val="FFFFFF"/>
                </a:highlight>
              </a:rPr>
              <a:t> </a:t>
            </a:r>
            <a:r>
              <a:rPr lang="en-US" sz="1200" b="1" dirty="0" err="1">
                <a:solidFill>
                  <a:srgbClr val="000000"/>
                </a:solidFill>
                <a:highlight>
                  <a:srgbClr val="FFFFFF"/>
                </a:highlight>
              </a:rPr>
              <a:t>Mastercard</a:t>
            </a:r>
            <a:r>
              <a:rPr lang="en-US" sz="1200" dirty="0">
                <a:solidFill>
                  <a:srgbClr val="0000FF"/>
                </a:solidFill>
                <a:highlight>
                  <a:srgbClr val="FFFFFF"/>
                </a:highlight>
              </a:rPr>
              <a:t>&lt;/li&gt;</a:t>
            </a:r>
            <a:r>
              <a:rPr lang="en-US" sz="1200" b="1" dirty="0">
                <a:solidFill>
                  <a:srgbClr val="000000"/>
                </a:solidFill>
                <a:highlight>
                  <a:srgbClr val="FFFFFF"/>
                </a:highlight>
              </a:rPr>
              <a:t>      </a:t>
            </a:r>
          </a:p>
          <a:p>
            <a:r>
              <a:rPr lang="en-US" sz="1200" dirty="0" smtClean="0">
                <a:solidFill>
                  <a:srgbClr val="0000FF"/>
                </a:solidFill>
                <a:highlight>
                  <a:srgbClr val="FFFFFF"/>
                </a:highlight>
              </a:rPr>
              <a:t>               &lt;</a:t>
            </a:r>
            <a:r>
              <a:rPr lang="en-US" sz="1200" dirty="0">
                <a:solidFill>
                  <a:srgbClr val="0000FF"/>
                </a:solidFill>
                <a:highlight>
                  <a:srgbClr val="FFFFFF"/>
                </a:highlight>
              </a:rPr>
              <a:t>li&gt;&lt;input</a:t>
            </a:r>
            <a:r>
              <a:rPr lang="en-US" sz="1200" dirty="0">
                <a:solidFill>
                  <a:srgbClr val="000000"/>
                </a:solidFill>
                <a:highlight>
                  <a:srgbClr val="FFFFFF"/>
                </a:highlight>
              </a:rPr>
              <a:t> </a:t>
            </a:r>
            <a:r>
              <a:rPr lang="en-US" sz="1200" dirty="0">
                <a:solidFill>
                  <a:srgbClr val="FF0000"/>
                </a:solidFill>
                <a:highlight>
                  <a:srgbClr val="FFFFFF"/>
                </a:highlight>
              </a:rPr>
              <a:t>type</a:t>
            </a:r>
            <a:r>
              <a:rPr lang="en-US" sz="1200" dirty="0">
                <a:solidFill>
                  <a:srgbClr val="000000"/>
                </a:solidFill>
                <a:highlight>
                  <a:srgbClr val="FFFFFF"/>
                </a:highlight>
              </a:rPr>
              <a:t>=</a:t>
            </a:r>
            <a:r>
              <a:rPr lang="en-US" sz="1200" b="1" dirty="0">
                <a:solidFill>
                  <a:srgbClr val="8000FF"/>
                </a:solidFill>
                <a:highlight>
                  <a:srgbClr val="FFFFFF"/>
                </a:highlight>
              </a:rPr>
              <a:t>"radio"</a:t>
            </a:r>
            <a:r>
              <a:rPr lang="en-US" sz="1200" dirty="0">
                <a:solidFill>
                  <a:srgbClr val="000000"/>
                </a:solidFill>
                <a:highlight>
                  <a:srgbClr val="FFFFFF"/>
                </a:highlight>
              </a:rPr>
              <a:t> </a:t>
            </a:r>
            <a:r>
              <a:rPr lang="en-US" sz="1200" dirty="0">
                <a:solidFill>
                  <a:srgbClr val="FF0000"/>
                </a:solidFill>
                <a:highlight>
                  <a:srgbClr val="FFFFFF"/>
                </a:highlight>
              </a:rPr>
              <a:t>name</a:t>
            </a:r>
            <a:r>
              <a:rPr lang="en-US" sz="1200" dirty="0">
                <a:solidFill>
                  <a:srgbClr val="000000"/>
                </a:solidFill>
                <a:highlight>
                  <a:srgbClr val="FFFFFF"/>
                </a:highlight>
              </a:rPr>
              <a:t>=</a:t>
            </a:r>
            <a:r>
              <a:rPr lang="en-US" sz="1200" b="1" dirty="0">
                <a:solidFill>
                  <a:srgbClr val="8000FF"/>
                </a:solidFill>
                <a:highlight>
                  <a:srgbClr val="FFFFFF"/>
                </a:highlight>
              </a:rPr>
              <a:t>"</a:t>
            </a:r>
            <a:r>
              <a:rPr lang="en-US" sz="1200" b="1" dirty="0" err="1">
                <a:solidFill>
                  <a:srgbClr val="8000FF"/>
                </a:solidFill>
                <a:highlight>
                  <a:srgbClr val="FFFFFF"/>
                </a:highlight>
              </a:rPr>
              <a:t>paymethod</a:t>
            </a:r>
            <a:r>
              <a:rPr lang="en-US" sz="1200" b="1" dirty="0">
                <a:solidFill>
                  <a:srgbClr val="8000FF"/>
                </a:solidFill>
                <a:highlight>
                  <a:srgbClr val="FFFFFF"/>
                </a:highlight>
              </a:rPr>
              <a:t>"</a:t>
            </a:r>
            <a:r>
              <a:rPr lang="en-US" sz="1200" dirty="0">
                <a:solidFill>
                  <a:srgbClr val="000000"/>
                </a:solidFill>
                <a:highlight>
                  <a:srgbClr val="FFFFFF"/>
                </a:highlight>
              </a:rPr>
              <a:t> </a:t>
            </a:r>
            <a:r>
              <a:rPr lang="en-US" sz="1200" dirty="0">
                <a:solidFill>
                  <a:srgbClr val="FF0000"/>
                </a:solidFill>
                <a:highlight>
                  <a:srgbClr val="FFFFFF"/>
                </a:highlight>
              </a:rPr>
              <a:t>id</a:t>
            </a:r>
            <a:r>
              <a:rPr lang="en-US" sz="1200" dirty="0">
                <a:solidFill>
                  <a:srgbClr val="000000"/>
                </a:solidFill>
                <a:highlight>
                  <a:srgbClr val="FFFFFF"/>
                </a:highlight>
              </a:rPr>
              <a:t>=</a:t>
            </a:r>
            <a:r>
              <a:rPr lang="en-US" sz="1200" b="1" dirty="0">
                <a:solidFill>
                  <a:srgbClr val="8000FF"/>
                </a:solidFill>
                <a:highlight>
                  <a:srgbClr val="FFFFFF"/>
                </a:highlight>
              </a:rPr>
              <a:t>"paymethod-4"</a:t>
            </a:r>
            <a:r>
              <a:rPr lang="en-US" sz="1200" dirty="0">
                <a:solidFill>
                  <a:srgbClr val="000000"/>
                </a:solidFill>
                <a:highlight>
                  <a:srgbClr val="FFFFFF"/>
                </a:highlight>
              </a:rPr>
              <a:t> </a:t>
            </a:r>
            <a:r>
              <a:rPr lang="en-US" sz="1200" dirty="0">
                <a:solidFill>
                  <a:srgbClr val="FF0000"/>
                </a:solidFill>
                <a:highlight>
                  <a:srgbClr val="FFFFFF"/>
                </a:highlight>
              </a:rPr>
              <a:t>value</a:t>
            </a:r>
            <a:r>
              <a:rPr lang="en-US" sz="1200" dirty="0">
                <a:solidFill>
                  <a:srgbClr val="000000"/>
                </a:solidFill>
                <a:highlight>
                  <a:srgbClr val="FFFFFF"/>
                </a:highlight>
              </a:rPr>
              <a:t>=</a:t>
            </a:r>
            <a:r>
              <a:rPr lang="en-US" sz="1200" b="1" dirty="0">
                <a:solidFill>
                  <a:srgbClr val="8000FF"/>
                </a:solidFill>
                <a:highlight>
                  <a:srgbClr val="FFFFFF"/>
                </a:highlight>
              </a:rPr>
              <a:t>"visa"</a:t>
            </a:r>
            <a:r>
              <a:rPr lang="en-US" sz="1200" dirty="0">
                <a:solidFill>
                  <a:srgbClr val="0000FF"/>
                </a:solidFill>
                <a:highlight>
                  <a:srgbClr val="FFFFFF"/>
                </a:highlight>
              </a:rPr>
              <a:t>&gt;</a:t>
            </a:r>
            <a:r>
              <a:rPr lang="en-US" sz="1200" b="1" dirty="0">
                <a:solidFill>
                  <a:srgbClr val="000000"/>
                </a:solidFill>
                <a:highlight>
                  <a:srgbClr val="FFFFFF"/>
                </a:highlight>
              </a:rPr>
              <a:t>Visa</a:t>
            </a:r>
            <a:r>
              <a:rPr lang="en-US" sz="1200" dirty="0">
                <a:solidFill>
                  <a:srgbClr val="0000FF"/>
                </a:solidFill>
                <a:highlight>
                  <a:srgbClr val="FFFFFF"/>
                </a:highlight>
              </a:rPr>
              <a:t>&lt;/li&gt;</a:t>
            </a:r>
            <a:r>
              <a:rPr lang="en-US" sz="1200" b="1" dirty="0">
                <a:solidFill>
                  <a:srgbClr val="000000"/>
                </a:solidFill>
                <a:highlight>
                  <a:srgbClr val="FFFFFF"/>
                </a:highlight>
              </a:rPr>
              <a:t>      </a:t>
            </a:r>
          </a:p>
          <a:p>
            <a:r>
              <a:rPr lang="en-US" sz="1200" dirty="0" smtClean="0">
                <a:solidFill>
                  <a:srgbClr val="0000FF"/>
                </a:solidFill>
                <a:highlight>
                  <a:srgbClr val="FFFFFF"/>
                </a:highlight>
              </a:rPr>
              <a:t>          &lt;/</a:t>
            </a:r>
            <a:r>
              <a:rPr lang="en-US" sz="1200" dirty="0" err="1">
                <a:solidFill>
                  <a:srgbClr val="0000FF"/>
                </a:solidFill>
                <a:highlight>
                  <a:srgbClr val="FFFFFF"/>
                </a:highlight>
              </a:rPr>
              <a:t>ul</a:t>
            </a:r>
            <a:r>
              <a:rPr lang="en-US" sz="1200" dirty="0">
                <a:solidFill>
                  <a:srgbClr val="0000FF"/>
                </a:solidFill>
                <a:highlight>
                  <a:srgbClr val="FFFFFF"/>
                </a:highlight>
              </a:rPr>
              <a:t>&gt;</a:t>
            </a:r>
            <a:endParaRPr lang="en-US" sz="1200" b="1" dirty="0">
              <a:solidFill>
                <a:srgbClr val="000000"/>
              </a:solidFill>
              <a:highlight>
                <a:srgbClr val="FFFFFF"/>
              </a:highlight>
            </a:endParaRPr>
          </a:p>
          <a:p>
            <a:r>
              <a:rPr lang="en-US" sz="1200" dirty="0" smtClean="0">
                <a:solidFill>
                  <a:srgbClr val="0000FF"/>
                </a:solidFill>
                <a:highlight>
                  <a:srgbClr val="FFFFFF"/>
                </a:highlight>
              </a:rPr>
              <a:t>     &lt;/</a:t>
            </a:r>
            <a:r>
              <a:rPr lang="en-US" sz="1200" dirty="0">
                <a:solidFill>
                  <a:srgbClr val="0000FF"/>
                </a:solidFill>
                <a:highlight>
                  <a:srgbClr val="FFFFFF"/>
                </a:highlight>
              </a:rPr>
              <a:t>li&gt;</a:t>
            </a:r>
            <a:r>
              <a:rPr lang="en-US" sz="1200" b="1" dirty="0">
                <a:solidFill>
                  <a:srgbClr val="000000"/>
                </a:solidFill>
                <a:highlight>
                  <a:srgbClr val="FFFFFF"/>
                </a:highlight>
              </a:rPr>
              <a:t> </a:t>
            </a:r>
          </a:p>
          <a:p>
            <a:r>
              <a:rPr lang="en-US" sz="1200" dirty="0" smtClean="0">
                <a:solidFill>
                  <a:srgbClr val="0000FF"/>
                </a:solidFill>
                <a:highlight>
                  <a:srgbClr val="FFFFFF"/>
                </a:highlight>
              </a:rPr>
              <a:t>&lt;/</a:t>
            </a:r>
            <a:r>
              <a:rPr lang="en-US" sz="1200" dirty="0" err="1">
                <a:solidFill>
                  <a:srgbClr val="0000FF"/>
                </a:solidFill>
                <a:highlight>
                  <a:srgbClr val="FFFFFF"/>
                </a:highlight>
              </a:rPr>
              <a:t>ul</a:t>
            </a:r>
            <a:r>
              <a:rPr lang="en-US" sz="1200" dirty="0">
                <a:solidFill>
                  <a:srgbClr val="0000FF"/>
                </a:solidFill>
                <a:highlight>
                  <a:srgbClr val="FFFFFF"/>
                </a:highlight>
              </a:rPr>
              <a:t>&gt;</a:t>
            </a:r>
            <a:endParaRPr lang="en-US" sz="1200" dirty="0"/>
          </a:p>
        </p:txBody>
      </p:sp>
      <p:pic>
        <p:nvPicPr>
          <p:cNvPr id="5" name="Picture 1" descr="D:\SenecaCollege\INT222-2014Winter\temp\radi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47286" y="3325103"/>
            <a:ext cx="2169680" cy="1186543"/>
          </a:xfrm>
          <a:prstGeom prst="rect">
            <a:avLst/>
          </a:prstGeom>
          <a:noFill/>
          <a:extLst>
            <a:ext uri="{909E8E84-426E-40DD-AFC4-6F175D3DCCD1}">
              <a14:hiddenFill xmlns:a14="http://schemas.microsoft.com/office/drawing/2010/main">
                <a:solidFill>
                  <a:srgbClr val="FFFFFF"/>
                </a:solidFill>
              </a14:hiddenFill>
            </a:ext>
          </a:extLst>
        </p:spPr>
      </p:pic>
      <p:sp>
        <p:nvSpPr>
          <p:cNvPr id="6" name="타원 5"/>
          <p:cNvSpPr/>
          <p:nvPr/>
        </p:nvSpPr>
        <p:spPr>
          <a:xfrm>
            <a:off x="3557117" y="3325102"/>
            <a:ext cx="954594" cy="724383"/>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3910484" y="4049485"/>
            <a:ext cx="954594" cy="724383"/>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658771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spcBef>
                <a:spcPts val="600"/>
              </a:spcBef>
              <a:buFont typeface="Arial" panose="020B0604020202020204" pitchFamily="34" charset="0"/>
              <a:buChar char="•"/>
            </a:pPr>
            <a:r>
              <a:rPr lang="en-US" b="1" dirty="0" smtClean="0"/>
              <a:t>  Part One  </a:t>
            </a:r>
          </a:p>
          <a:p>
            <a:pPr lvl="1">
              <a:spcBef>
                <a:spcPts val="600"/>
              </a:spcBef>
              <a:spcAft>
                <a:spcPts val="200"/>
              </a:spcAft>
              <a:buFont typeface="Arial" panose="020B0604020202020204" pitchFamily="34" charset="0"/>
              <a:buChar char="•"/>
            </a:pPr>
            <a:r>
              <a:rPr lang="en-US" dirty="0" smtClean="0"/>
              <a:t>Introduction </a:t>
            </a:r>
            <a:r>
              <a:rPr lang="en-US" dirty="0"/>
              <a:t>to </a:t>
            </a:r>
            <a:r>
              <a:rPr lang="en-US" dirty="0" smtClean="0"/>
              <a:t>Forms</a:t>
            </a:r>
          </a:p>
          <a:p>
            <a:pPr lvl="2">
              <a:spcBef>
                <a:spcPts val="600"/>
              </a:spcBef>
              <a:spcAft>
                <a:spcPts val="200"/>
              </a:spcAft>
              <a:buFont typeface="Arial" panose="020B0604020202020204" pitchFamily="34" charset="0"/>
              <a:buChar char="•"/>
            </a:pPr>
            <a:r>
              <a:rPr lang="en-US" dirty="0" smtClean="0"/>
              <a:t>&lt;form element&gt;</a:t>
            </a:r>
          </a:p>
          <a:p>
            <a:pPr lvl="1">
              <a:spcBef>
                <a:spcPts val="600"/>
              </a:spcBef>
              <a:spcAft>
                <a:spcPts val="200"/>
              </a:spcAft>
              <a:buFont typeface="Arial" panose="020B0604020202020204" pitchFamily="34" charset="0"/>
              <a:buChar char="•"/>
            </a:pPr>
            <a:r>
              <a:rPr lang="en-US" dirty="0" smtClean="0"/>
              <a:t>Input Elements</a:t>
            </a:r>
            <a:endParaRPr lang="en-US" dirty="0"/>
          </a:p>
          <a:p>
            <a:pPr>
              <a:spcBef>
                <a:spcPts val="600"/>
              </a:spcBef>
              <a:buFont typeface="Arial" panose="020B0604020202020204" pitchFamily="34" charset="0"/>
              <a:buChar char="•"/>
            </a:pPr>
            <a:r>
              <a:rPr lang="en-US" b="1" dirty="0" smtClean="0"/>
              <a:t>  Part Two</a:t>
            </a:r>
          </a:p>
          <a:p>
            <a:pPr lvl="1">
              <a:spcBef>
                <a:spcPts val="600"/>
              </a:spcBef>
              <a:buFont typeface="Arial" panose="020B0604020202020204" pitchFamily="34" charset="0"/>
              <a:buChar char="•"/>
            </a:pPr>
            <a:r>
              <a:rPr lang="en-US" dirty="0" smtClean="0"/>
              <a:t>More Form Elements</a:t>
            </a:r>
          </a:p>
          <a:p>
            <a:pPr lvl="2">
              <a:spcBef>
                <a:spcPts val="600"/>
              </a:spcBef>
              <a:buFont typeface="Arial" panose="020B0604020202020204" pitchFamily="34" charset="0"/>
              <a:buChar char="•"/>
            </a:pPr>
            <a:r>
              <a:rPr lang="en-US" dirty="0" smtClean="0"/>
              <a:t>&lt;select&gt;, &lt;</a:t>
            </a:r>
            <a:r>
              <a:rPr lang="en-US" dirty="0" err="1" smtClean="0"/>
              <a:t>textarea</a:t>
            </a:r>
            <a:r>
              <a:rPr lang="en-US" dirty="0" smtClean="0"/>
              <a:t>&gt;,&lt;button&gt;</a:t>
            </a:r>
          </a:p>
          <a:p>
            <a:pPr lvl="1">
              <a:spcBef>
                <a:spcPts val="600"/>
              </a:spcBef>
              <a:buFont typeface="Arial" panose="020B0604020202020204" pitchFamily="34" charset="0"/>
              <a:buChar char="•"/>
            </a:pPr>
            <a:r>
              <a:rPr lang="en-US" dirty="0" smtClean="0"/>
              <a:t>Grouping Fields</a:t>
            </a:r>
          </a:p>
          <a:p>
            <a:pPr lvl="1">
              <a:spcBef>
                <a:spcPts val="600"/>
              </a:spcBef>
              <a:buFont typeface="Arial" panose="020B0604020202020204" pitchFamily="34" charset="0"/>
              <a:buChar char="•"/>
            </a:pPr>
            <a:r>
              <a:rPr lang="en-US" dirty="0" smtClean="0"/>
              <a:t>Labels</a:t>
            </a:r>
          </a:p>
          <a:p>
            <a:pPr lvl="1">
              <a:spcBef>
                <a:spcPts val="600"/>
              </a:spcBef>
              <a:buFont typeface="Arial" panose="020B0604020202020204" pitchFamily="34" charset="0"/>
              <a:buChar char="•"/>
            </a:pPr>
            <a:r>
              <a:rPr lang="en-US" dirty="0" smtClean="0"/>
              <a:t>Styling </a:t>
            </a:r>
            <a:r>
              <a:rPr lang="en-US" dirty="0"/>
              <a:t>HTML Forms Using </a:t>
            </a:r>
            <a:r>
              <a:rPr lang="en-US" dirty="0" smtClean="0"/>
              <a:t>CSS</a:t>
            </a:r>
            <a:endParaRPr lang="en-US" dirty="0"/>
          </a:p>
          <a:p>
            <a:pPr>
              <a:spcBef>
                <a:spcPts val="600"/>
              </a:spcBef>
            </a:pPr>
            <a:endParaRPr lang="en-US" dirty="0"/>
          </a:p>
        </p:txBody>
      </p:sp>
    </p:spTree>
    <p:extLst>
      <p:ext uri="{BB962C8B-B14F-4D97-AF65-F5344CB8AC3E}">
        <p14:creationId xmlns:p14="http://schemas.microsoft.com/office/powerpoint/2010/main" val="985418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&lt;input&gt; - additional attributes </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a:t>
            </a:r>
            <a:r>
              <a:rPr lang="en-US" dirty="0"/>
              <a:t>following are additional (other than type) attributes that work with the input tag. </a:t>
            </a:r>
          </a:p>
          <a:p>
            <a:pPr lvl="1">
              <a:buFont typeface="Arial" panose="020B0604020202020204" pitchFamily="34" charset="0"/>
              <a:buChar char="•"/>
            </a:pPr>
            <a:r>
              <a:rPr lang="en-US" dirty="0"/>
              <a:t>Global attributes: </a:t>
            </a:r>
            <a:r>
              <a:rPr lang="en-US" dirty="0">
                <a:solidFill>
                  <a:srgbClr val="FF0000"/>
                </a:solidFill>
              </a:rPr>
              <a:t>id, class, style, title, </a:t>
            </a:r>
            <a:r>
              <a:rPr lang="en-US" dirty="0" err="1">
                <a:solidFill>
                  <a:srgbClr val="FF0000"/>
                </a:solidFill>
              </a:rPr>
              <a:t>tabindex</a:t>
            </a:r>
            <a:endParaRPr lang="en-US" dirty="0">
              <a:solidFill>
                <a:srgbClr val="FF0000"/>
              </a:solidFill>
            </a:endParaRPr>
          </a:p>
          <a:p>
            <a:pPr lvl="1">
              <a:buFont typeface="Arial" panose="020B0604020202020204" pitchFamily="34" charset="0"/>
              <a:buChar char="•"/>
            </a:pPr>
            <a:r>
              <a:rPr lang="en-US" dirty="0"/>
              <a:t>&lt;input&gt; specific attributes: </a:t>
            </a:r>
            <a:r>
              <a:rPr lang="en-US" dirty="0">
                <a:solidFill>
                  <a:srgbClr val="FF0000"/>
                </a:solidFill>
              </a:rPr>
              <a:t>name, value, checked, size, </a:t>
            </a:r>
            <a:r>
              <a:rPr lang="en-US" dirty="0" err="1">
                <a:solidFill>
                  <a:srgbClr val="FF0000"/>
                </a:solidFill>
              </a:rPr>
              <a:t>maxlength</a:t>
            </a:r>
            <a:r>
              <a:rPr lang="en-US" dirty="0">
                <a:solidFill>
                  <a:srgbClr val="FF0000"/>
                </a:solidFill>
              </a:rPr>
              <a:t>, disabled, </a:t>
            </a:r>
            <a:r>
              <a:rPr lang="en-US" dirty="0" err="1">
                <a:solidFill>
                  <a:srgbClr val="FF0000"/>
                </a:solidFill>
              </a:rPr>
              <a:t>readonly</a:t>
            </a:r>
            <a:r>
              <a:rPr lang="en-US" dirty="0"/>
              <a:t>.</a:t>
            </a:r>
          </a:p>
          <a:p>
            <a:pPr lvl="1">
              <a:buFont typeface="Arial" panose="020B0604020202020204" pitchFamily="34" charset="0"/>
              <a:buChar char="•"/>
            </a:pPr>
            <a:r>
              <a:rPr lang="en-US" dirty="0">
                <a:solidFill>
                  <a:srgbClr val="FF0000"/>
                </a:solidFill>
              </a:rPr>
              <a:t>The </a:t>
            </a:r>
            <a:r>
              <a:rPr lang="en-US" b="1" u="sng" dirty="0">
                <a:solidFill>
                  <a:srgbClr val="FF0000"/>
                </a:solidFill>
              </a:rPr>
              <a:t>name &amp; value </a:t>
            </a:r>
            <a:r>
              <a:rPr lang="en-US" u="sng" dirty="0">
                <a:solidFill>
                  <a:srgbClr val="FF0000"/>
                </a:solidFill>
              </a:rPr>
              <a:t>pair </a:t>
            </a:r>
            <a:r>
              <a:rPr lang="en-US" dirty="0">
                <a:solidFill>
                  <a:srgbClr val="FF0000"/>
                </a:solidFill>
              </a:rPr>
              <a:t>in each input tag is what is going to be send to server</a:t>
            </a:r>
            <a:r>
              <a:rPr lang="en-US" dirty="0"/>
              <a:t>.</a:t>
            </a:r>
          </a:p>
          <a:p>
            <a:pPr lvl="1">
              <a:buFont typeface="Arial" panose="020B0604020202020204" pitchFamily="34" charset="0"/>
              <a:buChar char="•"/>
            </a:pPr>
            <a:r>
              <a:rPr lang="en-US" dirty="0"/>
              <a:t>Some or all of these attributes may be used depending on the value used in type attribute</a:t>
            </a:r>
            <a:r>
              <a:rPr lang="en-US" dirty="0" smtClean="0"/>
              <a:t>.</a:t>
            </a:r>
          </a:p>
          <a:p>
            <a:pPr lvl="1">
              <a:buFont typeface="Arial" panose="020B0604020202020204" pitchFamily="34" charset="0"/>
              <a:buChar char="•"/>
            </a:pPr>
            <a:endParaRPr lang="en-US" dirty="0"/>
          </a:p>
          <a:p>
            <a:pPr lvl="1">
              <a:buFont typeface="Arial" panose="020B0604020202020204" pitchFamily="34" charset="0"/>
              <a:buChar char="•"/>
            </a:pPr>
            <a:r>
              <a:rPr lang="en-US" dirty="0"/>
              <a:t>Example: </a:t>
            </a:r>
            <a:r>
              <a:rPr lang="en-US" dirty="0" smtClean="0">
                <a:hlinkClick r:id="rId2"/>
              </a:rPr>
              <a:t>input-tags-attributes.html</a:t>
            </a:r>
            <a:endParaRPr lang="en-US" dirty="0"/>
          </a:p>
        </p:txBody>
      </p:sp>
    </p:spTree>
    <p:extLst>
      <p:ext uri="{BB962C8B-B14F-4D97-AF65-F5344CB8AC3E}">
        <p14:creationId xmlns:p14="http://schemas.microsoft.com/office/powerpoint/2010/main" val="6743891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&lt;input&gt; - </a:t>
            </a:r>
            <a:r>
              <a:rPr lang="en-US" dirty="0" smtClean="0">
                <a:solidFill>
                  <a:srgbClr val="FF0000"/>
                </a:solidFill>
              </a:rPr>
              <a:t>name</a:t>
            </a:r>
            <a:r>
              <a:rPr lang="en-US" dirty="0" smtClean="0"/>
              <a:t> &amp; </a:t>
            </a:r>
            <a:r>
              <a:rPr lang="en-US" dirty="0" smtClean="0">
                <a:solidFill>
                  <a:srgbClr val="FF0000"/>
                </a:solidFill>
              </a:rPr>
              <a:t>value</a:t>
            </a:r>
            <a:r>
              <a:rPr lang="en-US" dirty="0" smtClean="0"/>
              <a:t> attributes </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smtClean="0"/>
              <a:t>  </a:t>
            </a:r>
            <a:r>
              <a:rPr lang="en-US" b="1" dirty="0" smtClean="0">
                <a:solidFill>
                  <a:srgbClr val="FF0000"/>
                </a:solidFill>
              </a:rPr>
              <a:t>name</a:t>
            </a:r>
            <a:endParaRPr lang="en-US" b="1" dirty="0">
              <a:solidFill>
                <a:srgbClr val="FF0000"/>
              </a:solidFill>
            </a:endParaRPr>
          </a:p>
          <a:p>
            <a:pPr lvl="1">
              <a:buFont typeface="Arial" panose="020B0604020202020204" pitchFamily="34" charset="0"/>
              <a:buChar char="•"/>
            </a:pPr>
            <a:r>
              <a:rPr lang="en-US" dirty="0">
                <a:solidFill>
                  <a:srgbClr val="FF0000"/>
                </a:solidFill>
              </a:rPr>
              <a:t>The name attribute and a value should be present for all input tags</a:t>
            </a:r>
            <a:r>
              <a:rPr lang="en-US" dirty="0"/>
              <a:t>. Otherwise, it cannot be sent to the server.</a:t>
            </a:r>
          </a:p>
          <a:p>
            <a:pPr>
              <a:buFont typeface="Arial" panose="020B0604020202020204" pitchFamily="34" charset="0"/>
              <a:buChar char="•"/>
            </a:pPr>
            <a:r>
              <a:rPr lang="en-US" b="1" dirty="0" smtClean="0"/>
              <a:t>  </a:t>
            </a:r>
            <a:r>
              <a:rPr lang="en-US" b="1" dirty="0" smtClean="0">
                <a:solidFill>
                  <a:srgbClr val="FF0000"/>
                </a:solidFill>
              </a:rPr>
              <a:t>value</a:t>
            </a:r>
            <a:endParaRPr lang="en-US" b="1" dirty="0">
              <a:solidFill>
                <a:srgbClr val="FF0000"/>
              </a:solidFill>
            </a:endParaRPr>
          </a:p>
          <a:p>
            <a:pPr lvl="1">
              <a:buFont typeface="Arial" panose="020B0604020202020204" pitchFamily="34" charset="0"/>
              <a:buChar char="•"/>
            </a:pPr>
            <a:r>
              <a:rPr lang="en-US" dirty="0"/>
              <a:t>for a text or password entry field, can be used to specify the default contents of the field.</a:t>
            </a:r>
          </a:p>
          <a:p>
            <a:pPr lvl="1">
              <a:buFont typeface="Arial" panose="020B0604020202020204" pitchFamily="34" charset="0"/>
              <a:buChar char="•"/>
            </a:pPr>
            <a:r>
              <a:rPr lang="en-US" dirty="0"/>
              <a:t>default value or current value</a:t>
            </a:r>
          </a:p>
          <a:p>
            <a:pPr lvl="1">
              <a:buFont typeface="Arial" panose="020B0604020202020204" pitchFamily="34" charset="0"/>
              <a:buChar char="•"/>
            </a:pPr>
            <a:r>
              <a:rPr lang="en-US" dirty="0"/>
              <a:t>for each checkbox or radio button, value has to be specified. Otherwise no value of the button will be sent out even it is checked. Unchecked buttons are ignored when submitting the form.</a:t>
            </a:r>
          </a:p>
          <a:p>
            <a:pPr lvl="1">
              <a:buFont typeface="Arial" panose="020B0604020202020204" pitchFamily="34" charset="0"/>
              <a:buChar char="•"/>
            </a:pPr>
            <a:r>
              <a:rPr lang="en-US" dirty="0"/>
              <a:t>for types submit and reset buttons, value is used to specify the text on the buttons.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626822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&lt;input&gt; - </a:t>
            </a:r>
            <a:r>
              <a:rPr lang="en-US" dirty="0" smtClean="0">
                <a:solidFill>
                  <a:srgbClr val="FF0000"/>
                </a:solidFill>
              </a:rPr>
              <a:t>checked</a:t>
            </a:r>
            <a:r>
              <a:rPr lang="en-US" dirty="0" smtClean="0"/>
              <a:t> </a:t>
            </a:r>
            <a:r>
              <a:rPr lang="en-US" dirty="0"/>
              <a:t>&amp; </a:t>
            </a:r>
            <a:r>
              <a:rPr lang="en-US" dirty="0" smtClean="0">
                <a:solidFill>
                  <a:srgbClr val="FF0000"/>
                </a:solidFill>
              </a:rPr>
              <a:t>size</a:t>
            </a:r>
            <a:r>
              <a:rPr lang="en-US" dirty="0" smtClean="0"/>
              <a:t> </a:t>
            </a:r>
            <a:r>
              <a:rPr lang="en-US" dirty="0"/>
              <a:t>attributes </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smtClean="0"/>
              <a:t>  </a:t>
            </a:r>
            <a:r>
              <a:rPr lang="en-US" b="1" dirty="0" smtClean="0">
                <a:solidFill>
                  <a:srgbClr val="FF0000"/>
                </a:solidFill>
              </a:rPr>
              <a:t>checked</a:t>
            </a:r>
            <a:endParaRPr lang="en-US" b="1" dirty="0">
              <a:solidFill>
                <a:srgbClr val="FF0000"/>
              </a:solidFill>
            </a:endParaRPr>
          </a:p>
          <a:p>
            <a:pPr lvl="1">
              <a:spcBef>
                <a:spcPts val="1200"/>
              </a:spcBef>
              <a:buFont typeface="Arial" panose="020B0604020202020204" pitchFamily="34" charset="0"/>
              <a:buChar char="•"/>
            </a:pPr>
            <a:r>
              <a:rPr lang="en-US" b="1" dirty="0">
                <a:solidFill>
                  <a:srgbClr val="FF0000"/>
                </a:solidFill>
              </a:rPr>
              <a:t>checked="checked" </a:t>
            </a:r>
            <a:r>
              <a:rPr lang="en-US" dirty="0">
                <a:solidFill>
                  <a:srgbClr val="FF0000"/>
                </a:solidFill>
              </a:rPr>
              <a:t>specifies that the checkbox or radio button is checked by default</a:t>
            </a:r>
            <a:r>
              <a:rPr lang="en-US" dirty="0"/>
              <a:t>;</a:t>
            </a:r>
          </a:p>
          <a:p>
            <a:pPr lvl="1">
              <a:buFont typeface="Arial" panose="020B0604020202020204" pitchFamily="34" charset="0"/>
              <a:buChar char="•"/>
            </a:pPr>
            <a:r>
              <a:rPr lang="en-US" dirty="0"/>
              <a:t>HTML5 supports attribute minimization – use </a:t>
            </a:r>
            <a:r>
              <a:rPr lang="en-US" b="1" dirty="0"/>
              <a:t>checked</a:t>
            </a:r>
            <a:r>
              <a:rPr lang="en-US" dirty="0"/>
              <a:t> for </a:t>
            </a:r>
            <a:r>
              <a:rPr lang="en-US" b="1" dirty="0"/>
              <a:t>simplifying checked="checked"</a:t>
            </a:r>
            <a:r>
              <a:rPr lang="en-US" dirty="0"/>
              <a:t>.</a:t>
            </a:r>
          </a:p>
          <a:p>
            <a:pPr>
              <a:buFont typeface="Arial" panose="020B0604020202020204" pitchFamily="34" charset="0"/>
              <a:buChar char="•"/>
            </a:pPr>
            <a:r>
              <a:rPr lang="en-US" b="1" dirty="0" smtClean="0"/>
              <a:t>  </a:t>
            </a:r>
            <a:r>
              <a:rPr lang="en-US" b="1" dirty="0" smtClean="0">
                <a:solidFill>
                  <a:srgbClr val="FF0000"/>
                </a:solidFill>
              </a:rPr>
              <a:t>size</a:t>
            </a:r>
            <a:endParaRPr lang="en-US" b="1" dirty="0">
              <a:solidFill>
                <a:srgbClr val="FF0000"/>
              </a:solidFill>
            </a:endParaRPr>
          </a:p>
          <a:p>
            <a:pPr lvl="1">
              <a:spcBef>
                <a:spcPts val="1200"/>
              </a:spcBef>
              <a:buFont typeface="Arial" panose="020B0604020202020204" pitchFamily="34" charset="0"/>
              <a:buChar char="•"/>
            </a:pPr>
            <a:r>
              <a:rPr lang="en-US" dirty="0"/>
              <a:t>is the </a:t>
            </a:r>
            <a:r>
              <a:rPr lang="en-US" b="1" dirty="0">
                <a:solidFill>
                  <a:srgbClr val="FF0000"/>
                </a:solidFill>
              </a:rPr>
              <a:t>physical size</a:t>
            </a:r>
            <a:r>
              <a:rPr lang="en-US" dirty="0">
                <a:solidFill>
                  <a:srgbClr val="FF0000"/>
                </a:solidFill>
              </a:rPr>
              <a:t> of the input field in characters</a:t>
            </a:r>
            <a:r>
              <a:rPr lang="en-US" dirty="0"/>
              <a:t>; </a:t>
            </a:r>
          </a:p>
          <a:p>
            <a:pPr lvl="1">
              <a:buFont typeface="Arial" panose="020B0604020202020204" pitchFamily="34" charset="0"/>
              <a:buChar char="•"/>
            </a:pPr>
            <a:r>
              <a:rPr lang="en-US" dirty="0"/>
              <a:t>this is appropriate for text entry fields and password entry fields. </a:t>
            </a:r>
          </a:p>
          <a:p>
            <a:pPr lvl="1">
              <a:buFont typeface="Arial" panose="020B0604020202020204" pitchFamily="34" charset="0"/>
              <a:buChar char="•"/>
            </a:pPr>
            <a:r>
              <a:rPr lang="en-US" dirty="0"/>
              <a:t>If this is not present, </a:t>
            </a:r>
            <a:r>
              <a:rPr lang="en-US" dirty="0">
                <a:solidFill>
                  <a:srgbClr val="FF0000"/>
                </a:solidFill>
              </a:rPr>
              <a:t>the default is 20 characters</a:t>
            </a:r>
            <a:r>
              <a:rPr lang="en-US" dirty="0" smtClean="0"/>
              <a:t>.</a:t>
            </a:r>
          </a:p>
          <a:p>
            <a:pPr lvl="1">
              <a:buFont typeface="Arial" panose="020B0604020202020204" pitchFamily="34" charset="0"/>
              <a:buChar char="•"/>
            </a:pPr>
            <a:r>
              <a:rPr lang="en-US" dirty="0" smtClean="0"/>
              <a:t>This </a:t>
            </a:r>
            <a:r>
              <a:rPr lang="en-US" dirty="0" smtClean="0">
                <a:solidFill>
                  <a:srgbClr val="FF0000"/>
                </a:solidFill>
              </a:rPr>
              <a:t>can be set using CSS with the "width" property </a:t>
            </a:r>
            <a:r>
              <a:rPr lang="en-US" dirty="0" smtClean="0"/>
              <a:t>as well</a:t>
            </a: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635499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&lt;input&gt; - </a:t>
            </a:r>
            <a:r>
              <a:rPr lang="en-US" dirty="0" err="1" smtClean="0">
                <a:solidFill>
                  <a:srgbClr val="FF0000"/>
                </a:solidFill>
              </a:rPr>
              <a:t>maxlength</a:t>
            </a:r>
            <a:r>
              <a:rPr lang="en-US" dirty="0" smtClean="0">
                <a:solidFill>
                  <a:srgbClr val="FF0000"/>
                </a:solidFill>
              </a:rPr>
              <a:t> </a:t>
            </a:r>
            <a:r>
              <a:rPr lang="en-US" dirty="0"/>
              <a:t>&amp; </a:t>
            </a:r>
            <a:r>
              <a:rPr lang="en-US" dirty="0" err="1" smtClean="0">
                <a:solidFill>
                  <a:srgbClr val="FF0000"/>
                </a:solidFill>
              </a:rPr>
              <a:t>tabindex</a:t>
            </a:r>
            <a:r>
              <a:rPr lang="en-US" dirty="0" smtClean="0">
                <a:solidFill>
                  <a:srgbClr val="FF0000"/>
                </a:solidFill>
              </a:rPr>
              <a:t> </a:t>
            </a:r>
            <a:endParaRPr lang="en-US" dirty="0">
              <a:solidFill>
                <a:srgbClr val="FF0000"/>
              </a:solidFill>
            </a:endParaRPr>
          </a:p>
        </p:txBody>
      </p:sp>
      <p:sp>
        <p:nvSpPr>
          <p:cNvPr id="3" name="Content Placeholder 2"/>
          <p:cNvSpPr>
            <a:spLocks noGrp="1"/>
          </p:cNvSpPr>
          <p:nvPr>
            <p:ph idx="1"/>
          </p:nvPr>
        </p:nvSpPr>
        <p:spPr>
          <a:xfrm>
            <a:off x="1097280" y="1845734"/>
            <a:ext cx="10058400" cy="4337352"/>
          </a:xfrm>
        </p:spPr>
        <p:txBody>
          <a:bodyPr>
            <a:normAutofit/>
          </a:bodyPr>
          <a:lstStyle/>
          <a:p>
            <a:pPr>
              <a:buFont typeface="Arial" panose="020B0604020202020204" pitchFamily="34" charset="0"/>
              <a:buChar char="•"/>
            </a:pPr>
            <a:r>
              <a:rPr lang="en-US" b="1" dirty="0" smtClean="0"/>
              <a:t>  </a:t>
            </a:r>
            <a:r>
              <a:rPr lang="en-US" b="1" dirty="0" err="1" smtClean="0">
                <a:solidFill>
                  <a:srgbClr val="FF0000"/>
                </a:solidFill>
              </a:rPr>
              <a:t>maxlength</a:t>
            </a:r>
            <a:endParaRPr lang="en-US" b="1" dirty="0" smtClean="0">
              <a:solidFill>
                <a:srgbClr val="FF0000"/>
              </a:solidFill>
            </a:endParaRPr>
          </a:p>
          <a:p>
            <a:pPr lvl="1">
              <a:buFont typeface="Arial" panose="020B0604020202020204" pitchFamily="34" charset="0"/>
              <a:buChar char="•"/>
            </a:pPr>
            <a:r>
              <a:rPr lang="en-US" dirty="0" smtClean="0"/>
              <a:t>is the maximum number of characters that are accepted as input; this is only appropriate for single-line text entry fields and password entry fields.</a:t>
            </a:r>
          </a:p>
          <a:p>
            <a:pPr lvl="1">
              <a:buFont typeface="Arial" panose="020B0604020202020204" pitchFamily="34" charset="0"/>
              <a:buChar char="•"/>
            </a:pPr>
            <a:r>
              <a:rPr lang="en-US" dirty="0" smtClean="0"/>
              <a:t>If this is not present, the default will be unlimited. </a:t>
            </a:r>
          </a:p>
          <a:p>
            <a:pPr lvl="1">
              <a:buFont typeface="Arial" panose="020B0604020202020204" pitchFamily="34" charset="0"/>
              <a:buChar char="•"/>
            </a:pPr>
            <a:r>
              <a:rPr lang="en-US" dirty="0" smtClean="0"/>
              <a:t>The text entry field will scroll appropriately if </a:t>
            </a:r>
            <a:r>
              <a:rPr lang="en-US" dirty="0" err="1" smtClean="0"/>
              <a:t>maxlength</a:t>
            </a:r>
            <a:r>
              <a:rPr lang="en-US" dirty="0" smtClean="0"/>
              <a:t> value is greater than the size value.</a:t>
            </a:r>
          </a:p>
          <a:p>
            <a:pPr>
              <a:buFont typeface="Arial" panose="020B0604020202020204" pitchFamily="34" charset="0"/>
              <a:buChar char="•"/>
            </a:pPr>
            <a:r>
              <a:rPr lang="en-US" b="1" dirty="0" smtClean="0"/>
              <a:t>  </a:t>
            </a:r>
            <a:r>
              <a:rPr lang="en-US" b="1" dirty="0" err="1" smtClean="0">
                <a:solidFill>
                  <a:srgbClr val="FF0000"/>
                </a:solidFill>
              </a:rPr>
              <a:t>tabindex</a:t>
            </a:r>
            <a:endParaRPr lang="en-US" b="1" dirty="0">
              <a:solidFill>
                <a:srgbClr val="FF0000"/>
              </a:solidFill>
            </a:endParaRPr>
          </a:p>
          <a:p>
            <a:pPr lvl="1">
              <a:buFont typeface="Arial" panose="020B0604020202020204" pitchFamily="34" charset="0"/>
              <a:buChar char="•"/>
            </a:pPr>
            <a:r>
              <a:rPr lang="en-US" dirty="0" err="1"/>
              <a:t>tabindex</a:t>
            </a:r>
            <a:r>
              <a:rPr lang="en-US" dirty="0"/>
              <a:t>="</a:t>
            </a:r>
            <a:r>
              <a:rPr lang="en-US" dirty="0" err="1"/>
              <a:t>nn</a:t>
            </a:r>
            <a:r>
              <a:rPr lang="en-US" dirty="0"/>
              <a:t>" - </a:t>
            </a:r>
            <a:r>
              <a:rPr lang="en-US" dirty="0" err="1"/>
              <a:t>nn</a:t>
            </a:r>
            <a:r>
              <a:rPr lang="en-US" dirty="0"/>
              <a:t> is a </a:t>
            </a:r>
            <a:r>
              <a:rPr lang="en-US" dirty="0" smtClean="0"/>
              <a:t>positive</a:t>
            </a:r>
            <a:br>
              <a:rPr lang="en-US" dirty="0" smtClean="0"/>
            </a:br>
            <a:r>
              <a:rPr lang="en-US" dirty="0" smtClean="0"/>
              <a:t>value </a:t>
            </a:r>
            <a:r>
              <a:rPr lang="en-US" dirty="0"/>
              <a:t>- navigation </a:t>
            </a:r>
            <a:r>
              <a:rPr lang="en-US" dirty="0" smtClean="0"/>
              <a:t>proceeds </a:t>
            </a:r>
            <a:r>
              <a:rPr lang="en-US" dirty="0"/>
              <a:t>from </a:t>
            </a:r>
            <a:r>
              <a:rPr lang="en-US" dirty="0" smtClean="0"/>
              <a:t>the</a:t>
            </a:r>
            <a:br>
              <a:rPr lang="en-US" dirty="0" smtClean="0"/>
            </a:br>
            <a:r>
              <a:rPr lang="en-US" dirty="0" smtClean="0"/>
              <a:t>element </a:t>
            </a:r>
            <a:r>
              <a:rPr lang="en-US" dirty="0"/>
              <a:t>with the </a:t>
            </a:r>
            <a:r>
              <a:rPr lang="en-US" dirty="0" smtClean="0"/>
              <a:t>lowest </a:t>
            </a:r>
            <a:r>
              <a:rPr lang="en-US" dirty="0" err="1" smtClean="0"/>
              <a:t>tabindex</a:t>
            </a:r>
            <a:r>
              <a:rPr lang="en-US" dirty="0" smtClean="0"/>
              <a:t> value</a:t>
            </a:r>
            <a:br>
              <a:rPr lang="en-US" dirty="0" smtClean="0"/>
            </a:br>
            <a:r>
              <a:rPr lang="en-US" dirty="0" smtClean="0"/>
              <a:t>to </a:t>
            </a:r>
            <a:r>
              <a:rPr lang="en-US" dirty="0"/>
              <a:t>the element with the highest value.</a:t>
            </a:r>
          </a:p>
          <a:p>
            <a:pPr lvl="1">
              <a:buFont typeface="Arial" panose="020B0604020202020204" pitchFamily="34" charset="0"/>
              <a:buChar char="•"/>
            </a:pPr>
            <a:r>
              <a:rPr lang="en-US" dirty="0"/>
              <a:t>is a </a:t>
            </a:r>
            <a:r>
              <a:rPr lang="en-US" b="1" dirty="0"/>
              <a:t>global </a:t>
            </a:r>
            <a:r>
              <a:rPr lang="en-US" b="1" dirty="0" smtClean="0"/>
              <a:t>attribute </a:t>
            </a:r>
            <a:r>
              <a:rPr lang="en-US" dirty="0" smtClean="0"/>
              <a:t>(</a:t>
            </a:r>
            <a:r>
              <a:rPr lang="en-US" dirty="0" err="1" smtClean="0"/>
              <a:t>ie</a:t>
            </a:r>
            <a:r>
              <a:rPr lang="en-US" dirty="0" smtClean="0"/>
              <a:t>: all elements can </a:t>
            </a:r>
            <a:br>
              <a:rPr lang="en-US" dirty="0" smtClean="0"/>
            </a:br>
            <a:r>
              <a:rPr lang="en-US" dirty="0" smtClean="0"/>
              <a:t>have a "</a:t>
            </a:r>
            <a:r>
              <a:rPr lang="en-US" dirty="0" err="1" smtClean="0"/>
              <a:t>tabindex</a:t>
            </a:r>
            <a:r>
              <a:rPr lang="en-US" dirty="0" smtClean="0"/>
              <a:t>").</a:t>
            </a:r>
          </a:p>
          <a:p>
            <a:pPr lvl="1">
              <a:spcBef>
                <a:spcPts val="1200"/>
              </a:spcBef>
              <a:buFont typeface="Arial" panose="020B0604020202020204" pitchFamily="34" charset="0"/>
              <a:buChar char="•"/>
            </a:pPr>
            <a:r>
              <a:rPr lang="en-US" dirty="0"/>
              <a:t>Example: </a:t>
            </a:r>
            <a:r>
              <a:rPr lang="en-US" dirty="0" smtClean="0">
                <a:hlinkClick r:id="rId2"/>
              </a:rPr>
              <a:t>tabindex.html</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marL="0" indent="0">
              <a:buNone/>
            </a:pPr>
            <a:endParaRPr lang="en-US" dirty="0"/>
          </a:p>
        </p:txBody>
      </p:sp>
      <p:pic>
        <p:nvPicPr>
          <p:cNvPr id="4" name="Picture 3" descr="C:\Users\HP\Desktop\tmp\2.png"/>
          <p:cNvPicPr>
            <a:picLocks noChangeAspect="1" noChangeArrowheads="1"/>
          </p:cNvPicPr>
          <p:nvPr/>
        </p:nvPicPr>
        <p:blipFill>
          <a:blip r:embed="rId3" cstate="print"/>
          <a:srcRect/>
          <a:stretch>
            <a:fillRect/>
          </a:stretch>
        </p:blipFill>
        <p:spPr bwMode="auto">
          <a:xfrm>
            <a:off x="5609754" y="3857414"/>
            <a:ext cx="5040560" cy="1168064"/>
          </a:xfrm>
          <a:prstGeom prst="rect">
            <a:avLst/>
          </a:prstGeom>
          <a:noFill/>
        </p:spPr>
      </p:pic>
    </p:spTree>
    <p:extLst>
      <p:ext uri="{BB962C8B-B14F-4D97-AF65-F5344CB8AC3E}">
        <p14:creationId xmlns:p14="http://schemas.microsoft.com/office/powerpoint/2010/main" val="4176503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&lt;input&gt; - </a:t>
            </a:r>
            <a:r>
              <a:rPr lang="en-US" sz="4400" dirty="0" smtClean="0">
                <a:solidFill>
                  <a:srgbClr val="FF0000"/>
                </a:solidFill>
              </a:rPr>
              <a:t>disabled</a:t>
            </a:r>
            <a:r>
              <a:rPr lang="en-US" sz="4400" dirty="0" smtClean="0"/>
              <a:t>, </a:t>
            </a:r>
            <a:r>
              <a:rPr lang="en-US" sz="4400" dirty="0" err="1" smtClean="0">
                <a:solidFill>
                  <a:srgbClr val="FF0000"/>
                </a:solidFill>
              </a:rPr>
              <a:t>readonly</a:t>
            </a:r>
            <a:r>
              <a:rPr lang="en-US" sz="4400" dirty="0" smtClean="0">
                <a:solidFill>
                  <a:srgbClr val="FF0000"/>
                </a:solidFill>
              </a:rPr>
              <a:t> </a:t>
            </a:r>
            <a:r>
              <a:rPr lang="en-US" sz="4400" dirty="0" smtClean="0"/>
              <a:t>&amp; </a:t>
            </a:r>
            <a:r>
              <a:rPr lang="en-US" sz="4400" dirty="0" smtClean="0">
                <a:solidFill>
                  <a:srgbClr val="FF0000"/>
                </a:solidFill>
              </a:rPr>
              <a:t>autocomplete</a:t>
            </a:r>
            <a:endParaRPr lang="en-US" sz="4400" dirty="0">
              <a:solidFill>
                <a:srgbClr val="FF0000"/>
              </a:solidFill>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smtClean="0"/>
              <a:t>  </a:t>
            </a:r>
            <a:r>
              <a:rPr lang="en-US" b="1" dirty="0" smtClean="0">
                <a:solidFill>
                  <a:srgbClr val="FF0000"/>
                </a:solidFill>
              </a:rPr>
              <a:t>disabled</a:t>
            </a:r>
            <a:endParaRPr lang="en-US" b="1" dirty="0">
              <a:solidFill>
                <a:srgbClr val="FF0000"/>
              </a:solidFill>
            </a:endParaRPr>
          </a:p>
          <a:p>
            <a:pPr lvl="1">
              <a:buFont typeface="Arial" panose="020B0604020202020204" pitchFamily="34" charset="0"/>
              <a:buChar char="•"/>
            </a:pPr>
            <a:r>
              <a:rPr lang="en-US" dirty="0"/>
              <a:t>disabled="disabled" - When used, </a:t>
            </a:r>
            <a:r>
              <a:rPr lang="en-US" dirty="0">
                <a:solidFill>
                  <a:srgbClr val="FF0000"/>
                </a:solidFill>
              </a:rPr>
              <a:t>cannot receive user input nor will its value be submitted to server with the form</a:t>
            </a:r>
          </a:p>
          <a:p>
            <a:pPr>
              <a:buFont typeface="Arial" panose="020B0604020202020204" pitchFamily="34" charset="0"/>
              <a:buChar char="•"/>
            </a:pPr>
            <a:r>
              <a:rPr lang="en-US" b="1" dirty="0" smtClean="0"/>
              <a:t>  </a:t>
            </a:r>
            <a:r>
              <a:rPr lang="en-US" b="1" dirty="0" err="1" smtClean="0">
                <a:solidFill>
                  <a:srgbClr val="FF0000"/>
                </a:solidFill>
              </a:rPr>
              <a:t>readonly</a:t>
            </a:r>
            <a:endParaRPr lang="en-US" b="1" dirty="0">
              <a:solidFill>
                <a:srgbClr val="FF0000"/>
              </a:solidFill>
            </a:endParaRPr>
          </a:p>
          <a:p>
            <a:pPr lvl="1">
              <a:buFont typeface="Arial" panose="020B0604020202020204" pitchFamily="34" charset="0"/>
              <a:buChar char="•"/>
            </a:pPr>
            <a:r>
              <a:rPr lang="en-US" dirty="0" err="1"/>
              <a:t>readonly</a:t>
            </a:r>
            <a:r>
              <a:rPr lang="en-US" dirty="0"/>
              <a:t>="</a:t>
            </a:r>
            <a:r>
              <a:rPr lang="en-US" dirty="0" err="1"/>
              <a:t>readonly</a:t>
            </a:r>
            <a:r>
              <a:rPr lang="en-US" dirty="0"/>
              <a:t>" - When used, </a:t>
            </a:r>
            <a:r>
              <a:rPr lang="en-US" dirty="0">
                <a:solidFill>
                  <a:srgbClr val="FF0000"/>
                </a:solidFill>
              </a:rPr>
              <a:t>cannot receive user input - the value is submitted to server with the form</a:t>
            </a:r>
          </a:p>
          <a:p>
            <a:pPr>
              <a:buFont typeface="Arial" panose="020B0604020202020204" pitchFamily="34" charset="0"/>
              <a:buChar char="•"/>
            </a:pPr>
            <a:r>
              <a:rPr lang="en-US" b="1" dirty="0" smtClean="0"/>
              <a:t>  </a:t>
            </a:r>
            <a:r>
              <a:rPr lang="en-US" b="1" dirty="0" smtClean="0">
                <a:solidFill>
                  <a:srgbClr val="FF0000"/>
                </a:solidFill>
              </a:rPr>
              <a:t>autocomplete</a:t>
            </a:r>
            <a:endParaRPr lang="en-US" b="1" dirty="0">
              <a:solidFill>
                <a:srgbClr val="FF0000"/>
              </a:solidFill>
            </a:endParaRPr>
          </a:p>
          <a:p>
            <a:pPr lvl="1">
              <a:buFont typeface="Arial" panose="020B0604020202020204" pitchFamily="34" charset="0"/>
              <a:buChar char="•"/>
            </a:pPr>
            <a:r>
              <a:rPr lang="en-US" dirty="0"/>
              <a:t>Specifies whether a HTML form or its form elements have autocomplete on or </a:t>
            </a:r>
            <a:r>
              <a:rPr lang="en-US" dirty="0" smtClean="0"/>
              <a:t>off.</a:t>
            </a:r>
          </a:p>
          <a:p>
            <a:pPr lvl="1">
              <a:buFont typeface="Arial" panose="020B0604020202020204" pitchFamily="34" charset="0"/>
              <a:buChar char="•"/>
            </a:pPr>
            <a:r>
              <a:rPr lang="en-US" dirty="0" smtClean="0"/>
              <a:t>Example</a:t>
            </a:r>
            <a:r>
              <a:rPr lang="en-US" dirty="0"/>
              <a:t>: </a:t>
            </a:r>
            <a:r>
              <a:rPr lang="en-US" dirty="0" smtClean="0">
                <a:hlinkClick r:id="rId2"/>
              </a:rPr>
              <a:t>autocomplete.html</a:t>
            </a:r>
            <a:endParaRPr lang="en-US" dirty="0"/>
          </a:p>
        </p:txBody>
      </p:sp>
    </p:spTree>
    <p:extLst>
      <p:ext uri="{BB962C8B-B14F-4D97-AF65-F5344CB8AC3E}">
        <p14:creationId xmlns:p14="http://schemas.microsoft.com/office/powerpoint/2010/main" val="30177858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Form </a:t>
            </a:r>
            <a:r>
              <a:rPr lang="en-US" dirty="0">
                <a:solidFill>
                  <a:srgbClr val="FF0000"/>
                </a:solidFill>
              </a:rPr>
              <a:t>input Types </a:t>
            </a:r>
            <a:r>
              <a:rPr lang="en-US" dirty="0"/>
              <a:t>&amp; Attributes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HTML5 </a:t>
            </a:r>
            <a:r>
              <a:rPr lang="en-US" dirty="0"/>
              <a:t>introduces many semantic input types to replace the “text” type.</a:t>
            </a:r>
          </a:p>
          <a:p>
            <a:pPr lvl="1">
              <a:buFont typeface="Arial" panose="020B0604020202020204" pitchFamily="34" charset="0"/>
              <a:buChar char="•"/>
            </a:pPr>
            <a:r>
              <a:rPr lang="en-US" dirty="0"/>
              <a:t>The new input types include: </a:t>
            </a:r>
            <a:r>
              <a:rPr lang="en-US" b="1" dirty="0">
                <a:solidFill>
                  <a:srgbClr val="FF0000"/>
                </a:solidFill>
              </a:rPr>
              <a:t>email</a:t>
            </a:r>
            <a:r>
              <a:rPr lang="en-US" dirty="0"/>
              <a:t>, </a:t>
            </a:r>
            <a:r>
              <a:rPr lang="en-US" b="1" dirty="0" err="1">
                <a:solidFill>
                  <a:srgbClr val="FF0000"/>
                </a:solidFill>
              </a:rPr>
              <a:t>url</a:t>
            </a:r>
            <a:r>
              <a:rPr lang="en-US" dirty="0"/>
              <a:t>, </a:t>
            </a:r>
            <a:r>
              <a:rPr lang="en-US" b="1" dirty="0" err="1">
                <a:solidFill>
                  <a:srgbClr val="FF0000"/>
                </a:solidFill>
              </a:rPr>
              <a:t>tel</a:t>
            </a:r>
            <a:r>
              <a:rPr lang="en-US" dirty="0"/>
              <a:t>, </a:t>
            </a:r>
            <a:r>
              <a:rPr lang="en-US" b="1" dirty="0">
                <a:solidFill>
                  <a:srgbClr val="FF0000"/>
                </a:solidFill>
              </a:rPr>
              <a:t>number</a:t>
            </a:r>
            <a:r>
              <a:rPr lang="en-US" dirty="0"/>
              <a:t>, </a:t>
            </a:r>
            <a:r>
              <a:rPr lang="en-US" b="1" dirty="0">
                <a:solidFill>
                  <a:srgbClr val="FF0000"/>
                </a:solidFill>
              </a:rPr>
              <a:t>range</a:t>
            </a:r>
            <a:r>
              <a:rPr lang="en-US" dirty="0"/>
              <a:t>, </a:t>
            </a:r>
            <a:r>
              <a:rPr lang="en-US" b="1" dirty="0">
                <a:solidFill>
                  <a:srgbClr val="FF0000"/>
                </a:solidFill>
              </a:rPr>
              <a:t>date</a:t>
            </a:r>
            <a:r>
              <a:rPr lang="en-US" dirty="0"/>
              <a:t>, </a:t>
            </a:r>
            <a:r>
              <a:rPr lang="en-US" b="1" dirty="0">
                <a:solidFill>
                  <a:srgbClr val="FF0000"/>
                </a:solidFill>
              </a:rPr>
              <a:t>month</a:t>
            </a:r>
            <a:r>
              <a:rPr lang="en-US" dirty="0"/>
              <a:t>, </a:t>
            </a:r>
            <a:r>
              <a:rPr lang="en-US" b="1" dirty="0">
                <a:solidFill>
                  <a:srgbClr val="FF0000"/>
                </a:solidFill>
              </a:rPr>
              <a:t>week</a:t>
            </a:r>
            <a:r>
              <a:rPr lang="en-US" dirty="0"/>
              <a:t>, </a:t>
            </a:r>
            <a:r>
              <a:rPr lang="en-US" b="1" dirty="0">
                <a:solidFill>
                  <a:srgbClr val="FF0000"/>
                </a:solidFill>
              </a:rPr>
              <a:t>time</a:t>
            </a:r>
            <a:r>
              <a:rPr lang="en-US" dirty="0"/>
              <a:t>, </a:t>
            </a:r>
            <a:r>
              <a:rPr lang="en-US" b="1" dirty="0" err="1" smtClean="0">
                <a:solidFill>
                  <a:srgbClr val="FF0000"/>
                </a:solidFill>
              </a:rPr>
              <a:t>datetime</a:t>
            </a:r>
            <a:r>
              <a:rPr lang="en-US" dirty="0"/>
              <a:t>, </a:t>
            </a:r>
            <a:r>
              <a:rPr lang="en-US" b="1" dirty="0">
                <a:solidFill>
                  <a:srgbClr val="FF0000"/>
                </a:solidFill>
              </a:rPr>
              <a:t>color</a:t>
            </a:r>
            <a:r>
              <a:rPr lang="en-US" dirty="0"/>
              <a:t>, </a:t>
            </a:r>
            <a:r>
              <a:rPr lang="en-US" b="1" dirty="0" smtClean="0">
                <a:solidFill>
                  <a:srgbClr val="FF0000"/>
                </a:solidFill>
              </a:rPr>
              <a:t>search</a:t>
            </a:r>
            <a:endParaRPr lang="en-US" b="1" dirty="0">
              <a:solidFill>
                <a:srgbClr val="FF0000"/>
              </a:solidFill>
            </a:endParaRPr>
          </a:p>
          <a:p>
            <a:pPr lvl="1">
              <a:buFont typeface="Arial" panose="020B0604020202020204" pitchFamily="34" charset="0"/>
              <a:buChar char="•"/>
            </a:pPr>
            <a:r>
              <a:rPr lang="en-US" dirty="0"/>
              <a:t>e.g.</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No </a:t>
            </a:r>
            <a:r>
              <a:rPr lang="en-US" dirty="0"/>
              <a:t>matter what type it is, the value is always "</a:t>
            </a:r>
            <a:r>
              <a:rPr lang="en-US" dirty="0" smtClean="0"/>
              <a:t>text".</a:t>
            </a:r>
            <a:endParaRPr lang="en-US" dirty="0"/>
          </a:p>
          <a:p>
            <a:pPr>
              <a:buFont typeface="Arial" panose="020B0604020202020204" pitchFamily="34" charset="0"/>
              <a:buChar char="•"/>
            </a:pPr>
            <a:r>
              <a:rPr lang="en-US" dirty="0" smtClean="0"/>
              <a:t>  HTML5 </a:t>
            </a:r>
            <a:r>
              <a:rPr lang="en-US" dirty="0"/>
              <a:t>also supports some new attributes for form input elements.</a:t>
            </a:r>
          </a:p>
          <a:p>
            <a:pPr lvl="1">
              <a:buFont typeface="Arial" panose="020B0604020202020204" pitchFamily="34" charset="0"/>
              <a:buChar char="•"/>
            </a:pPr>
            <a:r>
              <a:rPr lang="en-US" b="1" dirty="0">
                <a:solidFill>
                  <a:srgbClr val="FF0000"/>
                </a:solidFill>
              </a:rPr>
              <a:t>autofocus</a:t>
            </a:r>
            <a:r>
              <a:rPr lang="en-US" dirty="0"/>
              <a:t>, </a:t>
            </a:r>
            <a:r>
              <a:rPr lang="en-US" b="1" dirty="0">
                <a:solidFill>
                  <a:srgbClr val="FF0000"/>
                </a:solidFill>
              </a:rPr>
              <a:t>placeholder</a:t>
            </a:r>
            <a:r>
              <a:rPr lang="en-US" dirty="0"/>
              <a:t>, </a:t>
            </a:r>
            <a:r>
              <a:rPr lang="en-US" b="1" dirty="0" smtClean="0">
                <a:solidFill>
                  <a:srgbClr val="FF0000"/>
                </a:solidFill>
              </a:rPr>
              <a:t>required</a:t>
            </a:r>
          </a:p>
        </p:txBody>
      </p:sp>
      <p:sp>
        <p:nvSpPr>
          <p:cNvPr id="4" name="Rectangle 3"/>
          <p:cNvSpPr/>
          <p:nvPr/>
        </p:nvSpPr>
        <p:spPr>
          <a:xfrm>
            <a:off x="1563756" y="3052826"/>
            <a:ext cx="8865704" cy="338554"/>
          </a:xfrm>
          <a:prstGeom prst="rect">
            <a:avLst/>
          </a:prstGeom>
        </p:spPr>
        <p:txBody>
          <a:bodyPr wrap="square">
            <a:spAutoFit/>
          </a:bodyPr>
          <a:lstStyle/>
          <a:p>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"number"</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"even"</a:t>
            </a:r>
            <a:r>
              <a:rPr lang="en-US" sz="1600" dirty="0">
                <a:solidFill>
                  <a:srgbClr val="000000"/>
                </a:solidFill>
                <a:highlight>
                  <a:srgbClr val="FFFFFF"/>
                </a:highlight>
              </a:rPr>
              <a:t> min=</a:t>
            </a:r>
            <a:r>
              <a:rPr lang="en-US" sz="1600" b="1" dirty="0">
                <a:solidFill>
                  <a:srgbClr val="8000FF"/>
                </a:solidFill>
                <a:highlight>
                  <a:srgbClr val="FFFFFF"/>
                </a:highlight>
              </a:rPr>
              <a:t>"2"</a:t>
            </a:r>
            <a:r>
              <a:rPr lang="en-US" sz="1600" dirty="0">
                <a:solidFill>
                  <a:srgbClr val="000000"/>
                </a:solidFill>
                <a:highlight>
                  <a:srgbClr val="FFFFFF"/>
                </a:highlight>
              </a:rPr>
              <a:t> max=</a:t>
            </a:r>
            <a:r>
              <a:rPr lang="en-US" sz="1600" b="1" dirty="0">
                <a:solidFill>
                  <a:srgbClr val="8000FF"/>
                </a:solidFill>
                <a:highlight>
                  <a:srgbClr val="FFFFFF"/>
                </a:highlight>
              </a:rPr>
              <a:t>"100"</a:t>
            </a:r>
            <a:r>
              <a:rPr lang="en-US" sz="1600" dirty="0">
                <a:solidFill>
                  <a:srgbClr val="000000"/>
                </a:solidFill>
                <a:highlight>
                  <a:srgbClr val="FFFFFF"/>
                </a:highlight>
              </a:rPr>
              <a:t> step=</a:t>
            </a:r>
            <a:r>
              <a:rPr lang="en-US" sz="1600" b="1" dirty="0">
                <a:solidFill>
                  <a:srgbClr val="8000FF"/>
                </a:solidFill>
                <a:highlight>
                  <a:srgbClr val="FFFFFF"/>
                </a:highlight>
              </a:rPr>
              <a:t>"2"</a:t>
            </a:r>
            <a:r>
              <a:rPr lang="en-US" sz="1600" dirty="0">
                <a:solidFill>
                  <a:srgbClr val="000000"/>
                </a:solidFill>
                <a:highlight>
                  <a:srgbClr val="FFFFFF"/>
                </a:highlight>
              </a:rPr>
              <a:t> </a:t>
            </a:r>
            <a:r>
              <a:rPr lang="en-US" sz="1600" dirty="0">
                <a:solidFill>
                  <a:srgbClr val="0000FF"/>
                </a:solidFill>
                <a:highlight>
                  <a:srgbClr val="FFFFFF"/>
                </a:highlight>
              </a:rPr>
              <a:t>/&gt;</a:t>
            </a:r>
            <a:r>
              <a:rPr lang="en-US" sz="1600" b="1" dirty="0">
                <a:solidFill>
                  <a:srgbClr val="000000"/>
                </a:solidFill>
                <a:highlight>
                  <a:srgbClr val="FFFFFF"/>
                </a:highlight>
              </a:rPr>
              <a:t> </a:t>
            </a:r>
            <a:endParaRPr lang="en-US" sz="16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7159" y="2983978"/>
            <a:ext cx="116205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99794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Form input Types &amp; Attributes</a:t>
            </a:r>
          </a:p>
        </p:txBody>
      </p:sp>
      <p:sp>
        <p:nvSpPr>
          <p:cNvPr id="3" name="Content Placeholder 2"/>
          <p:cNvSpPr>
            <a:spLocks noGrp="1"/>
          </p:cNvSpPr>
          <p:nvPr>
            <p:ph idx="1"/>
          </p:nvPr>
        </p:nvSpPr>
        <p:spPr>
          <a:xfrm>
            <a:off x="7063409" y="1934820"/>
            <a:ext cx="4092271" cy="4023360"/>
          </a:xfrm>
        </p:spPr>
        <p:txBody>
          <a:bodyPr/>
          <a:lstStyle/>
          <a:p>
            <a:r>
              <a:rPr lang="en-US" dirty="0"/>
              <a:t>Example: </a:t>
            </a:r>
            <a:r>
              <a:rPr lang="en-US" dirty="0">
                <a:hlinkClick r:id="rId2"/>
              </a:rPr>
              <a:t>input-tags-html5.html</a:t>
            </a:r>
            <a:endParaRPr lang="en-US" dirty="0"/>
          </a:p>
          <a:p>
            <a:endParaRPr lang="en-US" dirty="0"/>
          </a:p>
        </p:txBody>
      </p:sp>
      <p:pic>
        <p:nvPicPr>
          <p:cNvPr id="5" name="Picture 4"/>
          <p:cNvPicPr>
            <a:picLocks noChangeAspect="1"/>
          </p:cNvPicPr>
          <p:nvPr/>
        </p:nvPicPr>
        <p:blipFill>
          <a:blip r:embed="rId3"/>
          <a:stretch>
            <a:fillRect/>
          </a:stretch>
        </p:blipFill>
        <p:spPr>
          <a:xfrm>
            <a:off x="1306830" y="1855762"/>
            <a:ext cx="4819650" cy="4181475"/>
          </a:xfrm>
          <a:prstGeom prst="rect">
            <a:avLst/>
          </a:prstGeom>
        </p:spPr>
      </p:pic>
    </p:spTree>
    <p:extLst>
      <p:ext uri="{BB962C8B-B14F-4D97-AF65-F5344CB8AC3E}">
        <p14:creationId xmlns:p14="http://schemas.microsoft.com/office/powerpoint/2010/main" val="20327579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08619"/>
            <a:ext cx="10058400" cy="3948514"/>
          </a:xfrm>
        </p:spPr>
        <p:txBody>
          <a:bodyPr/>
          <a:lstStyle/>
          <a:p>
            <a:pPr algn="ctr"/>
            <a:r>
              <a:rPr lang="en-US" dirty="0" smtClean="0"/>
              <a:t>Part 2</a:t>
            </a:r>
            <a:endParaRPr lang="en-US" dirty="0"/>
          </a:p>
        </p:txBody>
      </p:sp>
      <p:sp>
        <p:nvSpPr>
          <p:cNvPr id="3" name="Text Placeholder 2"/>
          <p:cNvSpPr>
            <a:spLocks noGrp="1"/>
          </p:cNvSpPr>
          <p:nvPr>
            <p:ph type="body" idx="1"/>
          </p:nvPr>
        </p:nvSpPr>
        <p:spPr>
          <a:xfrm>
            <a:off x="1097280" y="4453128"/>
            <a:ext cx="10058400" cy="1143000"/>
          </a:xfrm>
        </p:spPr>
        <p:txBody>
          <a:bodyPr>
            <a:normAutofit fontScale="92500" lnSpcReduction="20000"/>
          </a:bodyPr>
          <a:lstStyle/>
          <a:p>
            <a:pPr lvl="1"/>
            <a:r>
              <a:rPr lang="en-US" dirty="0"/>
              <a:t>More Form </a:t>
            </a:r>
            <a:r>
              <a:rPr lang="en-US" dirty="0" smtClean="0"/>
              <a:t>Elements (&lt;select</a:t>
            </a:r>
            <a:r>
              <a:rPr lang="en-US" dirty="0"/>
              <a:t>&gt;, &lt;</a:t>
            </a:r>
            <a:r>
              <a:rPr lang="en-US" dirty="0" err="1"/>
              <a:t>textarea</a:t>
            </a:r>
            <a:r>
              <a:rPr lang="en-US" dirty="0" smtClean="0"/>
              <a:t>&gt;, &lt;</a:t>
            </a:r>
            <a:r>
              <a:rPr lang="en-US" dirty="0"/>
              <a:t>button</a:t>
            </a:r>
            <a:r>
              <a:rPr lang="en-US" dirty="0" smtClean="0"/>
              <a:t>&gt;)</a:t>
            </a:r>
            <a:endParaRPr lang="en-US" dirty="0"/>
          </a:p>
          <a:p>
            <a:pPr lvl="1"/>
            <a:r>
              <a:rPr lang="en-US" dirty="0"/>
              <a:t>Grouping Fields</a:t>
            </a:r>
          </a:p>
          <a:p>
            <a:pPr lvl="1"/>
            <a:r>
              <a:rPr lang="en-US" dirty="0"/>
              <a:t>Labels</a:t>
            </a:r>
          </a:p>
          <a:p>
            <a:pPr lvl="1"/>
            <a:r>
              <a:rPr lang="en-US" dirty="0"/>
              <a:t>Styling HTML Forms Using CSS</a:t>
            </a:r>
          </a:p>
        </p:txBody>
      </p:sp>
    </p:spTree>
    <p:extLst>
      <p:ext uri="{BB962C8B-B14F-4D97-AF65-F5344CB8AC3E}">
        <p14:creationId xmlns:p14="http://schemas.microsoft.com/office/powerpoint/2010/main" val="11923124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Form Elements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In </a:t>
            </a:r>
            <a:r>
              <a:rPr lang="en-US" dirty="0"/>
              <a:t>addition to &lt;input&gt; element, some elements can be used inside a form to accept user input:</a:t>
            </a:r>
          </a:p>
          <a:p>
            <a:pPr lvl="1">
              <a:spcBef>
                <a:spcPts val="1200"/>
              </a:spcBef>
              <a:buFont typeface="Arial" panose="020B0604020202020204" pitchFamily="34" charset="0"/>
              <a:buChar char="•"/>
            </a:pPr>
            <a:r>
              <a:rPr lang="en-US" b="1" dirty="0"/>
              <a:t>&lt;</a:t>
            </a:r>
            <a:r>
              <a:rPr lang="en-US" b="1" dirty="0">
                <a:solidFill>
                  <a:srgbClr val="FF0000"/>
                </a:solidFill>
              </a:rPr>
              <a:t>select</a:t>
            </a:r>
            <a:r>
              <a:rPr lang="en-US" b="1" dirty="0"/>
              <a:t>&gt; </a:t>
            </a:r>
            <a:r>
              <a:rPr lang="en-US" dirty="0"/>
              <a:t>element</a:t>
            </a:r>
          </a:p>
          <a:p>
            <a:pPr lvl="2">
              <a:buFont typeface="Arial" panose="020B0604020202020204" pitchFamily="34" charset="0"/>
              <a:buChar char="•"/>
            </a:pPr>
            <a:r>
              <a:rPr lang="en-US" dirty="0"/>
              <a:t>with &lt;option&gt; and &lt;</a:t>
            </a:r>
            <a:r>
              <a:rPr lang="en-US" dirty="0" err="1"/>
              <a:t>optgroup</a:t>
            </a:r>
            <a:r>
              <a:rPr lang="en-US" dirty="0"/>
              <a:t>&gt; elements </a:t>
            </a:r>
          </a:p>
          <a:p>
            <a:pPr lvl="1">
              <a:buFont typeface="Arial" panose="020B0604020202020204" pitchFamily="34" charset="0"/>
              <a:buChar char="•"/>
            </a:pPr>
            <a:r>
              <a:rPr lang="en-US" b="1" dirty="0"/>
              <a:t>&lt;</a:t>
            </a:r>
            <a:r>
              <a:rPr lang="en-US" b="1" dirty="0" err="1">
                <a:solidFill>
                  <a:srgbClr val="FF0000"/>
                </a:solidFill>
              </a:rPr>
              <a:t>textarea</a:t>
            </a:r>
            <a:r>
              <a:rPr lang="en-US" b="1" dirty="0"/>
              <a:t>&gt; </a:t>
            </a:r>
            <a:r>
              <a:rPr lang="en-US" dirty="0"/>
              <a:t>element</a:t>
            </a:r>
          </a:p>
          <a:p>
            <a:pPr lvl="1">
              <a:buFont typeface="Arial" panose="020B0604020202020204" pitchFamily="34" charset="0"/>
              <a:buChar char="•"/>
            </a:pPr>
            <a:r>
              <a:rPr lang="en-US" b="1" dirty="0"/>
              <a:t>&lt;</a:t>
            </a:r>
            <a:r>
              <a:rPr lang="en-US" b="1" dirty="0">
                <a:solidFill>
                  <a:srgbClr val="FF0000"/>
                </a:solidFill>
              </a:rPr>
              <a:t>button</a:t>
            </a:r>
            <a:r>
              <a:rPr lang="en-US" b="1" dirty="0"/>
              <a:t>&gt; </a:t>
            </a:r>
            <a:r>
              <a:rPr lang="en-US" dirty="0"/>
              <a:t>element</a:t>
            </a:r>
          </a:p>
        </p:txBody>
      </p:sp>
    </p:spTree>
    <p:extLst>
      <p:ext uri="{BB962C8B-B14F-4D97-AF65-F5344CB8AC3E}">
        <p14:creationId xmlns:p14="http://schemas.microsoft.com/office/powerpoint/2010/main" val="41765059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a:t>
            </a:r>
            <a:r>
              <a:rPr lang="en-US" dirty="0">
                <a:solidFill>
                  <a:srgbClr val="FF0000"/>
                </a:solidFill>
              </a:rPr>
              <a:t>select</a:t>
            </a:r>
            <a:r>
              <a:rPr lang="en-US" dirty="0"/>
              <a:t>&gt; Element </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  The </a:t>
            </a:r>
            <a:r>
              <a:rPr lang="en-US" b="1" dirty="0"/>
              <a:t>&lt;select&gt;</a:t>
            </a:r>
            <a:r>
              <a:rPr lang="en-US" dirty="0"/>
              <a:t> element is used </a:t>
            </a:r>
            <a:r>
              <a:rPr lang="en-US" dirty="0">
                <a:solidFill>
                  <a:srgbClr val="FF0000"/>
                </a:solidFill>
              </a:rPr>
              <a:t>to create a drop-down list/menu</a:t>
            </a:r>
            <a:r>
              <a:rPr lang="en-US" dirty="0"/>
              <a:t>, from where a user can select one or more options</a:t>
            </a:r>
            <a:r>
              <a:rPr lang="en-US" dirty="0" smtClean="0"/>
              <a:t>.</a:t>
            </a:r>
            <a:endParaRPr lang="en-US" dirty="0"/>
          </a:p>
        </p:txBody>
      </p:sp>
      <p:sp>
        <p:nvSpPr>
          <p:cNvPr id="4" name="Rectangle 3"/>
          <p:cNvSpPr/>
          <p:nvPr/>
        </p:nvSpPr>
        <p:spPr>
          <a:xfrm>
            <a:off x="1175656" y="2745939"/>
            <a:ext cx="8299269" cy="2123658"/>
          </a:xfrm>
          <a:prstGeom prst="rect">
            <a:avLst/>
          </a:prstGeom>
        </p:spPr>
        <p:txBody>
          <a:bodyPr wrap="square">
            <a:spAutoFit/>
          </a:bodyPr>
          <a:lstStyle/>
          <a:p>
            <a:r>
              <a:rPr lang="en-US" sz="1600" dirty="0">
                <a:solidFill>
                  <a:srgbClr val="0000FF"/>
                </a:solidFill>
                <a:highlight>
                  <a:srgbClr val="FFFFFF"/>
                </a:highlight>
              </a:rPr>
              <a:t>&lt;select</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"what-to-do"</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"what-to-do"</a:t>
            </a:r>
            <a:r>
              <a:rPr lang="en-US" sz="1600" dirty="0">
                <a:solidFill>
                  <a:srgbClr val="0000FF"/>
                </a:solidFill>
                <a:highlight>
                  <a:srgbClr val="FFFFFF"/>
                </a:highlight>
              </a:rPr>
              <a:t>&gt;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smtClean="0">
                <a:solidFill>
                  <a:srgbClr val="0000FF"/>
                </a:solidFill>
                <a:highlight>
                  <a:srgbClr val="FFFFFF"/>
                </a:highlight>
              </a:rPr>
              <a:t>&lt;</a:t>
            </a:r>
            <a:r>
              <a:rPr lang="en-US" sz="1600" dirty="0">
                <a:solidFill>
                  <a:srgbClr val="0000FF"/>
                </a:solidFill>
                <a:highlight>
                  <a:srgbClr val="FFFFFF"/>
                </a:highlight>
              </a:rPr>
              <a:t>option</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"1"</a:t>
            </a:r>
            <a:r>
              <a:rPr lang="en-US" sz="1600" dirty="0">
                <a:solidFill>
                  <a:srgbClr val="0000FF"/>
                </a:solidFill>
                <a:highlight>
                  <a:srgbClr val="FFFFFF"/>
                </a:highlight>
              </a:rPr>
              <a:t>&gt;</a:t>
            </a:r>
            <a:r>
              <a:rPr lang="en-US" sz="1600" b="1" dirty="0">
                <a:solidFill>
                  <a:srgbClr val="000000"/>
                </a:solidFill>
                <a:highlight>
                  <a:srgbClr val="FFFFFF"/>
                </a:highlight>
              </a:rPr>
              <a:t> Drink Coffee </a:t>
            </a:r>
            <a:r>
              <a:rPr lang="en-US" sz="1600" dirty="0">
                <a:solidFill>
                  <a:srgbClr val="0000FF"/>
                </a:solidFill>
                <a:highlight>
                  <a:srgbClr val="FFFFFF"/>
                </a:highlight>
              </a:rPr>
              <a:t>&lt;/option&gt;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smtClean="0">
                <a:solidFill>
                  <a:srgbClr val="0000FF"/>
                </a:solidFill>
                <a:highlight>
                  <a:srgbClr val="FFFFFF"/>
                </a:highlight>
              </a:rPr>
              <a:t>&lt;</a:t>
            </a:r>
            <a:r>
              <a:rPr lang="en-US" sz="1600" dirty="0">
                <a:solidFill>
                  <a:srgbClr val="0000FF"/>
                </a:solidFill>
                <a:highlight>
                  <a:srgbClr val="FFFFFF"/>
                </a:highlight>
              </a:rPr>
              <a:t>option</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"2"</a:t>
            </a:r>
            <a:r>
              <a:rPr lang="en-US" sz="1600" dirty="0">
                <a:solidFill>
                  <a:srgbClr val="000000"/>
                </a:solidFill>
                <a:highlight>
                  <a:srgbClr val="FFFFFF"/>
                </a:highlight>
              </a:rPr>
              <a:t> </a:t>
            </a:r>
            <a:r>
              <a:rPr lang="en-US" sz="1600" dirty="0">
                <a:solidFill>
                  <a:srgbClr val="FF0000"/>
                </a:solidFill>
                <a:highlight>
                  <a:srgbClr val="FFFFFF"/>
                </a:highlight>
              </a:rPr>
              <a:t>selected</a:t>
            </a:r>
            <a:r>
              <a:rPr lang="en-US" sz="1600" dirty="0">
                <a:solidFill>
                  <a:srgbClr val="0000FF"/>
                </a:solidFill>
                <a:highlight>
                  <a:srgbClr val="FFFFFF"/>
                </a:highlight>
              </a:rPr>
              <a:t>&gt;</a:t>
            </a:r>
            <a:r>
              <a:rPr lang="en-US" sz="1600" b="1" dirty="0">
                <a:solidFill>
                  <a:srgbClr val="000000"/>
                </a:solidFill>
                <a:highlight>
                  <a:srgbClr val="FFFFFF"/>
                </a:highlight>
              </a:rPr>
              <a:t> Read A Book </a:t>
            </a:r>
            <a:r>
              <a:rPr lang="en-US" sz="1600" dirty="0">
                <a:solidFill>
                  <a:srgbClr val="0000FF"/>
                </a:solidFill>
                <a:highlight>
                  <a:srgbClr val="FFFFFF"/>
                </a:highlight>
              </a:rPr>
              <a:t>&lt;/option&gt;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smtClean="0">
                <a:solidFill>
                  <a:srgbClr val="0000FF"/>
                </a:solidFill>
                <a:highlight>
                  <a:srgbClr val="FFFFFF"/>
                </a:highlight>
              </a:rPr>
              <a:t>&lt;</a:t>
            </a:r>
            <a:r>
              <a:rPr lang="en-US" sz="1600" dirty="0">
                <a:solidFill>
                  <a:srgbClr val="0000FF"/>
                </a:solidFill>
                <a:highlight>
                  <a:srgbClr val="FFFFFF"/>
                </a:highlight>
              </a:rPr>
              <a:t>option</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"3"</a:t>
            </a:r>
            <a:r>
              <a:rPr lang="en-US" sz="1600" dirty="0">
                <a:solidFill>
                  <a:srgbClr val="0000FF"/>
                </a:solidFill>
                <a:highlight>
                  <a:srgbClr val="FFFFFF"/>
                </a:highlight>
              </a:rPr>
              <a:t>&gt;</a:t>
            </a:r>
            <a:r>
              <a:rPr lang="en-US" sz="1600" b="1" dirty="0">
                <a:solidFill>
                  <a:srgbClr val="000000"/>
                </a:solidFill>
                <a:highlight>
                  <a:srgbClr val="FFFFFF"/>
                </a:highlight>
              </a:rPr>
              <a:t> Take A Walk </a:t>
            </a:r>
            <a:r>
              <a:rPr lang="en-US" sz="1600" dirty="0">
                <a:solidFill>
                  <a:srgbClr val="0000FF"/>
                </a:solidFill>
                <a:highlight>
                  <a:srgbClr val="FFFFFF"/>
                </a:highlight>
              </a:rPr>
              <a:t>&lt;/option&gt;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smtClean="0">
                <a:solidFill>
                  <a:srgbClr val="0000FF"/>
                </a:solidFill>
                <a:highlight>
                  <a:srgbClr val="FFFFFF"/>
                </a:highlight>
              </a:rPr>
              <a:t>&lt;</a:t>
            </a:r>
            <a:r>
              <a:rPr lang="en-US" sz="1600" dirty="0">
                <a:solidFill>
                  <a:srgbClr val="0000FF"/>
                </a:solidFill>
                <a:highlight>
                  <a:srgbClr val="FFFFFF"/>
                </a:highlight>
              </a:rPr>
              <a:t>option</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"4"</a:t>
            </a:r>
            <a:r>
              <a:rPr lang="en-US" sz="1600" dirty="0">
                <a:solidFill>
                  <a:srgbClr val="0000FF"/>
                </a:solidFill>
                <a:highlight>
                  <a:srgbClr val="FFFFFF"/>
                </a:highlight>
              </a:rPr>
              <a:t>&gt;</a:t>
            </a:r>
            <a:r>
              <a:rPr lang="en-US" sz="1600" b="1" dirty="0">
                <a:solidFill>
                  <a:srgbClr val="000000"/>
                </a:solidFill>
                <a:highlight>
                  <a:srgbClr val="FFFFFF"/>
                </a:highlight>
              </a:rPr>
              <a:t> Buy A Bagel </a:t>
            </a:r>
            <a:r>
              <a:rPr lang="en-US" sz="1600" dirty="0">
                <a:solidFill>
                  <a:srgbClr val="0000FF"/>
                </a:solidFill>
                <a:highlight>
                  <a:srgbClr val="FFFFFF"/>
                </a:highlight>
              </a:rPr>
              <a:t>&lt;/option&gt;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smtClean="0">
                <a:solidFill>
                  <a:srgbClr val="0000FF"/>
                </a:solidFill>
                <a:highlight>
                  <a:srgbClr val="FFFFFF"/>
                </a:highlight>
              </a:rPr>
              <a:t>&lt;</a:t>
            </a:r>
            <a:r>
              <a:rPr lang="en-US" sz="1600" dirty="0">
                <a:solidFill>
                  <a:srgbClr val="0000FF"/>
                </a:solidFill>
                <a:highlight>
                  <a:srgbClr val="FFFFFF"/>
                </a:highlight>
              </a:rPr>
              <a:t>option</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"5"</a:t>
            </a:r>
            <a:r>
              <a:rPr lang="en-US" sz="1600" dirty="0">
                <a:solidFill>
                  <a:srgbClr val="0000FF"/>
                </a:solidFill>
                <a:highlight>
                  <a:srgbClr val="FFFFFF"/>
                </a:highlight>
              </a:rPr>
              <a:t>&gt;</a:t>
            </a:r>
            <a:r>
              <a:rPr lang="en-US" sz="1600" b="1" dirty="0">
                <a:solidFill>
                  <a:srgbClr val="000000"/>
                </a:solidFill>
                <a:highlight>
                  <a:srgbClr val="FFFFFF"/>
                </a:highlight>
              </a:rPr>
              <a:t> Watch TV    </a:t>
            </a:r>
            <a:r>
              <a:rPr lang="en-US" sz="1600" dirty="0">
                <a:solidFill>
                  <a:srgbClr val="0000FF"/>
                </a:solidFill>
                <a:highlight>
                  <a:srgbClr val="FFFFFF"/>
                </a:highlight>
              </a:rPr>
              <a:t>&lt;/option&gt;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smtClean="0">
                <a:solidFill>
                  <a:srgbClr val="0000FF"/>
                </a:solidFill>
                <a:highlight>
                  <a:srgbClr val="FFFFFF"/>
                </a:highlight>
              </a:rPr>
              <a:t>&lt;</a:t>
            </a:r>
            <a:r>
              <a:rPr lang="en-US" sz="1600" dirty="0">
                <a:solidFill>
                  <a:srgbClr val="0000FF"/>
                </a:solidFill>
                <a:highlight>
                  <a:srgbClr val="FFFFFF"/>
                </a:highlight>
              </a:rPr>
              <a:t>option</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"6"</a:t>
            </a:r>
            <a:r>
              <a:rPr lang="en-US" sz="1600" dirty="0">
                <a:solidFill>
                  <a:srgbClr val="0000FF"/>
                </a:solidFill>
                <a:highlight>
                  <a:srgbClr val="FFFFFF"/>
                </a:highlight>
              </a:rPr>
              <a:t>&gt;</a:t>
            </a:r>
            <a:r>
              <a:rPr lang="en-US" sz="1600" b="1" dirty="0">
                <a:solidFill>
                  <a:srgbClr val="000000"/>
                </a:solidFill>
                <a:highlight>
                  <a:srgbClr val="FFFFFF"/>
                </a:highlight>
              </a:rPr>
              <a:t> Write a test </a:t>
            </a:r>
            <a:r>
              <a:rPr lang="en-US" sz="1600" dirty="0">
                <a:solidFill>
                  <a:srgbClr val="0000FF"/>
                </a:solidFill>
                <a:highlight>
                  <a:srgbClr val="FFFFFF"/>
                </a:highlight>
              </a:rPr>
              <a:t>&lt;/option&gt;</a:t>
            </a:r>
            <a:endParaRPr lang="en-US" sz="1600" b="1" dirty="0">
              <a:solidFill>
                <a:srgbClr val="000000"/>
              </a:solidFill>
              <a:highlight>
                <a:srgbClr val="FFFFFF"/>
              </a:highlight>
            </a:endParaRPr>
          </a:p>
          <a:p>
            <a:r>
              <a:rPr lang="en-US" sz="1600" dirty="0" smtClean="0">
                <a:solidFill>
                  <a:srgbClr val="0000FF"/>
                </a:solidFill>
                <a:highlight>
                  <a:srgbClr val="FFFFFF"/>
                </a:highlight>
              </a:rPr>
              <a:t>&lt;/</a:t>
            </a:r>
            <a:r>
              <a:rPr lang="en-US" sz="1600" dirty="0">
                <a:solidFill>
                  <a:srgbClr val="0000FF"/>
                </a:solidFill>
                <a:highlight>
                  <a:srgbClr val="FFFFFF"/>
                </a:highlight>
              </a:rPr>
              <a:t>select&gt;</a:t>
            </a:r>
            <a:endParaRPr lang="en-US" sz="16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0099" y="2745939"/>
            <a:ext cx="16383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2181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08619"/>
            <a:ext cx="10058400" cy="3948514"/>
          </a:xfrm>
        </p:spPr>
        <p:txBody>
          <a:bodyPr/>
          <a:lstStyle/>
          <a:p>
            <a:pPr algn="ctr"/>
            <a:r>
              <a:rPr lang="en-US" dirty="0" smtClean="0"/>
              <a:t>Part 1</a:t>
            </a:r>
            <a:endParaRPr lang="en-US" dirty="0"/>
          </a:p>
        </p:txBody>
      </p:sp>
      <p:sp>
        <p:nvSpPr>
          <p:cNvPr id="3" name="Text Placeholder 2"/>
          <p:cNvSpPr>
            <a:spLocks noGrp="1"/>
          </p:cNvSpPr>
          <p:nvPr>
            <p:ph type="body" idx="1"/>
          </p:nvPr>
        </p:nvSpPr>
        <p:spPr>
          <a:xfrm>
            <a:off x="1097280" y="4453128"/>
            <a:ext cx="10058400" cy="1143000"/>
          </a:xfrm>
        </p:spPr>
        <p:txBody>
          <a:bodyPr>
            <a:normAutofit/>
          </a:bodyPr>
          <a:lstStyle/>
          <a:p>
            <a:pPr lvl="1">
              <a:spcAft>
                <a:spcPts val="200"/>
              </a:spcAft>
            </a:pPr>
            <a:r>
              <a:rPr lang="en-US" dirty="0"/>
              <a:t>Introduction to </a:t>
            </a:r>
            <a:r>
              <a:rPr lang="en-US" dirty="0" smtClean="0"/>
              <a:t>Forms (&lt;form element)</a:t>
            </a:r>
            <a:endParaRPr lang="en-US" dirty="0"/>
          </a:p>
          <a:p>
            <a:pPr lvl="1">
              <a:spcAft>
                <a:spcPts val="200"/>
              </a:spcAft>
            </a:pPr>
            <a:r>
              <a:rPr lang="en-US" dirty="0" smtClean="0"/>
              <a:t>Input Elements</a:t>
            </a:r>
            <a:endParaRPr lang="en-US" dirty="0"/>
          </a:p>
        </p:txBody>
      </p:sp>
    </p:spTree>
    <p:extLst>
      <p:ext uri="{BB962C8B-B14F-4D97-AF65-F5344CB8AC3E}">
        <p14:creationId xmlns:p14="http://schemas.microsoft.com/office/powerpoint/2010/main" val="2796013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&lt;select&gt; Element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t>
            </a:r>
            <a:r>
              <a:rPr lang="en-US" dirty="0" smtClean="0">
                <a:solidFill>
                  <a:srgbClr val="FF0000"/>
                </a:solidFill>
              </a:rPr>
              <a:t>The </a:t>
            </a:r>
            <a:r>
              <a:rPr lang="en-US" dirty="0">
                <a:solidFill>
                  <a:srgbClr val="FF0000"/>
                </a:solidFill>
              </a:rPr>
              <a:t>selection list itself is defined by a series of </a:t>
            </a:r>
            <a:r>
              <a:rPr lang="en-US" b="1" u="sng" dirty="0">
                <a:solidFill>
                  <a:srgbClr val="FF0000"/>
                </a:solidFill>
              </a:rPr>
              <a:t>&lt;option&gt; </a:t>
            </a:r>
            <a:r>
              <a:rPr lang="en-US" u="sng" dirty="0">
                <a:solidFill>
                  <a:srgbClr val="FF0000"/>
                </a:solidFill>
              </a:rPr>
              <a:t>tags</a:t>
            </a:r>
            <a:r>
              <a:rPr lang="en-US" u="sng" dirty="0"/>
              <a:t>. </a:t>
            </a:r>
          </a:p>
          <a:p>
            <a:pPr>
              <a:buFont typeface="Arial" panose="020B0604020202020204" pitchFamily="34" charset="0"/>
              <a:buChar char="•"/>
            </a:pPr>
            <a:r>
              <a:rPr lang="en-US" dirty="0" smtClean="0"/>
              <a:t>  </a:t>
            </a:r>
            <a:r>
              <a:rPr lang="en-US" dirty="0" smtClean="0">
                <a:solidFill>
                  <a:srgbClr val="FF0000"/>
                </a:solidFill>
              </a:rPr>
              <a:t>The </a:t>
            </a:r>
            <a:r>
              <a:rPr lang="en-US" b="1" u="sng" dirty="0">
                <a:solidFill>
                  <a:srgbClr val="FF0000"/>
                </a:solidFill>
              </a:rPr>
              <a:t>name</a:t>
            </a:r>
            <a:r>
              <a:rPr lang="en-US" dirty="0">
                <a:solidFill>
                  <a:srgbClr val="FF0000"/>
                </a:solidFill>
              </a:rPr>
              <a:t> to the </a:t>
            </a:r>
            <a:r>
              <a:rPr lang="en-US" b="1" dirty="0">
                <a:solidFill>
                  <a:srgbClr val="FF0000"/>
                </a:solidFill>
              </a:rPr>
              <a:t>&lt;select&gt; </a:t>
            </a:r>
            <a:r>
              <a:rPr lang="en-US" dirty="0">
                <a:solidFill>
                  <a:srgbClr val="FF0000"/>
                </a:solidFill>
              </a:rPr>
              <a:t>tag applies to the entire list</a:t>
            </a:r>
            <a:r>
              <a:rPr lang="en-US" dirty="0"/>
              <a:t>. While the </a:t>
            </a:r>
            <a:r>
              <a:rPr lang="en-US" b="1" u="sng" dirty="0">
                <a:solidFill>
                  <a:srgbClr val="FF0000"/>
                </a:solidFill>
              </a:rPr>
              <a:t>values</a:t>
            </a:r>
            <a:r>
              <a:rPr lang="en-US" dirty="0">
                <a:solidFill>
                  <a:srgbClr val="FF0000"/>
                </a:solidFill>
              </a:rPr>
              <a:t> apply to the option tags</a:t>
            </a:r>
            <a:r>
              <a:rPr lang="en-US" dirty="0" smtClean="0"/>
              <a:t>.</a:t>
            </a:r>
            <a:endParaRPr lang="en-US" dirty="0"/>
          </a:p>
          <a:p>
            <a:pPr>
              <a:buFont typeface="Arial" panose="020B0604020202020204" pitchFamily="34" charset="0"/>
              <a:buChar char="•"/>
            </a:pPr>
            <a:r>
              <a:rPr lang="en-US" dirty="0" smtClean="0"/>
              <a:t>  </a:t>
            </a:r>
            <a:r>
              <a:rPr lang="en-US" dirty="0" smtClean="0">
                <a:solidFill>
                  <a:srgbClr val="FF0000"/>
                </a:solidFill>
              </a:rPr>
              <a:t>If </a:t>
            </a:r>
            <a:r>
              <a:rPr lang="en-US" dirty="0">
                <a:solidFill>
                  <a:srgbClr val="FF0000"/>
                </a:solidFill>
              </a:rPr>
              <a:t>more than one option is selected in the list, the options are all sent to the server under that one variable name as a </a:t>
            </a:r>
            <a:r>
              <a:rPr lang="en-US" u="sng" dirty="0">
                <a:solidFill>
                  <a:srgbClr val="FF0000"/>
                </a:solidFill>
              </a:rPr>
              <a:t>comma separated </a:t>
            </a:r>
            <a:r>
              <a:rPr lang="en-US" u="sng" dirty="0" smtClean="0">
                <a:solidFill>
                  <a:srgbClr val="FF0000"/>
                </a:solidFill>
              </a:rPr>
              <a:t>list</a:t>
            </a:r>
            <a:r>
              <a:rPr lang="en-US" u="sng" dirty="0" smtClean="0"/>
              <a:t>.</a:t>
            </a:r>
          </a:p>
        </p:txBody>
      </p:sp>
    </p:spTree>
    <p:extLst>
      <p:ext uri="{BB962C8B-B14F-4D97-AF65-F5344CB8AC3E}">
        <p14:creationId xmlns:p14="http://schemas.microsoft.com/office/powerpoint/2010/main" val="7068362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a:t>select&gt; </a:t>
            </a:r>
            <a:r>
              <a:rPr lang="en-US" dirty="0" smtClean="0"/>
              <a:t>tag attributes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smtClean="0"/>
              <a:t>  </a:t>
            </a:r>
            <a:r>
              <a:rPr lang="en-US" b="1" dirty="0" smtClean="0">
                <a:solidFill>
                  <a:srgbClr val="FF0000"/>
                </a:solidFill>
              </a:rPr>
              <a:t>multiple</a:t>
            </a:r>
            <a:r>
              <a:rPr lang="en-US" b="1" dirty="0">
                <a:solidFill>
                  <a:srgbClr val="FF0000"/>
                </a:solidFill>
              </a:rPr>
              <a:t>="multiple"</a:t>
            </a:r>
          </a:p>
          <a:p>
            <a:pPr lvl="1">
              <a:buFont typeface="Arial" panose="020B0604020202020204" pitchFamily="34" charset="0"/>
              <a:buChar char="•"/>
            </a:pPr>
            <a:r>
              <a:rPr lang="en-US" dirty="0">
                <a:solidFill>
                  <a:srgbClr val="FF0000"/>
                </a:solidFill>
              </a:rPr>
              <a:t>allows users to select </a:t>
            </a:r>
            <a:r>
              <a:rPr lang="en-US" b="1" dirty="0">
                <a:solidFill>
                  <a:srgbClr val="FF0000"/>
                </a:solidFill>
              </a:rPr>
              <a:t>more than one option</a:t>
            </a:r>
            <a:r>
              <a:rPr lang="en-US" dirty="0"/>
              <a:t>, usually by holding down the Control key while clicking on additional choices. </a:t>
            </a:r>
          </a:p>
          <a:p>
            <a:pPr lvl="1">
              <a:buFont typeface="Arial" panose="020B0604020202020204" pitchFamily="34" charset="0"/>
              <a:buChar char="•"/>
            </a:pPr>
            <a:r>
              <a:rPr lang="en-US" dirty="0"/>
              <a:t>Otherwise the selection functions like radio buttons where selecting one deselects another. </a:t>
            </a:r>
          </a:p>
          <a:p>
            <a:pPr>
              <a:buFont typeface="Arial" panose="020B0604020202020204" pitchFamily="34" charset="0"/>
              <a:buChar char="•"/>
            </a:pPr>
            <a:r>
              <a:rPr lang="en-US" b="1" dirty="0" smtClean="0"/>
              <a:t>  </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8149" y="3667178"/>
            <a:ext cx="1628775"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직사각형 3"/>
          <p:cNvSpPr/>
          <p:nvPr/>
        </p:nvSpPr>
        <p:spPr>
          <a:xfrm>
            <a:off x="1540746" y="3322045"/>
            <a:ext cx="6745323" cy="2308324"/>
          </a:xfrm>
          <a:prstGeom prst="rect">
            <a:avLst/>
          </a:prstGeom>
        </p:spPr>
        <p:txBody>
          <a:bodyPr wrap="square">
            <a:spAutoFit/>
          </a:bodyPr>
          <a:lstStyle/>
          <a:p>
            <a:r>
              <a:rPr lang="en-US" altLang="ko-KR" dirty="0"/>
              <a:t>&lt;select name = "what-to-do" id = "what-to-do" </a:t>
            </a:r>
            <a:r>
              <a:rPr lang="en-US" altLang="ko-KR" dirty="0">
                <a:solidFill>
                  <a:srgbClr val="FF0000"/>
                </a:solidFill>
              </a:rPr>
              <a:t>multiple="multiple"</a:t>
            </a:r>
            <a:r>
              <a:rPr lang="en-US" altLang="ko-KR" dirty="0"/>
              <a:t>&gt;</a:t>
            </a:r>
          </a:p>
          <a:p>
            <a:r>
              <a:rPr lang="en-US" altLang="ko-KR" dirty="0"/>
              <a:t>        &lt;option value = "1"&gt; Drink Coffee &lt;/option&gt;</a:t>
            </a:r>
          </a:p>
          <a:p>
            <a:r>
              <a:rPr lang="en-US" altLang="ko-KR" dirty="0"/>
              <a:t>        &lt;option value = "2" selected&gt; Read A Book &lt;/option&gt;</a:t>
            </a:r>
          </a:p>
          <a:p>
            <a:r>
              <a:rPr lang="en-US" altLang="ko-KR" dirty="0"/>
              <a:t>        &lt;option value = "3"&gt; Take A Walk &lt;/option&gt;</a:t>
            </a:r>
          </a:p>
          <a:p>
            <a:r>
              <a:rPr lang="en-US" altLang="ko-KR" dirty="0"/>
              <a:t>        &lt;option value = "4"&gt; Buy A Bagel &lt;/option&gt;</a:t>
            </a:r>
          </a:p>
          <a:p>
            <a:r>
              <a:rPr lang="en-US" altLang="ko-KR" dirty="0"/>
              <a:t>        &lt;option value = "5"&gt; Watch TV &lt;/option&gt;</a:t>
            </a:r>
          </a:p>
          <a:p>
            <a:r>
              <a:rPr lang="en-US" altLang="ko-KR" dirty="0"/>
              <a:t>        &lt;option value = "6"&gt; Write a test &lt;/option&gt;</a:t>
            </a:r>
          </a:p>
          <a:p>
            <a:r>
              <a:rPr lang="en-US" altLang="ko-KR" dirty="0"/>
              <a:t>    &lt;/select&gt;</a:t>
            </a:r>
          </a:p>
        </p:txBody>
      </p:sp>
    </p:spTree>
    <p:extLst>
      <p:ext uri="{BB962C8B-B14F-4D97-AF65-F5344CB8AC3E}">
        <p14:creationId xmlns:p14="http://schemas.microsoft.com/office/powerpoint/2010/main" val="3392811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a:t>select&gt; </a:t>
            </a:r>
            <a:r>
              <a:rPr lang="en-US" dirty="0" smtClean="0"/>
              <a:t>tag attributes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smtClean="0">
                <a:solidFill>
                  <a:srgbClr val="FF0000"/>
                </a:solidFill>
              </a:rPr>
              <a:t>size</a:t>
            </a:r>
            <a:r>
              <a:rPr lang="en-US" b="1" dirty="0">
                <a:solidFill>
                  <a:srgbClr val="FF0000"/>
                </a:solidFill>
              </a:rPr>
              <a:t>="n"</a:t>
            </a:r>
          </a:p>
          <a:p>
            <a:pPr lvl="1">
              <a:buFont typeface="Arial" panose="020B0604020202020204" pitchFamily="34" charset="0"/>
              <a:buChar char="•"/>
            </a:pPr>
            <a:r>
              <a:rPr lang="en-US" dirty="0">
                <a:solidFill>
                  <a:srgbClr val="FF0000"/>
                </a:solidFill>
              </a:rPr>
              <a:t>specify how many lines are displayed in the selection menu</a:t>
            </a:r>
            <a:r>
              <a:rPr lang="en-US" dirty="0"/>
              <a:t>.</a:t>
            </a:r>
          </a:p>
          <a:p>
            <a:pPr lvl="1">
              <a:buFont typeface="Arial" panose="020B0604020202020204" pitchFamily="34" charset="0"/>
              <a:buChar char="•"/>
            </a:pPr>
            <a:r>
              <a:rPr lang="en-US" dirty="0"/>
              <a:t>If the size is not specified or if size="1", a single line is displayed and the selection menu functions as a drop down menu.</a:t>
            </a:r>
          </a:p>
          <a:p>
            <a:pPr lvl="1">
              <a:buFont typeface="Arial" panose="020B0604020202020204" pitchFamily="34" charset="0"/>
              <a:buChar char="•"/>
            </a:pPr>
            <a:r>
              <a:rPr lang="en-US" dirty="0"/>
              <a:t>If a number larger than </a:t>
            </a:r>
            <a:r>
              <a:rPr lang="en-US" dirty="0" smtClean="0"/>
              <a:t>one (1) </a:t>
            </a:r>
            <a:r>
              <a:rPr lang="en-US" dirty="0"/>
              <a:t>is specified, then the menu functions as a scrollable list. </a:t>
            </a:r>
            <a:endParaRPr lang="en-US" dirty="0" smtClean="0"/>
          </a:p>
          <a:p>
            <a:pPr lvl="1">
              <a:buFont typeface="Arial" panose="020B0604020202020204" pitchFamily="34" charset="0"/>
              <a:buChar char="•"/>
            </a:pPr>
            <a:endParaRPr lang="en-US" dirty="0" smtClean="0"/>
          </a:p>
          <a:p>
            <a:pPr>
              <a:buFont typeface="Arial" panose="020B0604020202020204" pitchFamily="34" charset="0"/>
              <a:buChar char="•"/>
            </a:pP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489" y="4343138"/>
            <a:ext cx="1562100"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직사각형 3"/>
          <p:cNvSpPr/>
          <p:nvPr/>
        </p:nvSpPr>
        <p:spPr>
          <a:xfrm>
            <a:off x="1460350" y="3641414"/>
            <a:ext cx="6096000" cy="2308324"/>
          </a:xfrm>
          <a:prstGeom prst="rect">
            <a:avLst/>
          </a:prstGeom>
        </p:spPr>
        <p:txBody>
          <a:bodyPr>
            <a:spAutoFit/>
          </a:bodyPr>
          <a:lstStyle/>
          <a:p>
            <a:r>
              <a:rPr lang="en-US" altLang="ko-KR" dirty="0"/>
              <a:t>&lt;select name = "what-to-do" id = "what-to-do" </a:t>
            </a:r>
            <a:r>
              <a:rPr lang="en-US" altLang="ko-KR" dirty="0" smtClean="0">
                <a:solidFill>
                  <a:srgbClr val="FF0000"/>
                </a:solidFill>
              </a:rPr>
              <a:t>size = 3</a:t>
            </a:r>
            <a:r>
              <a:rPr lang="en-US" altLang="ko-KR" dirty="0"/>
              <a:t>&gt;</a:t>
            </a:r>
          </a:p>
          <a:p>
            <a:r>
              <a:rPr lang="en-US" altLang="ko-KR" dirty="0"/>
              <a:t>        &lt;option value = "1"&gt; Drink Coffee &lt;/option&gt;</a:t>
            </a:r>
          </a:p>
          <a:p>
            <a:r>
              <a:rPr lang="en-US" altLang="ko-KR" dirty="0"/>
              <a:t>        &lt;option value = "2" selected&gt; Read A Book &lt;/option&gt;</a:t>
            </a:r>
          </a:p>
          <a:p>
            <a:r>
              <a:rPr lang="en-US" altLang="ko-KR" dirty="0"/>
              <a:t>        &lt;option value = "3"&gt; Take A Walk &lt;/option&gt;</a:t>
            </a:r>
          </a:p>
          <a:p>
            <a:r>
              <a:rPr lang="en-US" altLang="ko-KR" dirty="0"/>
              <a:t>        &lt;option value = "4"&gt; Buy A Bagel &lt;/option&gt;</a:t>
            </a:r>
          </a:p>
          <a:p>
            <a:r>
              <a:rPr lang="en-US" altLang="ko-KR" dirty="0"/>
              <a:t>        &lt;option value = "5"&gt; Watch TV &lt;/option&gt;</a:t>
            </a:r>
          </a:p>
          <a:p>
            <a:r>
              <a:rPr lang="en-US" altLang="ko-KR" dirty="0"/>
              <a:t>        &lt;option value = "6"&gt; Write a test &lt;/option&gt;</a:t>
            </a:r>
          </a:p>
          <a:p>
            <a:r>
              <a:rPr lang="en-US" altLang="ko-KR" dirty="0"/>
              <a:t>    &lt;/select&gt;</a:t>
            </a:r>
          </a:p>
        </p:txBody>
      </p:sp>
    </p:spTree>
    <p:extLst>
      <p:ext uri="{BB962C8B-B14F-4D97-AF65-F5344CB8AC3E}">
        <p14:creationId xmlns:p14="http://schemas.microsoft.com/office/powerpoint/2010/main" val="17452023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a:t>
            </a:r>
            <a:r>
              <a:rPr lang="en-US" dirty="0">
                <a:solidFill>
                  <a:srgbClr val="FF0000"/>
                </a:solidFill>
              </a:rPr>
              <a:t>option</a:t>
            </a:r>
            <a:r>
              <a:rPr lang="en-US" dirty="0"/>
              <a:t>&gt; Element</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a:t>
            </a:r>
            <a:r>
              <a:rPr lang="en-US" b="1" dirty="0"/>
              <a:t>&lt;option&gt; </a:t>
            </a:r>
            <a:r>
              <a:rPr lang="en-US" dirty="0" smtClean="0"/>
              <a:t>element is </a:t>
            </a:r>
            <a:r>
              <a:rPr lang="en-US" dirty="0" smtClean="0">
                <a:solidFill>
                  <a:srgbClr val="FF0000"/>
                </a:solidFill>
              </a:rPr>
              <a:t>nested inside the &lt;select&gt; element to provide </a:t>
            </a:r>
            <a:r>
              <a:rPr lang="en-US" b="1" dirty="0" smtClean="0">
                <a:solidFill>
                  <a:srgbClr val="FF0000"/>
                </a:solidFill>
              </a:rPr>
              <a:t>readable "text"</a:t>
            </a:r>
            <a:r>
              <a:rPr lang="en-US" dirty="0" smtClean="0">
                <a:solidFill>
                  <a:srgbClr val="FF0000"/>
                </a:solidFill>
              </a:rPr>
              <a:t> options</a:t>
            </a:r>
            <a:endParaRPr lang="en-US" dirty="0">
              <a:solidFill>
                <a:srgbClr val="FF0000"/>
              </a:solidFill>
            </a:endParaRPr>
          </a:p>
          <a:p>
            <a:pPr>
              <a:buFont typeface="Arial" panose="020B0604020202020204" pitchFamily="34" charset="0"/>
              <a:buChar char="•"/>
            </a:pPr>
            <a:r>
              <a:rPr lang="en-US" dirty="0" smtClean="0"/>
              <a:t>  The </a:t>
            </a:r>
            <a:r>
              <a:rPr lang="en-US" b="1" dirty="0">
                <a:solidFill>
                  <a:srgbClr val="FF0000"/>
                </a:solidFill>
              </a:rPr>
              <a:t>value</a:t>
            </a:r>
            <a:r>
              <a:rPr lang="en-US" dirty="0">
                <a:solidFill>
                  <a:srgbClr val="FF0000"/>
                </a:solidFill>
              </a:rPr>
              <a:t> attribute is the value that is returned by selecting that option</a:t>
            </a:r>
            <a:r>
              <a:rPr lang="en-US" dirty="0"/>
              <a:t>. </a:t>
            </a:r>
          </a:p>
          <a:p>
            <a:pPr>
              <a:buFont typeface="Arial" panose="020B0604020202020204" pitchFamily="34" charset="0"/>
              <a:buChar char="•"/>
            </a:pPr>
            <a:r>
              <a:rPr lang="en-US" dirty="0" smtClean="0"/>
              <a:t>  If </a:t>
            </a:r>
            <a:r>
              <a:rPr lang="en-US" dirty="0"/>
              <a:t>a &lt;option&gt; tag’s value attribute is not provided, its text will be come the value. </a:t>
            </a:r>
            <a:endParaRPr lang="en-US" dirty="0" smtClean="0"/>
          </a:p>
          <a:p>
            <a:pPr>
              <a:buFont typeface="Arial" panose="020B0604020202020204" pitchFamily="34" charset="0"/>
              <a:buChar char="•"/>
            </a:pPr>
            <a:endParaRPr lang="en-US" dirty="0"/>
          </a:p>
        </p:txBody>
      </p:sp>
      <p:sp>
        <p:nvSpPr>
          <p:cNvPr id="4" name="Rectangle 3"/>
          <p:cNvSpPr/>
          <p:nvPr/>
        </p:nvSpPr>
        <p:spPr>
          <a:xfrm>
            <a:off x="1202203" y="3234752"/>
            <a:ext cx="6096000" cy="1077218"/>
          </a:xfrm>
          <a:prstGeom prst="rect">
            <a:avLst/>
          </a:prstGeom>
        </p:spPr>
        <p:txBody>
          <a:bodyPr>
            <a:spAutoFit/>
          </a:bodyPr>
          <a:lstStyle/>
          <a:p>
            <a:r>
              <a:rPr lang="en-US" sz="1600" dirty="0">
                <a:solidFill>
                  <a:srgbClr val="0000FF"/>
                </a:solidFill>
                <a:highlight>
                  <a:srgbClr val="FFFFFF"/>
                </a:highlight>
              </a:rPr>
              <a:t>&lt;select</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err="1">
                <a:solidFill>
                  <a:srgbClr val="8000FF"/>
                </a:solidFill>
                <a:highlight>
                  <a:srgbClr val="FFFFFF"/>
                </a:highlight>
              </a:rPr>
              <a:t>thename</a:t>
            </a:r>
            <a:r>
              <a:rPr lang="en-US" sz="1600" b="1" dirty="0">
                <a:solidFill>
                  <a:srgbClr val="8000FF"/>
                </a:solidFill>
                <a:highlight>
                  <a:srgbClr val="FFFFFF"/>
                </a:highlight>
              </a:rPr>
              <a:t>"</a:t>
            </a:r>
            <a:r>
              <a:rPr lang="en-US" sz="1600" dirty="0">
                <a:solidFill>
                  <a:srgbClr val="0000FF"/>
                </a:solidFill>
                <a:highlight>
                  <a:srgbClr val="FFFFFF"/>
                </a:highlight>
              </a:rPr>
              <a:t>&gt;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a:solidFill>
                  <a:srgbClr val="0000FF"/>
                </a:solidFill>
                <a:highlight>
                  <a:srgbClr val="FFFFFF"/>
                </a:highlight>
              </a:rPr>
              <a:t>&lt;option</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"1"</a:t>
            </a:r>
            <a:r>
              <a:rPr lang="en-US" sz="1600" dirty="0">
                <a:solidFill>
                  <a:srgbClr val="0000FF"/>
                </a:solidFill>
                <a:highlight>
                  <a:srgbClr val="FFFFFF"/>
                </a:highlight>
              </a:rPr>
              <a:t>&gt;</a:t>
            </a:r>
            <a:r>
              <a:rPr lang="en-US" sz="1600" b="1" dirty="0">
                <a:solidFill>
                  <a:srgbClr val="000000"/>
                </a:solidFill>
                <a:highlight>
                  <a:srgbClr val="FFFFFF"/>
                </a:highlight>
              </a:rPr>
              <a:t>Text 1</a:t>
            </a:r>
            <a:r>
              <a:rPr lang="en-US" sz="1600" dirty="0">
                <a:solidFill>
                  <a:srgbClr val="0000FF"/>
                </a:solidFill>
                <a:highlight>
                  <a:srgbClr val="FFFFFF"/>
                </a:highlight>
              </a:rPr>
              <a:t>&lt;/option&gt;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a:solidFill>
                  <a:srgbClr val="0000FF"/>
                </a:solidFill>
                <a:highlight>
                  <a:srgbClr val="FFFFFF"/>
                </a:highlight>
              </a:rPr>
              <a:t>&lt;option</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"2"</a:t>
            </a:r>
            <a:r>
              <a:rPr lang="en-US" sz="1600" dirty="0">
                <a:solidFill>
                  <a:srgbClr val="0000FF"/>
                </a:solidFill>
                <a:highlight>
                  <a:srgbClr val="FFFFFF"/>
                </a:highlight>
              </a:rPr>
              <a:t>&gt;</a:t>
            </a:r>
            <a:r>
              <a:rPr lang="en-US" sz="1600" b="1" dirty="0">
                <a:solidFill>
                  <a:srgbClr val="000000"/>
                </a:solidFill>
                <a:highlight>
                  <a:srgbClr val="FFFFFF"/>
                </a:highlight>
              </a:rPr>
              <a:t>Text 2</a:t>
            </a:r>
            <a:r>
              <a:rPr lang="en-US" sz="1600" dirty="0">
                <a:solidFill>
                  <a:srgbClr val="0000FF"/>
                </a:solidFill>
                <a:highlight>
                  <a:srgbClr val="FFFFFF"/>
                </a:highlight>
              </a:rPr>
              <a:t>&lt;/option</a:t>
            </a:r>
            <a:r>
              <a:rPr lang="en-US" sz="1600" dirty="0" smtClean="0">
                <a:solidFill>
                  <a:srgbClr val="0000FF"/>
                </a:solidFill>
                <a:highlight>
                  <a:srgbClr val="FFFFFF"/>
                </a:highlight>
              </a:rPr>
              <a:t>&gt;</a:t>
            </a:r>
            <a:endParaRPr lang="en-US" sz="1600" b="1" dirty="0" smtClean="0">
              <a:solidFill>
                <a:srgbClr val="000000"/>
              </a:solidFill>
              <a:highlight>
                <a:srgbClr val="FFFFFF"/>
              </a:highlight>
            </a:endParaRPr>
          </a:p>
          <a:p>
            <a:r>
              <a:rPr lang="en-US" sz="1600" dirty="0" smtClean="0">
                <a:solidFill>
                  <a:srgbClr val="0000FF"/>
                </a:solidFill>
                <a:highlight>
                  <a:srgbClr val="FFFFFF"/>
                </a:highlight>
              </a:rPr>
              <a:t>&lt;/</a:t>
            </a:r>
            <a:r>
              <a:rPr lang="en-US" sz="1600" dirty="0">
                <a:solidFill>
                  <a:srgbClr val="0000FF"/>
                </a:solidFill>
                <a:highlight>
                  <a:srgbClr val="FFFFFF"/>
                </a:highlight>
              </a:rPr>
              <a:t>select&gt;</a:t>
            </a:r>
            <a:endParaRPr lang="en-US" sz="1600"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0296" y="3297111"/>
            <a:ext cx="10287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6162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&lt;select&gt; Element with &lt;</a:t>
            </a:r>
            <a:r>
              <a:rPr lang="en-US" dirty="0" err="1">
                <a:solidFill>
                  <a:srgbClr val="FF0000"/>
                </a:solidFill>
              </a:rPr>
              <a:t>optgroup</a:t>
            </a:r>
            <a:r>
              <a:rPr lang="en-US" dirty="0"/>
              <a:t>&gt;</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a:t>
            </a:r>
            <a:r>
              <a:rPr lang="en-US" dirty="0"/>
              <a:t>&lt;</a:t>
            </a:r>
            <a:r>
              <a:rPr lang="en-US" dirty="0" err="1"/>
              <a:t>optgroup</a:t>
            </a:r>
            <a:r>
              <a:rPr lang="en-US" dirty="0"/>
              <a:t>&gt; tag to </a:t>
            </a:r>
            <a:r>
              <a:rPr lang="en-US" dirty="0">
                <a:solidFill>
                  <a:srgbClr val="FF0000"/>
                </a:solidFill>
              </a:rPr>
              <a:t>group things by category</a:t>
            </a:r>
            <a:r>
              <a:rPr lang="en-US" dirty="0"/>
              <a:t>.</a:t>
            </a:r>
          </a:p>
          <a:p>
            <a:endParaRPr lang="en-US" dirty="0"/>
          </a:p>
        </p:txBody>
      </p:sp>
      <p:sp>
        <p:nvSpPr>
          <p:cNvPr id="4" name="Rectangle 3"/>
          <p:cNvSpPr/>
          <p:nvPr/>
        </p:nvSpPr>
        <p:spPr>
          <a:xfrm>
            <a:off x="1097281" y="2329664"/>
            <a:ext cx="5669280" cy="3108543"/>
          </a:xfrm>
          <a:prstGeom prst="rect">
            <a:avLst/>
          </a:prstGeom>
        </p:spPr>
        <p:txBody>
          <a:bodyPr wrap="square">
            <a:spAutoFit/>
          </a:bodyPr>
          <a:lstStyle/>
          <a:p>
            <a:r>
              <a:rPr lang="en-US" sz="1400" dirty="0">
                <a:solidFill>
                  <a:srgbClr val="0000FF"/>
                </a:solidFill>
                <a:highlight>
                  <a:srgbClr val="FFFFFF"/>
                </a:highlight>
              </a:rPr>
              <a:t>&lt;select</a:t>
            </a:r>
            <a:r>
              <a:rPr lang="en-US" sz="1400" dirty="0">
                <a:solidFill>
                  <a:srgbClr val="000000"/>
                </a:solidFill>
                <a:highlight>
                  <a:srgbClr val="FFFFFF"/>
                </a:highlight>
              </a:rPr>
              <a:t> </a:t>
            </a:r>
            <a:r>
              <a:rPr lang="en-US" sz="1400" dirty="0">
                <a:solidFill>
                  <a:srgbClr val="FF0000"/>
                </a:solidFill>
                <a:highlight>
                  <a:srgbClr val="FFFFFF"/>
                </a:highlight>
              </a:rPr>
              <a:t>name</a:t>
            </a:r>
            <a:r>
              <a:rPr lang="en-US" sz="1400" dirty="0">
                <a:solidFill>
                  <a:srgbClr val="000000"/>
                </a:solidFill>
                <a:highlight>
                  <a:srgbClr val="FFFFFF"/>
                </a:highlight>
              </a:rPr>
              <a:t>=</a:t>
            </a:r>
            <a:r>
              <a:rPr lang="en-US" sz="1400" b="1" dirty="0">
                <a:solidFill>
                  <a:srgbClr val="8000FF"/>
                </a:solidFill>
                <a:highlight>
                  <a:srgbClr val="FFFFFF"/>
                </a:highlight>
              </a:rPr>
              <a:t>"what-to-do"</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"what-to-do"</a:t>
            </a:r>
            <a:r>
              <a:rPr lang="en-US" sz="1400" dirty="0">
                <a:solidFill>
                  <a:srgbClr val="000000"/>
                </a:solidFill>
                <a:highlight>
                  <a:srgbClr val="FFFFFF"/>
                </a:highlight>
              </a:rPr>
              <a:t> </a:t>
            </a:r>
            <a:r>
              <a:rPr lang="en-US" sz="1400" dirty="0">
                <a:solidFill>
                  <a:srgbClr val="FF0000"/>
                </a:solidFill>
                <a:highlight>
                  <a:srgbClr val="FFFFFF"/>
                </a:highlight>
              </a:rPr>
              <a:t>multiple</a:t>
            </a:r>
            <a:r>
              <a:rPr lang="en-US" sz="1400" dirty="0">
                <a:solidFill>
                  <a:srgbClr val="000000"/>
                </a:solidFill>
                <a:highlight>
                  <a:srgbClr val="FFFFFF"/>
                </a:highlight>
              </a:rPr>
              <a:t> </a:t>
            </a:r>
            <a:r>
              <a:rPr lang="en-US" sz="1400" dirty="0">
                <a:solidFill>
                  <a:srgbClr val="FF0000"/>
                </a:solidFill>
                <a:highlight>
                  <a:srgbClr val="FFFFFF"/>
                </a:highlight>
              </a:rPr>
              <a:t>size</a:t>
            </a:r>
            <a:r>
              <a:rPr lang="en-US" sz="1400" dirty="0">
                <a:solidFill>
                  <a:srgbClr val="000000"/>
                </a:solidFill>
                <a:highlight>
                  <a:srgbClr val="FFFFFF"/>
                </a:highlight>
              </a:rPr>
              <a:t>=</a:t>
            </a:r>
            <a:r>
              <a:rPr lang="en-US" sz="1400" dirty="0">
                <a:solidFill>
                  <a:srgbClr val="FF0000"/>
                </a:solidFill>
                <a:highlight>
                  <a:srgbClr val="FFFFFF"/>
                </a:highlight>
              </a:rPr>
              <a:t>9</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err="1">
                <a:solidFill>
                  <a:srgbClr val="0000FF"/>
                </a:solidFill>
                <a:highlight>
                  <a:srgbClr val="FFFFFF"/>
                </a:highlight>
              </a:rPr>
              <a:t>optgroup</a:t>
            </a:r>
            <a:r>
              <a:rPr lang="en-US" sz="1400" dirty="0">
                <a:solidFill>
                  <a:srgbClr val="000000"/>
                </a:solidFill>
                <a:highlight>
                  <a:srgbClr val="FFFFFF"/>
                </a:highlight>
              </a:rPr>
              <a:t> </a:t>
            </a:r>
            <a:r>
              <a:rPr lang="en-US" sz="1400" dirty="0">
                <a:solidFill>
                  <a:srgbClr val="FF0000"/>
                </a:solidFill>
                <a:highlight>
                  <a:srgbClr val="FFFFFF"/>
                </a:highlight>
              </a:rPr>
              <a:t>label</a:t>
            </a:r>
            <a:r>
              <a:rPr lang="en-US" sz="1400" dirty="0">
                <a:solidFill>
                  <a:srgbClr val="000000"/>
                </a:solidFill>
                <a:highlight>
                  <a:srgbClr val="FFFFFF"/>
                </a:highlight>
              </a:rPr>
              <a:t>=</a:t>
            </a:r>
            <a:r>
              <a:rPr lang="en-US" sz="1400" b="1" dirty="0">
                <a:solidFill>
                  <a:srgbClr val="8000FF"/>
                </a:solidFill>
                <a:highlight>
                  <a:srgbClr val="FFFFFF"/>
                </a:highlight>
              </a:rPr>
              <a:t>"Morning"</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smtClean="0">
                <a:solidFill>
                  <a:srgbClr val="000000"/>
                </a:solidFill>
                <a:highlight>
                  <a:srgbClr val="FFFFFF"/>
                </a:highlight>
              </a:rPr>
              <a:t>          </a:t>
            </a:r>
            <a:r>
              <a:rPr lang="en-US" sz="1400" dirty="0" smtClean="0">
                <a:solidFill>
                  <a:srgbClr val="0000FF"/>
                </a:solidFill>
                <a:highlight>
                  <a:srgbClr val="FFFFFF"/>
                </a:highlight>
              </a:rPr>
              <a:t>&lt;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"1"</a:t>
            </a:r>
            <a:r>
              <a:rPr lang="en-US" sz="1400" dirty="0">
                <a:solidFill>
                  <a:srgbClr val="000000"/>
                </a:solidFill>
                <a:highlight>
                  <a:srgbClr val="FFFFFF"/>
                </a:highlight>
              </a:rPr>
              <a:t> </a:t>
            </a:r>
            <a:r>
              <a:rPr lang="en-US" sz="1400" dirty="0">
                <a:solidFill>
                  <a:srgbClr val="FF0000"/>
                </a:solidFill>
                <a:highlight>
                  <a:srgbClr val="FFFFFF"/>
                </a:highlight>
              </a:rPr>
              <a:t>selected</a:t>
            </a:r>
            <a:r>
              <a:rPr lang="en-US" sz="1400" dirty="0">
                <a:solidFill>
                  <a:srgbClr val="000000"/>
                </a:solidFill>
                <a:highlight>
                  <a:srgbClr val="FFFFFF"/>
                </a:highlight>
              </a:rPr>
              <a:t>=</a:t>
            </a:r>
            <a:r>
              <a:rPr lang="en-US" sz="1400" b="1" dirty="0">
                <a:solidFill>
                  <a:srgbClr val="8000FF"/>
                </a:solidFill>
                <a:highlight>
                  <a:srgbClr val="FFFFFF"/>
                </a:highlight>
              </a:rPr>
              <a:t>"selected"</a:t>
            </a:r>
            <a:r>
              <a:rPr lang="en-US" sz="1400" dirty="0">
                <a:solidFill>
                  <a:srgbClr val="0000FF"/>
                </a:solidFill>
                <a:highlight>
                  <a:srgbClr val="FFFFFF"/>
                </a:highlight>
              </a:rPr>
              <a:t>&gt;</a:t>
            </a:r>
            <a:r>
              <a:rPr lang="en-US" sz="1400" b="1" dirty="0">
                <a:solidFill>
                  <a:srgbClr val="000000"/>
                </a:solidFill>
                <a:highlight>
                  <a:srgbClr val="FFFFFF"/>
                </a:highlight>
              </a:rPr>
              <a:t> Drink Coffee </a:t>
            </a:r>
            <a:r>
              <a:rPr lang="en-US" sz="1400" dirty="0">
                <a:solidFill>
                  <a:srgbClr val="0000FF"/>
                </a:solidFill>
                <a:highlight>
                  <a:srgbClr val="FFFFFF"/>
                </a:highlight>
              </a:rPr>
              <a:t>&lt;/option&gt;</a:t>
            </a:r>
            <a:endParaRPr lang="en-US" sz="1400" b="1" dirty="0">
              <a:solidFill>
                <a:srgbClr val="000000"/>
              </a:solidFill>
              <a:highlight>
                <a:srgbClr val="FFFFFF"/>
              </a:highlight>
            </a:endParaRPr>
          </a:p>
          <a:p>
            <a:r>
              <a:rPr lang="en-US" sz="1400" b="1" dirty="0" smtClean="0">
                <a:solidFill>
                  <a:srgbClr val="000000"/>
                </a:solidFill>
                <a:highlight>
                  <a:srgbClr val="FFFFFF"/>
                </a:highlight>
              </a:rPr>
              <a:t>          </a:t>
            </a:r>
            <a:r>
              <a:rPr lang="en-US" sz="1400" dirty="0" smtClean="0">
                <a:solidFill>
                  <a:srgbClr val="0000FF"/>
                </a:solidFill>
                <a:highlight>
                  <a:srgbClr val="FFFFFF"/>
                </a:highlight>
              </a:rPr>
              <a:t>&lt;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"2"</a:t>
            </a:r>
            <a:r>
              <a:rPr lang="en-US" sz="1400" dirty="0">
                <a:solidFill>
                  <a:srgbClr val="0000FF"/>
                </a:solidFill>
                <a:highlight>
                  <a:srgbClr val="FFFFFF"/>
                </a:highlight>
              </a:rPr>
              <a:t>&gt;</a:t>
            </a:r>
            <a:r>
              <a:rPr lang="en-US" sz="1400" b="1" dirty="0">
                <a:solidFill>
                  <a:srgbClr val="000000"/>
                </a:solidFill>
                <a:highlight>
                  <a:srgbClr val="FFFFFF"/>
                </a:highlight>
              </a:rPr>
              <a:t> Take A Walk </a:t>
            </a:r>
            <a:r>
              <a:rPr lang="en-US" sz="1400" dirty="0">
                <a:solidFill>
                  <a:srgbClr val="0000FF"/>
                </a:solidFill>
                <a:highlight>
                  <a:srgbClr val="FFFFFF"/>
                </a:highlight>
              </a:rPr>
              <a:t>&lt;/option&gt;</a:t>
            </a:r>
            <a:endParaRPr lang="en-US" sz="1400" b="1" dirty="0">
              <a:solidFill>
                <a:srgbClr val="000000"/>
              </a:solidFill>
              <a:highlight>
                <a:srgbClr val="FFFFFF"/>
              </a:highlight>
            </a:endParaRPr>
          </a:p>
          <a:p>
            <a:r>
              <a:rPr lang="en-US" sz="1400" b="1" dirty="0" smtClean="0">
                <a:solidFill>
                  <a:srgbClr val="000000"/>
                </a:solidFill>
                <a:highlight>
                  <a:srgbClr val="FFFFFF"/>
                </a:highlight>
              </a:rPr>
              <a:t>          </a:t>
            </a:r>
            <a:r>
              <a:rPr lang="en-US" sz="1400" dirty="0" smtClean="0">
                <a:solidFill>
                  <a:srgbClr val="0000FF"/>
                </a:solidFill>
                <a:highlight>
                  <a:srgbClr val="FFFFFF"/>
                </a:highlight>
              </a:rPr>
              <a:t>&lt;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"3"</a:t>
            </a:r>
            <a:r>
              <a:rPr lang="en-US" sz="1400" dirty="0">
                <a:solidFill>
                  <a:srgbClr val="0000FF"/>
                </a:solidFill>
                <a:highlight>
                  <a:srgbClr val="FFFFFF"/>
                </a:highlight>
              </a:rPr>
              <a:t>&gt;</a:t>
            </a:r>
            <a:r>
              <a:rPr lang="en-US" sz="1400" b="1" dirty="0">
                <a:solidFill>
                  <a:srgbClr val="000000"/>
                </a:solidFill>
                <a:highlight>
                  <a:srgbClr val="FFFFFF"/>
                </a:highlight>
              </a:rPr>
              <a:t> Buy A Bagel </a:t>
            </a:r>
            <a:r>
              <a:rPr lang="en-US" sz="1400" dirty="0">
                <a:solidFill>
                  <a:srgbClr val="0000FF"/>
                </a:solidFill>
                <a:highlight>
                  <a:srgbClr val="FFFFFF"/>
                </a:highlight>
              </a:rPr>
              <a:t>&lt;/option&gt;</a:t>
            </a:r>
            <a:endParaRPr lang="en-US"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err="1">
                <a:solidFill>
                  <a:srgbClr val="0000FF"/>
                </a:solidFill>
                <a:highlight>
                  <a:srgbClr val="FFFFFF"/>
                </a:highlight>
              </a:rPr>
              <a:t>optgroup</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err="1">
                <a:solidFill>
                  <a:srgbClr val="0000FF"/>
                </a:solidFill>
                <a:highlight>
                  <a:srgbClr val="FFFFFF"/>
                </a:highlight>
              </a:rPr>
              <a:t>optgroup</a:t>
            </a:r>
            <a:r>
              <a:rPr lang="en-US" sz="1400" dirty="0">
                <a:solidFill>
                  <a:srgbClr val="000000"/>
                </a:solidFill>
                <a:highlight>
                  <a:srgbClr val="FFFFFF"/>
                </a:highlight>
              </a:rPr>
              <a:t> </a:t>
            </a:r>
            <a:r>
              <a:rPr lang="en-US" sz="1400" dirty="0">
                <a:solidFill>
                  <a:srgbClr val="FF0000"/>
                </a:solidFill>
                <a:highlight>
                  <a:srgbClr val="FFFFFF"/>
                </a:highlight>
              </a:rPr>
              <a:t>label</a:t>
            </a:r>
            <a:r>
              <a:rPr lang="en-US" sz="1400" dirty="0">
                <a:solidFill>
                  <a:srgbClr val="000000"/>
                </a:solidFill>
                <a:highlight>
                  <a:srgbClr val="FFFFFF"/>
                </a:highlight>
              </a:rPr>
              <a:t>=</a:t>
            </a:r>
            <a:r>
              <a:rPr lang="en-US" sz="1400" b="1" dirty="0">
                <a:solidFill>
                  <a:srgbClr val="8000FF"/>
                </a:solidFill>
                <a:highlight>
                  <a:srgbClr val="FFFFFF"/>
                </a:highlight>
              </a:rPr>
              <a:t>"Evening"</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smtClean="0">
                <a:solidFill>
                  <a:srgbClr val="000000"/>
                </a:solidFill>
                <a:highlight>
                  <a:srgbClr val="FFFFFF"/>
                </a:highlight>
              </a:rPr>
              <a:t>          </a:t>
            </a:r>
            <a:r>
              <a:rPr lang="en-US" sz="1400" dirty="0" smtClean="0">
                <a:solidFill>
                  <a:srgbClr val="0000FF"/>
                </a:solidFill>
                <a:highlight>
                  <a:srgbClr val="FFFFFF"/>
                </a:highlight>
              </a:rPr>
              <a:t>&lt;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"4"</a:t>
            </a:r>
            <a:r>
              <a:rPr lang="en-US" sz="1400" dirty="0">
                <a:solidFill>
                  <a:srgbClr val="0000FF"/>
                </a:solidFill>
                <a:highlight>
                  <a:srgbClr val="FFFFFF"/>
                </a:highlight>
              </a:rPr>
              <a:t>&gt;</a:t>
            </a:r>
            <a:r>
              <a:rPr lang="en-US" sz="1400" b="1" dirty="0">
                <a:solidFill>
                  <a:srgbClr val="000000"/>
                </a:solidFill>
                <a:highlight>
                  <a:srgbClr val="FFFFFF"/>
                </a:highlight>
              </a:rPr>
              <a:t> Read A Book </a:t>
            </a:r>
            <a:r>
              <a:rPr lang="en-US" sz="1400" dirty="0">
                <a:solidFill>
                  <a:srgbClr val="0000FF"/>
                </a:solidFill>
                <a:highlight>
                  <a:srgbClr val="FFFFFF"/>
                </a:highlight>
              </a:rPr>
              <a:t>&lt;/option&gt;</a:t>
            </a:r>
            <a:endParaRPr lang="en-US" sz="1400" b="1" dirty="0">
              <a:solidFill>
                <a:srgbClr val="000000"/>
              </a:solidFill>
              <a:highlight>
                <a:srgbClr val="FFFFFF"/>
              </a:highlight>
            </a:endParaRPr>
          </a:p>
          <a:p>
            <a:r>
              <a:rPr lang="en-US" sz="1400" b="1" dirty="0" smtClean="0">
                <a:solidFill>
                  <a:srgbClr val="000000"/>
                </a:solidFill>
                <a:highlight>
                  <a:srgbClr val="FFFFFF"/>
                </a:highlight>
              </a:rPr>
              <a:t>          </a:t>
            </a:r>
            <a:r>
              <a:rPr lang="en-US" sz="1400" dirty="0" smtClean="0">
                <a:solidFill>
                  <a:srgbClr val="0000FF"/>
                </a:solidFill>
                <a:highlight>
                  <a:srgbClr val="FFFFFF"/>
                </a:highlight>
              </a:rPr>
              <a:t>&lt;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"5"</a:t>
            </a:r>
            <a:r>
              <a:rPr lang="en-US" sz="1400" dirty="0">
                <a:solidFill>
                  <a:srgbClr val="0000FF"/>
                </a:solidFill>
                <a:highlight>
                  <a:srgbClr val="FFFFFF"/>
                </a:highlight>
              </a:rPr>
              <a:t>&gt;</a:t>
            </a:r>
            <a:r>
              <a:rPr lang="en-US" sz="1400" b="1" dirty="0">
                <a:solidFill>
                  <a:srgbClr val="000000"/>
                </a:solidFill>
                <a:highlight>
                  <a:srgbClr val="FFFFFF"/>
                </a:highlight>
              </a:rPr>
              <a:t> Watch TV    </a:t>
            </a:r>
            <a:r>
              <a:rPr lang="en-US" sz="1400" dirty="0">
                <a:solidFill>
                  <a:srgbClr val="0000FF"/>
                </a:solidFill>
                <a:highlight>
                  <a:srgbClr val="FFFFFF"/>
                </a:highlight>
              </a:rPr>
              <a:t>&lt;/option&gt;</a:t>
            </a:r>
            <a:endParaRPr lang="en-US"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err="1">
                <a:solidFill>
                  <a:srgbClr val="0000FF"/>
                </a:solidFill>
                <a:highlight>
                  <a:srgbClr val="FFFFFF"/>
                </a:highlight>
              </a:rPr>
              <a:t>optgroup</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err="1">
                <a:solidFill>
                  <a:srgbClr val="0000FF"/>
                </a:solidFill>
                <a:highlight>
                  <a:srgbClr val="FFFFFF"/>
                </a:highlight>
              </a:rPr>
              <a:t>optgroup</a:t>
            </a:r>
            <a:r>
              <a:rPr lang="en-US" sz="1400" dirty="0">
                <a:solidFill>
                  <a:srgbClr val="000000"/>
                </a:solidFill>
                <a:highlight>
                  <a:srgbClr val="FFFFFF"/>
                </a:highlight>
              </a:rPr>
              <a:t> </a:t>
            </a:r>
            <a:r>
              <a:rPr lang="en-US" sz="1400" dirty="0">
                <a:solidFill>
                  <a:srgbClr val="FF0000"/>
                </a:solidFill>
                <a:highlight>
                  <a:srgbClr val="FFFFFF"/>
                </a:highlight>
              </a:rPr>
              <a:t>label</a:t>
            </a:r>
            <a:r>
              <a:rPr lang="en-US" sz="1400" dirty="0">
                <a:solidFill>
                  <a:srgbClr val="000000"/>
                </a:solidFill>
                <a:highlight>
                  <a:srgbClr val="FFFFFF"/>
                </a:highlight>
              </a:rPr>
              <a:t>=</a:t>
            </a:r>
            <a:r>
              <a:rPr lang="en-US" sz="1400" b="1" dirty="0">
                <a:solidFill>
                  <a:srgbClr val="8000FF"/>
                </a:solidFill>
                <a:highlight>
                  <a:srgbClr val="FFFFFF"/>
                </a:highlight>
              </a:rPr>
              <a:t>"Any time"</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smtClean="0">
                <a:solidFill>
                  <a:srgbClr val="000000"/>
                </a:solidFill>
                <a:highlight>
                  <a:srgbClr val="FFFFFF"/>
                </a:highlight>
              </a:rPr>
              <a:t>          </a:t>
            </a:r>
            <a:r>
              <a:rPr lang="en-US" sz="1400" dirty="0" smtClean="0">
                <a:solidFill>
                  <a:srgbClr val="0000FF"/>
                </a:solidFill>
                <a:highlight>
                  <a:srgbClr val="FFFFFF"/>
                </a:highlight>
              </a:rPr>
              <a:t>&lt;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"6"</a:t>
            </a:r>
            <a:r>
              <a:rPr lang="en-US" sz="1400" dirty="0">
                <a:solidFill>
                  <a:srgbClr val="0000FF"/>
                </a:solidFill>
                <a:highlight>
                  <a:srgbClr val="FFFFFF"/>
                </a:highlight>
              </a:rPr>
              <a:t>&gt;</a:t>
            </a:r>
            <a:r>
              <a:rPr lang="en-US" sz="1400" b="1" dirty="0">
                <a:solidFill>
                  <a:srgbClr val="000000"/>
                </a:solidFill>
                <a:highlight>
                  <a:srgbClr val="FFFFFF"/>
                </a:highlight>
              </a:rPr>
              <a:t> Write a test </a:t>
            </a:r>
            <a:r>
              <a:rPr lang="en-US" sz="1400" dirty="0">
                <a:solidFill>
                  <a:srgbClr val="0000FF"/>
                </a:solidFill>
                <a:highlight>
                  <a:srgbClr val="FFFFFF"/>
                </a:highlight>
              </a:rPr>
              <a:t>&lt;/option&gt;</a:t>
            </a:r>
            <a:endParaRPr lang="en-US"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err="1">
                <a:solidFill>
                  <a:srgbClr val="0000FF"/>
                </a:solidFill>
                <a:highlight>
                  <a:srgbClr val="FFFFFF"/>
                </a:highlight>
              </a:rPr>
              <a:t>optgroup</a:t>
            </a:r>
            <a:r>
              <a:rPr lang="en-US" sz="1400" dirty="0" smtClean="0">
                <a:solidFill>
                  <a:srgbClr val="0000FF"/>
                </a:solidFill>
                <a:highlight>
                  <a:srgbClr val="FFFFFF"/>
                </a:highlight>
              </a:rPr>
              <a:t>&gt;</a:t>
            </a:r>
            <a:endParaRPr lang="en-US" sz="1400" b="1" dirty="0" smtClean="0">
              <a:solidFill>
                <a:srgbClr val="000000"/>
              </a:solidFill>
              <a:highlight>
                <a:srgbClr val="FFFFFF"/>
              </a:highlight>
            </a:endParaRPr>
          </a:p>
          <a:p>
            <a:r>
              <a:rPr lang="en-US" sz="1400" dirty="0" smtClean="0">
                <a:solidFill>
                  <a:srgbClr val="0000FF"/>
                </a:solidFill>
                <a:highlight>
                  <a:srgbClr val="FFFFFF"/>
                </a:highlight>
              </a:rPr>
              <a:t>&lt;/</a:t>
            </a:r>
            <a:r>
              <a:rPr lang="en-US" sz="1400" dirty="0">
                <a:solidFill>
                  <a:srgbClr val="0000FF"/>
                </a:solidFill>
                <a:highlight>
                  <a:srgbClr val="FFFFFF"/>
                </a:highlight>
              </a:rPr>
              <a:t>select&gt;</a:t>
            </a:r>
            <a:endParaRPr lang="en-US" sz="1400" dirty="0"/>
          </a:p>
        </p:txBody>
      </p:sp>
      <p:pic>
        <p:nvPicPr>
          <p:cNvPr id="5" name="Picture 2" descr="C:\Users\HP\Desktop\tmp\2.png"/>
          <p:cNvPicPr>
            <a:picLocks noChangeAspect="1" noChangeArrowheads="1"/>
          </p:cNvPicPr>
          <p:nvPr/>
        </p:nvPicPr>
        <p:blipFill>
          <a:blip r:embed="rId2" cstate="print"/>
          <a:srcRect/>
          <a:stretch>
            <a:fillRect/>
          </a:stretch>
        </p:blipFill>
        <p:spPr bwMode="auto">
          <a:xfrm>
            <a:off x="6766561" y="2329664"/>
            <a:ext cx="1584959" cy="2084330"/>
          </a:xfrm>
          <a:prstGeom prst="rect">
            <a:avLst/>
          </a:prstGeom>
          <a:noFill/>
        </p:spPr>
      </p:pic>
      <p:sp>
        <p:nvSpPr>
          <p:cNvPr id="6" name="Content Placeholder 2"/>
          <p:cNvSpPr txBox="1">
            <a:spLocks/>
          </p:cNvSpPr>
          <p:nvPr/>
        </p:nvSpPr>
        <p:spPr>
          <a:xfrm>
            <a:off x="6659880" y="4710440"/>
            <a:ext cx="4236720" cy="86220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Arial" panose="020B0604020202020204" pitchFamily="34" charset="0"/>
              <a:buChar char="•"/>
            </a:pPr>
            <a:r>
              <a:rPr lang="en-US" dirty="0"/>
              <a:t>Example: </a:t>
            </a:r>
            <a:r>
              <a:rPr lang="en-US" dirty="0" smtClean="0">
                <a:hlinkClick r:id="rId3"/>
              </a:rPr>
              <a:t>select-tags-optgroup.html</a:t>
            </a:r>
            <a:endParaRPr lang="en-US" dirty="0"/>
          </a:p>
        </p:txBody>
      </p:sp>
    </p:spTree>
    <p:extLst>
      <p:ext uri="{BB962C8B-B14F-4D97-AF65-F5344CB8AC3E}">
        <p14:creationId xmlns:p14="http://schemas.microsoft.com/office/powerpoint/2010/main" val="1315945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a:t>
            </a:r>
            <a:r>
              <a:rPr lang="en-US" dirty="0" err="1">
                <a:solidFill>
                  <a:srgbClr val="FF0000"/>
                </a:solidFill>
              </a:rPr>
              <a:t>textarea</a:t>
            </a:r>
            <a:r>
              <a:rPr lang="en-US" dirty="0"/>
              <a:t>&gt; Element</a:t>
            </a:r>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dirty="0" smtClean="0"/>
              <a:t>  The &lt;</a:t>
            </a:r>
            <a:r>
              <a:rPr lang="en-US" dirty="0" err="1" smtClean="0"/>
              <a:t>textarea</a:t>
            </a:r>
            <a:r>
              <a:rPr lang="en-US" dirty="0" smtClean="0"/>
              <a:t>&gt; element provides a multi-line text entry field. </a:t>
            </a:r>
          </a:p>
          <a:p>
            <a:pPr>
              <a:buFont typeface="Arial" panose="020B0604020202020204" pitchFamily="34" charset="0"/>
              <a:buChar char="•"/>
            </a:pPr>
            <a:r>
              <a:rPr lang="en-US" dirty="0" smtClean="0"/>
              <a:t>  attributes</a:t>
            </a:r>
            <a:r>
              <a:rPr lang="en-US" dirty="0"/>
              <a:t>:</a:t>
            </a:r>
          </a:p>
          <a:p>
            <a:pPr lvl="1">
              <a:buFont typeface="Arial" panose="020B0604020202020204" pitchFamily="34" charset="0"/>
              <a:buChar char="•"/>
            </a:pPr>
            <a:r>
              <a:rPr lang="en-US" dirty="0">
                <a:solidFill>
                  <a:srgbClr val="FF0000"/>
                </a:solidFill>
              </a:rPr>
              <a:t>rows = </a:t>
            </a:r>
            <a:r>
              <a:rPr lang="en-US" dirty="0" smtClean="0">
                <a:solidFill>
                  <a:srgbClr val="FF0000"/>
                </a:solidFill>
              </a:rPr>
              <a:t>"height </a:t>
            </a:r>
            <a:r>
              <a:rPr lang="en-US" dirty="0">
                <a:solidFill>
                  <a:srgbClr val="FF0000"/>
                </a:solidFill>
              </a:rPr>
              <a:t>of the </a:t>
            </a:r>
            <a:r>
              <a:rPr lang="en-US" dirty="0" err="1">
                <a:solidFill>
                  <a:srgbClr val="FF0000"/>
                </a:solidFill>
              </a:rPr>
              <a:t>textarea</a:t>
            </a:r>
            <a:r>
              <a:rPr lang="en-US" dirty="0">
                <a:solidFill>
                  <a:srgbClr val="FF0000"/>
                </a:solidFill>
              </a:rPr>
              <a:t> in </a:t>
            </a:r>
            <a:r>
              <a:rPr lang="en-US" dirty="0" smtClean="0">
                <a:solidFill>
                  <a:srgbClr val="FF0000"/>
                </a:solidFill>
              </a:rPr>
              <a:t>character" </a:t>
            </a:r>
            <a:endParaRPr lang="en-US" dirty="0">
              <a:solidFill>
                <a:srgbClr val="FF0000"/>
              </a:solidFill>
            </a:endParaRPr>
          </a:p>
          <a:p>
            <a:pPr lvl="1">
              <a:buFont typeface="Arial" panose="020B0604020202020204" pitchFamily="34" charset="0"/>
              <a:buChar char="•"/>
            </a:pPr>
            <a:r>
              <a:rPr lang="en-US" dirty="0">
                <a:solidFill>
                  <a:srgbClr val="FF0000"/>
                </a:solidFill>
              </a:rPr>
              <a:t>cols = </a:t>
            </a:r>
            <a:r>
              <a:rPr lang="en-US" dirty="0" smtClean="0">
                <a:solidFill>
                  <a:srgbClr val="FF0000"/>
                </a:solidFill>
              </a:rPr>
              <a:t>"width </a:t>
            </a:r>
            <a:r>
              <a:rPr lang="en-US" dirty="0">
                <a:solidFill>
                  <a:srgbClr val="FF0000"/>
                </a:solidFill>
              </a:rPr>
              <a:t>of the </a:t>
            </a:r>
            <a:r>
              <a:rPr lang="en-US" dirty="0" err="1">
                <a:solidFill>
                  <a:srgbClr val="FF0000"/>
                </a:solidFill>
              </a:rPr>
              <a:t>textarea</a:t>
            </a:r>
            <a:r>
              <a:rPr lang="en-US" dirty="0">
                <a:solidFill>
                  <a:srgbClr val="FF0000"/>
                </a:solidFill>
              </a:rPr>
              <a:t> in </a:t>
            </a:r>
            <a:r>
              <a:rPr lang="en-US" dirty="0" smtClean="0">
                <a:solidFill>
                  <a:srgbClr val="FF0000"/>
                </a:solidFill>
              </a:rPr>
              <a:t>character"</a:t>
            </a:r>
          </a:p>
          <a:p>
            <a:pPr lvl="1">
              <a:buFont typeface="Arial" panose="020B0604020202020204" pitchFamily="34" charset="0"/>
              <a:buChar char="•"/>
            </a:pPr>
            <a:r>
              <a:rPr lang="en-US" dirty="0" smtClean="0"/>
              <a:t>NOTE: This </a:t>
            </a:r>
            <a:r>
              <a:rPr lang="en-US" dirty="0" smtClean="0">
                <a:solidFill>
                  <a:srgbClr val="FF0000"/>
                </a:solidFill>
              </a:rPr>
              <a:t>can also be set using the </a:t>
            </a:r>
            <a:r>
              <a:rPr lang="en-US" b="1" dirty="0" smtClean="0">
                <a:solidFill>
                  <a:srgbClr val="FF0000"/>
                </a:solidFill>
              </a:rPr>
              <a:t>CSS properties</a:t>
            </a:r>
            <a:r>
              <a:rPr lang="en-US" dirty="0" smtClean="0">
                <a:solidFill>
                  <a:srgbClr val="FF0000"/>
                </a:solidFill>
              </a:rPr>
              <a:t>, </a:t>
            </a:r>
            <a:r>
              <a:rPr lang="en-US" b="1" dirty="0" smtClean="0">
                <a:solidFill>
                  <a:srgbClr val="FF0000"/>
                </a:solidFill>
              </a:rPr>
              <a:t>width</a:t>
            </a:r>
            <a:r>
              <a:rPr lang="en-US" dirty="0" smtClean="0">
                <a:solidFill>
                  <a:srgbClr val="FF0000"/>
                </a:solidFill>
              </a:rPr>
              <a:t> &amp; </a:t>
            </a:r>
            <a:r>
              <a:rPr lang="en-US" b="1" dirty="0" smtClean="0">
                <a:solidFill>
                  <a:srgbClr val="FF0000"/>
                </a:solidFill>
              </a:rPr>
              <a:t>height</a:t>
            </a:r>
            <a:endParaRPr lang="en-US" b="1" dirty="0">
              <a:solidFill>
                <a:srgbClr val="FF0000"/>
              </a:solidFill>
            </a:endParaRPr>
          </a:p>
          <a:p>
            <a:pPr>
              <a:buFont typeface="Arial" panose="020B0604020202020204" pitchFamily="34" charset="0"/>
              <a:buChar char="•"/>
            </a:pPr>
            <a:r>
              <a:rPr lang="en-US" dirty="0" smtClean="0"/>
              <a:t>  </a:t>
            </a:r>
            <a:r>
              <a:rPr lang="en-US" dirty="0" err="1" smtClean="0"/>
              <a:t>textarea</a:t>
            </a:r>
            <a:r>
              <a:rPr lang="en-US" dirty="0" smtClean="0"/>
              <a:t> </a:t>
            </a:r>
            <a:r>
              <a:rPr lang="en-US" dirty="0"/>
              <a:t>fields </a:t>
            </a:r>
            <a:r>
              <a:rPr lang="en-US" dirty="0">
                <a:solidFill>
                  <a:srgbClr val="FF0000"/>
                </a:solidFill>
              </a:rPr>
              <a:t>automatically have scroll bars</a:t>
            </a:r>
            <a:r>
              <a:rPr lang="en-US" dirty="0"/>
              <a:t>; any amount of text can be entered in them.</a:t>
            </a:r>
          </a:p>
          <a:p>
            <a:pPr>
              <a:buFont typeface="Arial" panose="020B0604020202020204" pitchFamily="34" charset="0"/>
              <a:buChar char="•"/>
            </a:pPr>
            <a:r>
              <a:rPr lang="en-US" dirty="0" smtClean="0"/>
              <a:t>  The </a:t>
            </a:r>
            <a:r>
              <a:rPr lang="en-US" dirty="0"/>
              <a:t>element can have </a:t>
            </a:r>
            <a:r>
              <a:rPr lang="en-US" dirty="0" smtClean="0"/>
              <a:t>"text" </a:t>
            </a:r>
            <a:r>
              <a:rPr lang="en-US" dirty="0"/>
              <a:t>as default contents. E.g</a:t>
            </a:r>
            <a:r>
              <a:rPr lang="en-US" dirty="0" smtClean="0"/>
              <a: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smtClean="0"/>
              <a:t>  Example</a:t>
            </a:r>
            <a:r>
              <a:rPr lang="en-US" dirty="0"/>
              <a:t>: </a:t>
            </a:r>
            <a:r>
              <a:rPr lang="en-US" dirty="0" smtClean="0">
                <a:hlinkClick r:id="rId2"/>
              </a:rPr>
              <a:t>textarea.html</a:t>
            </a:r>
            <a:endParaRPr lang="en-US" dirty="0"/>
          </a:p>
        </p:txBody>
      </p:sp>
      <p:sp>
        <p:nvSpPr>
          <p:cNvPr id="5" name="Rectangle 4"/>
          <p:cNvSpPr/>
          <p:nvPr/>
        </p:nvSpPr>
        <p:spPr>
          <a:xfrm>
            <a:off x="1306285" y="4271778"/>
            <a:ext cx="4652388" cy="830997"/>
          </a:xfrm>
          <a:prstGeom prst="rect">
            <a:avLst/>
          </a:prstGeom>
          <a:ln>
            <a:solidFill>
              <a:srgbClr val="FF0000"/>
            </a:solidFill>
          </a:ln>
        </p:spPr>
        <p:txBody>
          <a:bodyPr wrap="square">
            <a:spAutoFit/>
          </a:bodyPr>
          <a:lstStyle/>
          <a:p>
            <a:r>
              <a:rPr lang="en-US" sz="1600" dirty="0">
                <a:solidFill>
                  <a:srgbClr val="0000FF"/>
                </a:solidFill>
                <a:highlight>
                  <a:srgbClr val="FFFFFF"/>
                </a:highlight>
              </a:rPr>
              <a:t>&lt;</a:t>
            </a:r>
            <a:r>
              <a:rPr lang="en-US" sz="1600" dirty="0" err="1">
                <a:solidFill>
                  <a:srgbClr val="0000FF"/>
                </a:solidFill>
                <a:highlight>
                  <a:srgbClr val="FFFFFF"/>
                </a:highlight>
              </a:rPr>
              <a:t>textarea</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smtClean="0">
                <a:solidFill>
                  <a:srgbClr val="8000FF"/>
                </a:solidFill>
                <a:highlight>
                  <a:srgbClr val="FFFFFF"/>
                </a:highlight>
              </a:rPr>
              <a:t>comments" </a:t>
            </a:r>
            <a:r>
              <a:rPr lang="en-US" sz="1600" dirty="0" smtClean="0">
                <a:solidFill>
                  <a:srgbClr val="FF0000"/>
                </a:solidFill>
                <a:highlight>
                  <a:srgbClr val="FFFFFF"/>
                </a:highlight>
              </a:rPr>
              <a:t>cols</a:t>
            </a:r>
            <a:r>
              <a:rPr lang="en-US" sz="1600" dirty="0" smtClean="0">
                <a:solidFill>
                  <a:srgbClr val="000000"/>
                </a:solidFill>
                <a:highlight>
                  <a:srgbClr val="FFFFFF"/>
                </a:highlight>
              </a:rPr>
              <a:t>=</a:t>
            </a:r>
            <a:r>
              <a:rPr lang="en-US" sz="1600" b="1" dirty="0" smtClean="0">
                <a:solidFill>
                  <a:srgbClr val="8000FF"/>
                </a:solidFill>
                <a:highlight>
                  <a:srgbClr val="FFFFFF"/>
                </a:highlight>
              </a:rPr>
              <a:t>"30</a:t>
            </a:r>
            <a:r>
              <a:rPr lang="en-US" sz="1600" b="1" dirty="0">
                <a:solidFill>
                  <a:srgbClr val="8000FF"/>
                </a:solidFill>
                <a:highlight>
                  <a:srgbClr val="FFFFFF"/>
                </a:highlight>
              </a:rPr>
              <a:t>"</a:t>
            </a:r>
            <a:r>
              <a:rPr lang="en-US" sz="1600" dirty="0">
                <a:solidFill>
                  <a:srgbClr val="000000"/>
                </a:solidFill>
                <a:highlight>
                  <a:srgbClr val="FFFFFF"/>
                </a:highlight>
              </a:rPr>
              <a:t> </a:t>
            </a:r>
            <a:r>
              <a:rPr lang="en-US" sz="1600" dirty="0">
                <a:solidFill>
                  <a:srgbClr val="FF0000"/>
                </a:solidFill>
                <a:highlight>
                  <a:srgbClr val="FFFFFF"/>
                </a:highlight>
              </a:rPr>
              <a:t>rows</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smtClean="0">
                <a:solidFill>
                  <a:srgbClr val="8000FF"/>
                </a:solidFill>
                <a:highlight>
                  <a:srgbClr val="FFFFFF"/>
                </a:highlight>
              </a:rPr>
              <a:t>10"</a:t>
            </a:r>
            <a:r>
              <a:rPr lang="en-US" sz="1600" dirty="0" smtClean="0">
                <a:solidFill>
                  <a:srgbClr val="0000FF"/>
                </a:solidFill>
                <a:highlight>
                  <a:srgbClr val="FFFFFF"/>
                </a:highlight>
              </a:rPr>
              <a:t>&gt;</a:t>
            </a:r>
            <a:br>
              <a:rPr lang="en-US" sz="1600" dirty="0" smtClean="0">
                <a:solidFill>
                  <a:srgbClr val="0000FF"/>
                </a:solidFill>
                <a:highlight>
                  <a:srgbClr val="FFFFFF"/>
                </a:highlight>
              </a:rPr>
            </a:br>
            <a:r>
              <a:rPr lang="en-US" sz="1600" dirty="0" smtClean="0">
                <a:solidFill>
                  <a:srgbClr val="0000FF"/>
                </a:solidFill>
                <a:highlight>
                  <a:srgbClr val="FFFFFF"/>
                </a:highlight>
              </a:rPr>
              <a:t>     </a:t>
            </a:r>
            <a:r>
              <a:rPr lang="en-US" sz="1600" b="1" dirty="0" smtClean="0">
                <a:solidFill>
                  <a:srgbClr val="000000"/>
                </a:solidFill>
                <a:highlight>
                  <a:srgbClr val="FFFFFF"/>
                </a:highlight>
              </a:rPr>
              <a:t>Input </a:t>
            </a:r>
            <a:r>
              <a:rPr lang="en-US" sz="1600" b="1" dirty="0">
                <a:solidFill>
                  <a:srgbClr val="000000"/>
                </a:solidFill>
                <a:highlight>
                  <a:srgbClr val="FFFFFF"/>
                </a:highlight>
              </a:rPr>
              <a:t>y</a:t>
            </a:r>
            <a:r>
              <a:rPr lang="en-US" sz="1600" b="1" dirty="0" smtClean="0">
                <a:solidFill>
                  <a:srgbClr val="000000"/>
                </a:solidFill>
                <a:highlight>
                  <a:srgbClr val="FFFFFF"/>
                </a:highlight>
              </a:rPr>
              <a:t>our comments</a:t>
            </a:r>
            <a:br>
              <a:rPr lang="en-US" sz="1600" b="1" dirty="0" smtClean="0">
                <a:solidFill>
                  <a:srgbClr val="000000"/>
                </a:solidFill>
                <a:highlight>
                  <a:srgbClr val="FFFFFF"/>
                </a:highlight>
              </a:rPr>
            </a:br>
            <a:r>
              <a:rPr lang="en-US" sz="1600" dirty="0" smtClean="0">
                <a:solidFill>
                  <a:srgbClr val="0000FF"/>
                </a:solidFill>
                <a:highlight>
                  <a:srgbClr val="FFFFFF"/>
                </a:highlight>
              </a:rPr>
              <a:t>&lt;/</a:t>
            </a:r>
            <a:r>
              <a:rPr lang="en-US" sz="1600" dirty="0" err="1">
                <a:solidFill>
                  <a:srgbClr val="0000FF"/>
                </a:solidFill>
                <a:highlight>
                  <a:srgbClr val="FFFFFF"/>
                </a:highlight>
              </a:rPr>
              <a:t>textarea</a:t>
            </a:r>
            <a:r>
              <a:rPr lang="en-US" sz="1600" dirty="0">
                <a:solidFill>
                  <a:srgbClr val="0000FF"/>
                </a:solidFill>
                <a:highlight>
                  <a:srgbClr val="FFFFFF"/>
                </a:highlight>
              </a:rPr>
              <a:t>&gt;</a:t>
            </a:r>
            <a:endParaRPr lang="en-US" sz="16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6334" y="4058174"/>
            <a:ext cx="3267075" cy="241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09676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a:t>
            </a:r>
            <a:r>
              <a:rPr lang="en-US" dirty="0">
                <a:solidFill>
                  <a:srgbClr val="FF0000"/>
                </a:solidFill>
              </a:rPr>
              <a:t>button</a:t>
            </a:r>
            <a:r>
              <a:rPr lang="en-US" dirty="0"/>
              <a:t>&gt; Element</a:t>
            </a:r>
          </a:p>
        </p:txBody>
      </p:sp>
      <p:sp>
        <p:nvSpPr>
          <p:cNvPr id="3" name="Content Placeholder 2"/>
          <p:cNvSpPr>
            <a:spLocks noGrp="1"/>
          </p:cNvSpPr>
          <p:nvPr>
            <p:ph idx="1"/>
          </p:nvPr>
        </p:nvSpPr>
        <p:spPr/>
        <p:txBody>
          <a:bodyPr>
            <a:normAutofit/>
          </a:bodyPr>
          <a:lstStyle/>
          <a:p>
            <a:pPr>
              <a:lnSpc>
                <a:spcPct val="110000"/>
              </a:lnSpc>
              <a:buFont typeface="Arial" panose="020B0604020202020204" pitchFamily="34" charset="0"/>
              <a:buChar char="•"/>
            </a:pPr>
            <a:r>
              <a:rPr lang="en-US" sz="1800" dirty="0"/>
              <a:t> </a:t>
            </a:r>
            <a:r>
              <a:rPr lang="en-US" sz="1800" dirty="0" smtClean="0"/>
              <a:t> The </a:t>
            </a:r>
            <a:r>
              <a:rPr lang="en-US" sz="1800" b="1" dirty="0"/>
              <a:t>&lt;button&gt; </a:t>
            </a:r>
            <a:r>
              <a:rPr lang="en-US" sz="1800" dirty="0"/>
              <a:t>element </a:t>
            </a:r>
            <a:r>
              <a:rPr lang="en-US" sz="1800" dirty="0" smtClean="0"/>
              <a:t>provides an alternative (more flexible) </a:t>
            </a:r>
            <a:r>
              <a:rPr lang="en-US" sz="1800" dirty="0"/>
              <a:t>way to </a:t>
            </a:r>
            <a:r>
              <a:rPr lang="en-US" sz="1800" dirty="0" smtClean="0"/>
              <a:t>perform</a:t>
            </a:r>
            <a:br>
              <a:rPr lang="en-US" sz="1800" dirty="0" smtClean="0"/>
            </a:br>
            <a:r>
              <a:rPr lang="en-US" sz="1800" dirty="0" smtClean="0"/>
              <a:t>form submits/resets as well as providing a generic button that we can use for interactivity</a:t>
            </a:r>
            <a:endParaRPr lang="en-US" sz="1800" dirty="0"/>
          </a:p>
          <a:p>
            <a:pPr>
              <a:lnSpc>
                <a:spcPct val="110000"/>
              </a:lnSpc>
              <a:buFont typeface="Arial" panose="020B0604020202020204" pitchFamily="34" charset="0"/>
              <a:buChar char="•"/>
            </a:pPr>
            <a:r>
              <a:rPr lang="en-US" sz="1800" b="1" dirty="0" smtClean="0"/>
              <a:t>  Syntax</a:t>
            </a:r>
            <a:r>
              <a:rPr lang="en-US" sz="1800" b="1" dirty="0"/>
              <a:t>:</a:t>
            </a:r>
          </a:p>
          <a:p>
            <a:pPr>
              <a:lnSpc>
                <a:spcPct val="110000"/>
              </a:lnSpc>
              <a:buFont typeface="Arial" panose="020B0604020202020204" pitchFamily="34" charset="0"/>
              <a:buChar char="•"/>
            </a:pPr>
            <a:r>
              <a:rPr lang="en-US" sz="1800" b="1" dirty="0" smtClean="0"/>
              <a:t>  &lt;</a:t>
            </a:r>
            <a:r>
              <a:rPr lang="en-US" sz="1800" b="1" dirty="0"/>
              <a:t>button&gt;</a:t>
            </a:r>
            <a:r>
              <a:rPr lang="en-US" sz="1800" dirty="0"/>
              <a:t> content showing on button </a:t>
            </a:r>
            <a:r>
              <a:rPr lang="en-US" sz="1800" b="1" dirty="0"/>
              <a:t>&lt;/button&gt;</a:t>
            </a:r>
          </a:p>
          <a:p>
            <a:pPr>
              <a:lnSpc>
                <a:spcPct val="110000"/>
              </a:lnSpc>
              <a:buFont typeface="Arial" panose="020B0604020202020204" pitchFamily="34" charset="0"/>
              <a:buChar char="•"/>
            </a:pPr>
            <a:r>
              <a:rPr lang="en-US" sz="1800" b="1" dirty="0" smtClean="0"/>
              <a:t>  Type </a:t>
            </a:r>
            <a:r>
              <a:rPr lang="en-US" sz="1800" b="1" dirty="0"/>
              <a:t>attributes:</a:t>
            </a:r>
          </a:p>
          <a:p>
            <a:pPr lvl="1">
              <a:lnSpc>
                <a:spcPct val="100000"/>
              </a:lnSpc>
              <a:spcBef>
                <a:spcPts val="1200"/>
              </a:spcBef>
              <a:buFont typeface="Arial" panose="020B0604020202020204" pitchFamily="34" charset="0"/>
              <a:buChar char="•"/>
            </a:pPr>
            <a:r>
              <a:rPr lang="en-US" dirty="0"/>
              <a:t>&lt;button type="</a:t>
            </a:r>
            <a:r>
              <a:rPr lang="en-US" dirty="0">
                <a:solidFill>
                  <a:srgbClr val="FF0000"/>
                </a:solidFill>
              </a:rPr>
              <a:t>submit</a:t>
            </a:r>
            <a:r>
              <a:rPr lang="en-US" dirty="0"/>
              <a:t>"&gt; </a:t>
            </a:r>
          </a:p>
          <a:p>
            <a:pPr lvl="1">
              <a:lnSpc>
                <a:spcPct val="100000"/>
              </a:lnSpc>
              <a:spcBef>
                <a:spcPts val="0"/>
              </a:spcBef>
              <a:buFont typeface="Arial" panose="020B0604020202020204" pitchFamily="34" charset="0"/>
              <a:buChar char="•"/>
            </a:pPr>
            <a:r>
              <a:rPr lang="en-US" dirty="0"/>
              <a:t>&lt;button type="</a:t>
            </a:r>
            <a:r>
              <a:rPr lang="en-US" dirty="0">
                <a:solidFill>
                  <a:srgbClr val="FF0000"/>
                </a:solidFill>
              </a:rPr>
              <a:t>reset</a:t>
            </a:r>
            <a:r>
              <a:rPr lang="en-US" dirty="0"/>
              <a:t>"&gt; </a:t>
            </a:r>
          </a:p>
          <a:p>
            <a:pPr lvl="1">
              <a:lnSpc>
                <a:spcPct val="100000"/>
              </a:lnSpc>
              <a:spcBef>
                <a:spcPts val="0"/>
              </a:spcBef>
              <a:buFont typeface="Arial" panose="020B0604020202020204" pitchFamily="34" charset="0"/>
              <a:buChar char="•"/>
            </a:pPr>
            <a:r>
              <a:rPr lang="en-US" dirty="0"/>
              <a:t>&lt;button type="</a:t>
            </a:r>
            <a:r>
              <a:rPr lang="en-US" dirty="0">
                <a:solidFill>
                  <a:srgbClr val="FF0000"/>
                </a:solidFill>
              </a:rPr>
              <a:t>button</a:t>
            </a:r>
            <a:r>
              <a:rPr lang="en-US" dirty="0"/>
              <a:t>"&gt; </a:t>
            </a:r>
          </a:p>
          <a:p>
            <a:pPr>
              <a:lnSpc>
                <a:spcPct val="110000"/>
              </a:lnSpc>
              <a:buFont typeface="Arial" panose="020B0604020202020204" pitchFamily="34" charset="0"/>
              <a:buChar char="•"/>
            </a:pPr>
            <a:r>
              <a:rPr lang="en-US" sz="1800" b="1" dirty="0" smtClean="0"/>
              <a:t> Example:</a:t>
            </a:r>
          </a:p>
          <a:p>
            <a:pPr>
              <a:lnSpc>
                <a:spcPct val="110000"/>
              </a:lnSpc>
              <a:buFont typeface="Arial" panose="020B0604020202020204" pitchFamily="34" charset="0"/>
              <a:buChar char="•"/>
            </a:pPr>
            <a:endParaRPr lang="en-US" sz="1800" b="1" dirty="0"/>
          </a:p>
        </p:txBody>
      </p:sp>
      <p:sp>
        <p:nvSpPr>
          <p:cNvPr id="4" name="Rectangle 3"/>
          <p:cNvSpPr/>
          <p:nvPr/>
        </p:nvSpPr>
        <p:spPr>
          <a:xfrm>
            <a:off x="2203268" y="5248144"/>
            <a:ext cx="7689669" cy="338554"/>
          </a:xfrm>
          <a:prstGeom prst="rect">
            <a:avLst/>
          </a:prstGeom>
        </p:spPr>
        <p:txBody>
          <a:bodyPr wrap="square">
            <a:spAutoFit/>
          </a:bodyPr>
          <a:lstStyle/>
          <a:p>
            <a:r>
              <a:rPr lang="en-US" sz="1600" dirty="0">
                <a:solidFill>
                  <a:srgbClr val="0000FF"/>
                </a:solidFill>
                <a:highlight>
                  <a:srgbClr val="FFFFFF"/>
                </a:highlight>
              </a:rPr>
              <a:t>&lt;button</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"button"</a:t>
            </a:r>
            <a:r>
              <a:rPr lang="en-US" sz="1600" dirty="0">
                <a:solidFill>
                  <a:srgbClr val="000000"/>
                </a:solidFill>
                <a:highlight>
                  <a:srgbClr val="FFFFFF"/>
                </a:highlight>
              </a:rPr>
              <a:t> </a:t>
            </a:r>
            <a:r>
              <a:rPr lang="en-US" sz="1600" dirty="0" err="1">
                <a:solidFill>
                  <a:srgbClr val="FF0000"/>
                </a:solidFill>
                <a:highlight>
                  <a:srgbClr val="FFFFFF"/>
                </a:highlight>
              </a:rPr>
              <a:t>onclick</a:t>
            </a:r>
            <a:r>
              <a:rPr lang="en-US" sz="1600" dirty="0">
                <a:solidFill>
                  <a:srgbClr val="000000"/>
                </a:solidFill>
                <a:highlight>
                  <a:srgbClr val="FFFFFF"/>
                </a:highlight>
              </a:rPr>
              <a:t>=</a:t>
            </a:r>
            <a:r>
              <a:rPr lang="en-US" sz="1600" b="1" dirty="0">
                <a:solidFill>
                  <a:srgbClr val="8000FF"/>
                </a:solidFill>
                <a:highlight>
                  <a:srgbClr val="FFFFFF"/>
                </a:highlight>
              </a:rPr>
              <a:t>"console.log('Button was clicked</a:t>
            </a:r>
            <a:r>
              <a:rPr lang="en-US" sz="1600" b="1" dirty="0" smtClean="0">
                <a:solidFill>
                  <a:srgbClr val="8000FF"/>
                </a:solidFill>
                <a:highlight>
                  <a:srgbClr val="FFFFFF"/>
                </a:highlight>
              </a:rPr>
              <a:t>!');"</a:t>
            </a:r>
            <a:r>
              <a:rPr lang="en-US" sz="1600" dirty="0" smtClean="0">
                <a:solidFill>
                  <a:srgbClr val="0000FF"/>
                </a:solidFill>
                <a:highlight>
                  <a:srgbClr val="FFFFFF"/>
                </a:highlight>
              </a:rPr>
              <a:t>&gt;</a:t>
            </a:r>
            <a:r>
              <a:rPr lang="en-US" sz="1600" b="1" dirty="0">
                <a:solidFill>
                  <a:srgbClr val="000000"/>
                </a:solidFill>
                <a:highlight>
                  <a:srgbClr val="FFFFFF"/>
                </a:highlight>
              </a:rPr>
              <a:t>Click Me!</a:t>
            </a:r>
            <a:r>
              <a:rPr lang="en-US" sz="1600" dirty="0">
                <a:solidFill>
                  <a:srgbClr val="0000FF"/>
                </a:solidFill>
                <a:highlight>
                  <a:srgbClr val="FFFFFF"/>
                </a:highlight>
              </a:rPr>
              <a:t>&lt;/button&gt;</a:t>
            </a:r>
            <a:endParaRPr lang="en-US" sz="1600" dirty="0"/>
          </a:p>
        </p:txBody>
      </p:sp>
      <p:sp>
        <p:nvSpPr>
          <p:cNvPr id="5" name="직사각형 4"/>
          <p:cNvSpPr/>
          <p:nvPr/>
        </p:nvSpPr>
        <p:spPr>
          <a:xfrm>
            <a:off x="1245996" y="3114989"/>
            <a:ext cx="4642338" cy="4119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7305" y="5197902"/>
            <a:ext cx="1181100"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02149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Grouping</a:t>
            </a:r>
            <a:r>
              <a:rPr lang="en-US" dirty="0"/>
              <a:t> </a:t>
            </a:r>
            <a:r>
              <a:rPr lang="en-US" dirty="0">
                <a:solidFill>
                  <a:srgbClr val="FF0000"/>
                </a:solidFill>
              </a:rPr>
              <a:t>Fields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t>
            </a:r>
            <a:r>
              <a:rPr lang="en-US" b="1" dirty="0" smtClean="0"/>
              <a:t>&lt;</a:t>
            </a:r>
            <a:r>
              <a:rPr lang="en-US" b="1" dirty="0" err="1">
                <a:solidFill>
                  <a:srgbClr val="FF0000"/>
                </a:solidFill>
              </a:rPr>
              <a:t>fieldset</a:t>
            </a:r>
            <a:r>
              <a:rPr lang="en-US" b="1" dirty="0"/>
              <a:t>&gt; </a:t>
            </a:r>
            <a:r>
              <a:rPr lang="en-US" dirty="0"/>
              <a:t>tags: grouping the fields</a:t>
            </a:r>
          </a:p>
          <a:p>
            <a:pPr>
              <a:buFont typeface="Arial" panose="020B0604020202020204" pitchFamily="34" charset="0"/>
              <a:buChar char="•"/>
            </a:pPr>
            <a:r>
              <a:rPr lang="en-US" dirty="0" smtClean="0"/>
              <a:t>  </a:t>
            </a:r>
            <a:r>
              <a:rPr lang="en-US" b="1" dirty="0" smtClean="0"/>
              <a:t>&lt;</a:t>
            </a:r>
            <a:r>
              <a:rPr lang="en-US" b="1" dirty="0">
                <a:solidFill>
                  <a:srgbClr val="FF0000"/>
                </a:solidFill>
              </a:rPr>
              <a:t>legend</a:t>
            </a:r>
            <a:r>
              <a:rPr lang="en-US" b="1" dirty="0"/>
              <a:t>&gt; </a:t>
            </a:r>
            <a:r>
              <a:rPr lang="en-US" dirty="0"/>
              <a:t>tags: specifying a title for the </a:t>
            </a:r>
            <a:r>
              <a:rPr lang="en-US" dirty="0" smtClean="0"/>
              <a:t>group</a:t>
            </a:r>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r>
              <a:rPr lang="en-US" dirty="0"/>
              <a:t> Example: </a:t>
            </a:r>
            <a:r>
              <a:rPr lang="en-US" dirty="0" smtClean="0">
                <a:hlinkClick r:id="rId2"/>
              </a:rPr>
              <a:t>fieldset-label-button.html</a:t>
            </a:r>
            <a:endParaRPr lang="en-US" dirty="0"/>
          </a:p>
          <a:p>
            <a:pPr>
              <a:buFont typeface="Arial" panose="020B0604020202020204" pitchFamily="34" charset="0"/>
              <a:buChar char="•"/>
            </a:pPr>
            <a:endParaRPr lang="en-US" dirty="0"/>
          </a:p>
        </p:txBody>
      </p:sp>
      <p:sp>
        <p:nvSpPr>
          <p:cNvPr id="4" name="Rectangle 3"/>
          <p:cNvSpPr/>
          <p:nvPr/>
        </p:nvSpPr>
        <p:spPr>
          <a:xfrm>
            <a:off x="1497874" y="2860825"/>
            <a:ext cx="7933509" cy="1815882"/>
          </a:xfrm>
          <a:prstGeom prst="rect">
            <a:avLst/>
          </a:prstGeom>
        </p:spPr>
        <p:txBody>
          <a:bodyPr wrap="square">
            <a:spAutoFit/>
          </a:bodyPr>
          <a:lstStyle/>
          <a:p>
            <a:r>
              <a:rPr lang="en-US" sz="1600" dirty="0">
                <a:solidFill>
                  <a:srgbClr val="0000FF"/>
                </a:solidFill>
                <a:highlight>
                  <a:srgbClr val="FFFFFF"/>
                </a:highlight>
              </a:rPr>
              <a:t>&lt;</a:t>
            </a:r>
            <a:r>
              <a:rPr lang="en-US" sz="1600" dirty="0" err="1">
                <a:solidFill>
                  <a:srgbClr val="0000FF"/>
                </a:solidFill>
                <a:highlight>
                  <a:srgbClr val="FFFFFF"/>
                </a:highlight>
              </a:rPr>
              <a:t>fieldset</a:t>
            </a:r>
            <a:r>
              <a:rPr lang="en-US" sz="1600" dirty="0">
                <a:solidFill>
                  <a:srgbClr val="0000FF"/>
                </a:solidFill>
                <a:highlight>
                  <a:srgbClr val="FFFFFF"/>
                </a:highlight>
              </a:rPr>
              <a:t>&gt;</a:t>
            </a:r>
            <a:endParaRPr lang="en-US" sz="1600" b="1" dirty="0">
              <a:solidFill>
                <a:srgbClr val="000000"/>
              </a:solidFill>
              <a:highlight>
                <a:srgbClr val="FFFFFF"/>
              </a:highlight>
            </a:endParaRPr>
          </a:p>
          <a:p>
            <a:r>
              <a:rPr lang="en-US" sz="1600" dirty="0" smtClean="0">
                <a:solidFill>
                  <a:srgbClr val="0000FF"/>
                </a:solidFill>
                <a:highlight>
                  <a:srgbClr val="FFFFFF"/>
                </a:highlight>
              </a:rPr>
              <a:t>     &lt;</a:t>
            </a:r>
            <a:r>
              <a:rPr lang="en-US" sz="1600" dirty="0">
                <a:solidFill>
                  <a:srgbClr val="0000FF"/>
                </a:solidFill>
                <a:highlight>
                  <a:srgbClr val="FFFFFF"/>
                </a:highlight>
              </a:rPr>
              <a:t>legend&gt;</a:t>
            </a:r>
            <a:r>
              <a:rPr lang="en-US" sz="1600" b="1" dirty="0">
                <a:solidFill>
                  <a:srgbClr val="000000"/>
                </a:solidFill>
                <a:highlight>
                  <a:srgbClr val="FFFFFF"/>
                </a:highlight>
              </a:rPr>
              <a:t>Personal Information</a:t>
            </a:r>
            <a:r>
              <a:rPr lang="en-US" sz="1600" dirty="0">
                <a:solidFill>
                  <a:srgbClr val="0000FF"/>
                </a:solidFill>
                <a:highlight>
                  <a:srgbClr val="FFFFFF"/>
                </a:highlight>
              </a:rPr>
              <a:t>&lt;/legend&gt;</a:t>
            </a:r>
            <a:endParaRPr lang="en-US" sz="1600" b="1" dirty="0">
              <a:solidFill>
                <a:srgbClr val="000000"/>
              </a:solidFill>
              <a:highlight>
                <a:srgbClr val="FFFFFF"/>
              </a:highlight>
            </a:endParaRPr>
          </a:p>
          <a:p>
            <a:r>
              <a:rPr lang="en-US" sz="1600" b="1" dirty="0" smtClean="0">
                <a:solidFill>
                  <a:srgbClr val="000000"/>
                </a:solidFill>
                <a:highlight>
                  <a:srgbClr val="FFFFFF"/>
                </a:highlight>
              </a:rPr>
              <a:t>     First </a:t>
            </a:r>
            <a:r>
              <a:rPr lang="en-US" sz="1600" b="1" dirty="0">
                <a:solidFill>
                  <a:srgbClr val="000000"/>
                </a:solidFill>
                <a:highlight>
                  <a:srgbClr val="FFFFFF"/>
                </a:highlight>
              </a:rPr>
              <a:t>Name: </a:t>
            </a:r>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"text"</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err="1">
                <a:solidFill>
                  <a:srgbClr val="8000FF"/>
                </a:solidFill>
                <a:highlight>
                  <a:srgbClr val="FFFFFF"/>
                </a:highlight>
              </a:rPr>
              <a:t>fname</a:t>
            </a:r>
            <a:r>
              <a:rPr lang="en-US" sz="1600" b="1" dirty="0">
                <a:solidFill>
                  <a:srgbClr val="8000FF"/>
                </a:solidFill>
                <a:highlight>
                  <a:srgbClr val="FFFFFF"/>
                </a:highlight>
              </a:rPr>
              <a:t>"</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err="1" smtClean="0">
                <a:solidFill>
                  <a:srgbClr val="8000FF"/>
                </a:solidFill>
                <a:highlight>
                  <a:srgbClr val="FFFFFF"/>
                </a:highlight>
              </a:rPr>
              <a:t>fname</a:t>
            </a:r>
            <a:r>
              <a:rPr lang="en-US" sz="1600" b="1" dirty="0">
                <a:solidFill>
                  <a:srgbClr val="8000FF"/>
                </a:solidFill>
                <a:highlight>
                  <a:srgbClr val="FFFFFF"/>
                </a:highlight>
              </a:rPr>
              <a:t>"</a:t>
            </a:r>
            <a:r>
              <a:rPr lang="en-US" sz="1600" dirty="0">
                <a:solidFill>
                  <a:srgbClr val="000000"/>
                </a:solidFill>
                <a:highlight>
                  <a:srgbClr val="FFFFFF"/>
                </a:highlight>
              </a:rPr>
              <a:t> </a:t>
            </a:r>
            <a:r>
              <a:rPr lang="en-US" sz="1600" dirty="0">
                <a:solidFill>
                  <a:srgbClr val="0000FF"/>
                </a:solidFill>
                <a:highlight>
                  <a:srgbClr val="FFFFFF"/>
                </a:highlight>
              </a:rPr>
              <a:t>/&gt;&lt;</a:t>
            </a:r>
            <a:r>
              <a:rPr lang="en-US" sz="1600" dirty="0" err="1">
                <a:solidFill>
                  <a:srgbClr val="0000FF"/>
                </a:solidFill>
                <a:highlight>
                  <a:srgbClr val="FFFFFF"/>
                </a:highlight>
              </a:rPr>
              <a:t>br</a:t>
            </a:r>
            <a:r>
              <a:rPr lang="en-US" sz="1600" dirty="0">
                <a:solidFill>
                  <a:srgbClr val="0000FF"/>
                </a:solidFill>
                <a:highlight>
                  <a:srgbClr val="FFFFFF"/>
                </a:highlight>
              </a:rPr>
              <a:t>&gt;</a:t>
            </a:r>
            <a:r>
              <a:rPr lang="en-US" sz="1600" b="1" dirty="0">
                <a:solidFill>
                  <a:srgbClr val="000000"/>
                </a:solidFill>
                <a:highlight>
                  <a:srgbClr val="FFFFFF"/>
                </a:highlight>
              </a:rPr>
              <a:t>  </a:t>
            </a:r>
          </a:p>
          <a:p>
            <a:r>
              <a:rPr lang="en-US" sz="1600" b="1" dirty="0" smtClean="0">
                <a:solidFill>
                  <a:srgbClr val="000000"/>
                </a:solidFill>
                <a:highlight>
                  <a:srgbClr val="FFFFFF"/>
                </a:highlight>
              </a:rPr>
              <a:t>     Last </a:t>
            </a:r>
            <a:r>
              <a:rPr lang="en-US" sz="1600" b="1" dirty="0">
                <a:solidFill>
                  <a:srgbClr val="000000"/>
                </a:solidFill>
                <a:highlight>
                  <a:srgbClr val="FFFFFF"/>
                </a:highlight>
              </a:rPr>
              <a:t>Name: </a:t>
            </a:r>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"text"</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err="1">
                <a:solidFill>
                  <a:srgbClr val="8000FF"/>
                </a:solidFill>
                <a:highlight>
                  <a:srgbClr val="FFFFFF"/>
                </a:highlight>
              </a:rPr>
              <a:t>lname</a:t>
            </a:r>
            <a:r>
              <a:rPr lang="en-US" sz="1600" b="1" dirty="0">
                <a:solidFill>
                  <a:srgbClr val="8000FF"/>
                </a:solidFill>
                <a:highlight>
                  <a:srgbClr val="FFFFFF"/>
                </a:highlight>
              </a:rPr>
              <a:t>"</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err="1">
                <a:solidFill>
                  <a:srgbClr val="8000FF"/>
                </a:solidFill>
                <a:highlight>
                  <a:srgbClr val="FFFFFF"/>
                </a:highlight>
              </a:rPr>
              <a:t>lname</a:t>
            </a:r>
            <a:r>
              <a:rPr lang="en-US" sz="1600" b="1" dirty="0">
                <a:solidFill>
                  <a:srgbClr val="8000FF"/>
                </a:solidFill>
                <a:highlight>
                  <a:srgbClr val="FFFFFF"/>
                </a:highlight>
              </a:rPr>
              <a:t>"</a:t>
            </a:r>
            <a:r>
              <a:rPr lang="en-US" sz="1600" dirty="0">
                <a:solidFill>
                  <a:srgbClr val="000000"/>
                </a:solidFill>
                <a:highlight>
                  <a:srgbClr val="FFFFFF"/>
                </a:highlight>
              </a:rPr>
              <a:t> </a:t>
            </a:r>
            <a:r>
              <a:rPr lang="en-US" sz="1600" dirty="0">
                <a:solidFill>
                  <a:srgbClr val="0000FF"/>
                </a:solidFill>
                <a:highlight>
                  <a:srgbClr val="FFFFFF"/>
                </a:highlight>
              </a:rPr>
              <a:t>/&gt;</a:t>
            </a:r>
            <a:r>
              <a:rPr lang="en-US" sz="1600" b="1" dirty="0">
                <a:solidFill>
                  <a:srgbClr val="000000"/>
                </a:solidFill>
                <a:highlight>
                  <a:srgbClr val="FFFFFF"/>
                </a:highlight>
              </a:rPr>
              <a:t>  </a:t>
            </a:r>
            <a:r>
              <a:rPr lang="en-US" sz="1600" dirty="0">
                <a:solidFill>
                  <a:srgbClr val="0000FF"/>
                </a:solidFill>
                <a:highlight>
                  <a:srgbClr val="FFFFFF"/>
                </a:highlight>
              </a:rPr>
              <a:t>&lt;</a:t>
            </a:r>
            <a:r>
              <a:rPr lang="en-US" sz="1600" dirty="0" err="1">
                <a:solidFill>
                  <a:srgbClr val="0000FF"/>
                </a:solidFill>
                <a:highlight>
                  <a:srgbClr val="FFFFFF"/>
                </a:highlight>
              </a:rPr>
              <a:t>br</a:t>
            </a:r>
            <a:r>
              <a:rPr lang="en-US" sz="1600" dirty="0">
                <a:solidFill>
                  <a:srgbClr val="0000FF"/>
                </a:solidFill>
                <a:highlight>
                  <a:srgbClr val="FFFFFF"/>
                </a:highlight>
              </a:rPr>
              <a:t>&gt;</a:t>
            </a:r>
            <a:r>
              <a:rPr lang="en-US" sz="1600" b="1" dirty="0">
                <a:solidFill>
                  <a:srgbClr val="000000"/>
                </a:solidFill>
                <a:highlight>
                  <a:srgbClr val="FFFFFF"/>
                </a:highlight>
              </a:rPr>
              <a:t>  </a:t>
            </a:r>
          </a:p>
          <a:p>
            <a:r>
              <a:rPr lang="en-US" sz="1600" b="1" dirty="0" smtClean="0">
                <a:solidFill>
                  <a:srgbClr val="000000"/>
                </a:solidFill>
                <a:highlight>
                  <a:srgbClr val="FFFFFF"/>
                </a:highlight>
              </a:rPr>
              <a:t>     Email</a:t>
            </a:r>
            <a:r>
              <a:rPr lang="en-US" sz="1600" b="1" dirty="0">
                <a:solidFill>
                  <a:srgbClr val="000000"/>
                </a:solidFill>
                <a:highlight>
                  <a:srgbClr val="FFFFFF"/>
                </a:highlight>
              </a:rPr>
              <a:t>: </a:t>
            </a:r>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"email"</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"name3"</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"email"</a:t>
            </a:r>
            <a:r>
              <a:rPr lang="en-US" sz="1600" dirty="0">
                <a:solidFill>
                  <a:srgbClr val="000000"/>
                </a:solidFill>
                <a:highlight>
                  <a:srgbClr val="FFFFFF"/>
                </a:highlight>
              </a:rPr>
              <a:t> </a:t>
            </a:r>
            <a:r>
              <a:rPr lang="en-US" sz="1600" dirty="0">
                <a:solidFill>
                  <a:srgbClr val="0000FF"/>
                </a:solidFill>
                <a:highlight>
                  <a:srgbClr val="FFFFFF"/>
                </a:highlight>
              </a:rPr>
              <a:t>/&gt;</a:t>
            </a:r>
            <a:r>
              <a:rPr lang="en-US" sz="1600" b="1" dirty="0">
                <a:solidFill>
                  <a:srgbClr val="000000"/>
                </a:solidFill>
                <a:highlight>
                  <a:srgbClr val="FFFFFF"/>
                </a:highlight>
              </a:rPr>
              <a:t> </a:t>
            </a:r>
            <a:r>
              <a:rPr lang="en-US" sz="1600" dirty="0">
                <a:solidFill>
                  <a:srgbClr val="0000FF"/>
                </a:solidFill>
                <a:highlight>
                  <a:srgbClr val="FFFFFF"/>
                </a:highlight>
              </a:rPr>
              <a:t>&lt;</a:t>
            </a:r>
            <a:r>
              <a:rPr lang="en-US" sz="1600" dirty="0" err="1">
                <a:solidFill>
                  <a:srgbClr val="0000FF"/>
                </a:solidFill>
                <a:highlight>
                  <a:srgbClr val="FFFFFF"/>
                </a:highlight>
              </a:rPr>
              <a:t>br</a:t>
            </a:r>
            <a:r>
              <a:rPr lang="en-US" sz="1600" dirty="0">
                <a:solidFill>
                  <a:srgbClr val="000000"/>
                </a:solidFill>
                <a:highlight>
                  <a:srgbClr val="FFFFFF"/>
                </a:highlight>
              </a:rPr>
              <a:t> </a:t>
            </a:r>
            <a:r>
              <a:rPr lang="en-US" sz="1600" dirty="0">
                <a:solidFill>
                  <a:srgbClr val="0000FF"/>
                </a:solidFill>
                <a:highlight>
                  <a:srgbClr val="FFFFFF"/>
                </a:highlight>
              </a:rPr>
              <a:t>/&gt;</a:t>
            </a:r>
            <a:r>
              <a:rPr lang="en-US" sz="1600" b="1" dirty="0">
                <a:solidFill>
                  <a:srgbClr val="000000"/>
                </a:solidFill>
                <a:highlight>
                  <a:srgbClr val="FFFFFF"/>
                </a:highlight>
              </a:rPr>
              <a:t>  </a:t>
            </a:r>
          </a:p>
          <a:p>
            <a:r>
              <a:rPr lang="en-US" sz="1600" b="1" dirty="0" smtClean="0">
                <a:solidFill>
                  <a:srgbClr val="000000"/>
                </a:solidFill>
                <a:highlight>
                  <a:srgbClr val="FFFFFF"/>
                </a:highlight>
              </a:rPr>
              <a:t>     Telephone</a:t>
            </a:r>
            <a:r>
              <a:rPr lang="en-US" sz="1600" b="1" dirty="0">
                <a:solidFill>
                  <a:srgbClr val="000000"/>
                </a:solidFill>
                <a:highlight>
                  <a:srgbClr val="FFFFFF"/>
                </a:highlight>
              </a:rPr>
              <a:t>: </a:t>
            </a:r>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err="1">
                <a:solidFill>
                  <a:srgbClr val="8000FF"/>
                </a:solidFill>
                <a:highlight>
                  <a:srgbClr val="FFFFFF"/>
                </a:highlight>
              </a:rPr>
              <a:t>tel</a:t>
            </a:r>
            <a:r>
              <a:rPr lang="en-US" sz="1600" b="1" dirty="0">
                <a:solidFill>
                  <a:srgbClr val="8000FF"/>
                </a:solidFill>
                <a:highlight>
                  <a:srgbClr val="FFFFFF"/>
                </a:highlight>
              </a:rPr>
              <a:t>"</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"phone"</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"phone"</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"416-"</a:t>
            </a:r>
            <a:r>
              <a:rPr lang="en-US" sz="1600" dirty="0">
                <a:solidFill>
                  <a:srgbClr val="0000FF"/>
                </a:solidFill>
                <a:highlight>
                  <a:srgbClr val="FFFFFF"/>
                </a:highlight>
              </a:rPr>
              <a:t>/&gt;</a:t>
            </a:r>
            <a:endParaRPr lang="en-US" sz="1600" b="1" dirty="0">
              <a:solidFill>
                <a:srgbClr val="000000"/>
              </a:solidFill>
              <a:highlight>
                <a:srgbClr val="FFFFFF"/>
              </a:highlight>
            </a:endParaRPr>
          </a:p>
          <a:p>
            <a:r>
              <a:rPr lang="en-US" sz="1600" dirty="0" smtClean="0">
                <a:solidFill>
                  <a:srgbClr val="0000FF"/>
                </a:solidFill>
                <a:highlight>
                  <a:srgbClr val="FFFFFF"/>
                </a:highlight>
              </a:rPr>
              <a:t>&lt;/</a:t>
            </a:r>
            <a:r>
              <a:rPr lang="en-US" sz="1600" dirty="0" err="1">
                <a:solidFill>
                  <a:srgbClr val="0000FF"/>
                </a:solidFill>
                <a:highlight>
                  <a:srgbClr val="FFFFFF"/>
                </a:highlight>
              </a:rPr>
              <a:t>fieldset</a:t>
            </a:r>
            <a:r>
              <a:rPr lang="en-US" sz="1600" dirty="0">
                <a:solidFill>
                  <a:srgbClr val="0000FF"/>
                </a:solidFill>
                <a:highlight>
                  <a:srgbClr val="FFFFFF"/>
                </a:highlight>
              </a:rPr>
              <a:t>&gt;</a:t>
            </a:r>
            <a:r>
              <a:rPr lang="en-US" sz="1600" b="1" dirty="0">
                <a:solidFill>
                  <a:srgbClr val="000000"/>
                </a:solidFill>
                <a:highlight>
                  <a:srgbClr val="FFFFFF"/>
                </a:highlight>
              </a:rPr>
              <a:t> </a:t>
            </a:r>
            <a:endParaRPr lang="en-US" sz="1600"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9220" y="4429543"/>
            <a:ext cx="4124325" cy="2038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73155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a:t>
            </a:r>
            <a:r>
              <a:rPr lang="en-US" dirty="0">
                <a:solidFill>
                  <a:srgbClr val="FF0000"/>
                </a:solidFill>
              </a:rPr>
              <a:t>label</a:t>
            </a:r>
            <a:r>
              <a:rPr lang="en-US" dirty="0"/>
              <a:t>&gt; Element</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solidFill>
                  <a:srgbClr val="FF0000"/>
                </a:solidFill>
              </a:rPr>
              <a:t>  Define </a:t>
            </a:r>
            <a:r>
              <a:rPr lang="en-US" dirty="0">
                <a:solidFill>
                  <a:srgbClr val="FF0000"/>
                </a:solidFill>
              </a:rPr>
              <a:t>a label for </a:t>
            </a:r>
            <a:r>
              <a:rPr lang="en-US" dirty="0" smtClean="0">
                <a:solidFill>
                  <a:srgbClr val="FF0000"/>
                </a:solidFill>
              </a:rPr>
              <a:t>an </a:t>
            </a:r>
            <a:r>
              <a:rPr lang="en-US" b="1" dirty="0" smtClean="0">
                <a:solidFill>
                  <a:srgbClr val="FF0000"/>
                </a:solidFill>
              </a:rPr>
              <a:t>&lt;input</a:t>
            </a:r>
            <a:r>
              <a:rPr lang="en-US" b="1" dirty="0">
                <a:solidFill>
                  <a:srgbClr val="FF0000"/>
                </a:solidFill>
              </a:rPr>
              <a:t>&gt; </a:t>
            </a:r>
            <a:r>
              <a:rPr lang="en-US" dirty="0" smtClean="0">
                <a:solidFill>
                  <a:srgbClr val="FF0000"/>
                </a:solidFill>
              </a:rPr>
              <a:t>element.</a:t>
            </a:r>
            <a:endParaRPr lang="en-US" dirty="0">
              <a:solidFill>
                <a:srgbClr val="FF0000"/>
              </a:solidFill>
            </a:endParaRPr>
          </a:p>
          <a:p>
            <a:pPr lvl="1">
              <a:spcBef>
                <a:spcPts val="1200"/>
              </a:spcBef>
              <a:buFont typeface="Arial" panose="020B0604020202020204" pitchFamily="34" charset="0"/>
              <a:buChar char="•"/>
            </a:pPr>
            <a:r>
              <a:rPr lang="en-US" dirty="0" smtClean="0"/>
              <a:t>  It </a:t>
            </a:r>
            <a:r>
              <a:rPr lang="en-US" dirty="0"/>
              <a:t>does not render as anything special for the user. </a:t>
            </a:r>
          </a:p>
          <a:p>
            <a:pPr lvl="1">
              <a:buFont typeface="Arial" panose="020B0604020202020204" pitchFamily="34" charset="0"/>
              <a:buChar char="•"/>
            </a:pPr>
            <a:r>
              <a:rPr lang="en-US" dirty="0" smtClean="0"/>
              <a:t>  It </a:t>
            </a:r>
            <a:r>
              <a:rPr lang="en-US" dirty="0"/>
              <a:t>provides a usability improvement for mouse users, </a:t>
            </a:r>
          </a:p>
          <a:p>
            <a:pPr lvl="1">
              <a:buFont typeface="Arial" panose="020B0604020202020204" pitchFamily="34" charset="0"/>
              <a:buChar char="•"/>
            </a:pPr>
            <a:r>
              <a:rPr lang="en-US" dirty="0" smtClean="0">
                <a:solidFill>
                  <a:srgbClr val="FF0000"/>
                </a:solidFill>
              </a:rPr>
              <a:t>  if </a:t>
            </a:r>
            <a:r>
              <a:rPr lang="en-US" dirty="0">
                <a:solidFill>
                  <a:srgbClr val="FF0000"/>
                </a:solidFill>
              </a:rPr>
              <a:t>the user clicks on the text within the &lt;label&gt; element, it toggles the control</a:t>
            </a:r>
            <a:r>
              <a:rPr lang="en-US" dirty="0"/>
              <a:t>.</a:t>
            </a:r>
          </a:p>
          <a:p>
            <a:pPr>
              <a:buFont typeface="Arial" panose="020B0604020202020204" pitchFamily="34" charset="0"/>
              <a:buChar char="•"/>
            </a:pPr>
            <a:r>
              <a:rPr lang="en-US" dirty="0" smtClean="0"/>
              <a:t>  </a:t>
            </a:r>
            <a:r>
              <a:rPr lang="en-US" u="sng" dirty="0" smtClean="0"/>
              <a:t>The </a:t>
            </a:r>
            <a:r>
              <a:rPr lang="en-US" b="1" u="sng" dirty="0">
                <a:solidFill>
                  <a:srgbClr val="FF0000"/>
                </a:solidFill>
              </a:rPr>
              <a:t>for</a:t>
            </a:r>
            <a:r>
              <a:rPr lang="en-US" u="sng" dirty="0">
                <a:solidFill>
                  <a:srgbClr val="FF0000"/>
                </a:solidFill>
              </a:rPr>
              <a:t> </a:t>
            </a:r>
            <a:r>
              <a:rPr lang="en-US" b="1" u="sng" dirty="0"/>
              <a:t>attribute</a:t>
            </a:r>
            <a:r>
              <a:rPr lang="en-US" u="sng" dirty="0"/>
              <a:t> of the &lt;label&gt; tag should be equal to the </a:t>
            </a:r>
            <a:r>
              <a:rPr lang="en-US" b="1" u="sng" dirty="0">
                <a:solidFill>
                  <a:srgbClr val="FF0000"/>
                </a:solidFill>
              </a:rPr>
              <a:t>id</a:t>
            </a:r>
            <a:r>
              <a:rPr lang="en-US" u="sng" dirty="0">
                <a:solidFill>
                  <a:srgbClr val="FF0000"/>
                </a:solidFill>
              </a:rPr>
              <a:t> </a:t>
            </a:r>
            <a:r>
              <a:rPr lang="en-US" b="1" u="sng" dirty="0"/>
              <a:t>attribute</a:t>
            </a:r>
            <a:r>
              <a:rPr lang="en-US" u="sng" dirty="0"/>
              <a:t> of </a:t>
            </a:r>
            <a:r>
              <a:rPr lang="en-US" u="sng" dirty="0" smtClean="0"/>
              <a:t>the</a:t>
            </a:r>
            <a:br>
              <a:rPr lang="en-US" u="sng" dirty="0" smtClean="0"/>
            </a:br>
            <a:r>
              <a:rPr lang="en-US" u="sng" dirty="0" smtClean="0"/>
              <a:t>related </a:t>
            </a:r>
            <a:r>
              <a:rPr lang="en-US" u="sng" dirty="0"/>
              <a:t>element to bind them together</a:t>
            </a:r>
            <a:r>
              <a:rPr lang="en-US" dirty="0" smtClean="0"/>
              <a:t>.</a:t>
            </a:r>
          </a:p>
          <a:p>
            <a:pPr>
              <a:buFont typeface="Arial" panose="020B0604020202020204" pitchFamily="34" charset="0"/>
              <a:buChar char="•"/>
            </a:pPr>
            <a:r>
              <a:rPr lang="en-US" dirty="0"/>
              <a:t> Example: </a:t>
            </a:r>
            <a:r>
              <a:rPr lang="en-US" dirty="0" smtClean="0">
                <a:hlinkClick r:id="rId2"/>
              </a:rPr>
              <a:t>fieldset-label-button.html</a:t>
            </a:r>
            <a:endParaRPr lang="en-US" dirty="0"/>
          </a:p>
        </p:txBody>
      </p:sp>
    </p:spTree>
    <p:extLst>
      <p:ext uri="{BB962C8B-B14F-4D97-AF65-F5344CB8AC3E}">
        <p14:creationId xmlns:p14="http://schemas.microsoft.com/office/powerpoint/2010/main" val="2619757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&lt;label&gt; Element</a:t>
            </a:r>
          </a:p>
        </p:txBody>
      </p:sp>
      <p:sp>
        <p:nvSpPr>
          <p:cNvPr id="3" name="Content Placeholder 2"/>
          <p:cNvSpPr>
            <a:spLocks noGrp="1"/>
          </p:cNvSpPr>
          <p:nvPr>
            <p:ph idx="1"/>
          </p:nvPr>
        </p:nvSpPr>
        <p:spPr/>
        <p:txBody>
          <a:bodyPr/>
          <a:lstStyle/>
          <a:p>
            <a:endParaRPr lang="en-US" dirty="0" smtClean="0"/>
          </a:p>
          <a:p>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a:buFont typeface="Arial" panose="020B0604020202020204" pitchFamily="34" charset="0"/>
              <a:buChar char="•"/>
            </a:pPr>
            <a:r>
              <a:rPr lang="en-US" dirty="0" smtClean="0"/>
              <a:t>  Example</a:t>
            </a:r>
            <a:r>
              <a:rPr lang="en-US" dirty="0"/>
              <a:t>: </a:t>
            </a:r>
            <a:r>
              <a:rPr lang="en-US" dirty="0">
                <a:hlinkClick r:id="rId2"/>
              </a:rPr>
              <a:t>fieldset-label-button.html</a:t>
            </a:r>
            <a:endParaRPr lang="en-US" dirty="0"/>
          </a:p>
          <a:p>
            <a:endParaRPr lang="en-US" dirty="0"/>
          </a:p>
        </p:txBody>
      </p:sp>
      <p:sp>
        <p:nvSpPr>
          <p:cNvPr id="4" name="Rectangle 3"/>
          <p:cNvSpPr/>
          <p:nvPr/>
        </p:nvSpPr>
        <p:spPr>
          <a:xfrm>
            <a:off x="1097280" y="1931521"/>
            <a:ext cx="6435634" cy="3293209"/>
          </a:xfrm>
          <a:prstGeom prst="rect">
            <a:avLst/>
          </a:prstGeom>
        </p:spPr>
        <p:txBody>
          <a:bodyPr wrap="square">
            <a:spAutoFit/>
          </a:bodyPr>
          <a:lstStyle/>
          <a:p>
            <a:r>
              <a:rPr lang="en-US" sz="1600" dirty="0">
                <a:solidFill>
                  <a:srgbClr val="0000FF"/>
                </a:solidFill>
                <a:highlight>
                  <a:srgbClr val="FFFFFF"/>
                </a:highlight>
              </a:rPr>
              <a:t>&lt;h4&gt;</a:t>
            </a:r>
            <a:r>
              <a:rPr lang="en-US" sz="1600" b="1" dirty="0">
                <a:solidFill>
                  <a:srgbClr val="000000"/>
                </a:solidFill>
                <a:highlight>
                  <a:srgbClr val="FFFFFF"/>
                </a:highlight>
              </a:rPr>
              <a:t>Label example 1</a:t>
            </a:r>
            <a:r>
              <a:rPr lang="en-US" sz="1600" dirty="0">
                <a:solidFill>
                  <a:srgbClr val="0000FF"/>
                </a:solidFill>
                <a:highlight>
                  <a:srgbClr val="FFFFFF"/>
                </a:highlight>
              </a:rPr>
              <a:t>&lt;/h4&gt;</a:t>
            </a:r>
            <a:endParaRPr lang="en-US" sz="1600" b="1" dirty="0">
              <a:solidFill>
                <a:srgbClr val="000000"/>
              </a:solidFill>
              <a:highlight>
                <a:srgbClr val="FFFFFF"/>
              </a:highlight>
            </a:endParaRPr>
          </a:p>
          <a:p>
            <a:r>
              <a:rPr lang="en-US" sz="1600" dirty="0" smtClean="0">
                <a:solidFill>
                  <a:srgbClr val="0000FF"/>
                </a:solidFill>
                <a:highlight>
                  <a:srgbClr val="FFFFFF"/>
                </a:highlight>
              </a:rPr>
              <a:t>&lt;</a:t>
            </a:r>
            <a:r>
              <a:rPr lang="en-US" sz="1600" dirty="0">
                <a:solidFill>
                  <a:srgbClr val="0000FF"/>
                </a:solidFill>
                <a:highlight>
                  <a:srgbClr val="FFFFFF"/>
                </a:highlight>
              </a:rPr>
              <a:t>div&gt;</a:t>
            </a:r>
            <a:endParaRPr lang="en-US" sz="1600" b="1" dirty="0">
              <a:solidFill>
                <a:srgbClr val="000000"/>
              </a:solidFill>
              <a:highlight>
                <a:srgbClr val="FFFFFF"/>
              </a:highlight>
            </a:endParaRPr>
          </a:p>
          <a:p>
            <a:r>
              <a:rPr lang="en-US" sz="1600" b="1" dirty="0" smtClean="0">
                <a:solidFill>
                  <a:srgbClr val="000000"/>
                </a:solidFill>
                <a:highlight>
                  <a:srgbClr val="FFFFFF"/>
                </a:highlight>
              </a:rPr>
              <a:t>     </a:t>
            </a:r>
            <a:r>
              <a:rPr lang="en-US" sz="1600" dirty="0" smtClean="0">
                <a:solidFill>
                  <a:srgbClr val="0000FF"/>
                </a:solidFill>
                <a:highlight>
                  <a:srgbClr val="FFFFFF"/>
                </a:highlight>
              </a:rPr>
              <a:t>&lt;</a:t>
            </a:r>
            <a:r>
              <a:rPr lang="en-US" sz="1600" dirty="0">
                <a:solidFill>
                  <a:srgbClr val="0000FF"/>
                </a:solidFill>
                <a:highlight>
                  <a:srgbClr val="FFFFFF"/>
                </a:highlight>
              </a:rPr>
              <a:t>label</a:t>
            </a:r>
            <a:r>
              <a:rPr lang="en-US" sz="1600" dirty="0">
                <a:solidFill>
                  <a:srgbClr val="000000"/>
                </a:solidFill>
                <a:highlight>
                  <a:srgbClr val="FFFFFF"/>
                </a:highlight>
              </a:rPr>
              <a:t> </a:t>
            </a:r>
            <a:r>
              <a:rPr lang="en-US" sz="1600" dirty="0">
                <a:solidFill>
                  <a:srgbClr val="FF0000"/>
                </a:solidFill>
                <a:highlight>
                  <a:srgbClr val="FFFFFF"/>
                </a:highlight>
              </a:rPr>
              <a:t>for</a:t>
            </a:r>
            <a:r>
              <a:rPr lang="en-US" sz="1600" dirty="0">
                <a:solidFill>
                  <a:srgbClr val="000000"/>
                </a:solidFill>
                <a:highlight>
                  <a:srgbClr val="FFFFFF"/>
                </a:highlight>
              </a:rPr>
              <a:t>=</a:t>
            </a:r>
            <a:r>
              <a:rPr lang="en-US" sz="1600" b="1" dirty="0">
                <a:solidFill>
                  <a:srgbClr val="8000FF"/>
                </a:solidFill>
                <a:highlight>
                  <a:srgbClr val="FFFFFF"/>
                </a:highlight>
              </a:rPr>
              <a:t>"entry1"</a:t>
            </a:r>
            <a:r>
              <a:rPr lang="en-US" sz="1600" dirty="0">
                <a:solidFill>
                  <a:srgbClr val="000000"/>
                </a:solidFill>
                <a:highlight>
                  <a:srgbClr val="FFFFFF"/>
                </a:highlight>
              </a:rPr>
              <a:t> </a:t>
            </a:r>
            <a:r>
              <a:rPr lang="en-US" sz="1600" dirty="0">
                <a:solidFill>
                  <a:srgbClr val="FF0000"/>
                </a:solidFill>
                <a:highlight>
                  <a:srgbClr val="FFFFFF"/>
                </a:highlight>
              </a:rPr>
              <a:t>title</a:t>
            </a:r>
            <a:r>
              <a:rPr lang="en-US" sz="1600" dirty="0">
                <a:solidFill>
                  <a:srgbClr val="000000"/>
                </a:solidFill>
                <a:highlight>
                  <a:srgbClr val="FFFFFF"/>
                </a:highlight>
              </a:rPr>
              <a:t>=</a:t>
            </a:r>
            <a:r>
              <a:rPr lang="en-US" sz="1600" b="1" dirty="0">
                <a:solidFill>
                  <a:srgbClr val="8000FF"/>
                </a:solidFill>
                <a:highlight>
                  <a:srgbClr val="FFFFFF"/>
                </a:highlight>
              </a:rPr>
              <a:t>"Free format"</a:t>
            </a:r>
            <a:r>
              <a:rPr lang="en-US" sz="1600" dirty="0">
                <a:solidFill>
                  <a:srgbClr val="0000FF"/>
                </a:solidFill>
                <a:highlight>
                  <a:srgbClr val="FFFFFF"/>
                </a:highlight>
              </a:rPr>
              <a:t>&gt;</a:t>
            </a:r>
            <a:r>
              <a:rPr lang="en-US" sz="1600" b="1" dirty="0">
                <a:solidFill>
                  <a:srgbClr val="000000"/>
                </a:solidFill>
                <a:highlight>
                  <a:srgbClr val="FFFFFF"/>
                </a:highlight>
              </a:rPr>
              <a:t>Text field 1</a:t>
            </a:r>
            <a:r>
              <a:rPr lang="en-US" sz="1600" dirty="0">
                <a:solidFill>
                  <a:srgbClr val="0000FF"/>
                </a:solidFill>
                <a:highlight>
                  <a:srgbClr val="FFFFFF"/>
                </a:highlight>
              </a:rPr>
              <a:t>&lt;/label&gt;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"text"</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"entry1"</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"entry1"</a:t>
            </a:r>
            <a:r>
              <a:rPr lang="en-US" sz="1600" dirty="0">
                <a:solidFill>
                  <a:srgbClr val="000000"/>
                </a:solidFill>
                <a:highlight>
                  <a:srgbClr val="FFFFFF"/>
                </a:highlight>
              </a:rPr>
              <a:t> </a:t>
            </a:r>
            <a:r>
              <a:rPr lang="en-US" sz="1600" dirty="0" smtClean="0">
                <a:solidFill>
                  <a:srgbClr val="0000FF"/>
                </a:solidFill>
                <a:highlight>
                  <a:srgbClr val="FFFFFF"/>
                </a:highlight>
              </a:rPr>
              <a:t>/&gt;</a:t>
            </a:r>
            <a:endParaRPr lang="en-US" sz="1600" b="1" dirty="0" smtClean="0">
              <a:solidFill>
                <a:srgbClr val="000000"/>
              </a:solidFill>
              <a:highlight>
                <a:srgbClr val="FFFFFF"/>
              </a:highlight>
            </a:endParaRPr>
          </a:p>
          <a:p>
            <a:r>
              <a:rPr lang="en-US" sz="1600" dirty="0" smtClean="0">
                <a:solidFill>
                  <a:srgbClr val="0000FF"/>
                </a:solidFill>
                <a:highlight>
                  <a:srgbClr val="FFFFFF"/>
                </a:highlight>
              </a:rPr>
              <a:t>&lt;/</a:t>
            </a:r>
            <a:r>
              <a:rPr lang="en-US" sz="1600" dirty="0">
                <a:solidFill>
                  <a:srgbClr val="0000FF"/>
                </a:solidFill>
                <a:highlight>
                  <a:srgbClr val="FFFFFF"/>
                </a:highlight>
              </a:rPr>
              <a:t>div</a:t>
            </a:r>
            <a:r>
              <a:rPr lang="en-US" sz="1600" dirty="0" smtClean="0">
                <a:solidFill>
                  <a:srgbClr val="0000FF"/>
                </a:solidFill>
                <a:highlight>
                  <a:srgbClr val="FFFFFF"/>
                </a:highlight>
              </a:rPr>
              <a:t>&gt;</a:t>
            </a:r>
            <a:endParaRPr lang="en-US" sz="1600" b="1" dirty="0">
              <a:solidFill>
                <a:srgbClr val="000000"/>
              </a:solidFill>
              <a:highlight>
                <a:srgbClr val="FFFFFF"/>
              </a:highlight>
            </a:endParaRPr>
          </a:p>
          <a:p>
            <a:r>
              <a:rPr lang="en-US" sz="1600" b="1" dirty="0">
                <a:solidFill>
                  <a:srgbClr val="000000"/>
                </a:solidFill>
                <a:highlight>
                  <a:srgbClr val="FFFFFF"/>
                </a:highlight>
              </a:rPr>
              <a:t>  </a:t>
            </a:r>
          </a:p>
          <a:p>
            <a:r>
              <a:rPr lang="en-US" sz="1600" dirty="0" smtClean="0">
                <a:solidFill>
                  <a:srgbClr val="0000FF"/>
                </a:solidFill>
                <a:highlight>
                  <a:srgbClr val="FFFFFF"/>
                </a:highlight>
              </a:rPr>
              <a:t>&lt;</a:t>
            </a:r>
            <a:r>
              <a:rPr lang="en-US" sz="1600" dirty="0">
                <a:solidFill>
                  <a:srgbClr val="0000FF"/>
                </a:solidFill>
                <a:highlight>
                  <a:srgbClr val="FFFFFF"/>
                </a:highlight>
              </a:rPr>
              <a:t>h4&gt;</a:t>
            </a:r>
            <a:r>
              <a:rPr lang="en-US" sz="1600" b="1" dirty="0">
                <a:solidFill>
                  <a:srgbClr val="000000"/>
                </a:solidFill>
                <a:highlight>
                  <a:srgbClr val="FFFFFF"/>
                </a:highlight>
              </a:rPr>
              <a:t>Label example 2</a:t>
            </a:r>
            <a:r>
              <a:rPr lang="en-US" sz="1600" dirty="0">
                <a:solidFill>
                  <a:srgbClr val="0000FF"/>
                </a:solidFill>
                <a:highlight>
                  <a:srgbClr val="FFFFFF"/>
                </a:highlight>
              </a:rPr>
              <a:t>&lt;/h4&gt;</a:t>
            </a:r>
            <a:endParaRPr lang="en-US" sz="1600" b="1" dirty="0">
              <a:solidFill>
                <a:srgbClr val="000000"/>
              </a:solidFill>
              <a:highlight>
                <a:srgbClr val="FFFFFF"/>
              </a:highlight>
            </a:endParaRPr>
          </a:p>
          <a:p>
            <a:r>
              <a:rPr lang="en-US" sz="1600" dirty="0" smtClean="0">
                <a:solidFill>
                  <a:srgbClr val="0000FF"/>
                </a:solidFill>
                <a:highlight>
                  <a:srgbClr val="FFFFFF"/>
                </a:highlight>
              </a:rPr>
              <a:t>&lt;</a:t>
            </a:r>
            <a:r>
              <a:rPr lang="en-US" sz="1600" dirty="0">
                <a:solidFill>
                  <a:srgbClr val="0000FF"/>
                </a:solidFill>
                <a:highlight>
                  <a:srgbClr val="FFFFFF"/>
                </a:highlight>
              </a:rPr>
              <a:t>p&gt;</a:t>
            </a:r>
            <a:endParaRPr lang="en-US" sz="1600" b="1" dirty="0">
              <a:solidFill>
                <a:srgbClr val="000000"/>
              </a:solidFill>
              <a:highlight>
                <a:srgbClr val="FFFFFF"/>
              </a:highlight>
            </a:endParaRPr>
          </a:p>
          <a:p>
            <a:r>
              <a:rPr lang="en-US" sz="1600" b="1" dirty="0" smtClean="0">
                <a:solidFill>
                  <a:srgbClr val="000000"/>
                </a:solidFill>
                <a:highlight>
                  <a:srgbClr val="FFFFFF"/>
                </a:highlight>
              </a:rPr>
              <a:t>     </a:t>
            </a:r>
            <a:r>
              <a:rPr lang="en-US" sz="1600" dirty="0" smtClean="0">
                <a:solidFill>
                  <a:srgbClr val="0000FF"/>
                </a:solidFill>
                <a:highlight>
                  <a:srgbClr val="FFFFFF"/>
                </a:highlight>
              </a:rPr>
              <a:t>&lt;</a:t>
            </a:r>
            <a:r>
              <a:rPr lang="en-US" sz="1600" dirty="0">
                <a:solidFill>
                  <a:srgbClr val="0000FF"/>
                </a:solidFill>
                <a:highlight>
                  <a:srgbClr val="FFFFFF"/>
                </a:highlight>
              </a:rPr>
              <a:t>label</a:t>
            </a:r>
            <a:r>
              <a:rPr lang="en-US" sz="1600" dirty="0">
                <a:solidFill>
                  <a:srgbClr val="000000"/>
                </a:solidFill>
                <a:highlight>
                  <a:srgbClr val="FFFFFF"/>
                </a:highlight>
              </a:rPr>
              <a:t> </a:t>
            </a:r>
            <a:r>
              <a:rPr lang="en-US" sz="1600" dirty="0">
                <a:solidFill>
                  <a:srgbClr val="FF0000"/>
                </a:solidFill>
                <a:highlight>
                  <a:srgbClr val="FFFFFF"/>
                </a:highlight>
              </a:rPr>
              <a:t>for</a:t>
            </a:r>
            <a:r>
              <a:rPr lang="en-US" sz="1600" dirty="0">
                <a:solidFill>
                  <a:srgbClr val="000000"/>
                </a:solidFill>
                <a:highlight>
                  <a:srgbClr val="FFFFFF"/>
                </a:highlight>
              </a:rPr>
              <a:t>=</a:t>
            </a:r>
            <a:r>
              <a:rPr lang="en-US" sz="1600" b="1" dirty="0">
                <a:solidFill>
                  <a:srgbClr val="8000FF"/>
                </a:solidFill>
                <a:highlight>
                  <a:srgbClr val="FFFFFF"/>
                </a:highlight>
              </a:rPr>
              <a:t>"entry3"</a:t>
            </a:r>
            <a:r>
              <a:rPr lang="en-US" sz="1600" dirty="0">
                <a:solidFill>
                  <a:srgbClr val="000000"/>
                </a:solidFill>
                <a:highlight>
                  <a:srgbClr val="FFFFFF"/>
                </a:highlight>
              </a:rPr>
              <a:t> </a:t>
            </a:r>
            <a:r>
              <a:rPr lang="en-US" sz="1600" dirty="0">
                <a:solidFill>
                  <a:srgbClr val="FF0000"/>
                </a:solidFill>
                <a:highlight>
                  <a:srgbClr val="FFFFFF"/>
                </a:highlight>
              </a:rPr>
              <a:t>title</a:t>
            </a:r>
            <a:r>
              <a:rPr lang="en-US" sz="1600" dirty="0">
                <a:solidFill>
                  <a:srgbClr val="000000"/>
                </a:solidFill>
                <a:highlight>
                  <a:srgbClr val="FFFFFF"/>
                </a:highlight>
              </a:rPr>
              <a:t>=</a:t>
            </a:r>
            <a:r>
              <a:rPr lang="en-US" sz="1600" b="1" dirty="0">
                <a:solidFill>
                  <a:srgbClr val="8000FF"/>
                </a:solidFill>
                <a:highlight>
                  <a:srgbClr val="FFFFFF"/>
                </a:highlight>
              </a:rPr>
              <a:t>"Label for </a:t>
            </a:r>
            <a:r>
              <a:rPr lang="en-US" sz="1600" b="1" dirty="0" smtClean="0">
                <a:solidFill>
                  <a:srgbClr val="8000FF"/>
                </a:solidFill>
                <a:highlight>
                  <a:srgbClr val="FFFFFF"/>
                </a:highlight>
              </a:rPr>
              <a:t>entry3"</a:t>
            </a:r>
            <a:r>
              <a:rPr lang="en-US" sz="1600" dirty="0" smtClean="0">
                <a:solidFill>
                  <a:srgbClr val="0000FF"/>
                </a:solidFill>
                <a:highlight>
                  <a:srgbClr val="FFFFFF"/>
                </a:highlight>
              </a:rPr>
              <a:t>&gt;</a:t>
            </a:r>
            <a:endParaRPr lang="en-US" sz="1600" b="1" dirty="0">
              <a:solidFill>
                <a:srgbClr val="000000"/>
              </a:solidFill>
              <a:highlight>
                <a:srgbClr val="FFFFFF"/>
              </a:highlight>
            </a:endParaRPr>
          </a:p>
          <a:p>
            <a:r>
              <a:rPr lang="en-US" sz="1600" b="1" dirty="0" smtClean="0">
                <a:solidFill>
                  <a:srgbClr val="000000"/>
                </a:solidFill>
                <a:highlight>
                  <a:srgbClr val="FFFFFF"/>
                </a:highlight>
              </a:rPr>
              <a:t>          </a:t>
            </a:r>
            <a:r>
              <a:rPr lang="en-US" sz="1600" dirty="0" smtClean="0">
                <a:solidFill>
                  <a:srgbClr val="0000FF"/>
                </a:solidFill>
                <a:highlight>
                  <a:srgbClr val="FFFFFF"/>
                </a:highlight>
              </a:rPr>
              <a:t>&lt;span&gt;</a:t>
            </a:r>
            <a:r>
              <a:rPr lang="en-US" sz="1600" b="1" dirty="0" smtClean="0">
                <a:solidFill>
                  <a:srgbClr val="000000"/>
                </a:solidFill>
                <a:highlight>
                  <a:srgbClr val="FFFFFF"/>
                </a:highlight>
              </a:rPr>
              <a:t>Text field 3 </a:t>
            </a:r>
            <a:r>
              <a:rPr lang="en-US" sz="1600" dirty="0" smtClean="0">
                <a:solidFill>
                  <a:srgbClr val="0000FF"/>
                </a:solidFill>
                <a:highlight>
                  <a:srgbClr val="FFFFFF"/>
                </a:highlight>
              </a:rPr>
              <a:t>&lt;/span&gt;</a:t>
            </a:r>
            <a:endParaRPr lang="en-US" sz="1600" b="1" dirty="0" smtClean="0">
              <a:solidFill>
                <a:srgbClr val="000000"/>
              </a:solidFill>
              <a:highlight>
                <a:srgbClr val="FFFFFF"/>
              </a:highlight>
            </a:endParaRPr>
          </a:p>
          <a:p>
            <a:r>
              <a:rPr lang="en-US" sz="1600" b="1" dirty="0" smtClean="0">
                <a:solidFill>
                  <a:srgbClr val="000000"/>
                </a:solidFill>
                <a:highlight>
                  <a:srgbClr val="FFFFFF"/>
                </a:highlight>
              </a:rPr>
              <a:t>          </a:t>
            </a:r>
            <a:r>
              <a:rPr lang="en-US" sz="1600" dirty="0" smtClean="0">
                <a:solidFill>
                  <a:srgbClr val="0000FF"/>
                </a:solidFill>
                <a:highlight>
                  <a:srgbClr val="FFFFFF"/>
                </a:highlight>
              </a:rPr>
              <a:t>&lt;</a:t>
            </a:r>
            <a:r>
              <a:rPr lang="en-US" sz="1600" dirty="0">
                <a:solidFill>
                  <a:srgbClr val="0000FF"/>
                </a:solidFill>
                <a:highlight>
                  <a:srgbClr val="FFFFFF"/>
                </a:highlight>
              </a:rPr>
              <a:t>input</a:t>
            </a:r>
            <a:r>
              <a:rPr lang="en-US" sz="1600" dirty="0">
                <a:solidFill>
                  <a:srgbClr val="000000"/>
                </a:solidFill>
                <a:highlight>
                  <a:srgbClr val="FFFFFF"/>
                </a:highlight>
              </a:rPr>
              <a:t> </a:t>
            </a:r>
            <a:r>
              <a:rPr lang="en-US" sz="1600" dirty="0">
                <a:solidFill>
                  <a:srgbClr val="FF0000"/>
                </a:solidFill>
                <a:highlight>
                  <a:srgbClr val="FFFFFF"/>
                </a:highlight>
              </a:rPr>
              <a:t>size</a:t>
            </a:r>
            <a:r>
              <a:rPr lang="en-US" sz="1600" dirty="0">
                <a:solidFill>
                  <a:srgbClr val="000000"/>
                </a:solidFill>
                <a:highlight>
                  <a:srgbClr val="FFFFFF"/>
                </a:highlight>
              </a:rPr>
              <a:t>=</a:t>
            </a:r>
            <a:r>
              <a:rPr lang="en-US" sz="1600" b="1" dirty="0">
                <a:solidFill>
                  <a:srgbClr val="8000FF"/>
                </a:solidFill>
                <a:highlight>
                  <a:srgbClr val="FFFFFF"/>
                </a:highlight>
              </a:rPr>
              <a:t>"5"</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"entry3"</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"entry3"</a:t>
            </a:r>
            <a:r>
              <a:rPr lang="en-US" sz="1600" dirty="0">
                <a:solidFill>
                  <a:srgbClr val="000000"/>
                </a:solidFill>
                <a:highlight>
                  <a:srgbClr val="FFFFFF"/>
                </a:highlight>
              </a:rPr>
              <a:t> </a:t>
            </a:r>
            <a:r>
              <a:rPr lang="en-US" sz="1600" dirty="0" smtClean="0">
                <a:solidFill>
                  <a:srgbClr val="0000FF"/>
                </a:solidFill>
                <a:highlight>
                  <a:srgbClr val="FFFFFF"/>
                </a:highlight>
              </a:rPr>
              <a:t>/&gt;&lt;</a:t>
            </a:r>
            <a:r>
              <a:rPr lang="en-US" sz="1600" dirty="0" err="1">
                <a:solidFill>
                  <a:srgbClr val="0000FF"/>
                </a:solidFill>
                <a:highlight>
                  <a:srgbClr val="FFFFFF"/>
                </a:highlight>
              </a:rPr>
              <a:t>br</a:t>
            </a:r>
            <a:r>
              <a:rPr lang="en-US" sz="1600" dirty="0">
                <a:solidFill>
                  <a:srgbClr val="000000"/>
                </a:solidFill>
                <a:highlight>
                  <a:srgbClr val="FFFFFF"/>
                </a:highlight>
              </a:rPr>
              <a:t> </a:t>
            </a:r>
            <a:r>
              <a:rPr lang="en-US" sz="1600" dirty="0" smtClean="0">
                <a:solidFill>
                  <a:srgbClr val="0000FF"/>
                </a:solidFill>
                <a:highlight>
                  <a:srgbClr val="FFFFFF"/>
                </a:highlight>
              </a:rPr>
              <a:t>/&gt;</a:t>
            </a:r>
            <a:endParaRPr lang="en-US" sz="1600" b="1" dirty="0" smtClean="0">
              <a:solidFill>
                <a:srgbClr val="000000"/>
              </a:solidFill>
              <a:highlight>
                <a:srgbClr val="FFFFFF"/>
              </a:highlight>
            </a:endParaRPr>
          </a:p>
          <a:p>
            <a:r>
              <a:rPr lang="en-US" sz="1600" b="1" dirty="0">
                <a:solidFill>
                  <a:srgbClr val="000000"/>
                </a:solidFill>
                <a:highlight>
                  <a:srgbClr val="FFFFFF"/>
                </a:highlight>
              </a:rPr>
              <a:t> </a:t>
            </a:r>
            <a:r>
              <a:rPr lang="en-US" sz="1600" b="1" dirty="0" smtClean="0">
                <a:solidFill>
                  <a:srgbClr val="000000"/>
                </a:solidFill>
                <a:highlight>
                  <a:srgbClr val="FFFFFF"/>
                </a:highlight>
              </a:rPr>
              <a:t>    </a:t>
            </a:r>
            <a:r>
              <a:rPr lang="en-US" sz="1600" dirty="0" smtClean="0">
                <a:solidFill>
                  <a:srgbClr val="0000FF"/>
                </a:solidFill>
                <a:highlight>
                  <a:srgbClr val="FFFFFF"/>
                </a:highlight>
              </a:rPr>
              <a:t>&lt;/</a:t>
            </a:r>
            <a:r>
              <a:rPr lang="en-US" sz="1600" dirty="0">
                <a:solidFill>
                  <a:srgbClr val="0000FF"/>
                </a:solidFill>
                <a:highlight>
                  <a:srgbClr val="FFFFFF"/>
                </a:highlight>
              </a:rPr>
              <a:t>label</a:t>
            </a:r>
            <a:r>
              <a:rPr lang="en-US" sz="1600" dirty="0" smtClean="0">
                <a:solidFill>
                  <a:srgbClr val="0000FF"/>
                </a:solidFill>
                <a:highlight>
                  <a:srgbClr val="FFFFFF"/>
                </a:highlight>
              </a:rPr>
              <a:t>&gt;</a:t>
            </a:r>
            <a:endParaRPr lang="en-US" sz="1600" b="1" dirty="0" smtClean="0">
              <a:solidFill>
                <a:srgbClr val="000000"/>
              </a:solidFill>
              <a:highlight>
                <a:srgbClr val="FFFFFF"/>
              </a:highlight>
            </a:endParaRPr>
          </a:p>
          <a:p>
            <a:r>
              <a:rPr lang="en-US" sz="1600" dirty="0" smtClean="0">
                <a:solidFill>
                  <a:srgbClr val="0000FF"/>
                </a:solidFill>
                <a:highlight>
                  <a:srgbClr val="FFFFFF"/>
                </a:highlight>
              </a:rPr>
              <a:t>&lt;/</a:t>
            </a:r>
            <a:r>
              <a:rPr lang="en-US" sz="1600" dirty="0">
                <a:solidFill>
                  <a:srgbClr val="0000FF"/>
                </a:solidFill>
                <a:highlight>
                  <a:srgbClr val="FFFFFF"/>
                </a:highlight>
              </a:rPr>
              <a:t>p&gt;</a:t>
            </a:r>
            <a:r>
              <a:rPr lang="en-US" sz="1600" b="1" dirty="0">
                <a:solidFill>
                  <a:srgbClr val="000000"/>
                </a:solidFill>
                <a:highlight>
                  <a:srgbClr val="FFFFFF"/>
                </a:highlight>
              </a:rPr>
              <a:t> </a:t>
            </a:r>
            <a:endParaRPr lang="en-US" sz="16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5005" y="2669931"/>
            <a:ext cx="384810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4963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HTML </a:t>
            </a:r>
            <a:r>
              <a:rPr lang="en-US" dirty="0"/>
              <a:t>forms are web page </a:t>
            </a:r>
            <a:r>
              <a:rPr lang="en-US" dirty="0">
                <a:solidFill>
                  <a:srgbClr val="FF0000"/>
                </a:solidFill>
              </a:rPr>
              <a:t>components that are used to collect user input</a:t>
            </a:r>
            <a:r>
              <a:rPr lang="en-US" dirty="0"/>
              <a:t>.</a:t>
            </a:r>
          </a:p>
          <a:p>
            <a:pPr>
              <a:buFont typeface="Arial" panose="020B0604020202020204" pitchFamily="34" charset="0"/>
              <a:buChar char="•"/>
            </a:pPr>
            <a:r>
              <a:rPr lang="en-US" dirty="0" smtClean="0"/>
              <a:t>  An </a:t>
            </a:r>
            <a:r>
              <a:rPr lang="en-US" dirty="0"/>
              <a:t>HTML form can contain </a:t>
            </a:r>
            <a:r>
              <a:rPr lang="en-US" b="1" dirty="0">
                <a:solidFill>
                  <a:srgbClr val="FF0000"/>
                </a:solidFill>
              </a:rPr>
              <a:t>input elements </a:t>
            </a:r>
            <a:r>
              <a:rPr lang="en-US" b="1" dirty="0"/>
              <a:t>/ </a:t>
            </a:r>
            <a:r>
              <a:rPr lang="en-US" b="1" dirty="0">
                <a:solidFill>
                  <a:srgbClr val="FF0000"/>
                </a:solidFill>
              </a:rPr>
              <a:t>form controls</a:t>
            </a:r>
            <a:r>
              <a:rPr lang="en-US" dirty="0"/>
              <a:t>, such as</a:t>
            </a:r>
            <a:r>
              <a:rPr lang="en-US" dirty="0" smtClean="0"/>
              <a:t>:</a:t>
            </a:r>
            <a:endParaRPr lang="en-US" dirty="0"/>
          </a:p>
          <a:p>
            <a:pPr lvl="1">
              <a:spcBef>
                <a:spcPts val="1200"/>
              </a:spcBef>
              <a:buFont typeface="Arial" panose="020B0604020202020204" pitchFamily="34" charset="0"/>
              <a:buChar char="•"/>
            </a:pPr>
            <a:r>
              <a:rPr lang="en-US" dirty="0" smtClean="0">
                <a:solidFill>
                  <a:srgbClr val="FF00FF"/>
                </a:solidFill>
              </a:rPr>
              <a:t>text </a:t>
            </a:r>
            <a:r>
              <a:rPr lang="en-US" dirty="0">
                <a:solidFill>
                  <a:srgbClr val="FF00FF"/>
                </a:solidFill>
              </a:rPr>
              <a:t>fields, text area, buttons, checkboxes, select lists, </a:t>
            </a:r>
            <a:r>
              <a:rPr lang="en-US" dirty="0" err="1">
                <a:solidFill>
                  <a:srgbClr val="FF00FF"/>
                </a:solidFill>
              </a:rPr>
              <a:t>fieldset</a:t>
            </a:r>
            <a:r>
              <a:rPr lang="en-US" dirty="0">
                <a:solidFill>
                  <a:srgbClr val="FF00FF"/>
                </a:solidFill>
              </a:rPr>
              <a:t>, legend, and label</a:t>
            </a:r>
            <a:r>
              <a:rPr lang="en-US" dirty="0"/>
              <a:t>.</a:t>
            </a:r>
          </a:p>
          <a:p>
            <a:pPr>
              <a:buFont typeface="Arial" panose="020B0604020202020204" pitchFamily="34" charset="0"/>
              <a:buChar char="•"/>
            </a:pPr>
            <a:r>
              <a:rPr lang="en-US" dirty="0" smtClean="0"/>
              <a:t>  HTML </a:t>
            </a:r>
            <a:r>
              <a:rPr lang="en-US" dirty="0"/>
              <a:t>forms are originally used to </a:t>
            </a:r>
            <a:r>
              <a:rPr lang="en-US" dirty="0">
                <a:solidFill>
                  <a:srgbClr val="FF0000"/>
                </a:solidFill>
              </a:rPr>
              <a:t>pass data to a server</a:t>
            </a:r>
            <a:r>
              <a:rPr lang="en-US" dirty="0"/>
              <a:t>.</a:t>
            </a:r>
          </a:p>
          <a:p>
            <a:pPr lvl="1">
              <a:spcBef>
                <a:spcPts val="1200"/>
              </a:spcBef>
              <a:buFont typeface="Arial" panose="020B0604020202020204" pitchFamily="34" charset="0"/>
              <a:buChar char="•"/>
            </a:pPr>
            <a:r>
              <a:rPr lang="en-US" dirty="0"/>
              <a:t>The client fills out some information and then the browser sends the data from the form fields to the server for processing.</a:t>
            </a:r>
          </a:p>
          <a:p>
            <a:pPr lvl="1">
              <a:buFont typeface="Arial" panose="020B0604020202020204" pitchFamily="34" charset="0"/>
              <a:buChar char="•"/>
            </a:pPr>
            <a:r>
              <a:rPr lang="en-US" dirty="0"/>
              <a:t>For front-end web application, HTML forms can also be used for </a:t>
            </a:r>
            <a:r>
              <a:rPr lang="en-US" b="1" dirty="0"/>
              <a:t>in-browser </a:t>
            </a:r>
            <a:r>
              <a:rPr lang="en-US" b="1" dirty="0" smtClean="0"/>
              <a:t>Processing</a:t>
            </a:r>
            <a:br>
              <a:rPr lang="en-US" b="1" dirty="0" smtClean="0"/>
            </a:br>
            <a:r>
              <a:rPr lang="en-US" dirty="0" smtClean="0"/>
              <a:t>(without </a:t>
            </a:r>
            <a:r>
              <a:rPr lang="en-US" dirty="0"/>
              <a:t>sending data to server).</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7434337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1280158" y="4050686"/>
            <a:ext cx="9702689" cy="46222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1280159" y="3114989"/>
            <a:ext cx="9702689" cy="46222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itle 1"/>
          <p:cNvSpPr>
            <a:spLocks noGrp="1"/>
          </p:cNvSpPr>
          <p:nvPr>
            <p:ph type="title"/>
          </p:nvPr>
        </p:nvSpPr>
        <p:spPr/>
        <p:txBody>
          <a:bodyPr/>
          <a:lstStyle/>
          <a:p>
            <a:r>
              <a:rPr lang="en-US" dirty="0"/>
              <a:t>&lt;label&gt; </a:t>
            </a:r>
            <a:r>
              <a:rPr lang="en-US" dirty="0" smtClean="0"/>
              <a:t>Element for </a:t>
            </a:r>
            <a:r>
              <a:rPr lang="en-US" dirty="0" smtClean="0">
                <a:solidFill>
                  <a:srgbClr val="FF0000"/>
                </a:solidFill>
              </a:rPr>
              <a:t>checkbox</a:t>
            </a:r>
            <a:r>
              <a:rPr lang="en-US" dirty="0" smtClean="0"/>
              <a:t> &amp; </a:t>
            </a:r>
            <a:r>
              <a:rPr lang="en-US" dirty="0" smtClean="0">
                <a:solidFill>
                  <a:srgbClr val="FF0000"/>
                </a:solidFill>
              </a:rPr>
              <a:t>radio</a:t>
            </a:r>
            <a:endParaRPr lang="en-US" dirty="0">
              <a:solidFill>
                <a:srgbClr val="FF0000"/>
              </a:solidFill>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label element can also be used effectively for checkbox &amp; radio inputs.  </a:t>
            </a:r>
          </a:p>
          <a:p>
            <a:pPr>
              <a:buFont typeface="Arial" panose="020B0604020202020204" pitchFamily="34" charset="0"/>
              <a:buChar char="•"/>
            </a:pPr>
            <a:r>
              <a:rPr lang="en-US" dirty="0" smtClean="0"/>
              <a:t>  Clicking the label toggles the control (checks / unchecks it), so it makes them easier to use.</a:t>
            </a:r>
          </a:p>
          <a:p>
            <a:pPr>
              <a:buFont typeface="Arial" panose="020B0604020202020204" pitchFamily="34" charset="0"/>
              <a:buChar char="•"/>
            </a:pPr>
            <a:r>
              <a:rPr lang="en-US" dirty="0" smtClean="0"/>
              <a:t>  This can be done by using </a:t>
            </a:r>
            <a:r>
              <a:rPr lang="en-US" b="1" dirty="0" smtClean="0">
                <a:solidFill>
                  <a:srgbClr val="FF0000"/>
                </a:solidFill>
              </a:rPr>
              <a:t>&lt;label for=""&gt;…&lt;/label&gt;:</a:t>
            </a:r>
          </a:p>
          <a:p>
            <a:pPr>
              <a:buFont typeface="Arial" panose="020B0604020202020204" pitchFamily="34" charset="0"/>
              <a:buChar char="•"/>
            </a:pPr>
            <a:endParaRPr lang="en-US" b="1" dirty="0" smtClean="0"/>
          </a:p>
          <a:p>
            <a:pPr>
              <a:buFont typeface="Arial" panose="020B0604020202020204" pitchFamily="34" charset="0"/>
              <a:buChar char="•"/>
            </a:pPr>
            <a:r>
              <a:rPr lang="en-US" dirty="0" smtClean="0"/>
              <a:t>  Or by </a:t>
            </a:r>
            <a:r>
              <a:rPr lang="en-US" dirty="0" smtClean="0">
                <a:solidFill>
                  <a:srgbClr val="FF0000"/>
                </a:solidFill>
              </a:rPr>
              <a:t>wrapping the whole element inside a </a:t>
            </a:r>
            <a:r>
              <a:rPr lang="en-US" b="1" dirty="0" smtClean="0">
                <a:solidFill>
                  <a:srgbClr val="FF0000"/>
                </a:solidFill>
              </a:rPr>
              <a:t>&lt;label&gt;…&lt;/label&gt; </a:t>
            </a:r>
            <a:r>
              <a:rPr lang="en-US" dirty="0" smtClean="0">
                <a:solidFill>
                  <a:srgbClr val="FF0000"/>
                </a:solidFill>
              </a:rPr>
              <a:t>element</a:t>
            </a:r>
            <a:r>
              <a:rPr lang="en-US" dirty="0" smtClean="0"/>
              <a:t>:</a:t>
            </a:r>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r>
              <a:rPr lang="en-US" dirty="0"/>
              <a:t> Example: </a:t>
            </a:r>
            <a:r>
              <a:rPr lang="en-US" dirty="0" smtClean="0">
                <a:hlinkClick r:id="rId2"/>
              </a:rPr>
              <a:t>label-radio-checkbox.html</a:t>
            </a:r>
            <a:endParaRPr lang="en-US" dirty="0"/>
          </a:p>
        </p:txBody>
      </p:sp>
      <p:sp>
        <p:nvSpPr>
          <p:cNvPr id="4" name="Rectangle 3"/>
          <p:cNvSpPr/>
          <p:nvPr/>
        </p:nvSpPr>
        <p:spPr>
          <a:xfrm>
            <a:off x="1280159" y="3193991"/>
            <a:ext cx="9875521" cy="307777"/>
          </a:xfrm>
          <a:prstGeom prst="rect">
            <a:avLst/>
          </a:prstGeom>
        </p:spPr>
        <p:txBody>
          <a:bodyPr wrap="square">
            <a:spAutoFit/>
          </a:bodyPr>
          <a:lstStyle/>
          <a:p>
            <a:r>
              <a:rPr lang="en-US" sz="1400" dirty="0">
                <a:solidFill>
                  <a:srgbClr val="0000FF"/>
                </a:solidFill>
                <a:highlight>
                  <a:srgbClr val="FFFFFF"/>
                </a:highlight>
              </a:rPr>
              <a: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"checkbox"</a:t>
            </a:r>
            <a:r>
              <a:rPr lang="en-US" sz="1400" dirty="0">
                <a:solidFill>
                  <a:srgbClr val="000000"/>
                </a:solidFill>
                <a:highlight>
                  <a:srgbClr val="FFFFFF"/>
                </a:highlight>
              </a:rPr>
              <a:t> </a:t>
            </a:r>
            <a:r>
              <a:rPr lang="en-US" sz="1400" dirty="0">
                <a:solidFill>
                  <a:srgbClr val="FF0000"/>
                </a:solidFill>
                <a:highlight>
                  <a:srgbClr val="FFFFFF"/>
                </a:highlight>
              </a:rPr>
              <a:t>name</a:t>
            </a:r>
            <a:r>
              <a:rPr lang="en-US" sz="1400" dirty="0">
                <a:solidFill>
                  <a:srgbClr val="000000"/>
                </a:solidFill>
                <a:highlight>
                  <a:srgbClr val="FFFFFF"/>
                </a:highlight>
              </a:rPr>
              <a:t>=</a:t>
            </a:r>
            <a:r>
              <a:rPr lang="en-US" sz="1400" b="1" dirty="0">
                <a:solidFill>
                  <a:srgbClr val="8000FF"/>
                </a:solidFill>
                <a:highlight>
                  <a:srgbClr val="FFFFFF"/>
                </a:highlight>
              </a:rPr>
              <a:t>"</a:t>
            </a:r>
            <a:r>
              <a:rPr lang="en-US" sz="1400" b="1" dirty="0" err="1">
                <a:solidFill>
                  <a:srgbClr val="8000FF"/>
                </a:solidFill>
                <a:highlight>
                  <a:srgbClr val="FFFFFF"/>
                </a:highlight>
              </a:rPr>
              <a:t>system_type</a:t>
            </a:r>
            <a:r>
              <a:rPr lang="en-US" sz="1400" b="1" dirty="0">
                <a:solidFill>
                  <a:srgbClr val="8000FF"/>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"system_type-1"</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"1"</a:t>
            </a:r>
            <a:r>
              <a:rPr lang="en-US" sz="1400" dirty="0">
                <a:solidFill>
                  <a:srgbClr val="000000"/>
                </a:solidFill>
                <a:highlight>
                  <a:srgbClr val="FFFFFF"/>
                </a:highlight>
              </a:rPr>
              <a:t> </a:t>
            </a:r>
            <a:r>
              <a:rPr lang="en-US" sz="1400" dirty="0">
                <a:solidFill>
                  <a:srgbClr val="0000FF"/>
                </a:solidFill>
                <a:highlight>
                  <a:srgbClr val="FFFFFF"/>
                </a:highlight>
              </a:rPr>
              <a:t>/&gt;&lt;label</a:t>
            </a:r>
            <a:r>
              <a:rPr lang="en-US" sz="1400" dirty="0">
                <a:solidFill>
                  <a:srgbClr val="000000"/>
                </a:solidFill>
                <a:highlight>
                  <a:srgbClr val="FFFFFF"/>
                </a:highlight>
              </a:rPr>
              <a:t> </a:t>
            </a:r>
            <a:r>
              <a:rPr lang="en-US" sz="1400" dirty="0">
                <a:solidFill>
                  <a:srgbClr val="FF0000"/>
                </a:solidFill>
                <a:highlight>
                  <a:srgbClr val="FFFFFF"/>
                </a:highlight>
              </a:rPr>
              <a:t>for</a:t>
            </a:r>
            <a:r>
              <a:rPr lang="en-US" sz="1400" dirty="0">
                <a:solidFill>
                  <a:srgbClr val="000000"/>
                </a:solidFill>
                <a:highlight>
                  <a:srgbClr val="FFFFFF"/>
                </a:highlight>
              </a:rPr>
              <a:t>=</a:t>
            </a:r>
            <a:r>
              <a:rPr lang="en-US" sz="1400" b="1" dirty="0">
                <a:solidFill>
                  <a:srgbClr val="8000FF"/>
                </a:solidFill>
                <a:highlight>
                  <a:srgbClr val="FFFFFF"/>
                </a:highlight>
              </a:rPr>
              <a:t>"system_type-1"</a:t>
            </a:r>
            <a:r>
              <a:rPr lang="en-US" sz="1400" dirty="0">
                <a:solidFill>
                  <a:srgbClr val="0000FF"/>
                </a:solidFill>
                <a:highlight>
                  <a:srgbClr val="FFFFFF"/>
                </a:highlight>
              </a:rPr>
              <a:t>&gt;</a:t>
            </a:r>
            <a:r>
              <a:rPr lang="en-US" sz="1400" b="1" dirty="0">
                <a:solidFill>
                  <a:srgbClr val="000000"/>
                </a:solidFill>
                <a:highlight>
                  <a:srgbClr val="FFFFFF"/>
                </a:highlight>
              </a:rPr>
              <a:t>Windows 7</a:t>
            </a:r>
            <a:r>
              <a:rPr lang="en-US" sz="1400" dirty="0">
                <a:solidFill>
                  <a:srgbClr val="0000FF"/>
                </a:solidFill>
                <a:highlight>
                  <a:srgbClr val="FFFFFF"/>
                </a:highlight>
              </a:rPr>
              <a:t>&lt;/label&gt;</a:t>
            </a:r>
            <a:endParaRPr lang="en-US" sz="1400" dirty="0"/>
          </a:p>
        </p:txBody>
      </p:sp>
      <p:sp>
        <p:nvSpPr>
          <p:cNvPr id="5" name="Rectangle 4"/>
          <p:cNvSpPr/>
          <p:nvPr/>
        </p:nvSpPr>
        <p:spPr>
          <a:xfrm>
            <a:off x="1280159" y="4127910"/>
            <a:ext cx="8645769" cy="307777"/>
          </a:xfrm>
          <a:prstGeom prst="rect">
            <a:avLst/>
          </a:prstGeom>
        </p:spPr>
        <p:txBody>
          <a:bodyPr wrap="square">
            <a:spAutoFit/>
          </a:bodyPr>
          <a:lstStyle/>
          <a:p>
            <a:r>
              <a:rPr lang="en-US" sz="1400" dirty="0">
                <a:solidFill>
                  <a:srgbClr val="0000FF"/>
                </a:solidFill>
                <a:highlight>
                  <a:srgbClr val="FFFFFF"/>
                </a:highlight>
              </a:rPr>
              <a:t>&lt;label&gt;&lt;input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"checkbox"</a:t>
            </a:r>
            <a:r>
              <a:rPr lang="en-US" sz="1400" dirty="0">
                <a:solidFill>
                  <a:srgbClr val="000000"/>
                </a:solidFill>
                <a:highlight>
                  <a:srgbClr val="FFFFFF"/>
                </a:highlight>
              </a:rPr>
              <a:t> </a:t>
            </a:r>
            <a:r>
              <a:rPr lang="en-US" sz="1400" dirty="0">
                <a:solidFill>
                  <a:srgbClr val="FF0000"/>
                </a:solidFill>
                <a:highlight>
                  <a:srgbClr val="FFFFFF"/>
                </a:highlight>
              </a:rPr>
              <a:t>name</a:t>
            </a:r>
            <a:r>
              <a:rPr lang="en-US" sz="1400" dirty="0">
                <a:solidFill>
                  <a:srgbClr val="000000"/>
                </a:solidFill>
                <a:highlight>
                  <a:srgbClr val="FFFFFF"/>
                </a:highlight>
              </a:rPr>
              <a:t>=</a:t>
            </a:r>
            <a:r>
              <a:rPr lang="en-US" sz="1400" b="1" dirty="0">
                <a:solidFill>
                  <a:srgbClr val="8000FF"/>
                </a:solidFill>
                <a:highlight>
                  <a:srgbClr val="FFFFFF"/>
                </a:highlight>
              </a:rPr>
              <a:t>"</a:t>
            </a:r>
            <a:r>
              <a:rPr lang="en-US" sz="1400" b="1" dirty="0" err="1">
                <a:solidFill>
                  <a:srgbClr val="8000FF"/>
                </a:solidFill>
                <a:highlight>
                  <a:srgbClr val="FFFFFF"/>
                </a:highlight>
              </a:rPr>
              <a:t>system_type</a:t>
            </a:r>
            <a:r>
              <a:rPr lang="en-US" sz="1400" b="1" dirty="0">
                <a:solidFill>
                  <a:srgbClr val="8000FF"/>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"system_type-3"</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"3"</a:t>
            </a:r>
            <a:r>
              <a:rPr lang="en-US" sz="1400" dirty="0">
                <a:solidFill>
                  <a:srgbClr val="000000"/>
                </a:solidFill>
                <a:highlight>
                  <a:srgbClr val="FFFFFF"/>
                </a:highlight>
              </a:rPr>
              <a:t> </a:t>
            </a:r>
            <a:r>
              <a:rPr lang="en-US" sz="1400" dirty="0" smtClean="0">
                <a:solidFill>
                  <a:srgbClr val="000000"/>
                </a:solidFill>
                <a:highlight>
                  <a:srgbClr val="FFFFFF"/>
                </a:highlight>
              </a:rPr>
              <a:t>checked</a:t>
            </a:r>
            <a:r>
              <a:rPr lang="en-US" sz="1400" dirty="0">
                <a:solidFill>
                  <a:srgbClr val="000000"/>
                </a:solidFill>
                <a:highlight>
                  <a:srgbClr val="FFFFFF"/>
                </a:highlight>
              </a:rPr>
              <a:t> </a:t>
            </a:r>
            <a:r>
              <a:rPr lang="en-US" sz="1400" dirty="0">
                <a:solidFill>
                  <a:srgbClr val="0000FF"/>
                </a:solidFill>
                <a:highlight>
                  <a:srgbClr val="FFFFFF"/>
                </a:highlight>
              </a:rPr>
              <a:t>/&gt;</a:t>
            </a:r>
            <a:r>
              <a:rPr lang="en-US" sz="1400" b="1" dirty="0" smtClean="0">
                <a:solidFill>
                  <a:srgbClr val="000000"/>
                </a:solidFill>
                <a:highlight>
                  <a:srgbClr val="FFFFFF"/>
                </a:highlight>
              </a:rPr>
              <a:t>Unix</a:t>
            </a:r>
            <a:r>
              <a:rPr lang="en-US" sz="1400" dirty="0">
                <a:solidFill>
                  <a:srgbClr val="0000FF"/>
                </a:solidFill>
                <a:highlight>
                  <a:srgbClr val="FFFFFF"/>
                </a:highlight>
              </a:rPr>
              <a:t>&lt;/label&gt;</a:t>
            </a:r>
            <a:endParaRPr lang="en-US" sz="1400"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1097" y="5072586"/>
            <a:ext cx="2571750"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21911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HTML Forms Using CSS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smtClean="0"/>
              <a:t>  Issues</a:t>
            </a:r>
            <a:r>
              <a:rPr lang="en-US" b="1" dirty="0"/>
              <a:t>:</a:t>
            </a:r>
          </a:p>
          <a:p>
            <a:pPr>
              <a:buFont typeface="Arial" panose="020B0604020202020204" pitchFamily="34" charset="0"/>
              <a:buChar char="•"/>
            </a:pPr>
            <a:r>
              <a:rPr lang="en-US" dirty="0" smtClean="0"/>
              <a:t>  HTML </a:t>
            </a:r>
            <a:r>
              <a:rPr lang="en-US" dirty="0"/>
              <a:t>table is not appropriate for aligning form elements.</a:t>
            </a:r>
          </a:p>
          <a:p>
            <a:pPr>
              <a:buFont typeface="Arial" panose="020B0604020202020204" pitchFamily="34" charset="0"/>
              <a:buChar char="•"/>
            </a:pPr>
            <a:r>
              <a:rPr lang="en-US" dirty="0" smtClean="0"/>
              <a:t>  Not </a:t>
            </a:r>
            <a:r>
              <a:rPr lang="en-US" dirty="0"/>
              <a:t>all form elements are created equal when CSS is involved.</a:t>
            </a:r>
          </a:p>
          <a:p>
            <a:pPr>
              <a:buFont typeface="Arial" panose="020B0604020202020204" pitchFamily="34" charset="0"/>
              <a:buChar char="•"/>
            </a:pPr>
            <a:r>
              <a:rPr lang="en-US" dirty="0" smtClean="0"/>
              <a:t>  Some </a:t>
            </a:r>
            <a:r>
              <a:rPr lang="en-US" dirty="0"/>
              <a:t>elements are easy to style with CSS, but some other elements simply can't be styled using CSS.</a:t>
            </a:r>
          </a:p>
          <a:p>
            <a:pPr>
              <a:buFont typeface="Arial" panose="020B0604020202020204" pitchFamily="34" charset="0"/>
              <a:buChar char="•"/>
            </a:pPr>
            <a:r>
              <a:rPr lang="en-US" dirty="0" smtClean="0"/>
              <a:t>  Browsers </a:t>
            </a:r>
            <a:r>
              <a:rPr lang="en-US" dirty="0"/>
              <a:t>are often inconsistent in rending font and text.</a:t>
            </a:r>
          </a:p>
          <a:p>
            <a:pPr>
              <a:buFont typeface="Arial" panose="020B0604020202020204" pitchFamily="34" charset="0"/>
              <a:buChar char="•"/>
            </a:pPr>
            <a:endParaRPr lang="en-US" dirty="0"/>
          </a:p>
        </p:txBody>
      </p:sp>
      <p:sp>
        <p:nvSpPr>
          <p:cNvPr id="4" name="Rectangle 3"/>
          <p:cNvSpPr/>
          <p:nvPr/>
        </p:nvSpPr>
        <p:spPr>
          <a:xfrm>
            <a:off x="1262742" y="4442007"/>
            <a:ext cx="2464526" cy="1384995"/>
          </a:xfrm>
          <a:prstGeom prst="rect">
            <a:avLst/>
          </a:prstGeom>
        </p:spPr>
        <p:txBody>
          <a:bodyPr wrap="square">
            <a:spAutoFit/>
          </a:bodyPr>
          <a:lstStyle/>
          <a:p>
            <a:r>
              <a:rPr lang="en-US" sz="1400" dirty="0">
                <a:solidFill>
                  <a:srgbClr val="0000FF"/>
                </a:solidFill>
                <a:highlight>
                  <a:srgbClr val="FFFFFF"/>
                </a:highlight>
              </a:rPr>
              <a:t>button</a:t>
            </a:r>
            <a:r>
              <a:rPr lang="en-US" sz="1400" b="1" dirty="0">
                <a:solidFill>
                  <a:srgbClr val="000000"/>
                </a:solidFill>
                <a:highlight>
                  <a:srgbClr val="FFFFFF"/>
                </a:highlight>
              </a:rPr>
              <a:t>,</a:t>
            </a:r>
            <a:r>
              <a:rPr lang="en-US" sz="1400" dirty="0">
                <a:solidFill>
                  <a:srgbClr val="000000"/>
                </a:solidFill>
                <a:highlight>
                  <a:srgbClr val="FFFFFF"/>
                </a:highlight>
              </a:rPr>
              <a:t> </a:t>
            </a:r>
            <a:r>
              <a:rPr lang="en-US" sz="1400" dirty="0">
                <a:solidFill>
                  <a:srgbClr val="0000FF"/>
                </a:solidFill>
                <a:highlight>
                  <a:srgbClr val="FFFFFF"/>
                </a:highlight>
              </a:rPr>
              <a:t>input</a:t>
            </a:r>
            <a:r>
              <a:rPr lang="en-US" sz="1400" b="1" dirty="0">
                <a:solidFill>
                  <a:srgbClr val="000000"/>
                </a:solidFill>
                <a:highlight>
                  <a:srgbClr val="FFFFFF"/>
                </a:highlight>
              </a:rPr>
              <a:t>,</a:t>
            </a:r>
            <a:r>
              <a:rPr lang="en-US" sz="1400" dirty="0">
                <a:solidFill>
                  <a:srgbClr val="000000"/>
                </a:solidFill>
                <a:highlight>
                  <a:srgbClr val="FFFFFF"/>
                </a:highlight>
              </a:rPr>
              <a:t> </a:t>
            </a:r>
            <a:r>
              <a:rPr lang="en-US" sz="1400" dirty="0">
                <a:solidFill>
                  <a:srgbClr val="0000FF"/>
                </a:solidFill>
                <a:highlight>
                  <a:srgbClr val="FFFFFF"/>
                </a:highlight>
              </a:rPr>
              <a:t>select</a:t>
            </a:r>
            <a:r>
              <a:rPr lang="en-US" sz="1400" b="1" dirty="0">
                <a:solidFill>
                  <a:srgbClr val="000000"/>
                </a:solidFill>
                <a:highlight>
                  <a:srgbClr val="FFFFFF"/>
                </a:highlight>
              </a:rPr>
              <a:t>,</a:t>
            </a:r>
            <a:r>
              <a:rPr lang="en-US" sz="1400" dirty="0">
                <a:solidFill>
                  <a:srgbClr val="000000"/>
                </a:solidFill>
                <a:highlight>
                  <a:srgbClr val="FFFFFF"/>
                </a:highlight>
              </a:rPr>
              <a:t> </a:t>
            </a:r>
            <a:r>
              <a:rPr lang="en-US" sz="1400" dirty="0" err="1">
                <a:solidFill>
                  <a:srgbClr val="0000FF"/>
                </a:solidFill>
                <a:highlight>
                  <a:srgbClr val="FFFFFF"/>
                </a:highlight>
              </a:rPr>
              <a:t>textarea</a:t>
            </a:r>
            <a:r>
              <a:rPr lang="en-US" sz="1400" dirty="0">
                <a:solidFill>
                  <a:srgbClr val="0000FF"/>
                </a:solidFill>
                <a:highlight>
                  <a:srgbClr val="FFFFFF"/>
                </a:highlight>
              </a:rPr>
              <a:t> </a:t>
            </a:r>
          </a:p>
          <a:p>
            <a:r>
              <a:rPr lang="en-US" sz="1400" b="1" dirty="0">
                <a:solidFill>
                  <a:srgbClr val="000000"/>
                </a:solidFill>
                <a:highlight>
                  <a:srgbClr val="FFFFFF"/>
                </a:highlight>
              </a:rPr>
              <a:t>{</a:t>
            </a:r>
            <a:r>
              <a:rPr lang="en-US" sz="1400" b="1" dirty="0">
                <a:solidFill>
                  <a:srgbClr val="8080C0"/>
                </a:solidFill>
                <a:highlight>
                  <a:srgbClr val="FFFFFF"/>
                </a:highlight>
              </a:rPr>
              <a:t> </a:t>
            </a:r>
          </a:p>
          <a:p>
            <a:r>
              <a:rPr lang="en-US" sz="1400" b="1" dirty="0">
                <a:solidFill>
                  <a:srgbClr val="8080C0"/>
                </a:solidFill>
                <a:highlight>
                  <a:srgbClr val="FFFFFF"/>
                </a:highlight>
              </a:rPr>
              <a:t> </a:t>
            </a:r>
            <a:r>
              <a:rPr lang="en-US" sz="1400" b="1" dirty="0" smtClean="0">
                <a:solidFill>
                  <a:srgbClr val="8080C0"/>
                </a:solidFill>
                <a:highlight>
                  <a:srgbClr val="FFFFFF"/>
                </a:highlight>
              </a:rPr>
              <a:t>    font-family </a:t>
            </a:r>
            <a:r>
              <a:rPr lang="en-US" sz="1400" b="1" dirty="0">
                <a:solidFill>
                  <a:srgbClr val="000000"/>
                </a:solidFill>
                <a:highlight>
                  <a:srgbClr val="FFFFFF"/>
                </a:highlight>
              </a:rPr>
              <a:t>: inherit;</a:t>
            </a:r>
            <a:r>
              <a:rPr lang="en-US" sz="1400" b="1" dirty="0">
                <a:solidFill>
                  <a:srgbClr val="8080C0"/>
                </a:solidFill>
                <a:highlight>
                  <a:srgbClr val="FFFFFF"/>
                </a:highlight>
              </a:rPr>
              <a:t> </a:t>
            </a:r>
          </a:p>
          <a:p>
            <a:r>
              <a:rPr lang="en-US" sz="1400" b="1" dirty="0" smtClean="0">
                <a:solidFill>
                  <a:srgbClr val="8080C0"/>
                </a:solidFill>
                <a:highlight>
                  <a:srgbClr val="FFFFFF"/>
                </a:highlight>
              </a:rPr>
              <a:t>     font-size </a:t>
            </a:r>
            <a:r>
              <a:rPr lang="en-US" sz="1400" b="1" dirty="0">
                <a:solidFill>
                  <a:srgbClr val="000000"/>
                </a:solidFill>
                <a:highlight>
                  <a:srgbClr val="FFFFFF"/>
                </a:highlight>
              </a:rPr>
              <a:t>: 100%;</a:t>
            </a:r>
            <a:endParaRPr lang="en-US" sz="1400" b="1" dirty="0">
              <a:solidFill>
                <a:srgbClr val="8080C0"/>
              </a:solidFill>
              <a:highlight>
                <a:srgbClr val="FFFFFF"/>
              </a:highlight>
            </a:endParaRPr>
          </a:p>
          <a:p>
            <a:r>
              <a:rPr lang="en-US" sz="1400" b="1" dirty="0" smtClean="0">
                <a:solidFill>
                  <a:srgbClr val="8080C0"/>
                </a:solidFill>
                <a:highlight>
                  <a:srgbClr val="FFFFFF"/>
                </a:highlight>
              </a:rPr>
              <a:t>     width </a:t>
            </a:r>
            <a:r>
              <a:rPr lang="en-US" sz="1400" b="1" dirty="0">
                <a:solidFill>
                  <a:srgbClr val="000000"/>
                </a:solidFill>
                <a:highlight>
                  <a:srgbClr val="FFFFFF"/>
                </a:highlight>
              </a:rPr>
              <a:t>: 150px;</a:t>
            </a:r>
            <a:r>
              <a:rPr lang="en-US" sz="1400" b="1" dirty="0">
                <a:solidFill>
                  <a:srgbClr val="8080C0"/>
                </a:solidFill>
                <a:highlight>
                  <a:srgbClr val="FFFFFF"/>
                </a:highlight>
              </a:rPr>
              <a:t> </a:t>
            </a:r>
          </a:p>
          <a:p>
            <a:r>
              <a:rPr lang="en-US" sz="1400" b="1" dirty="0">
                <a:solidFill>
                  <a:srgbClr val="000000"/>
                </a:solidFill>
                <a:highlight>
                  <a:srgbClr val="FFFFFF"/>
                </a:highlight>
              </a:rPr>
              <a:t>}</a:t>
            </a:r>
            <a:endParaRPr lang="en-US" sz="1400" dirty="0"/>
          </a:p>
        </p:txBody>
      </p:sp>
      <p:pic>
        <p:nvPicPr>
          <p:cNvPr id="5" name="Picture 4"/>
          <p:cNvPicPr>
            <a:picLocks noChangeAspect="1"/>
          </p:cNvPicPr>
          <p:nvPr/>
        </p:nvPicPr>
        <p:blipFill>
          <a:blip r:embed="rId2"/>
          <a:stretch>
            <a:fillRect/>
          </a:stretch>
        </p:blipFill>
        <p:spPr>
          <a:xfrm>
            <a:off x="3807007" y="4352503"/>
            <a:ext cx="1695450" cy="1685925"/>
          </a:xfrm>
          <a:prstGeom prst="rect">
            <a:avLst/>
          </a:prstGeom>
        </p:spPr>
      </p:pic>
    </p:spTree>
    <p:extLst>
      <p:ext uri="{BB962C8B-B14F-4D97-AF65-F5344CB8AC3E}">
        <p14:creationId xmlns:p14="http://schemas.microsoft.com/office/powerpoint/2010/main" val="6906124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1416818" y="2140299"/>
            <a:ext cx="2090057" cy="34164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itle 1"/>
          <p:cNvSpPr>
            <a:spLocks noGrp="1"/>
          </p:cNvSpPr>
          <p:nvPr>
            <p:ph type="title"/>
          </p:nvPr>
        </p:nvSpPr>
        <p:spPr/>
        <p:txBody>
          <a:bodyPr/>
          <a:lstStyle/>
          <a:p>
            <a:r>
              <a:rPr lang="en-US" dirty="0"/>
              <a:t>Styling HTML Forms Using CSS</a:t>
            </a:r>
          </a:p>
        </p:txBody>
      </p:sp>
      <p:sp>
        <p:nvSpPr>
          <p:cNvPr id="3" name="Content Placeholder 2"/>
          <p:cNvSpPr>
            <a:spLocks noGrp="1"/>
          </p:cNvSpPr>
          <p:nvPr>
            <p:ph idx="1"/>
          </p:nvPr>
        </p:nvSpPr>
        <p:spPr/>
        <p:txBody>
          <a:bodyPr>
            <a:normAutofit fontScale="85000" lnSpcReduction="20000"/>
          </a:bodyPr>
          <a:lstStyle/>
          <a:p>
            <a:pPr>
              <a:lnSpc>
                <a:spcPct val="110000"/>
              </a:lnSpc>
              <a:buFont typeface="Arial" panose="020B0604020202020204" pitchFamily="34" charset="0"/>
              <a:buChar char="•"/>
            </a:pPr>
            <a:r>
              <a:rPr lang="en-US" b="1" dirty="0" smtClean="0"/>
              <a:t>  CSS </a:t>
            </a:r>
            <a:r>
              <a:rPr lang="en-US" b="1" dirty="0"/>
              <a:t>box-sizing property:</a:t>
            </a:r>
          </a:p>
          <a:p>
            <a:pPr lvl="1">
              <a:lnSpc>
                <a:spcPct val="110000"/>
              </a:lnSpc>
              <a:spcBef>
                <a:spcPts val="600"/>
              </a:spcBef>
              <a:buFont typeface="Arial" panose="020B0604020202020204" pitchFamily="34" charset="0"/>
              <a:buChar char="•"/>
            </a:pPr>
            <a:r>
              <a:rPr lang="en-US" dirty="0">
                <a:solidFill>
                  <a:srgbClr val="FF0000"/>
                </a:solidFill>
              </a:rPr>
              <a:t>"box-sizing: border-box; " can be used to give the same size to </a:t>
            </a:r>
            <a:r>
              <a:rPr lang="en-US" dirty="0" smtClean="0">
                <a:solidFill>
                  <a:srgbClr val="FF0000"/>
                </a:solidFill>
              </a:rPr>
              <a:t>several </a:t>
            </a:r>
            <a:r>
              <a:rPr lang="en-US" dirty="0">
                <a:solidFill>
                  <a:srgbClr val="FF0000"/>
                </a:solidFill>
              </a:rPr>
              <a:t>different </a:t>
            </a:r>
            <a:r>
              <a:rPr lang="en-US" dirty="0" smtClean="0">
                <a:solidFill>
                  <a:srgbClr val="FF0000"/>
                </a:solidFill>
              </a:rPr>
              <a:t>form </a:t>
            </a:r>
            <a:r>
              <a:rPr lang="en-US" dirty="0">
                <a:solidFill>
                  <a:srgbClr val="FF0000"/>
                </a:solidFill>
              </a:rPr>
              <a:t>elements.</a:t>
            </a:r>
          </a:p>
          <a:p>
            <a:pPr lvl="1">
              <a:lnSpc>
                <a:spcPct val="110000"/>
              </a:lnSpc>
              <a:buFont typeface="Arial" panose="020B0604020202020204" pitchFamily="34" charset="0"/>
              <a:buChar char="•"/>
            </a:pPr>
            <a:r>
              <a:rPr lang="en-US" dirty="0" smtClean="0"/>
              <a:t>Example:</a:t>
            </a:r>
          </a:p>
          <a:p>
            <a:pPr lvl="1">
              <a:lnSpc>
                <a:spcPct val="110000"/>
              </a:lnSpc>
              <a:buFont typeface="Arial" panose="020B0604020202020204" pitchFamily="34" charset="0"/>
              <a:buChar char="•"/>
            </a:pPr>
            <a:endParaRPr lang="en-US" dirty="0" smtClean="0"/>
          </a:p>
          <a:p>
            <a:pPr lvl="1">
              <a:lnSpc>
                <a:spcPct val="110000"/>
              </a:lnSpc>
              <a:buFont typeface="Arial" panose="020B0604020202020204" pitchFamily="34" charset="0"/>
              <a:buChar char="•"/>
            </a:pPr>
            <a:endParaRPr lang="en-US" dirty="0"/>
          </a:p>
          <a:p>
            <a:pPr lvl="1">
              <a:lnSpc>
                <a:spcPct val="110000"/>
              </a:lnSpc>
              <a:buFont typeface="Arial" panose="020B0604020202020204" pitchFamily="34" charset="0"/>
              <a:buChar char="•"/>
            </a:pPr>
            <a:endParaRPr lang="en-US" dirty="0"/>
          </a:p>
          <a:p>
            <a:pPr marL="0" indent="0">
              <a:lnSpc>
                <a:spcPct val="110000"/>
              </a:lnSpc>
              <a:buNone/>
            </a:pPr>
            <a:endParaRPr lang="en-US" dirty="0" smtClean="0"/>
          </a:p>
          <a:p>
            <a:pPr marL="0" indent="0">
              <a:lnSpc>
                <a:spcPct val="110000"/>
              </a:lnSpc>
              <a:buNone/>
            </a:pPr>
            <a:endParaRPr lang="en-US" dirty="0" smtClean="0"/>
          </a:p>
          <a:p>
            <a:pPr>
              <a:lnSpc>
                <a:spcPct val="110000"/>
              </a:lnSpc>
              <a:buFont typeface="Arial" panose="020B0604020202020204" pitchFamily="34" charset="0"/>
              <a:buChar char="•"/>
            </a:pPr>
            <a:r>
              <a:rPr lang="en-US" b="1" dirty="0" smtClean="0"/>
              <a:t>  CSS </a:t>
            </a:r>
            <a:r>
              <a:rPr lang="en-US" b="1" dirty="0"/>
              <a:t>property </a:t>
            </a:r>
            <a:r>
              <a:rPr lang="en-US" b="1" dirty="0" smtClean="0">
                <a:solidFill>
                  <a:srgbClr val="FF0000"/>
                </a:solidFill>
              </a:rPr>
              <a:t>"</a:t>
            </a:r>
            <a:r>
              <a:rPr lang="en-US" b="1" dirty="0" err="1" smtClean="0">
                <a:solidFill>
                  <a:srgbClr val="FF0000"/>
                </a:solidFill>
              </a:rPr>
              <a:t>display:inline-block</a:t>
            </a:r>
            <a:r>
              <a:rPr lang="en-US" b="1" dirty="0" smtClean="0"/>
              <a:t>;"</a:t>
            </a:r>
            <a:endParaRPr lang="en-US" b="1" dirty="0"/>
          </a:p>
          <a:p>
            <a:pPr lvl="1">
              <a:lnSpc>
                <a:spcPct val="110000"/>
              </a:lnSpc>
              <a:spcBef>
                <a:spcPts val="1200"/>
              </a:spcBef>
              <a:buFont typeface="Arial" panose="020B0604020202020204" pitchFamily="34" charset="0"/>
              <a:buChar char="•"/>
            </a:pPr>
            <a:r>
              <a:rPr lang="en-US" dirty="0">
                <a:solidFill>
                  <a:srgbClr val="FF0000"/>
                </a:solidFill>
              </a:rPr>
              <a:t>&lt;label&gt; and &lt;span&gt; are inline-level elements, so width and height are available to them</a:t>
            </a:r>
            <a:r>
              <a:rPr lang="en-US" dirty="0"/>
              <a:t>. </a:t>
            </a:r>
          </a:p>
          <a:p>
            <a:pPr lvl="1">
              <a:lnSpc>
                <a:spcPct val="110000"/>
              </a:lnSpc>
              <a:buFont typeface="Arial" panose="020B0604020202020204" pitchFamily="34" charset="0"/>
              <a:buChar char="•"/>
            </a:pPr>
            <a:r>
              <a:rPr lang="en-US" dirty="0" smtClean="0">
                <a:solidFill>
                  <a:srgbClr val="FF0000"/>
                </a:solidFill>
              </a:rPr>
              <a:t>"display: inline-block;" </a:t>
            </a:r>
            <a:r>
              <a:rPr lang="en-US" dirty="0">
                <a:solidFill>
                  <a:srgbClr val="FF0000"/>
                </a:solidFill>
              </a:rPr>
              <a:t>can be used to inline-level elements in order to set dimensions (width and height) to them.</a:t>
            </a:r>
          </a:p>
          <a:p>
            <a:pPr lvl="1">
              <a:lnSpc>
                <a:spcPct val="110000"/>
              </a:lnSpc>
              <a:buFont typeface="Arial" panose="020B0604020202020204" pitchFamily="34" charset="0"/>
              <a:buChar char="•"/>
            </a:pPr>
            <a:r>
              <a:rPr lang="en-US" dirty="0"/>
              <a:t>Example</a:t>
            </a:r>
            <a:r>
              <a:rPr lang="en-US" dirty="0" smtClean="0"/>
              <a:t>:</a:t>
            </a:r>
            <a:endParaRPr lang="en-US" dirty="0"/>
          </a:p>
        </p:txBody>
      </p:sp>
      <p:sp>
        <p:nvSpPr>
          <p:cNvPr id="4" name="Rectangle 3"/>
          <p:cNvSpPr/>
          <p:nvPr/>
        </p:nvSpPr>
        <p:spPr>
          <a:xfrm>
            <a:off x="1515292" y="2969219"/>
            <a:ext cx="6096000" cy="1169551"/>
          </a:xfrm>
          <a:prstGeom prst="rect">
            <a:avLst/>
          </a:prstGeom>
        </p:spPr>
        <p:txBody>
          <a:bodyPr>
            <a:spAutoFit/>
          </a:bodyPr>
          <a:lstStyle/>
          <a:p>
            <a:r>
              <a:rPr lang="en-US" sz="1400" dirty="0">
                <a:solidFill>
                  <a:srgbClr val="0000FF"/>
                </a:solidFill>
                <a:highlight>
                  <a:srgbClr val="FFFFFF"/>
                </a:highlight>
              </a:rPr>
              <a:t>input</a:t>
            </a:r>
            <a:r>
              <a:rPr lang="en-US" sz="1400" b="1" dirty="0">
                <a:solidFill>
                  <a:srgbClr val="000000"/>
                </a:solidFill>
                <a:highlight>
                  <a:srgbClr val="FFFFFF"/>
                </a:highlight>
              </a:rPr>
              <a:t>,</a:t>
            </a:r>
            <a:r>
              <a:rPr lang="en-US" sz="1400" dirty="0">
                <a:solidFill>
                  <a:srgbClr val="000000"/>
                </a:solidFill>
                <a:highlight>
                  <a:srgbClr val="FFFFFF"/>
                </a:highlight>
              </a:rPr>
              <a:t> </a:t>
            </a:r>
            <a:r>
              <a:rPr lang="en-US" sz="1400" dirty="0" err="1">
                <a:solidFill>
                  <a:srgbClr val="0000FF"/>
                </a:solidFill>
                <a:highlight>
                  <a:srgbClr val="FFFFFF"/>
                </a:highlight>
              </a:rPr>
              <a:t>textarea</a:t>
            </a:r>
            <a:r>
              <a:rPr lang="en-US" sz="1400" b="1" dirty="0">
                <a:solidFill>
                  <a:srgbClr val="000000"/>
                </a:solidFill>
                <a:highlight>
                  <a:srgbClr val="FFFFFF"/>
                </a:highlight>
              </a:rPr>
              <a:t>,</a:t>
            </a:r>
            <a:r>
              <a:rPr lang="en-US" sz="1400" dirty="0">
                <a:solidFill>
                  <a:srgbClr val="000000"/>
                </a:solidFill>
                <a:highlight>
                  <a:srgbClr val="FFFFFF"/>
                </a:highlight>
              </a:rPr>
              <a:t> </a:t>
            </a:r>
            <a:r>
              <a:rPr lang="en-US" sz="1400" dirty="0">
                <a:solidFill>
                  <a:srgbClr val="0000FF"/>
                </a:solidFill>
                <a:highlight>
                  <a:srgbClr val="FFFFFF"/>
                </a:highlight>
              </a:rPr>
              <a:t>select</a:t>
            </a:r>
            <a:r>
              <a:rPr lang="en-US" sz="1400" b="1" dirty="0">
                <a:solidFill>
                  <a:srgbClr val="000000"/>
                </a:solidFill>
                <a:highlight>
                  <a:srgbClr val="FFFFFF"/>
                </a:highlight>
              </a:rPr>
              <a:t>,</a:t>
            </a:r>
            <a:r>
              <a:rPr lang="en-US" sz="1400" dirty="0">
                <a:solidFill>
                  <a:srgbClr val="000000"/>
                </a:solidFill>
                <a:highlight>
                  <a:srgbClr val="FFFFFF"/>
                </a:highlight>
              </a:rPr>
              <a:t> </a:t>
            </a:r>
            <a:r>
              <a:rPr lang="en-US" sz="1400" dirty="0">
                <a:solidFill>
                  <a:srgbClr val="0000FF"/>
                </a:solidFill>
                <a:highlight>
                  <a:srgbClr val="FFFFFF"/>
                </a:highlight>
              </a:rPr>
              <a:t>button </a:t>
            </a:r>
            <a:r>
              <a:rPr lang="en-US" sz="1400" b="1" dirty="0">
                <a:solidFill>
                  <a:srgbClr val="000000"/>
                </a:solidFill>
                <a:highlight>
                  <a:srgbClr val="FFFFFF"/>
                </a:highlight>
              </a:rPr>
              <a:t>{</a:t>
            </a:r>
            <a:endParaRPr lang="en-US" sz="1400" b="1" dirty="0">
              <a:solidFill>
                <a:srgbClr val="8080C0"/>
              </a:solidFill>
              <a:highlight>
                <a:srgbClr val="FFFFFF"/>
              </a:highlight>
            </a:endParaRPr>
          </a:p>
          <a:p>
            <a:r>
              <a:rPr lang="en-US" sz="1400" b="1" dirty="0">
                <a:solidFill>
                  <a:srgbClr val="8080C0"/>
                </a:solidFill>
                <a:highlight>
                  <a:srgbClr val="FFFFFF"/>
                </a:highlight>
              </a:rPr>
              <a:t>   width </a:t>
            </a:r>
            <a:r>
              <a:rPr lang="en-US" sz="1400" b="1" dirty="0">
                <a:solidFill>
                  <a:srgbClr val="000000"/>
                </a:solidFill>
                <a:highlight>
                  <a:srgbClr val="FFFFFF"/>
                </a:highlight>
              </a:rPr>
              <a:t>: 150px;</a:t>
            </a:r>
            <a:endParaRPr lang="en-US" sz="1400" b="1" dirty="0">
              <a:solidFill>
                <a:srgbClr val="8080C0"/>
              </a:solidFill>
              <a:highlight>
                <a:srgbClr val="FFFFFF"/>
              </a:highlight>
            </a:endParaRPr>
          </a:p>
          <a:p>
            <a:r>
              <a:rPr lang="en-US" sz="1400" b="1" dirty="0">
                <a:solidFill>
                  <a:srgbClr val="8080C0"/>
                </a:solidFill>
                <a:highlight>
                  <a:srgbClr val="FFFFFF"/>
                </a:highlight>
              </a:rPr>
              <a:t>   margin</a:t>
            </a:r>
            <a:r>
              <a:rPr lang="en-US" sz="1400" b="1" dirty="0">
                <a:solidFill>
                  <a:srgbClr val="000000"/>
                </a:solidFill>
                <a:highlight>
                  <a:srgbClr val="FFFFFF"/>
                </a:highlight>
              </a:rPr>
              <a:t>: 0;</a:t>
            </a:r>
            <a:endParaRPr lang="en-US" sz="1400" b="1" dirty="0">
              <a:solidFill>
                <a:srgbClr val="8080C0"/>
              </a:solidFill>
              <a:highlight>
                <a:srgbClr val="FFFFFF"/>
              </a:highlight>
            </a:endParaRPr>
          </a:p>
          <a:p>
            <a:r>
              <a:rPr lang="en-US" sz="1400" b="1" dirty="0">
                <a:solidFill>
                  <a:srgbClr val="FF0000"/>
                </a:solidFill>
                <a:highlight>
                  <a:srgbClr val="FFFFFF"/>
                </a:highlight>
              </a:rPr>
              <a:t>   box-sizing: border-box;</a:t>
            </a:r>
          </a:p>
          <a:p>
            <a:r>
              <a:rPr lang="en-US" sz="1400" b="1" dirty="0">
                <a:solidFill>
                  <a:srgbClr val="000000"/>
                </a:solidFill>
                <a:highlight>
                  <a:srgbClr val="FFFFFF"/>
                </a:highlight>
              </a:rPr>
              <a:t>}</a:t>
            </a:r>
            <a:endParaRPr lang="en-US" sz="1400" dirty="0">
              <a:solidFill>
                <a:srgbClr val="000000"/>
              </a:solidFill>
              <a:highlight>
                <a:srgbClr val="FFFFFF"/>
              </a:highlight>
            </a:endParaRPr>
          </a:p>
        </p:txBody>
      </p:sp>
      <p:pic>
        <p:nvPicPr>
          <p:cNvPr id="5" name="Picture 4"/>
          <p:cNvPicPr>
            <a:picLocks noChangeAspect="1"/>
          </p:cNvPicPr>
          <p:nvPr/>
        </p:nvPicPr>
        <p:blipFill>
          <a:blip r:embed="rId2"/>
          <a:stretch>
            <a:fillRect/>
          </a:stretch>
        </p:blipFill>
        <p:spPr>
          <a:xfrm>
            <a:off x="4106772" y="2632711"/>
            <a:ext cx="1609725" cy="1714500"/>
          </a:xfrm>
          <a:prstGeom prst="rect">
            <a:avLst/>
          </a:prstGeom>
        </p:spPr>
      </p:pic>
      <p:sp>
        <p:nvSpPr>
          <p:cNvPr id="6" name="Rectangle 5"/>
          <p:cNvSpPr/>
          <p:nvPr/>
        </p:nvSpPr>
        <p:spPr>
          <a:xfrm>
            <a:off x="2255520" y="5511649"/>
            <a:ext cx="6096000" cy="307777"/>
          </a:xfrm>
          <a:prstGeom prst="rect">
            <a:avLst/>
          </a:prstGeom>
        </p:spPr>
        <p:txBody>
          <a:bodyPr>
            <a:spAutoFit/>
          </a:bodyPr>
          <a:lstStyle/>
          <a:p>
            <a:r>
              <a:rPr lang="en-US" sz="1400" dirty="0">
                <a:solidFill>
                  <a:srgbClr val="0000FF"/>
                </a:solidFill>
                <a:highlight>
                  <a:srgbClr val="FFFFFF"/>
                </a:highlight>
              </a:rPr>
              <a:t>label </a:t>
            </a:r>
            <a:r>
              <a:rPr lang="en-US" sz="1400" b="1" dirty="0">
                <a:solidFill>
                  <a:srgbClr val="000000"/>
                </a:solidFill>
                <a:highlight>
                  <a:srgbClr val="FFFFFF"/>
                </a:highlight>
              </a:rPr>
              <a:t>{</a:t>
            </a:r>
            <a:r>
              <a:rPr lang="en-US" sz="1400" b="1" dirty="0">
                <a:solidFill>
                  <a:srgbClr val="8080C0"/>
                </a:solidFill>
                <a:highlight>
                  <a:srgbClr val="FFFFFF"/>
                </a:highlight>
              </a:rPr>
              <a:t> display</a:t>
            </a:r>
            <a:r>
              <a:rPr lang="en-US" sz="1400" b="1" dirty="0">
                <a:solidFill>
                  <a:srgbClr val="000000"/>
                </a:solidFill>
                <a:highlight>
                  <a:srgbClr val="FFFFFF"/>
                </a:highlight>
              </a:rPr>
              <a:t>: inline-block;</a:t>
            </a:r>
            <a:r>
              <a:rPr lang="en-US" sz="1400" b="1" dirty="0">
                <a:solidFill>
                  <a:srgbClr val="8080C0"/>
                </a:solidFill>
                <a:highlight>
                  <a:srgbClr val="FFFFFF"/>
                </a:highlight>
              </a:rPr>
              <a:t> width</a:t>
            </a:r>
            <a:r>
              <a:rPr lang="en-US" sz="1400" b="1" dirty="0">
                <a:solidFill>
                  <a:srgbClr val="000000"/>
                </a:solidFill>
                <a:highlight>
                  <a:srgbClr val="FFFFFF"/>
                </a:highlight>
              </a:rPr>
              <a:t>: 100px;</a:t>
            </a:r>
            <a:r>
              <a:rPr lang="en-US" sz="1400" b="1" dirty="0">
                <a:solidFill>
                  <a:srgbClr val="8080C0"/>
                </a:solidFill>
                <a:highlight>
                  <a:srgbClr val="FFFFFF"/>
                </a:highlight>
              </a:rPr>
              <a:t> text-align</a:t>
            </a:r>
            <a:r>
              <a:rPr lang="en-US" sz="1400" b="1" dirty="0">
                <a:solidFill>
                  <a:srgbClr val="000000"/>
                </a:solidFill>
                <a:highlight>
                  <a:srgbClr val="FFFFFF"/>
                </a:highlight>
              </a:rPr>
              <a:t>: right;</a:t>
            </a:r>
            <a:r>
              <a:rPr lang="en-US" sz="1400" b="1" dirty="0">
                <a:solidFill>
                  <a:srgbClr val="8080C0"/>
                </a:solidFill>
                <a:highlight>
                  <a:srgbClr val="FFFFFF"/>
                </a:highlight>
              </a:rPr>
              <a:t> </a:t>
            </a:r>
            <a:r>
              <a:rPr lang="en-US" sz="1400" b="1" dirty="0">
                <a:solidFill>
                  <a:srgbClr val="000000"/>
                </a:solidFill>
                <a:highlight>
                  <a:srgbClr val="FFFFFF"/>
                </a:highlight>
              </a:rPr>
              <a:t>}</a:t>
            </a:r>
            <a:endParaRPr lang="en-US" sz="1400" dirty="0"/>
          </a:p>
        </p:txBody>
      </p:sp>
    </p:spTree>
    <p:extLst>
      <p:ext uri="{BB962C8B-B14F-4D97-AF65-F5344CB8AC3E}">
        <p14:creationId xmlns:p14="http://schemas.microsoft.com/office/powerpoint/2010/main" val="2773141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form </a:t>
            </a:r>
            <a:r>
              <a:rPr lang="en-US" dirty="0" smtClean="0"/>
              <a:t>with </a:t>
            </a:r>
            <a:r>
              <a:rPr lang="en-US" dirty="0"/>
              <a:t>CSS</a:t>
            </a:r>
          </a:p>
        </p:txBody>
      </p:sp>
      <p:sp>
        <p:nvSpPr>
          <p:cNvPr id="4" name="Rectangle 3"/>
          <p:cNvSpPr/>
          <p:nvPr/>
        </p:nvSpPr>
        <p:spPr>
          <a:xfrm>
            <a:off x="1232450" y="1954141"/>
            <a:ext cx="8309113" cy="3970318"/>
          </a:xfrm>
          <a:prstGeom prst="rect">
            <a:avLst/>
          </a:prstGeom>
        </p:spPr>
        <p:txBody>
          <a:bodyPr wrap="square">
            <a:spAutoFit/>
          </a:bodyPr>
          <a:lstStyle/>
          <a:p>
            <a:r>
              <a:rPr lang="en-US" sz="1400" dirty="0">
                <a:solidFill>
                  <a:srgbClr val="0000FF"/>
                </a:solidFill>
                <a:highlight>
                  <a:srgbClr val="FFFFFF"/>
                </a:highlight>
              </a:rPr>
              <a:t>&lt;form</a:t>
            </a:r>
            <a:r>
              <a:rPr lang="en-US" sz="1400" dirty="0">
                <a:solidFill>
                  <a:srgbClr val="000000"/>
                </a:solidFill>
                <a:highlight>
                  <a:srgbClr val="FFFFFF"/>
                </a:highlight>
              </a:rPr>
              <a:t> </a:t>
            </a:r>
            <a:r>
              <a:rPr lang="en-US" sz="1400" dirty="0">
                <a:solidFill>
                  <a:srgbClr val="FF0000"/>
                </a:solidFill>
                <a:highlight>
                  <a:srgbClr val="FFFFFF"/>
                </a:highlight>
              </a:rPr>
              <a:t>action</a:t>
            </a:r>
            <a:r>
              <a:rPr lang="en-US" sz="1400" dirty="0">
                <a:solidFill>
                  <a:srgbClr val="000000"/>
                </a:solidFill>
                <a:highlight>
                  <a:srgbClr val="FFFFFF"/>
                </a:highlight>
              </a:rPr>
              <a:t>=</a:t>
            </a:r>
            <a:r>
              <a:rPr lang="en-US" sz="1400" b="1" dirty="0">
                <a:solidFill>
                  <a:srgbClr val="8000FF"/>
                </a:solidFill>
                <a:highlight>
                  <a:srgbClr val="FFFFFF"/>
                </a:highlight>
              </a:rPr>
              <a:t>"https://httpbin.org/post"</a:t>
            </a:r>
            <a:r>
              <a:rPr lang="en-US" sz="1400" dirty="0">
                <a:solidFill>
                  <a:srgbClr val="000000"/>
                </a:solidFill>
                <a:highlight>
                  <a:srgbClr val="FFFFFF"/>
                </a:highlight>
              </a:rPr>
              <a:t> </a:t>
            </a:r>
            <a:r>
              <a:rPr lang="en-US" sz="1400" dirty="0">
                <a:solidFill>
                  <a:srgbClr val="FF0000"/>
                </a:solidFill>
                <a:highlight>
                  <a:srgbClr val="FFFFFF"/>
                </a:highlight>
              </a:rPr>
              <a:t>method</a:t>
            </a:r>
            <a:r>
              <a:rPr lang="en-US" sz="1400" dirty="0">
                <a:solidFill>
                  <a:srgbClr val="000000"/>
                </a:solidFill>
                <a:highlight>
                  <a:srgbClr val="FFFFFF"/>
                </a:highlight>
              </a:rPr>
              <a:t>=</a:t>
            </a:r>
            <a:r>
              <a:rPr lang="en-US" sz="1400" b="1" dirty="0">
                <a:solidFill>
                  <a:srgbClr val="8000FF"/>
                </a:solidFill>
                <a:highlight>
                  <a:srgbClr val="FFFFFF"/>
                </a:highlight>
              </a:rPr>
              <a:t>"post"</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&lt;label</a:t>
            </a:r>
            <a:r>
              <a:rPr lang="en-US" sz="1400" dirty="0">
                <a:solidFill>
                  <a:srgbClr val="000000"/>
                </a:solidFill>
                <a:highlight>
                  <a:srgbClr val="FFFFFF"/>
                </a:highlight>
              </a:rPr>
              <a:t> </a:t>
            </a:r>
            <a:r>
              <a:rPr lang="en-US" sz="1400" dirty="0">
                <a:solidFill>
                  <a:srgbClr val="FF0000"/>
                </a:solidFill>
                <a:highlight>
                  <a:srgbClr val="FFFFFF"/>
                </a:highlight>
              </a:rPr>
              <a:t>for</a:t>
            </a:r>
            <a:r>
              <a:rPr lang="en-US" sz="1400" dirty="0">
                <a:solidFill>
                  <a:srgbClr val="000000"/>
                </a:solidFill>
                <a:highlight>
                  <a:srgbClr val="FFFFFF"/>
                </a:highlight>
              </a:rPr>
              <a:t>=</a:t>
            </a:r>
            <a:r>
              <a:rPr lang="en-US" sz="1400" b="1" dirty="0">
                <a:solidFill>
                  <a:srgbClr val="8000FF"/>
                </a:solidFill>
                <a:highlight>
                  <a:srgbClr val="FFFFFF"/>
                </a:highlight>
              </a:rPr>
              <a:t>"name"</a:t>
            </a:r>
            <a:r>
              <a:rPr lang="en-US" sz="1400" dirty="0">
                <a:solidFill>
                  <a:srgbClr val="0000FF"/>
                </a:solidFill>
                <a:highlight>
                  <a:srgbClr val="FFFFFF"/>
                </a:highlight>
              </a:rPr>
              <a:t>&gt;</a:t>
            </a:r>
            <a:r>
              <a:rPr lang="en-US" sz="1400" b="1" dirty="0">
                <a:solidFill>
                  <a:srgbClr val="000000"/>
                </a:solidFill>
                <a:highlight>
                  <a:srgbClr val="FFFFFF"/>
                </a:highlight>
              </a:rPr>
              <a:t>Name:</a:t>
            </a:r>
            <a:r>
              <a:rPr lang="en-US" sz="1400" dirty="0">
                <a:solidFill>
                  <a:srgbClr val="0000FF"/>
                </a:solidFill>
                <a:highlight>
                  <a:srgbClr val="FFFFFF"/>
                </a:highlight>
              </a:rPr>
              <a:t>&lt;/label&gt;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"text"</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"name"</a:t>
            </a:r>
            <a:r>
              <a:rPr lang="en-US" sz="1400" dirty="0">
                <a:solidFill>
                  <a:srgbClr val="000000"/>
                </a:solidFill>
                <a:highlight>
                  <a:srgbClr val="FFFFFF"/>
                </a:highlight>
              </a:rPr>
              <a:t> </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&lt;label</a:t>
            </a:r>
            <a:r>
              <a:rPr lang="en-US" sz="1400" dirty="0">
                <a:solidFill>
                  <a:srgbClr val="000000"/>
                </a:solidFill>
                <a:highlight>
                  <a:srgbClr val="FFFFFF"/>
                </a:highlight>
              </a:rPr>
              <a:t> </a:t>
            </a:r>
            <a:r>
              <a:rPr lang="en-US" sz="1400" dirty="0">
                <a:solidFill>
                  <a:srgbClr val="FF0000"/>
                </a:solidFill>
                <a:highlight>
                  <a:srgbClr val="FFFFFF"/>
                </a:highlight>
              </a:rPr>
              <a:t>for</a:t>
            </a:r>
            <a:r>
              <a:rPr lang="en-US" sz="1400" dirty="0">
                <a:solidFill>
                  <a:srgbClr val="000000"/>
                </a:solidFill>
                <a:highlight>
                  <a:srgbClr val="FFFFFF"/>
                </a:highlight>
              </a:rPr>
              <a:t>=</a:t>
            </a:r>
            <a:r>
              <a:rPr lang="en-US" sz="1400" b="1" dirty="0">
                <a:solidFill>
                  <a:srgbClr val="8000FF"/>
                </a:solidFill>
                <a:highlight>
                  <a:srgbClr val="FFFFFF"/>
                </a:highlight>
              </a:rPr>
              <a:t>"mail"</a:t>
            </a:r>
            <a:r>
              <a:rPr lang="en-US" sz="1400" dirty="0">
                <a:solidFill>
                  <a:srgbClr val="0000FF"/>
                </a:solidFill>
                <a:highlight>
                  <a:srgbClr val="FFFFFF"/>
                </a:highlight>
              </a:rPr>
              <a:t>&gt;</a:t>
            </a:r>
            <a:r>
              <a:rPr lang="en-US" sz="1400" b="1" dirty="0">
                <a:solidFill>
                  <a:srgbClr val="000000"/>
                </a:solidFill>
                <a:highlight>
                  <a:srgbClr val="FFFFFF"/>
                </a:highlight>
              </a:rPr>
              <a:t>E-mail:</a:t>
            </a:r>
            <a:r>
              <a:rPr lang="en-US" sz="1400" dirty="0">
                <a:solidFill>
                  <a:srgbClr val="0000FF"/>
                </a:solidFill>
                <a:highlight>
                  <a:srgbClr val="FFFFFF"/>
                </a:highlight>
              </a:rPr>
              <a:t>&lt;/label&gt;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"email"</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"mail"</a:t>
            </a:r>
            <a:r>
              <a:rPr lang="en-US" sz="1400" dirty="0">
                <a:solidFill>
                  <a:srgbClr val="000000"/>
                </a:solidFill>
                <a:highlight>
                  <a:srgbClr val="FFFFFF"/>
                </a:highlight>
              </a:rPr>
              <a:t> </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da-DK" sz="1400" b="1" dirty="0">
                <a:solidFill>
                  <a:srgbClr val="000000"/>
                </a:solidFill>
                <a:highlight>
                  <a:srgbClr val="FFFFFF"/>
                </a:highlight>
              </a:rPr>
              <a:t>            </a:t>
            </a:r>
            <a:r>
              <a:rPr lang="da-DK" sz="1400" dirty="0">
                <a:solidFill>
                  <a:srgbClr val="0000FF"/>
                </a:solidFill>
                <a:highlight>
                  <a:srgbClr val="FFFFFF"/>
                </a:highlight>
              </a:rPr>
              <a:t>&lt;label</a:t>
            </a:r>
            <a:r>
              <a:rPr lang="da-DK" sz="1400" dirty="0">
                <a:solidFill>
                  <a:srgbClr val="000000"/>
                </a:solidFill>
                <a:highlight>
                  <a:srgbClr val="FFFFFF"/>
                </a:highlight>
              </a:rPr>
              <a:t> </a:t>
            </a:r>
            <a:r>
              <a:rPr lang="da-DK" sz="1400" dirty="0">
                <a:solidFill>
                  <a:srgbClr val="FF0000"/>
                </a:solidFill>
                <a:highlight>
                  <a:srgbClr val="FFFFFF"/>
                </a:highlight>
              </a:rPr>
              <a:t>for</a:t>
            </a:r>
            <a:r>
              <a:rPr lang="da-DK" sz="1400" dirty="0">
                <a:solidFill>
                  <a:srgbClr val="000000"/>
                </a:solidFill>
                <a:highlight>
                  <a:srgbClr val="FFFFFF"/>
                </a:highlight>
              </a:rPr>
              <a:t>=</a:t>
            </a:r>
            <a:r>
              <a:rPr lang="da-DK" sz="1400" b="1" dirty="0">
                <a:solidFill>
                  <a:srgbClr val="8000FF"/>
                </a:solidFill>
                <a:highlight>
                  <a:srgbClr val="FFFFFF"/>
                </a:highlight>
              </a:rPr>
              <a:t>"msg"</a:t>
            </a:r>
            <a:r>
              <a:rPr lang="da-DK" sz="1400" dirty="0">
                <a:solidFill>
                  <a:srgbClr val="0000FF"/>
                </a:solidFill>
                <a:highlight>
                  <a:srgbClr val="FFFFFF"/>
                </a:highlight>
              </a:rPr>
              <a:t>&gt;</a:t>
            </a:r>
            <a:r>
              <a:rPr lang="da-DK" sz="1400" b="1" dirty="0">
                <a:solidFill>
                  <a:srgbClr val="000000"/>
                </a:solidFill>
                <a:highlight>
                  <a:srgbClr val="FFFFFF"/>
                </a:highlight>
              </a:rPr>
              <a:t>Message:</a:t>
            </a:r>
            <a:r>
              <a:rPr lang="da-DK" sz="1400" dirty="0">
                <a:solidFill>
                  <a:srgbClr val="0000FF"/>
                </a:solidFill>
                <a:highlight>
                  <a:srgbClr val="FFFFFF"/>
                </a:highlight>
              </a:rPr>
              <a:t>&lt;/label&gt;</a:t>
            </a:r>
            <a:endParaRPr lang="da-DK"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a:t>
            </a:r>
            <a:r>
              <a:rPr lang="en-US" sz="1400" dirty="0" err="1">
                <a:solidFill>
                  <a:srgbClr val="0000FF"/>
                </a:solidFill>
                <a:highlight>
                  <a:srgbClr val="FFFFFF"/>
                </a:highlight>
              </a:rPr>
              <a:t>textarea</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a:t>
            </a:r>
            <a:r>
              <a:rPr lang="en-US" sz="1400" b="1" dirty="0" err="1">
                <a:solidFill>
                  <a:srgbClr val="8000FF"/>
                </a:solidFill>
                <a:highlight>
                  <a:srgbClr val="FFFFFF"/>
                </a:highlight>
              </a:rPr>
              <a:t>msg</a:t>
            </a:r>
            <a:r>
              <a:rPr lang="en-US" sz="1400" b="1" dirty="0">
                <a:solidFill>
                  <a:srgbClr val="8000FF"/>
                </a:solidFill>
                <a:highlight>
                  <a:srgbClr val="FFFFFF"/>
                </a:highlight>
              </a:rPr>
              <a:t>"</a:t>
            </a:r>
            <a:r>
              <a:rPr lang="en-US" sz="1400" dirty="0">
                <a:solidFill>
                  <a:srgbClr val="0000FF"/>
                </a:solidFill>
                <a:highlight>
                  <a:srgbClr val="FFFFFF"/>
                </a:highlight>
              </a:rPr>
              <a:t>&gt;&lt;/</a:t>
            </a:r>
            <a:r>
              <a:rPr lang="en-US" sz="1400" dirty="0" err="1">
                <a:solidFill>
                  <a:srgbClr val="0000FF"/>
                </a:solidFill>
                <a:highlight>
                  <a:srgbClr val="FFFFFF"/>
                </a:highlight>
              </a:rPr>
              <a:t>textarea</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b="1" dirty="0">
                <a:solidFill>
                  <a:srgbClr val="000000"/>
                </a:solidFill>
                <a:highlight>
                  <a:srgbClr val="FFFFFF"/>
                </a:highlight>
              </a:rPr>
              <a:t>        </a:t>
            </a:r>
          </a:p>
          <a:p>
            <a:r>
              <a:rPr lang="en-US" sz="1400" b="1" dirty="0">
                <a:solidFill>
                  <a:srgbClr val="000000"/>
                </a:solidFill>
                <a:highlight>
                  <a:srgbClr val="FFFFFF"/>
                </a:highlight>
              </a:rPr>
              <a:t>        </a:t>
            </a:r>
            <a:r>
              <a:rPr lang="en-US" sz="1400" dirty="0">
                <a:solidFill>
                  <a:srgbClr val="0000FF"/>
                </a:solidFill>
                <a:highlight>
                  <a:srgbClr val="FFFFFF"/>
                </a:highlight>
              </a:rPr>
              <a:t>&lt;div</a:t>
            </a:r>
            <a:r>
              <a:rPr lang="en-US" sz="1400" dirty="0">
                <a:solidFill>
                  <a:srgbClr val="000000"/>
                </a:solidFill>
                <a:highlight>
                  <a:srgbClr val="FFFFFF"/>
                </a:highlight>
              </a:rPr>
              <a:t> </a:t>
            </a:r>
            <a:r>
              <a:rPr lang="en-US" sz="1400" dirty="0">
                <a:solidFill>
                  <a:srgbClr val="FF0000"/>
                </a:solidFill>
                <a:highlight>
                  <a:srgbClr val="FFFFFF"/>
                </a:highlight>
              </a:rPr>
              <a:t>class</a:t>
            </a:r>
            <a:r>
              <a:rPr lang="en-US" sz="1400" dirty="0">
                <a:solidFill>
                  <a:srgbClr val="000000"/>
                </a:solidFill>
                <a:highlight>
                  <a:srgbClr val="FFFFFF"/>
                </a:highlight>
              </a:rPr>
              <a:t>=</a:t>
            </a:r>
            <a:r>
              <a:rPr lang="en-US" sz="1400" b="1" dirty="0">
                <a:solidFill>
                  <a:srgbClr val="8000FF"/>
                </a:solidFill>
                <a:highlight>
                  <a:srgbClr val="FFFFFF"/>
                </a:highlight>
              </a:rPr>
              <a:t>"button"</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&lt;button</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"submit"</a:t>
            </a:r>
            <a:r>
              <a:rPr lang="en-US" sz="1400" dirty="0">
                <a:solidFill>
                  <a:srgbClr val="0000FF"/>
                </a:solidFill>
                <a:highlight>
                  <a:srgbClr val="FFFFFF"/>
                </a:highlight>
              </a:rPr>
              <a:t>&gt;</a:t>
            </a:r>
            <a:r>
              <a:rPr lang="en-US" sz="1400" b="1" dirty="0">
                <a:solidFill>
                  <a:srgbClr val="000000"/>
                </a:solidFill>
                <a:highlight>
                  <a:srgbClr val="FFFFFF"/>
                </a:highlight>
              </a:rPr>
              <a:t>Send your message</a:t>
            </a:r>
            <a:r>
              <a:rPr lang="en-US" sz="1400" dirty="0">
                <a:solidFill>
                  <a:srgbClr val="0000FF"/>
                </a:solidFill>
                <a:highlight>
                  <a:srgbClr val="FFFFFF"/>
                </a:highlight>
              </a:rPr>
              <a:t>&lt;/button&gt;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dirty="0" smtClean="0">
                <a:solidFill>
                  <a:srgbClr val="0000FF"/>
                </a:solidFill>
                <a:highlight>
                  <a:srgbClr val="FFFFFF"/>
                </a:highlight>
              </a:rPr>
              <a:t>&lt;/</a:t>
            </a:r>
            <a:r>
              <a:rPr lang="en-US" sz="1400" dirty="0">
                <a:solidFill>
                  <a:srgbClr val="0000FF"/>
                </a:solidFill>
                <a:highlight>
                  <a:srgbClr val="FFFFFF"/>
                </a:highlight>
              </a:rPr>
              <a:t>form&gt;</a:t>
            </a:r>
            <a:endParaRPr lang="en-US" sz="1400" dirty="0"/>
          </a:p>
        </p:txBody>
      </p:sp>
      <p:pic>
        <p:nvPicPr>
          <p:cNvPr id="5" name="Picture 4"/>
          <p:cNvPicPr>
            <a:picLocks noChangeAspect="1"/>
          </p:cNvPicPr>
          <p:nvPr/>
        </p:nvPicPr>
        <p:blipFill>
          <a:blip r:embed="rId2"/>
          <a:stretch>
            <a:fillRect/>
          </a:stretch>
        </p:blipFill>
        <p:spPr>
          <a:xfrm>
            <a:off x="6276864" y="2736019"/>
            <a:ext cx="3264699" cy="1625462"/>
          </a:xfrm>
          <a:prstGeom prst="rect">
            <a:avLst/>
          </a:prstGeom>
        </p:spPr>
      </p:pic>
      <p:sp>
        <p:nvSpPr>
          <p:cNvPr id="6" name="TextBox 5"/>
          <p:cNvSpPr txBox="1"/>
          <p:nvPr/>
        </p:nvSpPr>
        <p:spPr>
          <a:xfrm>
            <a:off x="6639339" y="2258297"/>
            <a:ext cx="2345635" cy="369332"/>
          </a:xfrm>
          <a:prstGeom prst="rect">
            <a:avLst/>
          </a:prstGeom>
          <a:noFill/>
        </p:spPr>
        <p:txBody>
          <a:bodyPr wrap="square" rtlCol="0">
            <a:spAutoFit/>
          </a:bodyPr>
          <a:lstStyle/>
          <a:p>
            <a:r>
              <a:rPr lang="en-US" dirty="0" smtClean="0"/>
              <a:t>(Before CSS is applied)</a:t>
            </a:r>
            <a:endParaRPr lang="en-US" dirty="0"/>
          </a:p>
        </p:txBody>
      </p:sp>
    </p:spTree>
    <p:extLst>
      <p:ext uri="{BB962C8B-B14F-4D97-AF65-F5344CB8AC3E}">
        <p14:creationId xmlns:p14="http://schemas.microsoft.com/office/powerpoint/2010/main" val="23743238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form </a:t>
            </a:r>
            <a:r>
              <a:rPr lang="en-US" dirty="0" smtClean="0"/>
              <a:t>with </a:t>
            </a:r>
            <a:r>
              <a:rPr lang="en-US" dirty="0"/>
              <a:t>CSS</a:t>
            </a:r>
          </a:p>
        </p:txBody>
      </p:sp>
      <p:sp>
        <p:nvSpPr>
          <p:cNvPr id="4" name="Rectangle 3"/>
          <p:cNvSpPr/>
          <p:nvPr/>
        </p:nvSpPr>
        <p:spPr>
          <a:xfrm>
            <a:off x="1232450" y="1954141"/>
            <a:ext cx="8309113" cy="3970318"/>
          </a:xfrm>
          <a:prstGeom prst="rect">
            <a:avLst/>
          </a:prstGeom>
        </p:spPr>
        <p:txBody>
          <a:bodyPr wrap="square">
            <a:spAutoFit/>
          </a:bodyPr>
          <a:lstStyle/>
          <a:p>
            <a:r>
              <a:rPr lang="en-US" sz="1400" dirty="0">
                <a:solidFill>
                  <a:srgbClr val="0000FF"/>
                </a:solidFill>
                <a:highlight>
                  <a:srgbClr val="FFFFFF"/>
                </a:highlight>
              </a:rPr>
              <a:t>&lt;form</a:t>
            </a:r>
            <a:r>
              <a:rPr lang="en-US" sz="1400" dirty="0">
                <a:solidFill>
                  <a:srgbClr val="000000"/>
                </a:solidFill>
                <a:highlight>
                  <a:srgbClr val="FFFFFF"/>
                </a:highlight>
              </a:rPr>
              <a:t> </a:t>
            </a:r>
            <a:r>
              <a:rPr lang="en-US" sz="1400" dirty="0">
                <a:solidFill>
                  <a:srgbClr val="FF0000"/>
                </a:solidFill>
                <a:highlight>
                  <a:srgbClr val="FFFFFF"/>
                </a:highlight>
              </a:rPr>
              <a:t>action</a:t>
            </a:r>
            <a:r>
              <a:rPr lang="en-US" sz="1400" dirty="0">
                <a:solidFill>
                  <a:srgbClr val="000000"/>
                </a:solidFill>
                <a:highlight>
                  <a:srgbClr val="FFFFFF"/>
                </a:highlight>
              </a:rPr>
              <a:t>=</a:t>
            </a:r>
            <a:r>
              <a:rPr lang="en-US" sz="1400" b="1" dirty="0">
                <a:solidFill>
                  <a:srgbClr val="8000FF"/>
                </a:solidFill>
                <a:highlight>
                  <a:srgbClr val="FFFFFF"/>
                </a:highlight>
              </a:rPr>
              <a:t>"https://httpbin.org/post"</a:t>
            </a:r>
            <a:r>
              <a:rPr lang="en-US" sz="1400" dirty="0">
                <a:solidFill>
                  <a:srgbClr val="000000"/>
                </a:solidFill>
                <a:highlight>
                  <a:srgbClr val="FFFFFF"/>
                </a:highlight>
              </a:rPr>
              <a:t> </a:t>
            </a:r>
            <a:r>
              <a:rPr lang="en-US" sz="1400" dirty="0">
                <a:solidFill>
                  <a:srgbClr val="FF0000"/>
                </a:solidFill>
                <a:highlight>
                  <a:srgbClr val="FFFFFF"/>
                </a:highlight>
              </a:rPr>
              <a:t>method</a:t>
            </a:r>
            <a:r>
              <a:rPr lang="en-US" sz="1400" dirty="0">
                <a:solidFill>
                  <a:srgbClr val="000000"/>
                </a:solidFill>
                <a:highlight>
                  <a:srgbClr val="FFFFFF"/>
                </a:highlight>
              </a:rPr>
              <a:t>=</a:t>
            </a:r>
            <a:r>
              <a:rPr lang="en-US" sz="1400" b="1" dirty="0">
                <a:solidFill>
                  <a:srgbClr val="8000FF"/>
                </a:solidFill>
                <a:highlight>
                  <a:srgbClr val="FFFFFF"/>
                </a:highlight>
              </a:rPr>
              <a:t>"post"</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&lt;label</a:t>
            </a:r>
            <a:r>
              <a:rPr lang="en-US" sz="1400" dirty="0">
                <a:solidFill>
                  <a:srgbClr val="000000"/>
                </a:solidFill>
                <a:highlight>
                  <a:srgbClr val="FFFFFF"/>
                </a:highlight>
              </a:rPr>
              <a:t> </a:t>
            </a:r>
            <a:r>
              <a:rPr lang="en-US" sz="1400" dirty="0">
                <a:solidFill>
                  <a:srgbClr val="FF0000"/>
                </a:solidFill>
                <a:highlight>
                  <a:srgbClr val="FFFFFF"/>
                </a:highlight>
              </a:rPr>
              <a:t>for</a:t>
            </a:r>
            <a:r>
              <a:rPr lang="en-US" sz="1400" dirty="0">
                <a:solidFill>
                  <a:srgbClr val="000000"/>
                </a:solidFill>
                <a:highlight>
                  <a:srgbClr val="FFFFFF"/>
                </a:highlight>
              </a:rPr>
              <a:t>=</a:t>
            </a:r>
            <a:r>
              <a:rPr lang="en-US" sz="1400" b="1" dirty="0">
                <a:solidFill>
                  <a:srgbClr val="8000FF"/>
                </a:solidFill>
                <a:highlight>
                  <a:srgbClr val="FFFFFF"/>
                </a:highlight>
              </a:rPr>
              <a:t>"name"</a:t>
            </a:r>
            <a:r>
              <a:rPr lang="en-US" sz="1400" dirty="0">
                <a:solidFill>
                  <a:srgbClr val="0000FF"/>
                </a:solidFill>
                <a:highlight>
                  <a:srgbClr val="FFFFFF"/>
                </a:highlight>
              </a:rPr>
              <a:t>&gt;</a:t>
            </a:r>
            <a:r>
              <a:rPr lang="en-US" sz="1400" b="1" dirty="0">
                <a:solidFill>
                  <a:srgbClr val="000000"/>
                </a:solidFill>
                <a:highlight>
                  <a:srgbClr val="FFFFFF"/>
                </a:highlight>
              </a:rPr>
              <a:t>Name:</a:t>
            </a:r>
            <a:r>
              <a:rPr lang="en-US" sz="1400" dirty="0">
                <a:solidFill>
                  <a:srgbClr val="0000FF"/>
                </a:solidFill>
                <a:highlight>
                  <a:srgbClr val="FFFFFF"/>
                </a:highlight>
              </a:rPr>
              <a:t>&lt;/label&gt;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"text"</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"name"</a:t>
            </a:r>
            <a:r>
              <a:rPr lang="en-US" sz="1400" dirty="0">
                <a:solidFill>
                  <a:srgbClr val="000000"/>
                </a:solidFill>
                <a:highlight>
                  <a:srgbClr val="FFFFFF"/>
                </a:highlight>
              </a:rPr>
              <a:t> </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&lt;label</a:t>
            </a:r>
            <a:r>
              <a:rPr lang="en-US" sz="1400" dirty="0">
                <a:solidFill>
                  <a:srgbClr val="000000"/>
                </a:solidFill>
                <a:highlight>
                  <a:srgbClr val="FFFFFF"/>
                </a:highlight>
              </a:rPr>
              <a:t> </a:t>
            </a:r>
            <a:r>
              <a:rPr lang="en-US" sz="1400" dirty="0">
                <a:solidFill>
                  <a:srgbClr val="FF0000"/>
                </a:solidFill>
                <a:highlight>
                  <a:srgbClr val="FFFFFF"/>
                </a:highlight>
              </a:rPr>
              <a:t>for</a:t>
            </a:r>
            <a:r>
              <a:rPr lang="en-US" sz="1400" dirty="0">
                <a:solidFill>
                  <a:srgbClr val="000000"/>
                </a:solidFill>
                <a:highlight>
                  <a:srgbClr val="FFFFFF"/>
                </a:highlight>
              </a:rPr>
              <a:t>=</a:t>
            </a:r>
            <a:r>
              <a:rPr lang="en-US" sz="1400" b="1" dirty="0">
                <a:solidFill>
                  <a:srgbClr val="8000FF"/>
                </a:solidFill>
                <a:highlight>
                  <a:srgbClr val="FFFFFF"/>
                </a:highlight>
              </a:rPr>
              <a:t>"mail"</a:t>
            </a:r>
            <a:r>
              <a:rPr lang="en-US" sz="1400" dirty="0">
                <a:solidFill>
                  <a:srgbClr val="0000FF"/>
                </a:solidFill>
                <a:highlight>
                  <a:srgbClr val="FFFFFF"/>
                </a:highlight>
              </a:rPr>
              <a:t>&gt;</a:t>
            </a:r>
            <a:r>
              <a:rPr lang="en-US" sz="1400" b="1" dirty="0">
                <a:solidFill>
                  <a:srgbClr val="000000"/>
                </a:solidFill>
                <a:highlight>
                  <a:srgbClr val="FFFFFF"/>
                </a:highlight>
              </a:rPr>
              <a:t>E-mail:</a:t>
            </a:r>
            <a:r>
              <a:rPr lang="en-US" sz="1400" dirty="0">
                <a:solidFill>
                  <a:srgbClr val="0000FF"/>
                </a:solidFill>
                <a:highlight>
                  <a:srgbClr val="FFFFFF"/>
                </a:highlight>
              </a:rPr>
              <a:t>&lt;/label&gt;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"email"</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"mail"</a:t>
            </a:r>
            <a:r>
              <a:rPr lang="en-US" sz="1400" dirty="0">
                <a:solidFill>
                  <a:srgbClr val="000000"/>
                </a:solidFill>
                <a:highlight>
                  <a:srgbClr val="FFFFFF"/>
                </a:highlight>
              </a:rPr>
              <a:t> </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da-DK" sz="1400" b="1" dirty="0">
                <a:solidFill>
                  <a:srgbClr val="000000"/>
                </a:solidFill>
                <a:highlight>
                  <a:srgbClr val="FFFFFF"/>
                </a:highlight>
              </a:rPr>
              <a:t>            </a:t>
            </a:r>
            <a:r>
              <a:rPr lang="da-DK" sz="1400" dirty="0">
                <a:solidFill>
                  <a:srgbClr val="0000FF"/>
                </a:solidFill>
                <a:highlight>
                  <a:srgbClr val="FFFFFF"/>
                </a:highlight>
              </a:rPr>
              <a:t>&lt;label</a:t>
            </a:r>
            <a:r>
              <a:rPr lang="da-DK" sz="1400" dirty="0">
                <a:solidFill>
                  <a:srgbClr val="000000"/>
                </a:solidFill>
                <a:highlight>
                  <a:srgbClr val="FFFFFF"/>
                </a:highlight>
              </a:rPr>
              <a:t> </a:t>
            </a:r>
            <a:r>
              <a:rPr lang="da-DK" sz="1400" dirty="0">
                <a:solidFill>
                  <a:srgbClr val="FF0000"/>
                </a:solidFill>
                <a:highlight>
                  <a:srgbClr val="FFFFFF"/>
                </a:highlight>
              </a:rPr>
              <a:t>for</a:t>
            </a:r>
            <a:r>
              <a:rPr lang="da-DK" sz="1400" dirty="0">
                <a:solidFill>
                  <a:srgbClr val="000000"/>
                </a:solidFill>
                <a:highlight>
                  <a:srgbClr val="FFFFFF"/>
                </a:highlight>
              </a:rPr>
              <a:t>=</a:t>
            </a:r>
            <a:r>
              <a:rPr lang="da-DK" sz="1400" b="1" dirty="0">
                <a:solidFill>
                  <a:srgbClr val="8000FF"/>
                </a:solidFill>
                <a:highlight>
                  <a:srgbClr val="FFFFFF"/>
                </a:highlight>
              </a:rPr>
              <a:t>"msg"</a:t>
            </a:r>
            <a:r>
              <a:rPr lang="da-DK" sz="1400" dirty="0">
                <a:solidFill>
                  <a:srgbClr val="0000FF"/>
                </a:solidFill>
                <a:highlight>
                  <a:srgbClr val="FFFFFF"/>
                </a:highlight>
              </a:rPr>
              <a:t>&gt;</a:t>
            </a:r>
            <a:r>
              <a:rPr lang="da-DK" sz="1400" b="1" dirty="0">
                <a:solidFill>
                  <a:srgbClr val="000000"/>
                </a:solidFill>
                <a:highlight>
                  <a:srgbClr val="FFFFFF"/>
                </a:highlight>
              </a:rPr>
              <a:t>Message:</a:t>
            </a:r>
            <a:r>
              <a:rPr lang="da-DK" sz="1400" dirty="0">
                <a:solidFill>
                  <a:srgbClr val="0000FF"/>
                </a:solidFill>
                <a:highlight>
                  <a:srgbClr val="FFFFFF"/>
                </a:highlight>
              </a:rPr>
              <a:t>&lt;/label&gt;</a:t>
            </a:r>
            <a:endParaRPr lang="da-DK"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a:t>
            </a:r>
            <a:r>
              <a:rPr lang="en-US" sz="1400" dirty="0" err="1">
                <a:solidFill>
                  <a:srgbClr val="0000FF"/>
                </a:solidFill>
                <a:highlight>
                  <a:srgbClr val="FFFFFF"/>
                </a:highlight>
              </a:rPr>
              <a:t>textarea</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a:t>
            </a:r>
            <a:r>
              <a:rPr lang="en-US" sz="1400" b="1" dirty="0" err="1">
                <a:solidFill>
                  <a:srgbClr val="8000FF"/>
                </a:solidFill>
                <a:highlight>
                  <a:srgbClr val="FFFFFF"/>
                </a:highlight>
              </a:rPr>
              <a:t>msg</a:t>
            </a:r>
            <a:r>
              <a:rPr lang="en-US" sz="1400" b="1" dirty="0">
                <a:solidFill>
                  <a:srgbClr val="8000FF"/>
                </a:solidFill>
                <a:highlight>
                  <a:srgbClr val="FFFFFF"/>
                </a:highlight>
              </a:rPr>
              <a:t>"</a:t>
            </a:r>
            <a:r>
              <a:rPr lang="en-US" sz="1400" dirty="0">
                <a:solidFill>
                  <a:srgbClr val="0000FF"/>
                </a:solidFill>
                <a:highlight>
                  <a:srgbClr val="FFFFFF"/>
                </a:highlight>
              </a:rPr>
              <a:t>&gt;&lt;/</a:t>
            </a:r>
            <a:r>
              <a:rPr lang="en-US" sz="1400" dirty="0" err="1">
                <a:solidFill>
                  <a:srgbClr val="0000FF"/>
                </a:solidFill>
                <a:highlight>
                  <a:srgbClr val="FFFFFF"/>
                </a:highlight>
              </a:rPr>
              <a:t>textarea</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b="1" dirty="0">
                <a:solidFill>
                  <a:srgbClr val="000000"/>
                </a:solidFill>
                <a:highlight>
                  <a:srgbClr val="FFFFFF"/>
                </a:highlight>
              </a:rPr>
              <a:t>        </a:t>
            </a:r>
          </a:p>
          <a:p>
            <a:r>
              <a:rPr lang="en-US" sz="1400" b="1" dirty="0">
                <a:solidFill>
                  <a:srgbClr val="000000"/>
                </a:solidFill>
                <a:highlight>
                  <a:srgbClr val="FFFFFF"/>
                </a:highlight>
              </a:rPr>
              <a:t>        </a:t>
            </a:r>
            <a:r>
              <a:rPr lang="en-US" sz="1400" dirty="0">
                <a:solidFill>
                  <a:srgbClr val="0000FF"/>
                </a:solidFill>
                <a:highlight>
                  <a:srgbClr val="FFFFFF"/>
                </a:highlight>
              </a:rPr>
              <a:t>&lt;div</a:t>
            </a:r>
            <a:r>
              <a:rPr lang="en-US" sz="1400" dirty="0">
                <a:solidFill>
                  <a:srgbClr val="000000"/>
                </a:solidFill>
                <a:highlight>
                  <a:srgbClr val="FFFFFF"/>
                </a:highlight>
              </a:rPr>
              <a:t> </a:t>
            </a:r>
            <a:r>
              <a:rPr lang="en-US" sz="1400" dirty="0">
                <a:solidFill>
                  <a:srgbClr val="FF0000"/>
                </a:solidFill>
                <a:highlight>
                  <a:srgbClr val="FFFFFF"/>
                </a:highlight>
              </a:rPr>
              <a:t>class</a:t>
            </a:r>
            <a:r>
              <a:rPr lang="en-US" sz="1400" dirty="0">
                <a:solidFill>
                  <a:srgbClr val="000000"/>
                </a:solidFill>
                <a:highlight>
                  <a:srgbClr val="FFFFFF"/>
                </a:highlight>
              </a:rPr>
              <a:t>=</a:t>
            </a:r>
            <a:r>
              <a:rPr lang="en-US" sz="1400" b="1" dirty="0">
                <a:solidFill>
                  <a:srgbClr val="8000FF"/>
                </a:solidFill>
                <a:highlight>
                  <a:srgbClr val="FFFFFF"/>
                </a:highlight>
              </a:rPr>
              <a:t>"button"</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&lt;button</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"submit"</a:t>
            </a:r>
            <a:r>
              <a:rPr lang="en-US" sz="1400" dirty="0">
                <a:solidFill>
                  <a:srgbClr val="0000FF"/>
                </a:solidFill>
                <a:highlight>
                  <a:srgbClr val="FFFFFF"/>
                </a:highlight>
              </a:rPr>
              <a:t>&gt;</a:t>
            </a:r>
            <a:r>
              <a:rPr lang="en-US" sz="1400" b="1" dirty="0">
                <a:solidFill>
                  <a:srgbClr val="000000"/>
                </a:solidFill>
                <a:highlight>
                  <a:srgbClr val="FFFFFF"/>
                </a:highlight>
              </a:rPr>
              <a:t>Send your message</a:t>
            </a:r>
            <a:r>
              <a:rPr lang="en-US" sz="1400" dirty="0">
                <a:solidFill>
                  <a:srgbClr val="0000FF"/>
                </a:solidFill>
                <a:highlight>
                  <a:srgbClr val="FFFFFF"/>
                </a:highlight>
              </a:rPr>
              <a:t>&lt;/button&gt;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dirty="0" smtClean="0">
                <a:solidFill>
                  <a:srgbClr val="0000FF"/>
                </a:solidFill>
                <a:highlight>
                  <a:srgbClr val="FFFFFF"/>
                </a:highlight>
              </a:rPr>
              <a:t>&lt;/</a:t>
            </a:r>
            <a:r>
              <a:rPr lang="en-US" sz="1400" dirty="0">
                <a:solidFill>
                  <a:srgbClr val="0000FF"/>
                </a:solidFill>
                <a:highlight>
                  <a:srgbClr val="FFFFFF"/>
                </a:highlight>
              </a:rPr>
              <a:t>form&gt;</a:t>
            </a:r>
            <a:endParaRPr lang="en-US" sz="1400" dirty="0"/>
          </a:p>
        </p:txBody>
      </p:sp>
      <p:sp>
        <p:nvSpPr>
          <p:cNvPr id="6" name="TextBox 5"/>
          <p:cNvSpPr txBox="1"/>
          <p:nvPr/>
        </p:nvSpPr>
        <p:spPr>
          <a:xfrm>
            <a:off x="6639339" y="2258297"/>
            <a:ext cx="2345635" cy="369332"/>
          </a:xfrm>
          <a:prstGeom prst="rect">
            <a:avLst/>
          </a:prstGeom>
          <a:noFill/>
        </p:spPr>
        <p:txBody>
          <a:bodyPr wrap="square" rtlCol="0">
            <a:spAutoFit/>
          </a:bodyPr>
          <a:lstStyle/>
          <a:p>
            <a:r>
              <a:rPr lang="en-US" dirty="0" smtClean="0"/>
              <a:t>(After CSS is applied)</a:t>
            </a:r>
            <a:endParaRPr lang="en-US" dirty="0"/>
          </a:p>
        </p:txBody>
      </p:sp>
      <p:pic>
        <p:nvPicPr>
          <p:cNvPr id="3" name="Picture 2"/>
          <p:cNvPicPr>
            <a:picLocks noChangeAspect="1"/>
          </p:cNvPicPr>
          <p:nvPr/>
        </p:nvPicPr>
        <p:blipFill>
          <a:blip r:embed="rId2"/>
          <a:stretch>
            <a:fillRect/>
          </a:stretch>
        </p:blipFill>
        <p:spPr>
          <a:xfrm>
            <a:off x="6542639" y="2689082"/>
            <a:ext cx="4314825" cy="2295525"/>
          </a:xfrm>
          <a:prstGeom prst="rect">
            <a:avLst/>
          </a:prstGeom>
        </p:spPr>
      </p:pic>
      <p:sp>
        <p:nvSpPr>
          <p:cNvPr id="7" name="TextBox 6"/>
          <p:cNvSpPr txBox="1"/>
          <p:nvPr/>
        </p:nvSpPr>
        <p:spPr>
          <a:xfrm>
            <a:off x="6654559" y="5056695"/>
            <a:ext cx="4202905" cy="646331"/>
          </a:xfrm>
          <a:prstGeom prst="rect">
            <a:avLst/>
          </a:prstGeom>
          <a:noFill/>
        </p:spPr>
        <p:txBody>
          <a:bodyPr wrap="square" rtlCol="0">
            <a:spAutoFit/>
          </a:bodyPr>
          <a:lstStyle/>
          <a:p>
            <a:pPr>
              <a:buFont typeface="Arial" panose="020B0604020202020204" pitchFamily="34" charset="0"/>
              <a:buChar char="•"/>
            </a:pPr>
            <a:r>
              <a:rPr lang="en-US" dirty="0"/>
              <a:t> Example: </a:t>
            </a:r>
            <a:r>
              <a:rPr lang="en-US" dirty="0" smtClean="0">
                <a:hlinkClick r:id="rId3"/>
              </a:rPr>
              <a:t>form-with-css.html</a:t>
            </a:r>
            <a:endParaRPr lang="en-US" dirty="0" smtClean="0"/>
          </a:p>
          <a:p>
            <a:pPr>
              <a:buFont typeface="Arial" panose="020B0604020202020204" pitchFamily="34" charset="0"/>
              <a:buChar char="•"/>
            </a:pPr>
            <a:r>
              <a:rPr lang="en-US" dirty="0"/>
              <a:t> </a:t>
            </a:r>
            <a:r>
              <a:rPr lang="en-US" dirty="0" smtClean="0"/>
              <a:t>Example 2 (MDN): </a:t>
            </a:r>
            <a:r>
              <a:rPr lang="en-US" dirty="0" smtClean="0">
                <a:hlinkClick r:id="rId4"/>
              </a:rPr>
              <a:t>Payment Form</a:t>
            </a:r>
            <a:endParaRPr lang="en-US" dirty="0"/>
          </a:p>
        </p:txBody>
      </p:sp>
    </p:spTree>
    <p:extLst>
      <p:ext uri="{BB962C8B-B14F-4D97-AF65-F5344CB8AC3E}">
        <p14:creationId xmlns:p14="http://schemas.microsoft.com/office/powerpoint/2010/main" val="28090655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CSS Selectors</a:t>
            </a:r>
          </a:p>
        </p:txBody>
      </p:sp>
      <p:sp>
        <p:nvSpPr>
          <p:cNvPr id="3" name="Content Placeholder 2"/>
          <p:cNvSpPr>
            <a:spLocks noGrp="1"/>
          </p:cNvSpPr>
          <p:nvPr>
            <p:ph idx="1"/>
          </p:nvPr>
        </p:nvSpPr>
        <p:spPr>
          <a:xfrm>
            <a:off x="1097280" y="1845733"/>
            <a:ext cx="10058400" cy="4303275"/>
          </a:xfrm>
        </p:spPr>
        <p:txBody>
          <a:bodyPr>
            <a:noAutofit/>
          </a:bodyPr>
          <a:lstStyle/>
          <a:p>
            <a:pPr>
              <a:buFont typeface="Arial" panose="020B0604020202020204" pitchFamily="34" charset="0"/>
              <a:buChar char="•"/>
            </a:pPr>
            <a:r>
              <a:rPr lang="en-US" dirty="0" smtClean="0"/>
              <a:t>  Type </a:t>
            </a:r>
            <a:r>
              <a:rPr lang="en-US" dirty="0"/>
              <a:t>of </a:t>
            </a:r>
            <a:r>
              <a:rPr lang="en-US" dirty="0" smtClean="0"/>
              <a:t>Selectors [</a:t>
            </a:r>
            <a:r>
              <a:rPr lang="en-US" b="1" dirty="0" smtClean="0"/>
              <a:t>bold</a:t>
            </a:r>
            <a:r>
              <a:rPr lang="en-US" dirty="0" smtClean="0"/>
              <a:t>: covered so far]</a:t>
            </a:r>
            <a:endParaRPr lang="en-US" dirty="0"/>
          </a:p>
          <a:p>
            <a:pPr lvl="1">
              <a:spcBef>
                <a:spcPts val="600"/>
              </a:spcBef>
              <a:buFont typeface="Arial" panose="020B0604020202020204" pitchFamily="34" charset="0"/>
              <a:buChar char="•"/>
            </a:pPr>
            <a:r>
              <a:rPr lang="en-US" b="1" dirty="0"/>
              <a:t>Type selector (tag selector)</a:t>
            </a:r>
          </a:p>
          <a:p>
            <a:pPr lvl="1">
              <a:buFont typeface="Arial" panose="020B0604020202020204" pitchFamily="34" charset="0"/>
              <a:buChar char="•"/>
            </a:pPr>
            <a:r>
              <a:rPr lang="en-US" b="1" dirty="0"/>
              <a:t>Class selector</a:t>
            </a:r>
          </a:p>
          <a:p>
            <a:pPr lvl="1">
              <a:buFont typeface="Arial" panose="020B0604020202020204" pitchFamily="34" charset="0"/>
              <a:buChar char="•"/>
            </a:pPr>
            <a:r>
              <a:rPr lang="en-US" b="1" dirty="0"/>
              <a:t>ID selector</a:t>
            </a:r>
          </a:p>
          <a:p>
            <a:pPr lvl="1">
              <a:buFont typeface="Arial" panose="020B0604020202020204" pitchFamily="34" charset="0"/>
              <a:buChar char="•"/>
            </a:pPr>
            <a:r>
              <a:rPr lang="en-US" b="1" dirty="0"/>
              <a:t>Selector grouping</a:t>
            </a:r>
          </a:p>
          <a:p>
            <a:pPr lvl="1">
              <a:buFont typeface="Arial" panose="020B0604020202020204" pitchFamily="34" charset="0"/>
              <a:buChar char="•"/>
            </a:pPr>
            <a:r>
              <a:rPr lang="en-US" dirty="0"/>
              <a:t>Universal selector</a:t>
            </a:r>
          </a:p>
          <a:p>
            <a:pPr lvl="1">
              <a:buFont typeface="Arial" panose="020B0604020202020204" pitchFamily="34" charset="0"/>
              <a:buChar char="•"/>
            </a:pPr>
            <a:r>
              <a:rPr lang="en-US" dirty="0"/>
              <a:t>Attribute selector</a:t>
            </a:r>
          </a:p>
          <a:p>
            <a:pPr lvl="1">
              <a:buFont typeface="Arial" panose="020B0604020202020204" pitchFamily="34" charset="0"/>
              <a:buChar char="•"/>
            </a:pPr>
            <a:r>
              <a:rPr lang="en-US" dirty="0" err="1"/>
              <a:t>Combinators</a:t>
            </a:r>
            <a:endParaRPr lang="en-US" dirty="0"/>
          </a:p>
          <a:p>
            <a:pPr lvl="2">
              <a:buFont typeface="Arial" panose="020B0604020202020204" pitchFamily="34" charset="0"/>
              <a:buChar char="•"/>
            </a:pPr>
            <a:r>
              <a:rPr lang="en-US" dirty="0"/>
              <a:t>Descendant selector (</a:t>
            </a:r>
            <a:r>
              <a:rPr lang="en-US" b="1" dirty="0"/>
              <a:t>contextual selectors</a:t>
            </a:r>
            <a:r>
              <a:rPr lang="en-US" dirty="0"/>
              <a:t>)</a:t>
            </a:r>
          </a:p>
          <a:p>
            <a:pPr lvl="2">
              <a:buFont typeface="Arial" panose="020B0604020202020204" pitchFamily="34" charset="0"/>
              <a:buChar char="•"/>
            </a:pPr>
            <a:r>
              <a:rPr lang="en-US" dirty="0"/>
              <a:t>Child selector</a:t>
            </a:r>
          </a:p>
          <a:p>
            <a:pPr lvl="2">
              <a:buFont typeface="Arial" panose="020B0604020202020204" pitchFamily="34" charset="0"/>
              <a:buChar char="•"/>
            </a:pPr>
            <a:r>
              <a:rPr lang="en-US" dirty="0"/>
              <a:t>Adjacent sibling selector </a:t>
            </a:r>
          </a:p>
          <a:p>
            <a:pPr lvl="2">
              <a:buFont typeface="Arial" panose="020B0604020202020204" pitchFamily="34" charset="0"/>
              <a:buChar char="•"/>
            </a:pPr>
            <a:r>
              <a:rPr lang="en-US" dirty="0"/>
              <a:t>General sibling selector</a:t>
            </a:r>
          </a:p>
          <a:p>
            <a:pPr lvl="1">
              <a:buFont typeface="Arial" panose="020B0604020202020204" pitchFamily="34" charset="0"/>
              <a:buChar char="•"/>
            </a:pPr>
            <a:r>
              <a:rPr lang="en-US" dirty="0"/>
              <a:t>Pseudo-classes</a:t>
            </a:r>
          </a:p>
          <a:p>
            <a:pPr lvl="1">
              <a:buFont typeface="Arial" panose="020B0604020202020204" pitchFamily="34" charset="0"/>
              <a:buChar char="•"/>
            </a:pPr>
            <a:r>
              <a:rPr lang="en-US" dirty="0" smtClean="0"/>
              <a:t>Pseudo-elements</a:t>
            </a:r>
            <a:endParaRPr lang="en-US" dirty="0"/>
          </a:p>
        </p:txBody>
      </p:sp>
    </p:spTree>
    <p:extLst>
      <p:ext uri="{BB962C8B-B14F-4D97-AF65-F5344CB8AC3E}">
        <p14:creationId xmlns:p14="http://schemas.microsoft.com/office/powerpoint/2010/main" val="22827521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Selectors</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b="1" dirty="0" smtClean="0">
                <a:solidFill>
                  <a:srgbClr val="FF0000"/>
                </a:solidFill>
              </a:rPr>
              <a:t>  Universal </a:t>
            </a:r>
            <a:r>
              <a:rPr lang="en-US" b="1" dirty="0">
                <a:solidFill>
                  <a:srgbClr val="FF0000"/>
                </a:solidFill>
              </a:rPr>
              <a:t>selector</a:t>
            </a:r>
          </a:p>
          <a:p>
            <a:pPr lvl="1">
              <a:buFont typeface="Arial" panose="020B0604020202020204" pitchFamily="34" charset="0"/>
              <a:buChar char="•"/>
            </a:pPr>
            <a:r>
              <a:rPr lang="en-US" dirty="0"/>
              <a:t>The universal selector matches any element type.</a:t>
            </a:r>
          </a:p>
          <a:p>
            <a:pPr lvl="1">
              <a:buFont typeface="Arial" panose="020B0604020202020204" pitchFamily="34" charset="0"/>
              <a:buChar char="•"/>
            </a:pPr>
            <a:r>
              <a:rPr lang="en-US" dirty="0"/>
              <a:t>e.g</a:t>
            </a:r>
            <a:r>
              <a:rPr lang="en-US" dirty="0" smtClean="0"/>
              <a:t>.</a:t>
            </a:r>
          </a:p>
          <a:p>
            <a:pPr lvl="1">
              <a:buFont typeface="Arial" panose="020B0604020202020204" pitchFamily="34" charset="0"/>
              <a:buChar char="•"/>
            </a:pPr>
            <a:endParaRPr lang="en-US" dirty="0" smtClean="0"/>
          </a:p>
          <a:p>
            <a:pPr>
              <a:buFont typeface="Arial" panose="020B0604020202020204" pitchFamily="34" charset="0"/>
              <a:buChar char="•"/>
            </a:pPr>
            <a:r>
              <a:rPr lang="en-US" b="1" dirty="0" smtClean="0"/>
              <a:t>  </a:t>
            </a:r>
            <a:r>
              <a:rPr lang="en-US" b="1" dirty="0" smtClean="0">
                <a:solidFill>
                  <a:srgbClr val="FF0000"/>
                </a:solidFill>
              </a:rPr>
              <a:t>Attribute </a:t>
            </a:r>
            <a:r>
              <a:rPr lang="en-US" b="1" dirty="0">
                <a:solidFill>
                  <a:srgbClr val="FF0000"/>
                </a:solidFill>
              </a:rPr>
              <a:t>selector</a:t>
            </a:r>
          </a:p>
          <a:p>
            <a:pPr lvl="1">
              <a:buFont typeface="Arial" panose="020B0604020202020204" pitchFamily="34" charset="0"/>
              <a:buChar char="•"/>
            </a:pPr>
            <a:r>
              <a:rPr lang="en-US" dirty="0"/>
              <a:t>An attribute selector will match elements on the basis of either </a:t>
            </a:r>
          </a:p>
          <a:p>
            <a:pPr lvl="2">
              <a:buFont typeface="Arial" panose="020B0604020202020204" pitchFamily="34" charset="0"/>
              <a:buChar char="•"/>
            </a:pPr>
            <a:r>
              <a:rPr lang="en-US" dirty="0"/>
              <a:t>the presence of an attribute, or </a:t>
            </a:r>
          </a:p>
          <a:p>
            <a:pPr lvl="2">
              <a:buFont typeface="Arial" panose="020B0604020202020204" pitchFamily="34" charset="0"/>
              <a:buChar char="•"/>
            </a:pPr>
            <a:r>
              <a:rPr lang="en-US" dirty="0"/>
              <a:t>the exact or partial match of an attribute value.</a:t>
            </a:r>
          </a:p>
          <a:p>
            <a:pPr lvl="1">
              <a:buFont typeface="Arial" panose="020B0604020202020204" pitchFamily="34" charset="0"/>
              <a:buChar char="•"/>
            </a:pPr>
            <a:r>
              <a:rPr lang="en-US" dirty="0"/>
              <a:t>e.g</a:t>
            </a:r>
            <a:r>
              <a:rPr lang="en-US" dirty="0" smtClean="0"/>
              <a:t>.</a:t>
            </a:r>
            <a:endParaRPr lang="en-US" dirty="0"/>
          </a:p>
        </p:txBody>
      </p:sp>
      <p:sp>
        <p:nvSpPr>
          <p:cNvPr id="4" name="Rectangle 3"/>
          <p:cNvSpPr/>
          <p:nvPr/>
        </p:nvSpPr>
        <p:spPr>
          <a:xfrm>
            <a:off x="1364647" y="2900939"/>
            <a:ext cx="2428037" cy="338554"/>
          </a:xfrm>
          <a:prstGeom prst="rect">
            <a:avLst/>
          </a:prstGeom>
        </p:spPr>
        <p:txBody>
          <a:bodyPr wrap="none">
            <a:spAutoFit/>
          </a:bodyPr>
          <a:lstStyle/>
          <a:p>
            <a:r>
              <a:rPr lang="en-US" sz="1600" dirty="0">
                <a:solidFill>
                  <a:srgbClr val="FF0000"/>
                </a:solidFill>
                <a:highlight>
                  <a:srgbClr val="FFFFFF"/>
                </a:highlight>
              </a:rPr>
              <a:t>* </a:t>
            </a:r>
            <a:r>
              <a:rPr lang="en-US" sz="1600" b="1" dirty="0">
                <a:solidFill>
                  <a:srgbClr val="000000"/>
                </a:solidFill>
                <a:highlight>
                  <a:srgbClr val="FFFFFF"/>
                </a:highlight>
              </a:rPr>
              <a:t>{</a:t>
            </a:r>
            <a:r>
              <a:rPr lang="en-US" sz="1600" b="1" dirty="0">
                <a:solidFill>
                  <a:srgbClr val="8080C0"/>
                </a:solidFill>
                <a:highlight>
                  <a:srgbClr val="FFFFFF"/>
                </a:highlight>
              </a:rPr>
              <a:t> margin</a:t>
            </a:r>
            <a:r>
              <a:rPr lang="en-US" sz="1600" b="1" dirty="0">
                <a:solidFill>
                  <a:srgbClr val="000000"/>
                </a:solidFill>
                <a:highlight>
                  <a:srgbClr val="FFFFFF"/>
                </a:highlight>
              </a:rPr>
              <a:t>: 0;</a:t>
            </a:r>
            <a:r>
              <a:rPr lang="en-US" sz="1600" b="1" dirty="0">
                <a:solidFill>
                  <a:srgbClr val="8080C0"/>
                </a:solidFill>
                <a:highlight>
                  <a:srgbClr val="FFFFFF"/>
                </a:highlight>
              </a:rPr>
              <a:t> padding</a:t>
            </a:r>
            <a:r>
              <a:rPr lang="en-US" sz="1600" b="1" dirty="0">
                <a:solidFill>
                  <a:srgbClr val="000000"/>
                </a:solidFill>
                <a:highlight>
                  <a:srgbClr val="FFFFFF"/>
                </a:highlight>
              </a:rPr>
              <a:t>: 0;</a:t>
            </a:r>
            <a:r>
              <a:rPr lang="en-US" sz="1600" b="1" dirty="0">
                <a:solidFill>
                  <a:srgbClr val="8080C0"/>
                </a:solidFill>
                <a:highlight>
                  <a:srgbClr val="FFFFFF"/>
                </a:highlight>
              </a:rPr>
              <a:t> </a:t>
            </a:r>
            <a:r>
              <a:rPr lang="en-US" sz="1600" b="1" dirty="0">
                <a:solidFill>
                  <a:srgbClr val="000000"/>
                </a:solidFill>
                <a:highlight>
                  <a:srgbClr val="FFFFFF"/>
                </a:highlight>
              </a:rPr>
              <a:t>}</a:t>
            </a:r>
            <a:endParaRPr lang="en-US" sz="1600" dirty="0">
              <a:solidFill>
                <a:srgbClr val="000000"/>
              </a:solidFill>
              <a:highlight>
                <a:srgbClr val="FFFFFF"/>
              </a:highlight>
            </a:endParaRPr>
          </a:p>
        </p:txBody>
      </p:sp>
      <p:sp>
        <p:nvSpPr>
          <p:cNvPr id="5" name="Rectangle 4"/>
          <p:cNvSpPr/>
          <p:nvPr/>
        </p:nvSpPr>
        <p:spPr>
          <a:xfrm>
            <a:off x="1364647" y="4791876"/>
            <a:ext cx="6096000" cy="1077218"/>
          </a:xfrm>
          <a:prstGeom prst="rect">
            <a:avLst/>
          </a:prstGeom>
        </p:spPr>
        <p:txBody>
          <a:bodyPr>
            <a:spAutoFit/>
          </a:bodyPr>
          <a:lstStyle/>
          <a:p>
            <a:r>
              <a:rPr lang="en-US" sz="1600" b="1" dirty="0">
                <a:solidFill>
                  <a:srgbClr val="000000"/>
                </a:solidFill>
                <a:highlight>
                  <a:srgbClr val="FFFFFF"/>
                </a:highlight>
              </a:rPr>
              <a:t>[</a:t>
            </a:r>
            <a:r>
              <a:rPr lang="en-US" sz="1600" dirty="0" err="1">
                <a:solidFill>
                  <a:srgbClr val="000000"/>
                </a:solidFill>
                <a:highlight>
                  <a:srgbClr val="FFFFFF"/>
                </a:highlight>
              </a:rPr>
              <a:t>href</a:t>
            </a:r>
            <a:r>
              <a:rPr lang="en-US" sz="1600" b="1" dirty="0">
                <a:solidFill>
                  <a:srgbClr val="000000"/>
                </a:solidFill>
                <a:highlight>
                  <a:srgbClr val="FFFFFF"/>
                </a:highlight>
              </a:rPr>
              <a:t>]</a:t>
            </a:r>
            <a:r>
              <a:rPr lang="en-US" sz="1600" dirty="0">
                <a:solidFill>
                  <a:srgbClr val="0000FF"/>
                </a:solidFill>
                <a:highlight>
                  <a:srgbClr val="FFFFFF"/>
                </a:highlight>
              </a:rPr>
              <a:t> </a:t>
            </a:r>
            <a:r>
              <a:rPr lang="en-US" sz="1600" b="1" dirty="0">
                <a:solidFill>
                  <a:srgbClr val="000000"/>
                </a:solidFill>
                <a:highlight>
                  <a:srgbClr val="FFFFFF"/>
                </a:highlight>
              </a:rPr>
              <a:t>{</a:t>
            </a:r>
            <a:r>
              <a:rPr lang="en-US" sz="1600" b="1" dirty="0">
                <a:solidFill>
                  <a:srgbClr val="8080C0"/>
                </a:solidFill>
                <a:highlight>
                  <a:srgbClr val="FFFFFF"/>
                </a:highlight>
              </a:rPr>
              <a:t> color</a:t>
            </a:r>
            <a:r>
              <a:rPr lang="en-US" sz="1600" b="1" dirty="0">
                <a:solidFill>
                  <a:srgbClr val="000000"/>
                </a:solidFill>
                <a:highlight>
                  <a:srgbClr val="FFFFFF"/>
                </a:highlight>
              </a:rPr>
              <a:t>: yellow;}</a:t>
            </a:r>
            <a:endParaRPr lang="en-US" sz="1600" dirty="0">
              <a:solidFill>
                <a:srgbClr val="000000"/>
              </a:solidFill>
              <a:highlight>
                <a:srgbClr val="FFFFFF"/>
              </a:highlight>
            </a:endParaRPr>
          </a:p>
          <a:p>
            <a:r>
              <a:rPr lang="en-US" sz="1600" dirty="0">
                <a:solidFill>
                  <a:srgbClr val="0000FF"/>
                </a:solidFill>
                <a:highlight>
                  <a:srgbClr val="FFFFFF"/>
                </a:highlight>
              </a:rPr>
              <a:t>a</a:t>
            </a:r>
            <a:r>
              <a:rPr lang="en-US" sz="1600" b="1" dirty="0">
                <a:solidFill>
                  <a:srgbClr val="000000"/>
                </a:solidFill>
                <a:highlight>
                  <a:srgbClr val="FFFFFF"/>
                </a:highlight>
              </a:rPr>
              <a:t>[</a:t>
            </a:r>
            <a:r>
              <a:rPr lang="en-US" sz="1600" dirty="0" err="1">
                <a:solidFill>
                  <a:srgbClr val="000000"/>
                </a:solidFill>
                <a:highlight>
                  <a:srgbClr val="FFFFFF"/>
                </a:highlight>
              </a:rPr>
              <a:t>href</a:t>
            </a:r>
            <a:r>
              <a:rPr lang="en-US" sz="1600" b="1" dirty="0">
                <a:solidFill>
                  <a:srgbClr val="000000"/>
                </a:solidFill>
                <a:highlight>
                  <a:srgbClr val="FFFFFF"/>
                </a:highlight>
              </a:rPr>
              <a:t>]</a:t>
            </a:r>
            <a:r>
              <a:rPr lang="en-US" sz="1600" dirty="0">
                <a:solidFill>
                  <a:srgbClr val="0000FF"/>
                </a:solidFill>
                <a:highlight>
                  <a:srgbClr val="FFFFFF"/>
                </a:highlight>
              </a:rPr>
              <a:t> </a:t>
            </a:r>
            <a:r>
              <a:rPr lang="en-US" sz="1600" b="1" dirty="0">
                <a:solidFill>
                  <a:srgbClr val="000000"/>
                </a:solidFill>
                <a:highlight>
                  <a:srgbClr val="FFFFFF"/>
                </a:highlight>
              </a:rPr>
              <a:t>{</a:t>
            </a:r>
            <a:r>
              <a:rPr lang="en-US" sz="1600" b="1" dirty="0">
                <a:solidFill>
                  <a:srgbClr val="8080C0"/>
                </a:solidFill>
                <a:highlight>
                  <a:srgbClr val="FFFFFF"/>
                </a:highlight>
              </a:rPr>
              <a:t>color</a:t>
            </a:r>
            <a:r>
              <a:rPr lang="en-US" sz="1600" b="1" dirty="0">
                <a:solidFill>
                  <a:srgbClr val="000000"/>
                </a:solidFill>
                <a:highlight>
                  <a:srgbClr val="FFFFFF"/>
                </a:highlight>
              </a:rPr>
              <a:t>: yellow;}</a:t>
            </a:r>
            <a:endParaRPr lang="en-US" sz="1600" dirty="0">
              <a:solidFill>
                <a:srgbClr val="000000"/>
              </a:solidFill>
              <a:highlight>
                <a:srgbClr val="FFFFFF"/>
              </a:highlight>
            </a:endParaRPr>
          </a:p>
          <a:p>
            <a:r>
              <a:rPr lang="en-US" sz="1600" dirty="0">
                <a:solidFill>
                  <a:srgbClr val="0000FF"/>
                </a:solidFill>
                <a:highlight>
                  <a:srgbClr val="FFFFFF"/>
                </a:highlight>
              </a:rPr>
              <a:t>input</a:t>
            </a:r>
            <a:r>
              <a:rPr lang="en-US" sz="1600" b="1" dirty="0">
                <a:solidFill>
                  <a:srgbClr val="000000"/>
                </a:solidFill>
                <a:highlight>
                  <a:srgbClr val="FFFFFF"/>
                </a:highlight>
              </a:rPr>
              <a:t>[</a:t>
            </a:r>
            <a:r>
              <a:rPr lang="en-US" sz="1600" dirty="0">
                <a:solidFill>
                  <a:srgbClr val="000000"/>
                </a:solidFill>
                <a:highlight>
                  <a:srgbClr val="FFFFFF"/>
                </a:highlight>
              </a:rPr>
              <a:t>type="submit"</a:t>
            </a:r>
            <a:r>
              <a:rPr lang="en-US" sz="1600" b="1" dirty="0">
                <a:solidFill>
                  <a:srgbClr val="000000"/>
                </a:solidFill>
                <a:highlight>
                  <a:srgbClr val="FFFFFF"/>
                </a:highlight>
              </a:rPr>
              <a:t>]</a:t>
            </a:r>
            <a:r>
              <a:rPr lang="en-US" sz="1600" dirty="0">
                <a:solidFill>
                  <a:srgbClr val="0000FF"/>
                </a:solidFill>
                <a:highlight>
                  <a:srgbClr val="FFFFFF"/>
                </a:highlight>
              </a:rPr>
              <a:t> </a:t>
            </a:r>
            <a:r>
              <a:rPr lang="en-US" sz="1600" b="1" dirty="0">
                <a:solidFill>
                  <a:srgbClr val="000000"/>
                </a:solidFill>
                <a:highlight>
                  <a:srgbClr val="FFFFFF"/>
                </a:highlight>
              </a:rPr>
              <a:t>{</a:t>
            </a:r>
            <a:r>
              <a:rPr lang="en-US" sz="1600" b="1" dirty="0">
                <a:solidFill>
                  <a:srgbClr val="8080C0"/>
                </a:solidFill>
                <a:highlight>
                  <a:srgbClr val="FFFFFF"/>
                </a:highlight>
              </a:rPr>
              <a:t> border</a:t>
            </a:r>
            <a:r>
              <a:rPr lang="en-US" sz="1600" b="1" dirty="0">
                <a:solidFill>
                  <a:srgbClr val="000000"/>
                </a:solidFill>
                <a:highlight>
                  <a:srgbClr val="FFFFFF"/>
                </a:highlight>
              </a:rPr>
              <a:t>: 2px solid #ccc;}</a:t>
            </a:r>
            <a:endParaRPr lang="en-US" sz="1600" dirty="0">
              <a:solidFill>
                <a:srgbClr val="000000"/>
              </a:solidFill>
              <a:highlight>
                <a:srgbClr val="FFFFFF"/>
              </a:highlight>
            </a:endParaRPr>
          </a:p>
          <a:p>
            <a:r>
              <a:rPr lang="en-US" sz="1600" b="1" dirty="0">
                <a:solidFill>
                  <a:srgbClr val="000000"/>
                </a:solidFill>
                <a:highlight>
                  <a:srgbClr val="FFFFFF"/>
                </a:highlight>
              </a:rPr>
              <a:t>[</a:t>
            </a:r>
            <a:r>
              <a:rPr lang="en-US" sz="1600" dirty="0">
                <a:solidFill>
                  <a:srgbClr val="000000"/>
                </a:solidFill>
                <a:highlight>
                  <a:srgbClr val="FFFFFF"/>
                </a:highlight>
              </a:rPr>
              <a:t>class="warning"</a:t>
            </a:r>
            <a:r>
              <a:rPr lang="en-US" sz="1600" b="1" dirty="0">
                <a:solidFill>
                  <a:srgbClr val="000000"/>
                </a:solidFill>
                <a:highlight>
                  <a:srgbClr val="FFFFFF"/>
                </a:highlight>
              </a:rPr>
              <a:t>]</a:t>
            </a:r>
            <a:r>
              <a:rPr lang="en-US" sz="1600" dirty="0">
                <a:solidFill>
                  <a:srgbClr val="0000FF"/>
                </a:solidFill>
                <a:highlight>
                  <a:srgbClr val="FFFFFF"/>
                </a:highlight>
              </a:rPr>
              <a:t> </a:t>
            </a:r>
            <a:r>
              <a:rPr lang="en-US" sz="1600" b="1" dirty="0">
                <a:solidFill>
                  <a:srgbClr val="000000"/>
                </a:solidFill>
                <a:highlight>
                  <a:srgbClr val="FFFFFF"/>
                </a:highlight>
              </a:rPr>
              <a:t>{</a:t>
            </a:r>
            <a:r>
              <a:rPr lang="en-US" sz="1600" b="1" dirty="0">
                <a:solidFill>
                  <a:srgbClr val="8080C0"/>
                </a:solidFill>
                <a:highlight>
                  <a:srgbClr val="FFFFFF"/>
                </a:highlight>
              </a:rPr>
              <a:t> background-color</a:t>
            </a:r>
            <a:r>
              <a:rPr lang="en-US" sz="1600" b="1" dirty="0">
                <a:solidFill>
                  <a:srgbClr val="000000"/>
                </a:solidFill>
                <a:highlight>
                  <a:srgbClr val="FFFFFF"/>
                </a:highlight>
              </a:rPr>
              <a:t>: yellow;</a:t>
            </a:r>
            <a:r>
              <a:rPr lang="en-US" sz="1600" b="1" dirty="0">
                <a:solidFill>
                  <a:srgbClr val="8080C0"/>
                </a:solidFill>
                <a:highlight>
                  <a:srgbClr val="FFFFFF"/>
                </a:highlight>
              </a:rPr>
              <a:t> </a:t>
            </a:r>
            <a:r>
              <a:rPr lang="en-US" sz="1600" b="1" dirty="0">
                <a:solidFill>
                  <a:srgbClr val="000000"/>
                </a:solidFill>
                <a:highlight>
                  <a:srgbClr val="FFFFFF"/>
                </a:highlight>
              </a:rPr>
              <a:t>}</a:t>
            </a:r>
            <a:r>
              <a:rPr lang="en-US" sz="1600" dirty="0">
                <a:solidFill>
                  <a:srgbClr val="000000"/>
                </a:solidFill>
                <a:highlight>
                  <a:srgbClr val="FFFFFF"/>
                </a:highlight>
              </a:rPr>
              <a:t> </a:t>
            </a:r>
            <a:endParaRPr lang="en-US" sz="1600" dirty="0"/>
          </a:p>
        </p:txBody>
      </p:sp>
    </p:spTree>
    <p:extLst>
      <p:ext uri="{BB962C8B-B14F-4D97-AF65-F5344CB8AC3E}">
        <p14:creationId xmlns:p14="http://schemas.microsoft.com/office/powerpoint/2010/main" val="42760569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Selectors</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  </a:t>
            </a:r>
            <a:r>
              <a:rPr lang="en-US" b="1" dirty="0" err="1" smtClean="0">
                <a:solidFill>
                  <a:srgbClr val="FF0000"/>
                </a:solidFill>
              </a:rPr>
              <a:t>Combinators</a:t>
            </a:r>
            <a:r>
              <a:rPr lang="en-US" dirty="0" smtClean="0">
                <a:solidFill>
                  <a:srgbClr val="FF0000"/>
                </a:solidFill>
              </a:rPr>
              <a:t> </a:t>
            </a:r>
            <a:r>
              <a:rPr lang="en-US" dirty="0"/>
              <a:t>- Selectors based on relationships</a:t>
            </a:r>
          </a:p>
          <a:p>
            <a:pPr lvl="1">
              <a:spcBef>
                <a:spcPts val="1200"/>
              </a:spcBef>
              <a:buFont typeface="Arial" panose="020B0604020202020204" pitchFamily="34" charset="0"/>
              <a:buChar char="•"/>
            </a:pPr>
            <a:r>
              <a:rPr lang="en-US" b="1" dirty="0">
                <a:solidFill>
                  <a:srgbClr val="FF0000"/>
                </a:solidFill>
              </a:rPr>
              <a:t>Descendant </a:t>
            </a:r>
            <a:r>
              <a:rPr lang="en-US" b="1" dirty="0"/>
              <a:t>selector (contextual selectors)</a:t>
            </a:r>
          </a:p>
          <a:p>
            <a:pPr lvl="1">
              <a:buFont typeface="Arial" panose="020B0604020202020204" pitchFamily="34" charset="0"/>
              <a:buChar char="•"/>
            </a:pPr>
            <a:r>
              <a:rPr lang="en-US" dirty="0"/>
              <a:t>e.g.	</a:t>
            </a:r>
          </a:p>
          <a:p>
            <a:pPr lvl="1">
              <a:spcBef>
                <a:spcPts val="1200"/>
              </a:spcBef>
              <a:buFont typeface="Arial" panose="020B0604020202020204" pitchFamily="34" charset="0"/>
              <a:buChar char="•"/>
            </a:pPr>
            <a:r>
              <a:rPr lang="en-US" b="1" dirty="0">
                <a:solidFill>
                  <a:srgbClr val="FF0000"/>
                </a:solidFill>
              </a:rPr>
              <a:t>Child</a:t>
            </a:r>
            <a:r>
              <a:rPr lang="en-US" b="1" dirty="0"/>
              <a:t> selector</a:t>
            </a:r>
          </a:p>
          <a:p>
            <a:pPr lvl="1">
              <a:buFont typeface="Arial" panose="020B0604020202020204" pitchFamily="34" charset="0"/>
              <a:buChar char="•"/>
            </a:pPr>
            <a:r>
              <a:rPr lang="en-US" dirty="0"/>
              <a:t>e.g. 	</a:t>
            </a:r>
            <a:endParaRPr lang="en-US" dirty="0" smtClean="0"/>
          </a:p>
          <a:p>
            <a:pPr lvl="1">
              <a:spcBef>
                <a:spcPts val="1200"/>
              </a:spcBef>
              <a:buFont typeface="Arial" panose="020B0604020202020204" pitchFamily="34" charset="0"/>
              <a:buChar char="•"/>
            </a:pPr>
            <a:r>
              <a:rPr lang="en-US" b="1" dirty="0" smtClean="0">
                <a:solidFill>
                  <a:srgbClr val="FF0000"/>
                </a:solidFill>
              </a:rPr>
              <a:t>Adjacent sibling </a:t>
            </a:r>
            <a:r>
              <a:rPr lang="en-US" b="1" dirty="0" smtClean="0"/>
              <a:t>selector </a:t>
            </a:r>
          </a:p>
          <a:p>
            <a:pPr lvl="1">
              <a:buFont typeface="Arial" panose="020B0604020202020204" pitchFamily="34" charset="0"/>
              <a:buChar char="•"/>
            </a:pPr>
            <a:r>
              <a:rPr lang="en-US" dirty="0" smtClean="0"/>
              <a:t>e.g</a:t>
            </a:r>
            <a:r>
              <a:rPr lang="en-US" dirty="0"/>
              <a:t>. 	</a:t>
            </a:r>
          </a:p>
          <a:p>
            <a:pPr lvl="1">
              <a:spcBef>
                <a:spcPts val="1200"/>
              </a:spcBef>
              <a:buFont typeface="Arial" panose="020B0604020202020204" pitchFamily="34" charset="0"/>
              <a:buChar char="•"/>
            </a:pPr>
            <a:r>
              <a:rPr lang="en-US" b="1" dirty="0">
                <a:solidFill>
                  <a:srgbClr val="FF0000"/>
                </a:solidFill>
              </a:rPr>
              <a:t>General sibling </a:t>
            </a:r>
            <a:r>
              <a:rPr lang="en-US" b="1" dirty="0"/>
              <a:t>selector</a:t>
            </a:r>
          </a:p>
          <a:p>
            <a:pPr lvl="1">
              <a:buFont typeface="Arial" panose="020B0604020202020204" pitchFamily="34" charset="0"/>
              <a:buChar char="•"/>
            </a:pPr>
            <a:r>
              <a:rPr lang="en-US" dirty="0"/>
              <a:t>e.g. 	</a:t>
            </a:r>
          </a:p>
        </p:txBody>
      </p:sp>
      <p:sp>
        <p:nvSpPr>
          <p:cNvPr id="5" name="Rectangle 4"/>
          <p:cNvSpPr/>
          <p:nvPr/>
        </p:nvSpPr>
        <p:spPr>
          <a:xfrm>
            <a:off x="1890490" y="3400778"/>
            <a:ext cx="3108223" cy="338554"/>
          </a:xfrm>
          <a:prstGeom prst="rect">
            <a:avLst/>
          </a:prstGeom>
        </p:spPr>
        <p:txBody>
          <a:bodyPr wrap="none">
            <a:spAutoFit/>
          </a:bodyPr>
          <a:lstStyle/>
          <a:p>
            <a:r>
              <a:rPr lang="en-US" sz="1600" dirty="0" err="1">
                <a:solidFill>
                  <a:srgbClr val="0000FF"/>
                </a:solidFill>
                <a:highlight>
                  <a:srgbClr val="FFFFFF"/>
                </a:highlight>
              </a:rPr>
              <a:t>ul</a:t>
            </a:r>
            <a:r>
              <a:rPr lang="en-US" sz="1600" b="1" dirty="0">
                <a:solidFill>
                  <a:srgbClr val="000000"/>
                </a:solidFill>
                <a:highlight>
                  <a:srgbClr val="FFFFFF"/>
                </a:highlight>
              </a:rPr>
              <a:t>&gt;</a:t>
            </a:r>
            <a:r>
              <a:rPr lang="en-US" sz="1600" dirty="0">
                <a:solidFill>
                  <a:srgbClr val="0000FF"/>
                </a:solidFill>
                <a:highlight>
                  <a:srgbClr val="FFFFFF"/>
                </a:highlight>
              </a:rPr>
              <a:t>li </a:t>
            </a:r>
            <a:r>
              <a:rPr lang="en-US" sz="1600" b="1" dirty="0">
                <a:solidFill>
                  <a:srgbClr val="000000"/>
                </a:solidFill>
                <a:highlight>
                  <a:srgbClr val="FFFFFF"/>
                </a:highlight>
              </a:rPr>
              <a:t>{</a:t>
            </a:r>
            <a:r>
              <a:rPr lang="en-US" sz="1600" b="1" dirty="0">
                <a:solidFill>
                  <a:srgbClr val="8080C0"/>
                </a:solidFill>
                <a:highlight>
                  <a:srgbClr val="FFFFFF"/>
                </a:highlight>
              </a:rPr>
              <a:t> text-decoration</a:t>
            </a:r>
            <a:r>
              <a:rPr lang="en-US" sz="1600" b="1" dirty="0">
                <a:solidFill>
                  <a:srgbClr val="000000"/>
                </a:solidFill>
                <a:highlight>
                  <a:srgbClr val="FFFFFF"/>
                </a:highlight>
              </a:rPr>
              <a:t>: underline;</a:t>
            </a:r>
            <a:r>
              <a:rPr lang="en-US" sz="1600" b="1" dirty="0">
                <a:solidFill>
                  <a:srgbClr val="8080C0"/>
                </a:solidFill>
                <a:highlight>
                  <a:srgbClr val="FFFFFF"/>
                </a:highlight>
              </a:rPr>
              <a:t> </a:t>
            </a:r>
            <a:r>
              <a:rPr lang="en-US" sz="1600" b="1" dirty="0">
                <a:solidFill>
                  <a:srgbClr val="000000"/>
                </a:solidFill>
                <a:highlight>
                  <a:srgbClr val="FFFFFF"/>
                </a:highlight>
              </a:rPr>
              <a:t>}</a:t>
            </a:r>
            <a:endParaRPr lang="en-US" sz="1600" dirty="0">
              <a:solidFill>
                <a:srgbClr val="000000"/>
              </a:solidFill>
              <a:highlight>
                <a:srgbClr val="FFFFFF"/>
              </a:highlight>
            </a:endParaRPr>
          </a:p>
        </p:txBody>
      </p:sp>
      <p:sp>
        <p:nvSpPr>
          <p:cNvPr id="6" name="Rectangle 5"/>
          <p:cNvSpPr/>
          <p:nvPr/>
        </p:nvSpPr>
        <p:spPr>
          <a:xfrm>
            <a:off x="1890490" y="2643134"/>
            <a:ext cx="4209486" cy="338554"/>
          </a:xfrm>
          <a:prstGeom prst="rect">
            <a:avLst/>
          </a:prstGeom>
        </p:spPr>
        <p:txBody>
          <a:bodyPr wrap="none">
            <a:spAutoFit/>
          </a:bodyPr>
          <a:lstStyle/>
          <a:p>
            <a:r>
              <a:rPr lang="en-US" sz="1600" dirty="0">
                <a:solidFill>
                  <a:srgbClr val="0000FF"/>
                </a:solidFill>
                <a:highlight>
                  <a:srgbClr val="FFFFFF"/>
                </a:highlight>
              </a:rPr>
              <a:t>div span </a:t>
            </a:r>
            <a:r>
              <a:rPr lang="en-US" sz="1600" b="1" dirty="0">
                <a:solidFill>
                  <a:srgbClr val="000000"/>
                </a:solidFill>
                <a:highlight>
                  <a:srgbClr val="FFFFFF"/>
                </a:highlight>
              </a:rPr>
              <a:t>{</a:t>
            </a:r>
            <a:r>
              <a:rPr lang="en-US" sz="1600" b="1" dirty="0">
                <a:solidFill>
                  <a:srgbClr val="8080C0"/>
                </a:solidFill>
                <a:highlight>
                  <a:srgbClr val="FFFFFF"/>
                </a:highlight>
              </a:rPr>
              <a:t> line-height</a:t>
            </a:r>
            <a:r>
              <a:rPr lang="en-US" sz="1600" b="1" dirty="0">
                <a:solidFill>
                  <a:srgbClr val="000000"/>
                </a:solidFill>
                <a:highlight>
                  <a:srgbClr val="FFFFFF"/>
                </a:highlight>
              </a:rPr>
              <a:t>: 90%;</a:t>
            </a:r>
            <a:r>
              <a:rPr lang="en-US" sz="1600" b="1" dirty="0">
                <a:solidFill>
                  <a:srgbClr val="8080C0"/>
                </a:solidFill>
                <a:highlight>
                  <a:srgbClr val="FFFFFF"/>
                </a:highlight>
              </a:rPr>
              <a:t> </a:t>
            </a:r>
            <a:r>
              <a:rPr lang="en-US" sz="1600" b="1" dirty="0">
                <a:solidFill>
                  <a:srgbClr val="000000"/>
                </a:solidFill>
                <a:highlight>
                  <a:srgbClr val="FFFFFF"/>
                </a:highlight>
              </a:rPr>
              <a:t>}</a:t>
            </a:r>
            <a:r>
              <a:rPr lang="en-US" sz="1600" dirty="0">
                <a:solidFill>
                  <a:srgbClr val="000000"/>
                </a:solidFill>
                <a:highlight>
                  <a:srgbClr val="FFFFFF"/>
                </a:highlight>
              </a:rPr>
              <a:t> </a:t>
            </a:r>
            <a:r>
              <a:rPr lang="en-US" sz="1600" dirty="0">
                <a:solidFill>
                  <a:srgbClr val="008000"/>
                </a:solidFill>
                <a:highlight>
                  <a:srgbClr val="FFFFFF"/>
                </a:highlight>
              </a:rPr>
              <a:t>/* includes child */</a:t>
            </a:r>
            <a:endParaRPr lang="en-US" sz="1600" dirty="0">
              <a:solidFill>
                <a:srgbClr val="000000"/>
              </a:solidFill>
              <a:highlight>
                <a:srgbClr val="FFFFFF"/>
              </a:highlight>
            </a:endParaRPr>
          </a:p>
        </p:txBody>
      </p:sp>
      <p:sp>
        <p:nvSpPr>
          <p:cNvPr id="7" name="Rectangle 6"/>
          <p:cNvSpPr/>
          <p:nvPr/>
        </p:nvSpPr>
        <p:spPr>
          <a:xfrm>
            <a:off x="1890490" y="4184926"/>
            <a:ext cx="8940394" cy="338554"/>
          </a:xfrm>
          <a:prstGeom prst="rect">
            <a:avLst/>
          </a:prstGeom>
        </p:spPr>
        <p:txBody>
          <a:bodyPr wrap="square">
            <a:spAutoFit/>
          </a:bodyPr>
          <a:lstStyle/>
          <a:p>
            <a:r>
              <a:rPr lang="en-US" sz="1600" dirty="0">
                <a:solidFill>
                  <a:srgbClr val="0000FF"/>
                </a:solidFill>
                <a:highlight>
                  <a:srgbClr val="FFFFFF"/>
                </a:highlight>
              </a:rPr>
              <a:t>h2</a:t>
            </a:r>
            <a:r>
              <a:rPr lang="en-US" sz="1600" b="1" dirty="0">
                <a:solidFill>
                  <a:srgbClr val="000000"/>
                </a:solidFill>
                <a:highlight>
                  <a:srgbClr val="FFFFFF"/>
                </a:highlight>
              </a:rPr>
              <a:t>+</a:t>
            </a:r>
            <a:r>
              <a:rPr lang="en-US" sz="1600" dirty="0">
                <a:solidFill>
                  <a:srgbClr val="0000FF"/>
                </a:solidFill>
                <a:highlight>
                  <a:srgbClr val="FFFFFF"/>
                </a:highlight>
              </a:rPr>
              <a:t>p </a:t>
            </a:r>
            <a:r>
              <a:rPr lang="en-US" sz="1600" b="1" dirty="0">
                <a:solidFill>
                  <a:srgbClr val="000000"/>
                </a:solidFill>
                <a:highlight>
                  <a:srgbClr val="FFFFFF"/>
                </a:highlight>
              </a:rPr>
              <a:t>{</a:t>
            </a:r>
            <a:r>
              <a:rPr lang="en-US" sz="1600" b="1" dirty="0">
                <a:solidFill>
                  <a:srgbClr val="8080C0"/>
                </a:solidFill>
                <a:highlight>
                  <a:srgbClr val="FFFFFF"/>
                </a:highlight>
              </a:rPr>
              <a:t> color</a:t>
            </a:r>
            <a:r>
              <a:rPr lang="en-US" sz="1600" b="1" dirty="0">
                <a:solidFill>
                  <a:srgbClr val="000000"/>
                </a:solidFill>
                <a:highlight>
                  <a:srgbClr val="FFFFFF"/>
                </a:highlight>
              </a:rPr>
              <a:t>: blue;</a:t>
            </a:r>
            <a:r>
              <a:rPr lang="en-US" sz="1600" b="1" dirty="0">
                <a:solidFill>
                  <a:srgbClr val="8080C0"/>
                </a:solidFill>
                <a:highlight>
                  <a:srgbClr val="FFFFFF"/>
                </a:highlight>
              </a:rPr>
              <a:t> </a:t>
            </a:r>
            <a:r>
              <a:rPr lang="en-US" sz="1600" b="1" dirty="0">
                <a:solidFill>
                  <a:srgbClr val="000000"/>
                </a:solidFill>
                <a:highlight>
                  <a:srgbClr val="FFFFFF"/>
                </a:highlight>
              </a:rPr>
              <a:t>}</a:t>
            </a:r>
            <a:r>
              <a:rPr lang="en-US" sz="1600" dirty="0">
                <a:solidFill>
                  <a:srgbClr val="000000"/>
                </a:solidFill>
                <a:highlight>
                  <a:srgbClr val="FFFFFF"/>
                </a:highlight>
              </a:rPr>
              <a:t> </a:t>
            </a:r>
            <a:r>
              <a:rPr lang="en-US" sz="1600" dirty="0">
                <a:solidFill>
                  <a:srgbClr val="008000"/>
                </a:solidFill>
                <a:highlight>
                  <a:srgbClr val="FFFFFF"/>
                </a:highlight>
              </a:rPr>
              <a:t>/* matches all p elements that appear immediately after h2 elements.*/</a:t>
            </a:r>
            <a:endParaRPr lang="en-US" sz="1600" dirty="0">
              <a:solidFill>
                <a:srgbClr val="000000"/>
              </a:solidFill>
              <a:highlight>
                <a:srgbClr val="FFFFFF"/>
              </a:highlight>
            </a:endParaRPr>
          </a:p>
        </p:txBody>
      </p:sp>
      <p:sp>
        <p:nvSpPr>
          <p:cNvPr id="8" name="Rectangle 7"/>
          <p:cNvSpPr/>
          <p:nvPr/>
        </p:nvSpPr>
        <p:spPr>
          <a:xfrm>
            <a:off x="1890490" y="4960750"/>
            <a:ext cx="1849161" cy="338554"/>
          </a:xfrm>
          <a:prstGeom prst="rect">
            <a:avLst/>
          </a:prstGeom>
        </p:spPr>
        <p:txBody>
          <a:bodyPr wrap="none">
            <a:spAutoFit/>
          </a:bodyPr>
          <a:lstStyle/>
          <a:p>
            <a:r>
              <a:rPr lang="en-US" sz="1600" dirty="0">
                <a:solidFill>
                  <a:srgbClr val="0000FF"/>
                </a:solidFill>
                <a:highlight>
                  <a:srgbClr val="FFFFFF"/>
                </a:highlight>
              </a:rPr>
              <a:t>h2</a:t>
            </a:r>
            <a:r>
              <a:rPr lang="en-US" sz="1600" b="1" dirty="0">
                <a:solidFill>
                  <a:srgbClr val="000000"/>
                </a:solidFill>
                <a:highlight>
                  <a:srgbClr val="FFFFFF"/>
                </a:highlight>
              </a:rPr>
              <a:t>~</a:t>
            </a:r>
            <a:r>
              <a:rPr lang="en-US" sz="1600" dirty="0">
                <a:solidFill>
                  <a:srgbClr val="0000FF"/>
                </a:solidFill>
                <a:highlight>
                  <a:srgbClr val="FFFFFF"/>
                </a:highlight>
              </a:rPr>
              <a:t>p </a:t>
            </a:r>
            <a:r>
              <a:rPr lang="en-US" sz="1600" b="1" dirty="0">
                <a:solidFill>
                  <a:srgbClr val="000000"/>
                </a:solidFill>
                <a:highlight>
                  <a:srgbClr val="FFFFFF"/>
                </a:highlight>
              </a:rPr>
              <a:t>{</a:t>
            </a:r>
            <a:r>
              <a:rPr lang="en-US" sz="1600" b="1" dirty="0">
                <a:solidFill>
                  <a:srgbClr val="8080C0"/>
                </a:solidFill>
                <a:highlight>
                  <a:srgbClr val="FFFFFF"/>
                </a:highlight>
              </a:rPr>
              <a:t> color</a:t>
            </a:r>
            <a:r>
              <a:rPr lang="en-US" sz="1600" b="1" dirty="0">
                <a:solidFill>
                  <a:srgbClr val="000000"/>
                </a:solidFill>
                <a:highlight>
                  <a:srgbClr val="FFFFFF"/>
                </a:highlight>
              </a:rPr>
              <a:t>: blue;</a:t>
            </a:r>
            <a:r>
              <a:rPr lang="en-US" sz="1600" b="1" dirty="0">
                <a:solidFill>
                  <a:srgbClr val="8080C0"/>
                </a:solidFill>
                <a:highlight>
                  <a:srgbClr val="FFFFFF"/>
                </a:highlight>
              </a:rPr>
              <a:t> </a:t>
            </a:r>
            <a:r>
              <a:rPr lang="en-US" sz="1600" b="1" dirty="0">
                <a:solidFill>
                  <a:srgbClr val="000000"/>
                </a:solidFill>
                <a:highlight>
                  <a:srgbClr val="FFFFFF"/>
                </a:highlight>
              </a:rPr>
              <a:t>}</a:t>
            </a:r>
            <a:endParaRPr lang="en-US" sz="1600" dirty="0">
              <a:solidFill>
                <a:srgbClr val="000000"/>
              </a:solidFill>
              <a:highlight>
                <a:srgbClr val="FFFFFF"/>
              </a:highlight>
            </a:endParaRPr>
          </a:p>
        </p:txBody>
      </p:sp>
    </p:spTree>
    <p:extLst>
      <p:ext uri="{BB962C8B-B14F-4D97-AF65-F5344CB8AC3E}">
        <p14:creationId xmlns:p14="http://schemas.microsoft.com/office/powerpoint/2010/main" val="34846485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Selectors</a:t>
            </a:r>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b="1" dirty="0" smtClean="0"/>
              <a:t>  </a:t>
            </a:r>
            <a:r>
              <a:rPr lang="en-US" b="1" dirty="0" smtClean="0">
                <a:solidFill>
                  <a:srgbClr val="FF0000"/>
                </a:solidFill>
              </a:rPr>
              <a:t>Pseudo-class </a:t>
            </a:r>
            <a:r>
              <a:rPr lang="en-US" b="1" dirty="0">
                <a:solidFill>
                  <a:srgbClr val="FF0000"/>
                </a:solidFill>
              </a:rPr>
              <a:t>selector</a:t>
            </a:r>
          </a:p>
          <a:p>
            <a:pPr lvl="1">
              <a:buFont typeface="Arial" panose="020B0604020202020204" pitchFamily="34" charset="0"/>
              <a:buChar char="•"/>
            </a:pPr>
            <a:r>
              <a:rPr lang="en-US" dirty="0"/>
              <a:t>A pseudo-class is similar to a class in HTML, but </a:t>
            </a:r>
            <a:r>
              <a:rPr lang="en-US" dirty="0">
                <a:solidFill>
                  <a:srgbClr val="FF0000"/>
                </a:solidFill>
              </a:rPr>
              <a:t>it’s not specified explicitly in the markup</a:t>
            </a:r>
            <a:r>
              <a:rPr lang="en-US" dirty="0"/>
              <a:t>. </a:t>
            </a:r>
          </a:p>
          <a:p>
            <a:pPr lvl="1">
              <a:buFont typeface="Arial" panose="020B0604020202020204" pitchFamily="34" charset="0"/>
              <a:buChar char="•"/>
            </a:pPr>
            <a:r>
              <a:rPr lang="en-US" dirty="0">
                <a:hlinkClick r:id="rId2"/>
              </a:rPr>
              <a:t>:active</a:t>
            </a:r>
            <a:r>
              <a:rPr lang="en-US" dirty="0"/>
              <a:t>, </a:t>
            </a:r>
            <a:r>
              <a:rPr lang="en-US" dirty="0">
                <a:hlinkClick r:id="rId3"/>
              </a:rPr>
              <a:t>:hover</a:t>
            </a:r>
            <a:r>
              <a:rPr lang="en-US" dirty="0"/>
              <a:t>, </a:t>
            </a:r>
            <a:r>
              <a:rPr lang="en-US" dirty="0">
                <a:hlinkClick r:id="rId4"/>
              </a:rPr>
              <a:t>:link</a:t>
            </a:r>
            <a:r>
              <a:rPr lang="en-US" dirty="0"/>
              <a:t>, </a:t>
            </a:r>
            <a:r>
              <a:rPr lang="en-US" dirty="0">
                <a:hlinkClick r:id="rId5"/>
              </a:rPr>
              <a:t>:visited</a:t>
            </a:r>
            <a:r>
              <a:rPr lang="en-US" dirty="0"/>
              <a:t>, </a:t>
            </a:r>
            <a:r>
              <a:rPr lang="en-US" dirty="0">
                <a:hlinkClick r:id="rId6"/>
              </a:rPr>
              <a:t>:focus</a:t>
            </a:r>
            <a:r>
              <a:rPr lang="en-US" dirty="0"/>
              <a:t>, </a:t>
            </a:r>
            <a:r>
              <a:rPr lang="en-US" dirty="0">
                <a:hlinkClick r:id="rId7"/>
              </a:rPr>
              <a:t>:first-child</a:t>
            </a:r>
            <a:r>
              <a:rPr lang="en-US" dirty="0"/>
              <a:t>, …</a:t>
            </a:r>
          </a:p>
          <a:p>
            <a:pPr>
              <a:buFont typeface="Arial" panose="020B0604020202020204" pitchFamily="34" charset="0"/>
              <a:buChar char="•"/>
            </a:pPr>
            <a:r>
              <a:rPr lang="en-US" b="1" dirty="0" smtClean="0"/>
              <a:t>  </a:t>
            </a:r>
            <a:r>
              <a:rPr lang="en-US" b="1" dirty="0" smtClean="0">
                <a:solidFill>
                  <a:srgbClr val="FF0000"/>
                </a:solidFill>
              </a:rPr>
              <a:t>Pseudo-element </a:t>
            </a:r>
            <a:r>
              <a:rPr lang="en-US" b="1" dirty="0">
                <a:solidFill>
                  <a:srgbClr val="FF0000"/>
                </a:solidFill>
              </a:rPr>
              <a:t>selector</a:t>
            </a:r>
          </a:p>
          <a:p>
            <a:pPr lvl="1">
              <a:buFont typeface="Arial" panose="020B0604020202020204" pitchFamily="34" charset="0"/>
              <a:buChar char="•"/>
            </a:pPr>
            <a:r>
              <a:rPr lang="en-US" dirty="0">
                <a:solidFill>
                  <a:srgbClr val="FF0000"/>
                </a:solidFill>
              </a:rPr>
              <a:t>allow you to style certain parts of a document</a:t>
            </a:r>
            <a:r>
              <a:rPr lang="en-US" dirty="0"/>
              <a:t>:</a:t>
            </a:r>
          </a:p>
          <a:p>
            <a:pPr lvl="1">
              <a:buFont typeface="Arial" panose="020B0604020202020204" pitchFamily="34" charset="0"/>
              <a:buChar char="•"/>
            </a:pPr>
            <a:r>
              <a:rPr lang="en-US" dirty="0"/>
              <a:t>CSS2</a:t>
            </a:r>
          </a:p>
          <a:p>
            <a:pPr lvl="1">
              <a:buFont typeface="Arial" panose="020B0604020202020204" pitchFamily="34" charset="0"/>
              <a:buChar char="•"/>
            </a:pPr>
            <a:r>
              <a:rPr lang="en-US" dirty="0"/>
              <a:t>:after, :before,  :first-letter, :first-line, :selection</a:t>
            </a:r>
          </a:p>
          <a:p>
            <a:pPr lvl="1">
              <a:buFont typeface="Arial" panose="020B0604020202020204" pitchFamily="34" charset="0"/>
              <a:buChar char="•"/>
            </a:pPr>
            <a:r>
              <a:rPr lang="en-US" dirty="0"/>
              <a:t>CSS3</a:t>
            </a:r>
          </a:p>
          <a:p>
            <a:pPr lvl="1">
              <a:buFont typeface="Arial" panose="020B0604020202020204" pitchFamily="34" charset="0"/>
              <a:buChar char="•"/>
            </a:pPr>
            <a:r>
              <a:rPr lang="en-US" dirty="0">
                <a:hlinkClick r:id="rId8"/>
              </a:rPr>
              <a:t>::after</a:t>
            </a:r>
            <a:r>
              <a:rPr lang="en-US" dirty="0"/>
              <a:t>, </a:t>
            </a:r>
            <a:r>
              <a:rPr lang="en-US" dirty="0">
                <a:hlinkClick r:id="rId9"/>
              </a:rPr>
              <a:t>::before</a:t>
            </a:r>
            <a:r>
              <a:rPr lang="en-US" dirty="0"/>
              <a:t>,  </a:t>
            </a:r>
            <a:r>
              <a:rPr lang="en-US" dirty="0">
                <a:hlinkClick r:id="rId10"/>
              </a:rPr>
              <a:t>::first-letter</a:t>
            </a:r>
            <a:r>
              <a:rPr lang="en-US" dirty="0"/>
              <a:t>, </a:t>
            </a:r>
            <a:r>
              <a:rPr lang="en-US" dirty="0">
                <a:hlinkClick r:id="rId11"/>
              </a:rPr>
              <a:t>::first-line</a:t>
            </a:r>
            <a:r>
              <a:rPr lang="en-US" dirty="0"/>
              <a:t>, </a:t>
            </a:r>
            <a:r>
              <a:rPr lang="en-US" dirty="0">
                <a:hlinkClick r:id="rId12"/>
              </a:rPr>
              <a:t>::selection</a:t>
            </a: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 </a:t>
            </a:r>
            <a:r>
              <a:rPr lang="en-US" dirty="0" smtClean="0"/>
              <a:t> Example</a:t>
            </a:r>
            <a:r>
              <a:rPr lang="en-US" dirty="0"/>
              <a:t>: </a:t>
            </a:r>
            <a:r>
              <a:rPr lang="en-US" dirty="0" smtClean="0">
                <a:hlinkClick r:id="rId13"/>
              </a:rPr>
              <a:t>morecss.html</a:t>
            </a:r>
            <a:endParaRPr lang="en-US" dirty="0" smtClean="0"/>
          </a:p>
          <a:p>
            <a:pPr>
              <a:buFont typeface="Arial" panose="020B0604020202020204" pitchFamily="34" charset="0"/>
              <a:buChar char="•"/>
            </a:pPr>
            <a:r>
              <a:rPr lang="en-US" dirty="0"/>
              <a:t> </a:t>
            </a:r>
            <a:r>
              <a:rPr lang="en-US" dirty="0" smtClean="0">
                <a:hlinkClick r:id="rId14"/>
              </a:rPr>
              <a:t>CSS Selector Reference</a:t>
            </a:r>
            <a:endParaRPr lang="en-US" dirty="0"/>
          </a:p>
        </p:txBody>
      </p:sp>
    </p:spTree>
    <p:extLst>
      <p:ext uri="{BB962C8B-B14F-4D97-AF65-F5344CB8AC3E}">
        <p14:creationId xmlns:p14="http://schemas.microsoft.com/office/powerpoint/2010/main" val="7697480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 Summary</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b="1" dirty="0" smtClean="0"/>
              <a:t>  Form </a:t>
            </a:r>
            <a:r>
              <a:rPr lang="en-US" b="1" dirty="0"/>
              <a:t>element:</a:t>
            </a:r>
          </a:p>
          <a:p>
            <a:pPr marL="201168" lvl="1" indent="0">
              <a:spcBef>
                <a:spcPts val="1200"/>
              </a:spcBef>
              <a:buNone/>
            </a:pPr>
            <a:r>
              <a:rPr lang="en-US" sz="1400" dirty="0"/>
              <a:t>&lt;form  </a:t>
            </a:r>
            <a:r>
              <a:rPr lang="en-US" sz="1400" b="1" dirty="0"/>
              <a:t>method</a:t>
            </a:r>
            <a:r>
              <a:rPr lang="en-US" sz="1400" dirty="0"/>
              <a:t>="post" </a:t>
            </a:r>
            <a:r>
              <a:rPr lang="en-US" sz="1400" b="1" dirty="0"/>
              <a:t>action</a:t>
            </a:r>
            <a:r>
              <a:rPr lang="en-US" sz="1400" dirty="0"/>
              <a:t>="</a:t>
            </a:r>
            <a:r>
              <a:rPr lang="en-US" sz="1400" dirty="0" err="1"/>
              <a:t>url</a:t>
            </a:r>
            <a:r>
              <a:rPr lang="en-US" sz="1400" dirty="0"/>
              <a:t>" </a:t>
            </a:r>
            <a:r>
              <a:rPr lang="en-US" sz="1400" dirty="0" smtClean="0"/>
              <a:t>&gt;</a:t>
            </a:r>
            <a:br>
              <a:rPr lang="en-US" sz="1400" dirty="0" smtClean="0"/>
            </a:br>
            <a:r>
              <a:rPr lang="en-US" sz="1400" dirty="0" smtClean="0"/>
              <a:t>     …</a:t>
            </a:r>
          </a:p>
          <a:p>
            <a:pPr marL="201168" lvl="1" indent="0">
              <a:spcBef>
                <a:spcPts val="0"/>
              </a:spcBef>
              <a:buNone/>
            </a:pPr>
            <a:r>
              <a:rPr lang="en-US" sz="1400" dirty="0" smtClean="0"/>
              <a:t>&lt;/</a:t>
            </a:r>
            <a:r>
              <a:rPr lang="en-US" sz="1400" dirty="0"/>
              <a:t>form&gt;</a:t>
            </a:r>
          </a:p>
          <a:p>
            <a:pPr>
              <a:buFont typeface="Arial" panose="020B0604020202020204" pitchFamily="34" charset="0"/>
              <a:buChar char="•"/>
            </a:pPr>
            <a:r>
              <a:rPr lang="en-US" b="1" dirty="0" smtClean="0"/>
              <a:t>  Form </a:t>
            </a:r>
            <a:r>
              <a:rPr lang="en-US" b="1" dirty="0"/>
              <a:t>elements/controls:</a:t>
            </a:r>
          </a:p>
          <a:p>
            <a:pPr lvl="1">
              <a:buFont typeface="Arial" panose="020B0604020202020204" pitchFamily="34" charset="0"/>
              <a:buChar char="•"/>
            </a:pPr>
            <a:r>
              <a:rPr lang="en-US" dirty="0"/>
              <a:t>&lt;</a:t>
            </a:r>
            <a:r>
              <a:rPr lang="en-US" b="1" dirty="0"/>
              <a:t>input</a:t>
            </a:r>
            <a:r>
              <a:rPr lang="en-US" dirty="0"/>
              <a:t>&gt; type =:</a:t>
            </a:r>
          </a:p>
          <a:p>
            <a:pPr lvl="2">
              <a:buFont typeface="Arial" panose="020B0604020202020204" pitchFamily="34" charset="0"/>
              <a:buChar char="•"/>
            </a:pPr>
            <a:r>
              <a:rPr lang="en-US" dirty="0"/>
              <a:t>Textboxes: </a:t>
            </a:r>
            <a:r>
              <a:rPr lang="en-US" b="1" dirty="0"/>
              <a:t>text, password, email, file, color, date, time, number, </a:t>
            </a:r>
            <a:r>
              <a:rPr lang="en-US" b="1" dirty="0" err="1"/>
              <a:t>url</a:t>
            </a:r>
            <a:r>
              <a:rPr lang="en-US" b="1" dirty="0"/>
              <a:t>, </a:t>
            </a:r>
            <a:r>
              <a:rPr lang="en-US" b="1" dirty="0" err="1"/>
              <a:t>te</a:t>
            </a:r>
            <a:r>
              <a:rPr lang="en-US" dirty="0" err="1"/>
              <a:t>l</a:t>
            </a:r>
            <a:r>
              <a:rPr lang="en-US" dirty="0"/>
              <a:t>, …</a:t>
            </a:r>
          </a:p>
          <a:p>
            <a:pPr lvl="2">
              <a:buFont typeface="Arial" panose="020B0604020202020204" pitchFamily="34" charset="0"/>
              <a:buChar char="•"/>
            </a:pPr>
            <a:r>
              <a:rPr lang="en-US" dirty="0"/>
              <a:t>Selections: </a:t>
            </a:r>
            <a:r>
              <a:rPr lang="en-US" b="1" dirty="0"/>
              <a:t>checkbox, radio</a:t>
            </a:r>
          </a:p>
          <a:p>
            <a:pPr lvl="2">
              <a:buFont typeface="Arial" panose="020B0604020202020204" pitchFamily="34" charset="0"/>
              <a:buChar char="•"/>
            </a:pPr>
            <a:r>
              <a:rPr lang="en-US" dirty="0"/>
              <a:t>Buttons</a:t>
            </a:r>
            <a:r>
              <a:rPr lang="en-US" b="1" dirty="0"/>
              <a:t>: submit, reset, image, button</a:t>
            </a:r>
          </a:p>
          <a:p>
            <a:pPr lvl="1">
              <a:buFont typeface="Arial" panose="020B0604020202020204" pitchFamily="34" charset="0"/>
              <a:buChar char="•"/>
            </a:pPr>
            <a:r>
              <a:rPr lang="en-US" dirty="0"/>
              <a:t>Other elements:</a:t>
            </a:r>
          </a:p>
          <a:p>
            <a:pPr lvl="2">
              <a:buFont typeface="Arial" panose="020B0604020202020204" pitchFamily="34" charset="0"/>
              <a:buChar char="•"/>
            </a:pPr>
            <a:r>
              <a:rPr lang="en-US" dirty="0"/>
              <a:t>&lt;</a:t>
            </a:r>
            <a:r>
              <a:rPr lang="en-US" b="1" dirty="0"/>
              <a:t>select</a:t>
            </a:r>
            <a:r>
              <a:rPr lang="en-US" dirty="0"/>
              <a:t>&gt; with &lt;</a:t>
            </a:r>
            <a:r>
              <a:rPr lang="en-US" b="1" dirty="0"/>
              <a:t>option</a:t>
            </a:r>
            <a:r>
              <a:rPr lang="en-US" dirty="0"/>
              <a:t>&gt;,  &lt;</a:t>
            </a:r>
            <a:r>
              <a:rPr lang="en-US" b="1" dirty="0" err="1"/>
              <a:t>textarea</a:t>
            </a:r>
            <a:r>
              <a:rPr lang="en-US" dirty="0"/>
              <a:t>&gt;, &lt;</a:t>
            </a:r>
            <a:r>
              <a:rPr lang="en-US" b="1" dirty="0"/>
              <a:t>button</a:t>
            </a:r>
            <a:r>
              <a:rPr lang="en-US" dirty="0"/>
              <a:t>&gt;.</a:t>
            </a:r>
          </a:p>
          <a:p>
            <a:pPr lvl="2">
              <a:buFont typeface="Arial" panose="020B0604020202020204" pitchFamily="34" charset="0"/>
              <a:buChar char="•"/>
            </a:pPr>
            <a:r>
              <a:rPr lang="en-US" dirty="0"/>
              <a:t>&lt;</a:t>
            </a:r>
            <a:r>
              <a:rPr lang="en-US" b="1" dirty="0" err="1"/>
              <a:t>fieldset</a:t>
            </a:r>
            <a:r>
              <a:rPr lang="en-US" dirty="0"/>
              <a:t>&gt;, &lt;</a:t>
            </a:r>
            <a:r>
              <a:rPr lang="en-US" b="1" dirty="0"/>
              <a:t>legend</a:t>
            </a:r>
            <a:r>
              <a:rPr lang="en-US" dirty="0"/>
              <a:t>&gt;, &lt;</a:t>
            </a:r>
            <a:r>
              <a:rPr lang="en-US" b="1" dirty="0" err="1"/>
              <a:t>lable</a:t>
            </a:r>
            <a:r>
              <a:rPr lang="en-US" dirty="0"/>
              <a:t>&gt;,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275683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Examples</a:t>
            </a:r>
          </a:p>
          <a:p>
            <a:pPr lvl="1">
              <a:buFont typeface="Arial" panose="020B0604020202020204" pitchFamily="34" charset="0"/>
              <a:buChar char="•"/>
            </a:pPr>
            <a:r>
              <a:rPr lang="en-US" dirty="0" smtClean="0">
                <a:hlinkClick r:id="rId2"/>
              </a:rPr>
              <a:t>Oracle User Registration</a:t>
            </a:r>
            <a:endParaRPr lang="en-US" dirty="0" smtClean="0"/>
          </a:p>
          <a:p>
            <a:pPr lvl="1">
              <a:buFont typeface="Arial" panose="020B0604020202020204" pitchFamily="34" charset="0"/>
              <a:buChar char="•"/>
            </a:pPr>
            <a:r>
              <a:rPr lang="en-US" dirty="0" smtClean="0">
                <a:hlinkClick r:id="rId3"/>
              </a:rPr>
              <a:t>Basic HTML Form</a:t>
            </a:r>
            <a:endParaRPr lang="en-US" dirty="0"/>
          </a:p>
        </p:txBody>
      </p:sp>
    </p:spTree>
    <p:extLst>
      <p:ext uri="{BB962C8B-B14F-4D97-AF65-F5344CB8AC3E}">
        <p14:creationId xmlns:p14="http://schemas.microsoft.com/office/powerpoint/2010/main" val="4958785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Resources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t>
            </a:r>
            <a:r>
              <a:rPr lang="en-US" dirty="0" smtClean="0">
                <a:hlinkClick r:id="rId2"/>
              </a:rPr>
              <a:t>W3C </a:t>
            </a:r>
            <a:r>
              <a:rPr lang="en-US" dirty="0">
                <a:hlinkClick r:id="rId2"/>
              </a:rPr>
              <a:t>HTML5 DOC: Forms</a:t>
            </a:r>
            <a:endParaRPr lang="en-US" dirty="0"/>
          </a:p>
          <a:p>
            <a:pPr>
              <a:buFont typeface="Arial" panose="020B0604020202020204" pitchFamily="34" charset="0"/>
              <a:buChar char="•"/>
            </a:pPr>
            <a:r>
              <a:rPr lang="en-US" dirty="0" smtClean="0"/>
              <a:t>  </a:t>
            </a:r>
            <a:r>
              <a:rPr lang="en-US" dirty="0" smtClean="0">
                <a:hlinkClick r:id="rId3"/>
              </a:rPr>
              <a:t>MDN</a:t>
            </a:r>
            <a:r>
              <a:rPr lang="en-US" dirty="0">
                <a:hlinkClick r:id="rId3"/>
              </a:rPr>
              <a:t>: Forms in HTML</a:t>
            </a:r>
            <a:endParaRPr lang="en-US" dirty="0"/>
          </a:p>
          <a:p>
            <a:pPr>
              <a:buFont typeface="Arial" panose="020B0604020202020204" pitchFamily="34" charset="0"/>
              <a:buChar char="•"/>
            </a:pPr>
            <a:r>
              <a:rPr lang="en-US" dirty="0" smtClean="0"/>
              <a:t>  </a:t>
            </a:r>
            <a:r>
              <a:rPr lang="en-US" dirty="0" smtClean="0">
                <a:hlinkClick r:id="rId4"/>
              </a:rPr>
              <a:t>How </a:t>
            </a:r>
            <a:r>
              <a:rPr lang="en-US" dirty="0">
                <a:hlinkClick r:id="rId4"/>
              </a:rPr>
              <a:t>to structure an HTML form</a:t>
            </a:r>
            <a:endParaRPr lang="en-US" dirty="0"/>
          </a:p>
          <a:p>
            <a:pPr>
              <a:buFont typeface="Arial" panose="020B0604020202020204" pitchFamily="34" charset="0"/>
              <a:buChar char="•"/>
            </a:pPr>
            <a:r>
              <a:rPr lang="en-US" dirty="0" smtClean="0"/>
              <a:t>  </a:t>
            </a:r>
            <a:r>
              <a:rPr lang="en-US" dirty="0" smtClean="0">
                <a:hlinkClick r:id="rId5"/>
              </a:rPr>
              <a:t>Selectors </a:t>
            </a:r>
            <a:r>
              <a:rPr lang="en-US" dirty="0">
                <a:hlinkClick r:id="rId5"/>
              </a:rPr>
              <a:t>- Web developer guide | MDN</a:t>
            </a: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smtClean="0"/>
              <a:t>  Web </a:t>
            </a:r>
            <a:r>
              <a:rPr lang="en-US" dirty="0"/>
              <a:t>Dev Tool: </a:t>
            </a:r>
            <a:r>
              <a:rPr lang="en-US" dirty="0">
                <a:hlinkClick r:id="rId6"/>
              </a:rPr>
              <a:t>Firefox Style Editor</a:t>
            </a: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1392799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Any questions?</a:t>
            </a:r>
          </a:p>
          <a:p>
            <a:pPr>
              <a:buFont typeface="Arial" panose="020B0604020202020204" pitchFamily="34" charset="0"/>
              <a:buChar char="•"/>
            </a:pPr>
            <a:r>
              <a:rPr lang="en-US" dirty="0" smtClean="0"/>
              <a:t>  Would you like to see any more examples?</a:t>
            </a:r>
            <a:endParaRPr lang="en-US" dirty="0"/>
          </a:p>
        </p:txBody>
      </p:sp>
    </p:spTree>
    <p:extLst>
      <p:ext uri="{BB962C8B-B14F-4D97-AF65-F5344CB8AC3E}">
        <p14:creationId xmlns:p14="http://schemas.microsoft.com/office/powerpoint/2010/main" val="3312489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1396721" y="2261941"/>
            <a:ext cx="4642338" cy="861774"/>
          </a:xfrm>
          <a:prstGeom prst="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itle 1"/>
          <p:cNvSpPr>
            <a:spLocks noGrp="1"/>
          </p:cNvSpPr>
          <p:nvPr>
            <p:ph type="title"/>
          </p:nvPr>
        </p:nvSpPr>
        <p:spPr/>
        <p:txBody>
          <a:bodyPr/>
          <a:lstStyle/>
          <a:p>
            <a:r>
              <a:rPr lang="en-US" dirty="0"/>
              <a:t>The &lt;form&gt; </a:t>
            </a:r>
            <a:r>
              <a:rPr lang="en-US" dirty="0">
                <a:solidFill>
                  <a:srgbClr val="FF0000"/>
                </a:solidFill>
              </a:rPr>
              <a:t>Element</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a:t>
            </a:r>
            <a:r>
              <a:rPr lang="en-US" dirty="0"/>
              <a:t>&lt;form&gt; element defines an HTML form</a:t>
            </a:r>
            <a:r>
              <a:rPr lang="en-US" dirty="0" smtClean="0"/>
              <a: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smtClean="0"/>
              <a:t>  HTML </a:t>
            </a:r>
            <a:r>
              <a:rPr lang="en-US" dirty="0"/>
              <a:t>forms contain </a:t>
            </a:r>
            <a:r>
              <a:rPr lang="en-US" b="1" dirty="0"/>
              <a:t>form elements </a:t>
            </a:r>
            <a:r>
              <a:rPr lang="en-US" dirty="0"/>
              <a:t>(or form controls).</a:t>
            </a:r>
          </a:p>
          <a:p>
            <a:pPr>
              <a:buFont typeface="Arial" panose="020B0604020202020204" pitchFamily="34" charset="0"/>
              <a:buChar char="•"/>
            </a:pPr>
            <a:r>
              <a:rPr lang="en-US" dirty="0" smtClean="0"/>
              <a:t>  A </a:t>
            </a:r>
            <a:r>
              <a:rPr lang="en-US" dirty="0"/>
              <a:t>document may have more than one form, but </a:t>
            </a:r>
            <a:r>
              <a:rPr lang="en-US" b="1" dirty="0">
                <a:solidFill>
                  <a:srgbClr val="FF0000"/>
                </a:solidFill>
              </a:rPr>
              <a:t>forms cannot be nested</a:t>
            </a:r>
            <a:r>
              <a:rPr lang="en-US" b="1" dirty="0"/>
              <a:t>. </a:t>
            </a:r>
          </a:p>
          <a:p>
            <a:pPr>
              <a:buFont typeface="Arial" panose="020B0604020202020204" pitchFamily="34" charset="0"/>
              <a:buChar char="•"/>
            </a:pPr>
            <a:endParaRPr lang="en-US" dirty="0"/>
          </a:p>
        </p:txBody>
      </p:sp>
      <p:sp>
        <p:nvSpPr>
          <p:cNvPr id="4" name="Rectangle 3"/>
          <p:cNvSpPr/>
          <p:nvPr/>
        </p:nvSpPr>
        <p:spPr>
          <a:xfrm>
            <a:off x="1584959" y="2261941"/>
            <a:ext cx="6096000" cy="861774"/>
          </a:xfrm>
          <a:prstGeom prst="rect">
            <a:avLst/>
          </a:prstGeom>
        </p:spPr>
        <p:txBody>
          <a:bodyPr>
            <a:spAutoFit/>
          </a:bodyPr>
          <a:lstStyle/>
          <a:p>
            <a:r>
              <a:rPr lang="en-US" sz="1600" dirty="0">
                <a:solidFill>
                  <a:srgbClr val="0000FF"/>
                </a:solidFill>
                <a:highlight>
                  <a:srgbClr val="FFFFFF"/>
                </a:highlight>
              </a:rPr>
              <a:t>&lt;form</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err="1">
                <a:solidFill>
                  <a:srgbClr val="8000FF"/>
                </a:solidFill>
                <a:highlight>
                  <a:srgbClr val="FFFFFF"/>
                </a:highlight>
              </a:rPr>
              <a:t>formId</a:t>
            </a:r>
            <a:r>
              <a:rPr lang="en-US" sz="1600" b="1" dirty="0">
                <a:solidFill>
                  <a:srgbClr val="8000FF"/>
                </a:solidFill>
                <a:highlight>
                  <a:srgbClr val="FFFFFF"/>
                </a:highlight>
              </a:rPr>
              <a:t>"</a:t>
            </a:r>
            <a:r>
              <a:rPr lang="en-US" sz="1600" dirty="0">
                <a:solidFill>
                  <a:srgbClr val="000000"/>
                </a:solidFill>
                <a:highlight>
                  <a:srgbClr val="FFFFFF"/>
                </a:highlight>
              </a:rPr>
              <a:t>  </a:t>
            </a:r>
            <a:r>
              <a:rPr lang="en-US" sz="1600" dirty="0">
                <a:solidFill>
                  <a:srgbClr val="FF0000"/>
                </a:solidFill>
                <a:highlight>
                  <a:srgbClr val="FFFFFF"/>
                </a:highlight>
              </a:rPr>
              <a:t>method</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dirty="0">
                <a:solidFill>
                  <a:srgbClr val="000000"/>
                </a:solidFill>
                <a:highlight>
                  <a:srgbClr val="FFFFFF"/>
                </a:highlight>
              </a:rPr>
              <a:t>  </a:t>
            </a:r>
            <a:r>
              <a:rPr lang="en-US" sz="1600" dirty="0">
                <a:solidFill>
                  <a:srgbClr val="FF0000"/>
                </a:solidFill>
                <a:highlight>
                  <a:srgbClr val="FFFFFF"/>
                </a:highlight>
              </a:rPr>
              <a:t>action</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err="1">
                <a:solidFill>
                  <a:srgbClr val="8000FF"/>
                </a:solidFill>
                <a:highlight>
                  <a:srgbClr val="FFFFFF"/>
                </a:highlight>
              </a:rPr>
              <a:t>url</a:t>
            </a:r>
            <a:r>
              <a:rPr lang="en-US" sz="1600" b="1" dirty="0">
                <a:solidFill>
                  <a:srgbClr val="8000FF"/>
                </a:solidFill>
                <a:highlight>
                  <a:srgbClr val="FFFFFF"/>
                </a:highlight>
              </a:rPr>
              <a:t>"</a:t>
            </a:r>
            <a:r>
              <a:rPr lang="en-US" sz="1600" dirty="0">
                <a:solidFill>
                  <a:srgbClr val="000000"/>
                </a:solidFill>
                <a:highlight>
                  <a:srgbClr val="FFFFFF"/>
                </a:highlight>
              </a:rPr>
              <a:t> </a:t>
            </a:r>
            <a:r>
              <a:rPr lang="en-US" sz="1600" dirty="0">
                <a:solidFill>
                  <a:srgbClr val="0000FF"/>
                </a:solidFill>
                <a:highlight>
                  <a:srgbClr val="FFFFFF"/>
                </a:highlight>
              </a:rPr>
              <a:t>&gt;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a:solidFill>
                  <a:srgbClr val="008000"/>
                </a:solidFill>
                <a:highlight>
                  <a:srgbClr val="FFFFFF"/>
                </a:highlight>
              </a:rPr>
              <a:t>&lt;!-- ... --&gt;</a:t>
            </a:r>
            <a:endParaRPr lang="en-US" sz="1600" b="1" dirty="0">
              <a:solidFill>
                <a:srgbClr val="000000"/>
              </a:solidFill>
              <a:highlight>
                <a:srgbClr val="FFFFFF"/>
              </a:highlight>
            </a:endParaRPr>
          </a:p>
          <a:p>
            <a:r>
              <a:rPr lang="en-US" sz="1600" dirty="0">
                <a:solidFill>
                  <a:srgbClr val="0000FF"/>
                </a:solidFill>
                <a:highlight>
                  <a:srgbClr val="FFFFFF"/>
                </a:highlight>
              </a:rPr>
              <a:t>&lt;/form&gt;</a:t>
            </a:r>
            <a:endParaRPr lang="en-US" sz="1600" dirty="0"/>
          </a:p>
        </p:txBody>
      </p:sp>
    </p:spTree>
    <p:extLst>
      <p:ext uri="{BB962C8B-B14F-4D97-AF65-F5344CB8AC3E}">
        <p14:creationId xmlns:p14="http://schemas.microsoft.com/office/powerpoint/2010/main" val="4189351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for &lt;form</a:t>
            </a:r>
            <a:r>
              <a:rPr lang="en-US" dirty="0" smtClean="0"/>
              <a:t>&gt; - </a:t>
            </a:r>
            <a:r>
              <a:rPr lang="en-US" dirty="0" smtClean="0">
                <a:solidFill>
                  <a:srgbClr val="FF0000"/>
                </a:solidFill>
              </a:rPr>
              <a:t>method</a:t>
            </a:r>
            <a:endParaRPr lang="en-US" dirty="0">
              <a:solidFill>
                <a:srgbClr val="FF0000"/>
              </a:solidFill>
            </a:endParaRP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  The </a:t>
            </a:r>
            <a:r>
              <a:rPr lang="en-US" b="1" dirty="0"/>
              <a:t>method</a:t>
            </a:r>
            <a:r>
              <a:rPr lang="en-US" dirty="0"/>
              <a:t> </a:t>
            </a:r>
            <a:r>
              <a:rPr lang="en-US" dirty="0" smtClean="0"/>
              <a:t>attribute tells the server (where the request is being made)</a:t>
            </a:r>
            <a:br>
              <a:rPr lang="en-US" dirty="0" smtClean="0"/>
            </a:br>
            <a:r>
              <a:rPr lang="en-US" dirty="0" smtClean="0">
                <a:solidFill>
                  <a:srgbClr val="FF0000"/>
                </a:solidFill>
              </a:rPr>
              <a:t>what </a:t>
            </a:r>
            <a:r>
              <a:rPr lang="en-US" dirty="0">
                <a:solidFill>
                  <a:srgbClr val="FF0000"/>
                </a:solidFill>
              </a:rPr>
              <a:t>kind of request it is</a:t>
            </a:r>
            <a:r>
              <a:rPr lang="en-US" dirty="0" smtClean="0"/>
              <a:t>.</a:t>
            </a:r>
            <a:endParaRPr lang="en-US" dirty="0"/>
          </a:p>
          <a:p>
            <a:pPr>
              <a:buFont typeface="Arial" panose="020B0604020202020204" pitchFamily="34" charset="0"/>
              <a:buChar char="•"/>
            </a:pPr>
            <a:r>
              <a:rPr lang="en-US" b="1" dirty="0" smtClean="0"/>
              <a:t>  method</a:t>
            </a:r>
            <a:r>
              <a:rPr lang="en-US" b="1" dirty="0"/>
              <a:t>="</a:t>
            </a:r>
            <a:r>
              <a:rPr lang="en-US" b="1" dirty="0">
                <a:solidFill>
                  <a:srgbClr val="FF0000"/>
                </a:solidFill>
              </a:rPr>
              <a:t>get</a:t>
            </a:r>
            <a:r>
              <a:rPr lang="en-US" b="1" dirty="0"/>
              <a:t>" : </a:t>
            </a:r>
          </a:p>
          <a:p>
            <a:pPr lvl="1">
              <a:buFont typeface="Arial" panose="020B0604020202020204" pitchFamily="34" charset="0"/>
              <a:buChar char="•"/>
            </a:pPr>
            <a:r>
              <a:rPr lang="en-US" dirty="0" smtClean="0"/>
              <a:t>This is </a:t>
            </a:r>
            <a:r>
              <a:rPr lang="en-US" dirty="0"/>
              <a:t>the default. The fill-out form contents to be appended to the URL as if they were a normal query (maximum of 256 characters). </a:t>
            </a:r>
          </a:p>
          <a:p>
            <a:pPr lvl="1">
              <a:buFont typeface="Arial" panose="020B0604020202020204" pitchFamily="34" charset="0"/>
              <a:buChar char="•"/>
            </a:pPr>
            <a:r>
              <a:rPr lang="en-US" dirty="0"/>
              <a:t>Example: </a:t>
            </a:r>
            <a:r>
              <a:rPr lang="en-US" dirty="0" smtClean="0">
                <a:hlinkClick r:id="rId2"/>
              </a:rPr>
              <a:t>simple-form-get.html</a:t>
            </a:r>
            <a:endParaRPr lang="en-US" dirty="0" smtClean="0"/>
          </a:p>
          <a:p>
            <a:pPr>
              <a:buFont typeface="Arial" panose="020B0604020202020204" pitchFamily="34" charset="0"/>
              <a:buChar char="•"/>
            </a:pPr>
            <a:r>
              <a:rPr lang="en-US" b="1" dirty="0" smtClean="0"/>
              <a:t>  method="</a:t>
            </a:r>
            <a:r>
              <a:rPr lang="en-US" b="1" dirty="0" smtClean="0">
                <a:solidFill>
                  <a:srgbClr val="FF0000"/>
                </a:solidFill>
              </a:rPr>
              <a:t>post</a:t>
            </a:r>
            <a:r>
              <a:rPr lang="en-US" b="1" dirty="0" smtClean="0"/>
              <a:t>" : </a:t>
            </a:r>
          </a:p>
          <a:p>
            <a:pPr lvl="1">
              <a:buFont typeface="Arial" panose="020B0604020202020204" pitchFamily="34" charset="0"/>
              <a:buChar char="•"/>
            </a:pPr>
            <a:r>
              <a:rPr lang="en-US" dirty="0" smtClean="0"/>
              <a:t>the </a:t>
            </a:r>
            <a:r>
              <a:rPr lang="en-US" dirty="0"/>
              <a:t>fill-out form contents to be sent to the server in a data body rather than as part of the </a:t>
            </a:r>
            <a:r>
              <a:rPr lang="en-US" dirty="0" smtClean="0"/>
              <a:t>URL</a:t>
            </a:r>
            <a:endParaRPr lang="en-US" dirty="0"/>
          </a:p>
          <a:p>
            <a:pPr lvl="1">
              <a:buFont typeface="Arial" panose="020B0604020202020204" pitchFamily="34" charset="0"/>
              <a:buChar char="•"/>
            </a:pPr>
            <a:r>
              <a:rPr lang="en-US" dirty="0"/>
              <a:t>Method "post" is </a:t>
            </a:r>
            <a:r>
              <a:rPr lang="en-US" dirty="0">
                <a:solidFill>
                  <a:srgbClr val="FF0000"/>
                </a:solidFill>
              </a:rPr>
              <a:t>more secure</a:t>
            </a:r>
            <a:r>
              <a:rPr lang="en-US" dirty="0" smtClean="0"/>
              <a:t>.</a:t>
            </a:r>
          </a:p>
          <a:p>
            <a:pPr lvl="1">
              <a:buFont typeface="Arial" panose="020B0604020202020204" pitchFamily="34" charset="0"/>
              <a:buChar char="•"/>
            </a:pPr>
            <a:r>
              <a:rPr lang="en-US" dirty="0" smtClean="0"/>
              <a:t>Example: </a:t>
            </a:r>
            <a:r>
              <a:rPr lang="en-US" dirty="0" smtClean="0">
                <a:hlinkClick r:id="rId3"/>
              </a:rPr>
              <a:t>simple-form-post.html</a:t>
            </a: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781628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1750421" y="3345767"/>
            <a:ext cx="5082457" cy="861774"/>
          </a:xfrm>
          <a:prstGeom prst="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itle 1"/>
          <p:cNvSpPr>
            <a:spLocks noGrp="1"/>
          </p:cNvSpPr>
          <p:nvPr>
            <p:ph type="title"/>
          </p:nvPr>
        </p:nvSpPr>
        <p:spPr/>
        <p:txBody>
          <a:bodyPr/>
          <a:lstStyle/>
          <a:p>
            <a:r>
              <a:rPr lang="en-US" dirty="0" smtClean="0"/>
              <a:t>Attributes for &lt;form&gt; - </a:t>
            </a:r>
            <a:r>
              <a:rPr lang="en-US" dirty="0" smtClean="0">
                <a:solidFill>
                  <a:srgbClr val="FF0000"/>
                </a:solidFill>
              </a:rPr>
              <a:t>action</a:t>
            </a:r>
            <a:endParaRPr lang="en-US" dirty="0">
              <a:solidFill>
                <a:srgbClr val="FF0000"/>
              </a:solidFill>
            </a:endParaRP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  The </a:t>
            </a:r>
            <a:r>
              <a:rPr lang="en-US" b="1" dirty="0"/>
              <a:t>action</a:t>
            </a:r>
            <a:r>
              <a:rPr lang="en-US" dirty="0"/>
              <a:t> attribute </a:t>
            </a:r>
            <a:r>
              <a:rPr lang="en-US" dirty="0">
                <a:solidFill>
                  <a:srgbClr val="FF0000"/>
                </a:solidFill>
              </a:rPr>
              <a:t>tells browser where to post the form data when the form is submitted</a:t>
            </a:r>
            <a:r>
              <a:rPr lang="en-US" dirty="0"/>
              <a:t>.</a:t>
            </a:r>
          </a:p>
          <a:p>
            <a:pPr>
              <a:buFont typeface="Arial" panose="020B0604020202020204" pitchFamily="34" charset="0"/>
              <a:buChar char="•"/>
            </a:pPr>
            <a:r>
              <a:rPr lang="en-US" b="1" dirty="0" smtClean="0"/>
              <a:t>  action</a:t>
            </a:r>
            <a:r>
              <a:rPr lang="en-US" b="1" dirty="0"/>
              <a:t>="</a:t>
            </a:r>
            <a:r>
              <a:rPr lang="en-US" b="1" dirty="0" err="1">
                <a:solidFill>
                  <a:srgbClr val="FF0000"/>
                </a:solidFill>
              </a:rPr>
              <a:t>url</a:t>
            </a:r>
            <a:r>
              <a:rPr lang="en-US" b="1" dirty="0"/>
              <a:t>" </a:t>
            </a:r>
          </a:p>
          <a:p>
            <a:pPr lvl="1">
              <a:buFont typeface="Arial" panose="020B0604020202020204" pitchFamily="34" charset="0"/>
              <a:buChar char="•"/>
            </a:pPr>
            <a:r>
              <a:rPr lang="en-US" dirty="0"/>
              <a:t>Normally, the form is submitted to a web page on a web server.</a:t>
            </a:r>
          </a:p>
          <a:p>
            <a:pPr lvl="1">
              <a:buFont typeface="Arial" panose="020B0604020202020204" pitchFamily="34" charset="0"/>
              <a:buChar char="•"/>
            </a:pPr>
            <a:r>
              <a:rPr lang="en-US" dirty="0" smtClean="0"/>
              <a:t>Example:</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r>
              <a:rPr lang="en-US" dirty="0" smtClean="0"/>
              <a:t>A nice URL for form get/post (&amp; more) </a:t>
            </a:r>
            <a:r>
              <a:rPr lang="en-US" dirty="0"/>
              <a:t>testing: </a:t>
            </a:r>
            <a:r>
              <a:rPr lang="en-US" dirty="0">
                <a:hlinkClick r:id="rId2"/>
              </a:rPr>
              <a:t>https://httpbin.org</a:t>
            </a:r>
            <a:r>
              <a:rPr lang="en-US" dirty="0" smtClean="0">
                <a:hlinkClick r:id="rId2"/>
              </a:rPr>
              <a:t>/</a:t>
            </a:r>
            <a:r>
              <a:rPr lang="en-US" dirty="0" smtClean="0"/>
              <a:t> (used in the above example)</a:t>
            </a:r>
          </a:p>
          <a:p>
            <a:pPr>
              <a:buFont typeface="Arial" panose="020B0604020202020204" pitchFamily="34" charset="0"/>
              <a:buChar char="•"/>
            </a:pPr>
            <a:r>
              <a:rPr lang="en-US" b="1" dirty="0" smtClean="0"/>
              <a:t>  action="</a:t>
            </a:r>
            <a:r>
              <a:rPr lang="en-US" b="1" dirty="0" smtClean="0">
                <a:solidFill>
                  <a:srgbClr val="FF0000"/>
                </a:solidFill>
              </a:rPr>
              <a:t>#</a:t>
            </a:r>
            <a:r>
              <a:rPr lang="en-US" b="1" dirty="0" smtClean="0"/>
              <a:t>" </a:t>
            </a:r>
          </a:p>
          <a:p>
            <a:pPr lvl="1">
              <a:buFont typeface="Arial" panose="020B0604020202020204" pitchFamily="34" charset="0"/>
              <a:buChar char="•"/>
            </a:pPr>
            <a:r>
              <a:rPr lang="en-US" dirty="0" smtClean="0"/>
              <a:t>Submit to </a:t>
            </a:r>
            <a:r>
              <a:rPr lang="en-US" dirty="0">
                <a:solidFill>
                  <a:srgbClr val="FF0000"/>
                </a:solidFill>
              </a:rPr>
              <a:t>current page</a:t>
            </a:r>
            <a:r>
              <a:rPr lang="en-US" dirty="0"/>
              <a:t>, used for in-browser Processing </a:t>
            </a:r>
          </a:p>
          <a:p>
            <a:pPr>
              <a:buFont typeface="Arial" panose="020B0604020202020204" pitchFamily="34" charset="0"/>
              <a:buChar char="•"/>
            </a:pPr>
            <a:endParaRPr lang="en-US" dirty="0"/>
          </a:p>
        </p:txBody>
      </p:sp>
      <p:sp>
        <p:nvSpPr>
          <p:cNvPr id="4" name="Rectangle 3"/>
          <p:cNvSpPr/>
          <p:nvPr/>
        </p:nvSpPr>
        <p:spPr>
          <a:xfrm>
            <a:off x="1750422" y="3345767"/>
            <a:ext cx="6096000" cy="861774"/>
          </a:xfrm>
          <a:prstGeom prst="rect">
            <a:avLst/>
          </a:prstGeom>
        </p:spPr>
        <p:txBody>
          <a:bodyPr>
            <a:spAutoFit/>
          </a:bodyPr>
          <a:lstStyle/>
          <a:p>
            <a:r>
              <a:rPr lang="en-US" sz="1600" dirty="0">
                <a:solidFill>
                  <a:srgbClr val="0000FF"/>
                </a:solidFill>
                <a:highlight>
                  <a:srgbClr val="FFFFFF"/>
                </a:highlight>
              </a:rPr>
              <a:t>&lt;form</a:t>
            </a:r>
            <a:r>
              <a:rPr lang="en-US" sz="1600" dirty="0">
                <a:solidFill>
                  <a:srgbClr val="000000"/>
                </a:solidFill>
                <a:highlight>
                  <a:srgbClr val="FFFFFF"/>
                </a:highlight>
              </a:rPr>
              <a:t> </a:t>
            </a:r>
            <a:r>
              <a:rPr lang="en-US" sz="1600" dirty="0">
                <a:solidFill>
                  <a:srgbClr val="FF0000"/>
                </a:solidFill>
                <a:highlight>
                  <a:srgbClr val="FFFFFF"/>
                </a:highlight>
              </a:rPr>
              <a:t>action</a:t>
            </a:r>
            <a:r>
              <a:rPr lang="en-US" sz="1600" dirty="0">
                <a:solidFill>
                  <a:srgbClr val="000000"/>
                </a:solidFill>
                <a:highlight>
                  <a:srgbClr val="FFFFFF"/>
                </a:highlight>
              </a:rPr>
              <a:t>=</a:t>
            </a:r>
            <a:r>
              <a:rPr lang="en-US" sz="1600" b="1" dirty="0">
                <a:solidFill>
                  <a:srgbClr val="8000FF"/>
                </a:solidFill>
                <a:highlight>
                  <a:srgbClr val="FFFFFF"/>
                </a:highlight>
              </a:rPr>
              <a:t>"https://httpbin.org/post"</a:t>
            </a:r>
            <a:r>
              <a:rPr lang="en-US" sz="1600" dirty="0">
                <a:solidFill>
                  <a:srgbClr val="000000"/>
                </a:solidFill>
                <a:highlight>
                  <a:srgbClr val="FFFFFF"/>
                </a:highlight>
              </a:rPr>
              <a:t> </a:t>
            </a:r>
            <a:r>
              <a:rPr lang="en-US" sz="1600" dirty="0">
                <a:solidFill>
                  <a:srgbClr val="FF0000"/>
                </a:solidFill>
                <a:highlight>
                  <a:srgbClr val="FFFFFF"/>
                </a:highlight>
              </a:rPr>
              <a:t>method</a:t>
            </a:r>
            <a:r>
              <a:rPr lang="en-US" sz="1600" dirty="0">
                <a:solidFill>
                  <a:srgbClr val="000000"/>
                </a:solidFill>
                <a:highlight>
                  <a:srgbClr val="FFFFFF"/>
                </a:highlight>
              </a:rPr>
              <a:t>=</a:t>
            </a:r>
            <a:r>
              <a:rPr lang="en-US" sz="1600" b="1" dirty="0">
                <a:solidFill>
                  <a:srgbClr val="8000FF"/>
                </a:solidFill>
                <a:highlight>
                  <a:srgbClr val="FFFFFF"/>
                </a:highlight>
              </a:rPr>
              <a:t>"post"</a:t>
            </a:r>
            <a:r>
              <a:rPr lang="en-US" sz="1600" dirty="0">
                <a:solidFill>
                  <a:srgbClr val="0000FF"/>
                </a:solidFill>
                <a:highlight>
                  <a:srgbClr val="FFFFFF"/>
                </a:highlight>
              </a:rPr>
              <a:t>&gt;</a:t>
            </a:r>
            <a:endParaRPr lang="en-US" sz="1600" b="1" dirty="0">
              <a:solidFill>
                <a:srgbClr val="000000"/>
              </a:solidFill>
              <a:highlight>
                <a:srgbClr val="FFFFFF"/>
              </a:highlight>
            </a:endParaRPr>
          </a:p>
          <a:p>
            <a:r>
              <a:rPr lang="en-US" sz="1600" dirty="0">
                <a:solidFill>
                  <a:srgbClr val="008000"/>
                </a:solidFill>
                <a:highlight>
                  <a:srgbClr val="FFFFFF"/>
                </a:highlight>
              </a:rPr>
              <a:t>&lt;!-- ... --&gt;</a:t>
            </a:r>
            <a:endParaRPr lang="en-US" sz="1600" b="1" dirty="0">
              <a:solidFill>
                <a:srgbClr val="000000"/>
              </a:solidFill>
              <a:highlight>
                <a:srgbClr val="FFFFFF"/>
              </a:highlight>
            </a:endParaRPr>
          </a:p>
          <a:p>
            <a:r>
              <a:rPr lang="en-US" sz="1600" dirty="0">
                <a:solidFill>
                  <a:srgbClr val="0000FF"/>
                </a:solidFill>
                <a:highlight>
                  <a:srgbClr val="FFFFFF"/>
                </a:highlight>
              </a:rPr>
              <a:t>&lt;/form&gt;</a:t>
            </a:r>
            <a:endParaRPr lang="en-US" sz="1600" dirty="0"/>
          </a:p>
        </p:txBody>
      </p:sp>
    </p:spTree>
    <p:extLst>
      <p:ext uri="{BB962C8B-B14F-4D97-AF65-F5344CB8AC3E}">
        <p14:creationId xmlns:p14="http://schemas.microsoft.com/office/powerpoint/2010/main" val="4233872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Elements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An HTML form </a:t>
            </a:r>
            <a:r>
              <a:rPr lang="en-US" dirty="0" smtClean="0">
                <a:solidFill>
                  <a:srgbClr val="FF0000"/>
                </a:solidFill>
              </a:rPr>
              <a:t>can contain a number of form elements/fields/controls</a:t>
            </a:r>
            <a:r>
              <a:rPr lang="en-US" dirty="0" smtClean="0"/>
              <a:t>:</a:t>
            </a:r>
          </a:p>
          <a:p>
            <a:pPr>
              <a:buFont typeface="Arial" panose="020B0604020202020204" pitchFamily="34" charset="0"/>
              <a:buChar char="•"/>
            </a:pPr>
            <a:r>
              <a:rPr lang="en-US" dirty="0" smtClean="0"/>
              <a:t>  The </a:t>
            </a:r>
            <a:r>
              <a:rPr lang="en-US" b="1" dirty="0" smtClean="0">
                <a:solidFill>
                  <a:srgbClr val="FF0000"/>
                </a:solidFill>
              </a:rPr>
              <a:t>&lt;input&gt; </a:t>
            </a:r>
            <a:r>
              <a:rPr lang="en-US" dirty="0" smtClean="0">
                <a:solidFill>
                  <a:srgbClr val="FF0000"/>
                </a:solidFill>
              </a:rPr>
              <a:t>element is the one of the most-used form element</a:t>
            </a:r>
            <a:r>
              <a:rPr lang="en-US" dirty="0" smtClean="0"/>
              <a:t>.</a:t>
            </a:r>
          </a:p>
          <a:p>
            <a:pPr>
              <a:buFont typeface="Arial" panose="020B0604020202020204" pitchFamily="34" charset="0"/>
              <a:buChar char="•"/>
            </a:pPr>
            <a:r>
              <a:rPr lang="en-US" dirty="0" smtClean="0"/>
              <a:t>  Other form elements which are used gather or process user’s input:</a:t>
            </a:r>
          </a:p>
          <a:p>
            <a:pPr lvl="1">
              <a:buFont typeface="Arial" panose="020B0604020202020204" pitchFamily="34" charset="0"/>
              <a:buChar char="•"/>
            </a:pPr>
            <a:r>
              <a:rPr lang="en-US" b="1" dirty="0" smtClean="0"/>
              <a:t>&lt;</a:t>
            </a:r>
            <a:r>
              <a:rPr lang="en-US" b="1" dirty="0" smtClean="0">
                <a:solidFill>
                  <a:srgbClr val="FF0000"/>
                </a:solidFill>
              </a:rPr>
              <a:t>select</a:t>
            </a:r>
            <a:r>
              <a:rPr lang="en-US" b="1" dirty="0" smtClean="0"/>
              <a:t>&gt;, &lt;</a:t>
            </a:r>
            <a:r>
              <a:rPr lang="en-US" b="1" dirty="0" err="1" smtClean="0">
                <a:solidFill>
                  <a:srgbClr val="FF0000"/>
                </a:solidFill>
              </a:rPr>
              <a:t>textarea</a:t>
            </a:r>
            <a:r>
              <a:rPr lang="en-US" b="1" dirty="0" smtClean="0"/>
              <a:t>&gt;, &lt;</a:t>
            </a:r>
            <a:r>
              <a:rPr lang="en-US" b="1" dirty="0" smtClean="0">
                <a:solidFill>
                  <a:srgbClr val="FF0000"/>
                </a:solidFill>
              </a:rPr>
              <a:t>button</a:t>
            </a:r>
            <a:r>
              <a:rPr lang="en-US" b="1" dirty="0" smtClean="0"/>
              <a:t>&gt;</a:t>
            </a:r>
          </a:p>
          <a:p>
            <a:pPr>
              <a:buFont typeface="Arial" panose="020B0604020202020204" pitchFamily="34" charset="0"/>
              <a:buChar char="•"/>
            </a:pPr>
            <a:r>
              <a:rPr lang="en-US" dirty="0" smtClean="0"/>
              <a:t>  Other elements that can be used in forms:</a:t>
            </a:r>
          </a:p>
          <a:p>
            <a:pPr lvl="1">
              <a:buFont typeface="Arial" panose="020B0604020202020204" pitchFamily="34" charset="0"/>
              <a:buChar char="•"/>
            </a:pPr>
            <a:r>
              <a:rPr lang="en-US" b="1" dirty="0" smtClean="0"/>
              <a:t>&lt;</a:t>
            </a:r>
            <a:r>
              <a:rPr lang="en-US" b="1" dirty="0" err="1" smtClean="0">
                <a:solidFill>
                  <a:srgbClr val="FF0000"/>
                </a:solidFill>
              </a:rPr>
              <a:t>fieldset</a:t>
            </a:r>
            <a:r>
              <a:rPr lang="en-US" b="1" dirty="0" smtClean="0"/>
              <a:t>&gt;, &lt;</a:t>
            </a:r>
            <a:r>
              <a:rPr lang="en-US" b="1" dirty="0" smtClean="0">
                <a:solidFill>
                  <a:srgbClr val="FF0000"/>
                </a:solidFill>
              </a:rPr>
              <a:t>legend</a:t>
            </a:r>
            <a:r>
              <a:rPr lang="en-US" b="1" dirty="0" smtClean="0"/>
              <a:t>&gt;, &lt;</a:t>
            </a:r>
            <a:r>
              <a:rPr lang="en-US" b="1" dirty="0" smtClean="0">
                <a:solidFill>
                  <a:srgbClr val="FF0000"/>
                </a:solidFill>
              </a:rPr>
              <a:t>label</a:t>
            </a:r>
            <a:r>
              <a:rPr lang="en-US" b="1" dirty="0" smtClean="0"/>
              <a:t>&gt;, …</a:t>
            </a:r>
          </a:p>
          <a:p>
            <a:pPr marL="0" indent="0">
              <a:buNone/>
            </a:pPr>
            <a:endParaRPr lang="en-US" dirty="0"/>
          </a:p>
        </p:txBody>
      </p:sp>
    </p:spTree>
    <p:extLst>
      <p:ext uri="{BB962C8B-B14F-4D97-AF65-F5344CB8AC3E}">
        <p14:creationId xmlns:p14="http://schemas.microsoft.com/office/powerpoint/2010/main" val="401316451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12908</TotalTime>
  <Words>4345</Words>
  <Application>Microsoft Office PowerPoint</Application>
  <PresentationFormat>사용자 지정</PresentationFormat>
  <Paragraphs>572</Paragraphs>
  <Slides>51</Slides>
  <Notes>0</Notes>
  <HiddenSlides>0</HiddenSlides>
  <MMClips>0</MMClips>
  <ScaleCrop>false</ScaleCrop>
  <HeadingPairs>
    <vt:vector size="4" baseType="variant">
      <vt:variant>
        <vt:lpstr>테마</vt:lpstr>
      </vt:variant>
      <vt:variant>
        <vt:i4>1</vt:i4>
      </vt:variant>
      <vt:variant>
        <vt:lpstr>슬라이드 제목</vt:lpstr>
      </vt:variant>
      <vt:variant>
        <vt:i4>51</vt:i4>
      </vt:variant>
    </vt:vector>
  </HeadingPairs>
  <TitlesOfParts>
    <vt:vector size="52" baseType="lpstr">
      <vt:lpstr>Retrospect</vt:lpstr>
      <vt:lpstr>WEB222</vt:lpstr>
      <vt:lpstr>Agenda</vt:lpstr>
      <vt:lpstr>Part 1</vt:lpstr>
      <vt:lpstr>HTML Forms</vt:lpstr>
      <vt:lpstr>HTML Forms</vt:lpstr>
      <vt:lpstr>The &lt;form&gt; Element</vt:lpstr>
      <vt:lpstr>Attributes for &lt;form&gt; - method</vt:lpstr>
      <vt:lpstr>Attributes for &lt;form&gt; - action</vt:lpstr>
      <vt:lpstr>Form Elements</vt:lpstr>
      <vt:lpstr>Form Elements - &lt;input&gt;</vt:lpstr>
      <vt:lpstr>&lt;input&gt; type attributes - text</vt:lpstr>
      <vt:lpstr>&lt;input&gt; type attributes - text + datalist</vt:lpstr>
      <vt:lpstr>&lt;input&gt; type attributes - password</vt:lpstr>
      <vt:lpstr>&lt;input&gt; type attributes - hidden</vt:lpstr>
      <vt:lpstr>&lt;input&gt; type attributes - file</vt:lpstr>
      <vt:lpstr>&lt;input&gt; type attributes - button &amp; image</vt:lpstr>
      <vt:lpstr>&lt;input&gt; type attributes - submit &amp; reset</vt:lpstr>
      <vt:lpstr>&lt;input&gt; type attributes - checkbox</vt:lpstr>
      <vt:lpstr>&lt;input&gt; type attributes - radio</vt:lpstr>
      <vt:lpstr>&lt;input&gt; - additional attributes </vt:lpstr>
      <vt:lpstr>&lt;input&gt; - name &amp; value attributes </vt:lpstr>
      <vt:lpstr>&lt;input&gt; - checked &amp; size attributes </vt:lpstr>
      <vt:lpstr>&lt;input&gt; - maxlength &amp; tabindex </vt:lpstr>
      <vt:lpstr>&lt;input&gt; - disabled, readonly &amp; autocomplete</vt:lpstr>
      <vt:lpstr>HTML5 Form input Types &amp; Attributes</vt:lpstr>
      <vt:lpstr>HTML5 Form input Types &amp; Attributes</vt:lpstr>
      <vt:lpstr>Part 2</vt:lpstr>
      <vt:lpstr>More Form Elements</vt:lpstr>
      <vt:lpstr>&lt;select&gt; Element </vt:lpstr>
      <vt:lpstr>&lt;select&gt; Element</vt:lpstr>
      <vt:lpstr>&lt;select&gt; tag attributes</vt:lpstr>
      <vt:lpstr>&lt;select&gt; tag attributes</vt:lpstr>
      <vt:lpstr>&lt;option&gt; Element</vt:lpstr>
      <vt:lpstr>&lt;select&gt; Element with &lt;optgroup&gt;</vt:lpstr>
      <vt:lpstr>&lt;textarea&gt; Element</vt:lpstr>
      <vt:lpstr>&lt;button&gt; Element</vt:lpstr>
      <vt:lpstr>Grouping Fields</vt:lpstr>
      <vt:lpstr>&lt;label&gt; Element</vt:lpstr>
      <vt:lpstr>&lt;label&gt; Element</vt:lpstr>
      <vt:lpstr>&lt;label&gt; Element for checkbox &amp; radio</vt:lpstr>
      <vt:lpstr>Styling HTML Forms Using CSS</vt:lpstr>
      <vt:lpstr>Styling HTML Forms Using CSS</vt:lpstr>
      <vt:lpstr>An example form with CSS</vt:lpstr>
      <vt:lpstr>An example form with CSS</vt:lpstr>
      <vt:lpstr>More on CSS Selectors</vt:lpstr>
      <vt:lpstr>Selectors</vt:lpstr>
      <vt:lpstr>Selectors</vt:lpstr>
      <vt:lpstr>Selectors</vt:lpstr>
      <vt:lpstr>HTML Form Summary</vt:lpstr>
      <vt:lpstr>Useful Resources</vt:lpstr>
      <vt:lpstr>Questions? </vt:lpstr>
    </vt:vector>
  </TitlesOfParts>
  <Company>Seneca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IPC144</dc:title>
  <dc:creator>Patrick Crawford</dc:creator>
  <cp:lastModifiedBy>k</cp:lastModifiedBy>
  <cp:revision>438</cp:revision>
  <cp:lastPrinted>2016-01-07T17:03:32Z</cp:lastPrinted>
  <dcterms:created xsi:type="dcterms:W3CDTF">2015-09-07T20:55:59Z</dcterms:created>
  <dcterms:modified xsi:type="dcterms:W3CDTF">2020-08-02T12:38:22Z</dcterms:modified>
</cp:coreProperties>
</file>