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56" r:id="rId2"/>
    <p:sldId id="435" r:id="rId3"/>
    <p:sldId id="436" r:id="rId4"/>
    <p:sldId id="466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67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5" r:id="rId27"/>
    <p:sldId id="347" r:id="rId2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 autoAdjust="0"/>
    <p:restoredTop sz="94580"/>
  </p:normalViewPr>
  <p:slideViewPr>
    <p:cSldViewPr snapToGrid="0">
      <p:cViewPr>
        <p:scale>
          <a:sx n="71" d="100"/>
          <a:sy n="71" d="100"/>
        </p:scale>
        <p:origin x="-376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all-digi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name-and-phon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multipleField-error-on-pag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textare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radio-valid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checkbo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select-sing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select-multipl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input-tags-html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mtClean="0"/>
              <a:t>WEB222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Introduction </a:t>
            </a:r>
            <a:r>
              <a:rPr lang="en-US" dirty="0"/>
              <a:t>to Client-side </a:t>
            </a:r>
            <a:r>
              <a:rPr lang="en-US" dirty="0" smtClean="0"/>
              <a:t>validation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With JavaScript, we have more freedom to create more complex validation rules in the client-side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We also have more control of how errors are displayed,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Highlight all fields currently in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Hide / Show error messages depending on if the user is focused on the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a full list of all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errors directly beside the offending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282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396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General Guidelines</a:t>
            </a:r>
            <a:endParaRPr lang="en-US" b="1" dirty="0"/>
          </a:p>
          <a:p>
            <a:pPr marL="201168" lvl="1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Presence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Absence</a:t>
            </a:r>
            <a:r>
              <a:rPr lang="en-US" dirty="0">
                <a:solidFill>
                  <a:srgbClr val="FF0000"/>
                </a:solidFill>
              </a:rPr>
              <a:t>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whether the required fields left empty. </a:t>
            </a:r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field has a specific value or code. </a:t>
            </a:r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determine if a value entered is within a specific range (inclusive or exclusive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5355" y="1845734"/>
            <a:ext cx="511486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201168" lvl="1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"Reasonableness"</a:t>
            </a:r>
            <a:r>
              <a:rPr lang="en-US" dirty="0" smtClean="0">
                <a:solidFill>
                  <a:srgbClr val="FF0000"/>
                </a:solidFill>
              </a:rPr>
              <a:t>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value entered is reasonable based on other information supplied or information available to us. This test needs to be </a:t>
            </a:r>
            <a:r>
              <a:rPr lang="en-US" sz="1600" dirty="0" smtClean="0"/>
              <a:t>reviewed </a:t>
            </a:r>
            <a:r>
              <a:rPr lang="en-US" sz="1600" dirty="0"/>
              <a:t>periodically. </a:t>
            </a:r>
            <a:endParaRPr lang="en-US" sz="1600" dirty="0" smtClean="0"/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Check Digit</a:t>
            </a:r>
            <a:r>
              <a:rPr lang="en-US" dirty="0">
                <a:solidFill>
                  <a:srgbClr val="FF0000"/>
                </a:solidFill>
              </a:rPr>
              <a:t> Test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for example, a credit card number or a Driver's license number is valid. </a:t>
            </a:r>
            <a:endParaRPr lang="en-US" sz="1600" dirty="0" smtClean="0"/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Consistency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value entered is consistent with other information entered.</a:t>
            </a:r>
          </a:p>
        </p:txBody>
      </p:sp>
    </p:spTree>
    <p:extLst>
      <p:ext uri="{BB962C8B-B14F-4D97-AF65-F5344CB8AC3E}">
        <p14:creationId xmlns:p14="http://schemas.microsoft.com/office/powerpoint/2010/main" val="158122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8536" y="3735365"/>
            <a:ext cx="8144052" cy="738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err="1" smtClean="0">
                <a:solidFill>
                  <a:srgbClr val="FF0000"/>
                </a:solidFill>
              </a:rPr>
              <a:t>onsubmit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 </a:t>
            </a:r>
            <a:r>
              <a:rPr lang="en-US" dirty="0"/>
              <a:t>form </a:t>
            </a:r>
            <a:r>
              <a:rPr lang="en-US" b="1" dirty="0" err="1"/>
              <a:t>onsubmit</a:t>
            </a:r>
            <a:r>
              <a:rPr lang="en-US" dirty="0"/>
              <a:t> event attribute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Executes some </a:t>
            </a:r>
            <a:r>
              <a:rPr lang="en-US" dirty="0">
                <a:solidFill>
                  <a:srgbClr val="FF0000"/>
                </a:solidFill>
              </a:rPr>
              <a:t>JavaScript when a form is submitted.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browser will stop sending the form to </a:t>
            </a:r>
            <a:r>
              <a:rPr lang="en-US" dirty="0" smtClean="0">
                <a:solidFill>
                  <a:srgbClr val="FF0000"/>
                </a:solidFill>
              </a:rPr>
              <a:t>the server </a:t>
            </a:r>
            <a:r>
              <a:rPr lang="en-US" b="1" dirty="0">
                <a:solidFill>
                  <a:srgbClr val="FF0000"/>
                </a:solidFill>
              </a:rPr>
              <a:t>only when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onsubmit</a:t>
            </a:r>
            <a:r>
              <a:rPr lang="en-US" dirty="0">
                <a:solidFill>
                  <a:srgbClr val="FF0000"/>
                </a:solidFill>
              </a:rPr>
              <a:t> attribute (event handler) gets the value of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u="sng" dirty="0" smtClean="0">
                <a:solidFill>
                  <a:srgbClr val="FF0000"/>
                </a:solidFill>
              </a:rPr>
              <a:t>return false</a:t>
            </a:r>
            <a:r>
              <a:rPr lang="en-US" dirty="0" smtClean="0">
                <a:solidFill>
                  <a:srgbClr val="FF0000"/>
                </a:solidFill>
              </a:rPr>
              <a:t>".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never use </a:t>
            </a:r>
            <a:r>
              <a:rPr lang="en-US" dirty="0" err="1">
                <a:solidFill>
                  <a:srgbClr val="FF0000"/>
                </a:solidFill>
              </a:rPr>
              <a:t>onsubmit</a:t>
            </a:r>
            <a:r>
              <a:rPr lang="en-US" dirty="0">
                <a:solidFill>
                  <a:srgbClr val="FF0000"/>
                </a:solidFill>
              </a:rPr>
              <a:t> on the submit button. </a:t>
            </a:r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will not stop the invalid data to be send </a:t>
            </a:r>
            <a:r>
              <a:rPr lang="en-US" dirty="0" smtClean="0">
                <a:solidFill>
                  <a:srgbClr val="FF0000"/>
                </a:solidFill>
              </a:rPr>
              <a:t>out to the server.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536" y="3735365"/>
            <a:ext cx="8281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exForm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'post'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'https://httpbin.org/post'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onsubmit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'return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formValidation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();'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&lt;!--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... --&gt;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form&gt;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7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80565" y="2841751"/>
            <a:ext cx="4589929" cy="2031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text fields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all 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Code: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js-form-validation-all-digits.html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5622" y="28417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validatePhoneNumber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'Please enter a phone number, numbers only'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failed for validation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passed for validation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End of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10787" y="2275344"/>
            <a:ext cx="5429284" cy="3416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944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all alphabetic letters </a:t>
            </a:r>
            <a:r>
              <a:rPr lang="en-US" b="1" dirty="0" smtClean="0">
                <a:solidFill>
                  <a:srgbClr val="FF0000"/>
                </a:solidFill>
              </a:rPr>
              <a:t>('a'-'z', 'A'-'Z')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Example: </a:t>
            </a:r>
            <a:r>
              <a:rPr lang="en-US" dirty="0" smtClean="0">
                <a:hlinkClick r:id="rId2"/>
              </a:rPr>
              <a:t>js-form-validation-all-alphabetic-letters.html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787" y="2275344"/>
            <a:ext cx="8238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validateSurname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"#client"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check all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characters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are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letters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"A"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"Z"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alert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Please enter a meaningful name with all alphabet letters."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0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58834" y="2393872"/>
            <a:ext cx="5702578" cy="3231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47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(contains) at least one alphabetic letter </a:t>
            </a:r>
            <a:r>
              <a:rPr lang="en-US" b="1" dirty="0" smtClean="0">
                <a:solidFill>
                  <a:srgbClr val="FF0000"/>
                </a:solidFill>
              </a:rPr>
              <a:t>('a'-'z', 'A'-'Z')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js-form-validation-at-least-1-letter.html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834" y="2393872"/>
            <a:ext cx="75851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validateSurname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pass in form object in HTML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alphString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abcdefghijklmnopqrstuvwxyzABCDEFGHIJKLMNOPQRSTUVWXYZ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surname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check at least one character is a letter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alphString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))&gt;=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alert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Please enter a meaningful name with at least one Alphabet letter."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surname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6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12437" y="4869130"/>
            <a:ext cx="3730527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2438" y="4263242"/>
            <a:ext cx="3730527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2438" y="3671563"/>
            <a:ext cx="3730527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</a:t>
            </a:r>
            <a:r>
              <a:rPr lang="en-US" sz="4400" dirty="0" smtClean="0"/>
              <a:t>Validation -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Multiple Fields/Rules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Example </a:t>
            </a:r>
            <a:r>
              <a:rPr lang="en-US" b="1" dirty="0"/>
              <a:t>1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Show error messages using alert().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js-form-validation-name-and-phone.html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Summary</a:t>
            </a:r>
            <a:r>
              <a:rPr lang="en-US" dirty="0"/>
              <a:t>: text field objects can be assessed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b="1" dirty="0" err="1" smtClean="0">
                <a:solidFill>
                  <a:srgbClr val="FF0000"/>
                </a:solidFill>
              </a:rPr>
              <a:t>querySelector</a:t>
            </a:r>
            <a:endParaRPr lang="en-US" b="1" dirty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b="1" dirty="0">
                <a:solidFill>
                  <a:srgbClr val="FF0000"/>
                </a:solidFill>
              </a:rPr>
              <a:t>form name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form control/element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>
                <a:solidFill>
                  <a:srgbClr val="FF0000"/>
                </a:solidFill>
              </a:rPr>
              <a:t> keyword with </a:t>
            </a:r>
            <a:r>
              <a:rPr lang="en-US" b="1" dirty="0">
                <a:solidFill>
                  <a:srgbClr val="FF0000"/>
                </a:solidFill>
              </a:rPr>
              <a:t>passing form object </a:t>
            </a:r>
            <a:r>
              <a:rPr lang="en-US" dirty="0">
                <a:solidFill>
                  <a:srgbClr val="FF0000"/>
                </a:solidFill>
              </a:rPr>
              <a:t>in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438" y="3671563"/>
            <a:ext cx="3581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elementid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12438" y="4263242"/>
            <a:ext cx="326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12438" y="4869130"/>
            <a:ext cx="271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passedInForm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2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Validation -</a:t>
            </a:r>
            <a:r>
              <a:rPr lang="en-US" sz="4400" b="1" dirty="0"/>
              <a:t> Multiple Fields/Rules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Example </a:t>
            </a:r>
            <a:r>
              <a:rPr lang="en-US" b="1" dirty="0"/>
              <a:t>2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Show error messages on the web page: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js-form-validation-multipleField-error-on-page.html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Validation </a:t>
            </a:r>
            <a:r>
              <a:rPr lang="en-US" dirty="0"/>
              <a:t>rules used: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Validating name: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smtClean="0"/>
              <a:t>must be </a:t>
            </a:r>
            <a:r>
              <a:rPr lang="en-US" b="1" dirty="0"/>
              <a:t>present; minimum 4; all alphabetic letters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Validating phone number: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must </a:t>
            </a:r>
            <a:r>
              <a:rPr lang="en-US" b="1" dirty="0" smtClean="0"/>
              <a:t>be present</a:t>
            </a:r>
            <a:r>
              <a:rPr lang="en-US" b="1" dirty="0"/>
              <a:t>; in the format: ###-###-####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message: </a:t>
            </a:r>
            <a:r>
              <a:rPr lang="en-US" dirty="0" smtClean="0"/>
              <a:t>shown </a:t>
            </a:r>
            <a:r>
              <a:rPr lang="en-US" dirty="0"/>
              <a:t>on web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Validating Other Element </a:t>
            </a:r>
            <a:r>
              <a:rPr lang="en-US" dirty="0" smtClean="0"/>
              <a:t>Types (</a:t>
            </a:r>
            <a:r>
              <a:rPr lang="en-US" dirty="0" err="1" smtClean="0"/>
              <a:t>textarea</a:t>
            </a:r>
            <a:r>
              <a:rPr lang="en-US" dirty="0"/>
              <a:t>, radio buttons, checkbox, </a:t>
            </a:r>
            <a:r>
              <a:rPr lang="en-US" dirty="0" smtClean="0"/>
              <a:t>select)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3671" y="2357404"/>
            <a:ext cx="5853953" cy="24622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err="1" smtClean="0">
                <a:solidFill>
                  <a:srgbClr val="FF0000"/>
                </a:solidFill>
              </a:rPr>
              <a:t>textarea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presence, not only whitespace(s)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form-validation-textarea.html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0" y="2357404"/>
            <a:ext cx="74197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validateTextarea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/* Validate that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textarea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named "comments" in the form named 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  "form1" has some text.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check length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textarea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 input! Please enter your comments.\n"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85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(TODO Announcements)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0918" y="3083899"/>
            <a:ext cx="5396753" cy="18158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radio button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must </a:t>
            </a:r>
            <a:r>
              <a:rPr lang="en-US" b="1" dirty="0">
                <a:solidFill>
                  <a:srgbClr val="FF0000"/>
                </a:solidFill>
              </a:rPr>
              <a:t>select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determine which one is checked: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document.formname.radioname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].checked)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form-radio-validation.html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333" y="308389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nn-NO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radio_num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if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document.formname.radioname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].checked== true) 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radioname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0918" y="3072584"/>
            <a:ext cx="6893858" cy="1569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 smtClean="0">
                <a:solidFill>
                  <a:srgbClr val="FF0000"/>
                </a:solidFill>
              </a:rPr>
              <a:t>checkbox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Rule: </a:t>
            </a:r>
            <a:r>
              <a:rPr lang="en-US" b="1" dirty="0" smtClean="0">
                <a:solidFill>
                  <a:srgbClr val="FF0000"/>
                </a:solidFill>
              </a:rPr>
              <a:t>must select one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determine which one is checked: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document.formname.checkboxname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].checked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form-validation-checkbox.html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4" y="3072584"/>
            <a:ext cx="68536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checkbox_num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system_type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  = checked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}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32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04682" y="2474259"/>
            <a:ext cx="5020236" cy="1981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Rule: </a:t>
            </a:r>
            <a:r>
              <a:rPr lang="en-US" b="1" dirty="0" smtClean="0">
                <a:solidFill>
                  <a:srgbClr val="FF0000"/>
                </a:solidFill>
              </a:rPr>
              <a:t>must select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options </a:t>
            </a:r>
            <a:r>
              <a:rPr lang="en-US" dirty="0" smtClean="0"/>
              <a:t>logic: 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the </a:t>
            </a:r>
            <a:r>
              <a:rPr lang="en-US" b="1" dirty="0" err="1"/>
              <a:t>selectedIndex</a:t>
            </a:r>
            <a:r>
              <a:rPr lang="en-US" dirty="0" smtClean="0"/>
              <a:t>:</a:t>
            </a:r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/>
              <a:t>selectedIndex</a:t>
            </a:r>
            <a:r>
              <a:rPr lang="en-US" b="1" dirty="0"/>
              <a:t> == -1</a:t>
            </a:r>
            <a:r>
              <a:rPr lang="en-US" dirty="0"/>
              <a:t>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None</a:t>
            </a:r>
            <a:r>
              <a:rPr lang="en-US" dirty="0" smtClean="0"/>
              <a:t> </a:t>
            </a:r>
            <a:r>
              <a:rPr lang="en-US" dirty="0"/>
              <a:t>are selected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If the </a:t>
            </a:r>
            <a:r>
              <a:rPr lang="en-US" b="1" dirty="0" err="1"/>
              <a:t>selectedIndex</a:t>
            </a:r>
            <a:r>
              <a:rPr lang="en-US" b="1" dirty="0"/>
              <a:t> is NOT -1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form-validation-select-single.html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0440" y="2742420"/>
            <a:ext cx="4026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selectedIndex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70440" y="37929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value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0440" y="4055256"/>
            <a:ext cx="4690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for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4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Validation -</a:t>
            </a: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select (text vs value)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In </a:t>
            </a:r>
            <a:r>
              <a:rPr lang="en-US" dirty="0">
                <a:solidFill>
                  <a:srgbClr val="FF0000"/>
                </a:solidFill>
              </a:rPr>
              <a:t>select-option controls, we may have both text and value. It’s the value will be sent to the server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If </a:t>
            </a:r>
            <a:r>
              <a:rPr lang="en-US" dirty="0">
                <a:solidFill>
                  <a:srgbClr val="FF0000"/>
                </a:solidFill>
              </a:rPr>
              <a:t>value attribute is not provided, the text is the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332" y="2621506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&lt;select&gt;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"This is a value"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"This is a 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selected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select&gt;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5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80565" y="2223247"/>
            <a:ext cx="5020235" cy="21694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Validation -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select (multiple)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Logic: </a:t>
            </a:r>
            <a:r>
              <a:rPr lang="en-US" b="1" dirty="0" smtClean="0">
                <a:solidFill>
                  <a:srgbClr val="FF0000"/>
                </a:solidFill>
              </a:rPr>
              <a:t>Obtain the number of selected elements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Get </a:t>
            </a:r>
            <a:r>
              <a:rPr lang="en-US" sz="1600" dirty="0">
                <a:solidFill>
                  <a:srgbClr val="FF0000"/>
                </a:solidFill>
              </a:rPr>
              <a:t>the number of the select options using </a:t>
            </a:r>
            <a:r>
              <a:rPr lang="en-US" sz="1600" u="sng" dirty="0">
                <a:solidFill>
                  <a:srgbClr val="FF0000"/>
                </a:solidFill>
              </a:rPr>
              <a:t>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Loop to check which one was selected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Read option value and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form-validation-select-multiple.html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1272" y="2538941"/>
            <a:ext cx="3255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65488" y="3136669"/>
            <a:ext cx="4560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selected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//selected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61272" y="3734397"/>
            <a:ext cx="388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value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61272" y="3996659"/>
            <a:ext cx="3674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onsubmit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 </a:t>
            </a:r>
            <a:r>
              <a:rPr lang="en-US" dirty="0"/>
              <a:t>to the element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2271487"/>
            <a:ext cx="94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'post'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'form1'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"https://httpbin.org/post"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onsubmit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'return 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validateFrom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()'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&lt;!--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... --&gt;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form&gt;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13584" y="3610094"/>
            <a:ext cx="3198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13583" y="3943122"/>
            <a:ext cx="8370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trim the value of it's whitespace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13583" y="4264258"/>
            <a:ext cx="8553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specialty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check if the radio button or checkbox is "checked"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513583" y="4602686"/>
            <a:ext cx="9459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plans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selectedIndex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check if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user has made a selection (select)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3739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Quick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 </a:t>
            </a:r>
            <a:r>
              <a:rPr lang="en-US" dirty="0"/>
              <a:t>to the element (cont’d):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 err="1" smtClean="0"/>
              <a:t>querySelector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form name </a:t>
            </a:r>
            <a:r>
              <a:rPr lang="en-US" dirty="0"/>
              <a:t>and form </a:t>
            </a:r>
            <a:r>
              <a:rPr lang="en-US" b="1" dirty="0"/>
              <a:t>control/element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this</a:t>
            </a:r>
            <a:r>
              <a:rPr lang="en-US" dirty="0"/>
              <a:t> keyword with </a:t>
            </a:r>
            <a:r>
              <a:rPr lang="en-US" b="1" dirty="0"/>
              <a:t>passing </a:t>
            </a:r>
            <a:r>
              <a:rPr lang="en-US" b="1" dirty="0" smtClean="0"/>
              <a:t>the form </a:t>
            </a:r>
            <a:r>
              <a:rPr lang="en-US" b="1" dirty="0"/>
              <a:t>object in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Validation function returns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true </a:t>
            </a:r>
            <a:r>
              <a:rPr lang="en-US" dirty="0" smtClean="0"/>
              <a:t>/ </a:t>
            </a:r>
            <a:r>
              <a:rPr lang="en-US" b="1" dirty="0" smtClean="0"/>
              <a:t>false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only </a:t>
            </a:r>
            <a:r>
              <a:rPr lang="en-US" dirty="0" smtClean="0">
                <a:solidFill>
                  <a:srgbClr val="FF0000"/>
                </a:solidFill>
              </a:rPr>
              <a:t>"return false" </a:t>
            </a:r>
            <a:r>
              <a:rPr lang="en-US" dirty="0">
                <a:solidFill>
                  <a:srgbClr val="FF0000"/>
                </a:solidFill>
              </a:rPr>
              <a:t>can stop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form </a:t>
            </a:r>
            <a:r>
              <a:rPr lang="en-US" dirty="0" smtClean="0">
                <a:solidFill>
                  <a:srgbClr val="FF0000"/>
                </a:solidFill>
              </a:rPr>
              <a:t>from submitting the data to </a:t>
            </a:r>
            <a:r>
              <a:rPr lang="en-US" dirty="0">
                <a:solidFill>
                  <a:srgbClr val="FF0000"/>
                </a:solidFill>
              </a:rPr>
              <a:t>server. So if </a:t>
            </a:r>
            <a:r>
              <a:rPr lang="en-US" dirty="0" smtClean="0">
                <a:solidFill>
                  <a:srgbClr val="FF0000"/>
                </a:solidFill>
              </a:rPr>
              <a:t>your </a:t>
            </a:r>
            <a:r>
              <a:rPr lang="en-US" dirty="0">
                <a:solidFill>
                  <a:srgbClr val="FF0000"/>
                </a:solidFill>
              </a:rPr>
              <a:t>validation code has syntax error(s), the form will always be sent out.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0011" y="2582489"/>
            <a:ext cx="3537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elementid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40011" y="3179900"/>
            <a:ext cx="326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40011" y="3749585"/>
            <a:ext cx="271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passedInForm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99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  Part One 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Client-side validation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HTML5 Features</a:t>
            </a:r>
          </a:p>
          <a:p>
            <a:pPr lvl="2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JavaScript for text fields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  Part Two</a:t>
            </a:r>
            <a:endParaRPr lang="en-US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Validating Other Element Types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extarea</a:t>
            </a:r>
            <a:r>
              <a:rPr lang="en-US" dirty="0" smtClean="0"/>
              <a:t>, radio buttons, checkbox, select</a:t>
            </a:r>
          </a:p>
        </p:txBody>
      </p:sp>
    </p:spTree>
    <p:extLst>
      <p:ext uri="{BB962C8B-B14F-4D97-AF65-F5344CB8AC3E}">
        <p14:creationId xmlns:p14="http://schemas.microsoft.com/office/powerpoint/2010/main" val="98541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dirty="0"/>
              <a:t>Introduction to Client-side </a:t>
            </a:r>
            <a:r>
              <a:rPr lang="en-US" dirty="0" smtClean="0"/>
              <a:t>validation (HTML5 Features, JavaScript </a:t>
            </a:r>
            <a:r>
              <a:rPr lang="en-US" dirty="0"/>
              <a:t>for text </a:t>
            </a:r>
            <a:r>
              <a:rPr lang="en-US" dirty="0" smtClean="0"/>
              <a:t>fields)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Client-Side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At </a:t>
            </a:r>
            <a:r>
              <a:rPr lang="en-US" dirty="0"/>
              <a:t>the client-side of an web app, validate and ensure the user’s form inputs are necessary and properly formatted for form processing.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Advantages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Saves</a:t>
            </a:r>
            <a:r>
              <a:rPr lang="en-US" dirty="0"/>
              <a:t> time and bandwidth.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It's </a:t>
            </a:r>
            <a:r>
              <a:rPr lang="en-US" b="1" dirty="0"/>
              <a:t>fast</a:t>
            </a:r>
            <a:r>
              <a:rPr lang="en-US" dirty="0"/>
              <a:t> with immediate user feedback without having to wait for the page to load.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safely display only one error at a time and focus on the </a:t>
            </a:r>
            <a:r>
              <a:rPr lang="en-US" dirty="0" smtClean="0"/>
              <a:t>invalid </a:t>
            </a:r>
            <a:r>
              <a:rPr lang="en-US" dirty="0"/>
              <a:t>field, to help ensure that the user correctly fills in all the details as required.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we do still </a:t>
            </a:r>
            <a:r>
              <a:rPr lang="en-US" dirty="0"/>
              <a:t>need</a:t>
            </a:r>
            <a:r>
              <a:rPr lang="en-US" b="1" dirty="0"/>
              <a:t> server-side </a:t>
            </a:r>
            <a:r>
              <a:rPr lang="en-US" b="1" dirty="0" smtClean="0"/>
              <a:t>validation</a:t>
            </a:r>
            <a:r>
              <a:rPr lang="en-US" dirty="0"/>
              <a:t> </a:t>
            </a:r>
            <a:r>
              <a:rPr lang="en-US" dirty="0" smtClean="0"/>
              <a:t>(validating a user account,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Modern web applications make extensive use of both</a:t>
            </a:r>
          </a:p>
        </p:txBody>
      </p:sp>
    </p:spTree>
    <p:extLst>
      <p:ext uri="{BB962C8B-B14F-4D97-AF65-F5344CB8AC3E}">
        <p14:creationId xmlns:p14="http://schemas.microsoft.com/office/powerpoint/2010/main" val="6193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b="1" dirty="0">
                <a:solidFill>
                  <a:srgbClr val="FF0000"/>
                </a:solidFill>
              </a:rPr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HTML5 </a:t>
            </a:r>
            <a:r>
              <a:rPr lang="en-US" dirty="0"/>
              <a:t>provides several new types for form &lt;input&gt; tags.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new features allow better input control and validation.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HTML5 new values of input type attribute: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  <a:r>
              <a:rPr lang="en-US" dirty="0"/>
              <a:t>, date, </a:t>
            </a:r>
            <a:r>
              <a:rPr lang="en-US" dirty="0" err="1" smtClean="0"/>
              <a:t>datetime</a:t>
            </a:r>
            <a:r>
              <a:rPr lang="en-US" dirty="0" smtClean="0"/>
              <a:t>-local, </a:t>
            </a:r>
            <a:r>
              <a:rPr lang="en-US" dirty="0"/>
              <a:t>email, month, number, range, search, </a:t>
            </a:r>
            <a:r>
              <a:rPr lang="en-US" dirty="0" err="1"/>
              <a:t>tel</a:t>
            </a:r>
            <a:r>
              <a:rPr lang="en-US" dirty="0"/>
              <a:t>, time, </a:t>
            </a:r>
            <a:r>
              <a:rPr lang="en-US" dirty="0" err="1"/>
              <a:t>url</a:t>
            </a:r>
            <a:r>
              <a:rPr lang="en-US" dirty="0"/>
              <a:t>, week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input-tags-html5.html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8494" y="3977529"/>
            <a:ext cx="4921624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attribute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Specifies that an input field is required (</a:t>
            </a:r>
            <a:r>
              <a:rPr lang="en-US" dirty="0">
                <a:solidFill>
                  <a:srgbClr val="FF0000"/>
                </a:solidFill>
              </a:rPr>
              <a:t>must </a:t>
            </a:r>
            <a:r>
              <a:rPr lang="en-US" dirty="0" smtClean="0">
                <a:solidFill>
                  <a:srgbClr val="FF0000"/>
                </a:solidFill>
              </a:rPr>
              <a:t>have a </a:t>
            </a:r>
            <a:r>
              <a:rPr lang="en-US" b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 to send to the server</a:t>
            </a:r>
            <a:r>
              <a:rPr lang="en-US" dirty="0" smtClean="0"/>
              <a:t>).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spaces </a:t>
            </a:r>
            <a:r>
              <a:rPr lang="en-US" dirty="0">
                <a:solidFill>
                  <a:srgbClr val="FF0000"/>
                </a:solidFill>
              </a:rPr>
              <a:t>are acceptable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attribute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Specifies a regular expression to check the input value against.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Phone Number (format: xxx-xxx-</a:t>
            </a:r>
            <a:r>
              <a:rPr lang="en-US" dirty="0" err="1"/>
              <a:t>xxxx</a:t>
            </a:r>
            <a:r>
              <a:rPr lang="en-US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Attribute </a:t>
            </a:r>
            <a:r>
              <a:rPr lang="en-US" dirty="0">
                <a:solidFill>
                  <a:srgbClr val="FF0000"/>
                </a:solidFill>
              </a:rPr>
              <a:t>pattern is only allowed when the input type is </a:t>
            </a:r>
            <a:r>
              <a:rPr lang="en-US" u="sng" dirty="0">
                <a:solidFill>
                  <a:srgbClr val="FF0000"/>
                </a:solidFill>
              </a:rPr>
              <a:t>email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password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 err="1">
                <a:solidFill>
                  <a:srgbClr val="FF0000"/>
                </a:solidFill>
              </a:rPr>
              <a:t>tel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FF0000"/>
                </a:solidFill>
              </a:rPr>
              <a:t>, or </a:t>
            </a:r>
            <a:r>
              <a:rPr lang="en-US" u="sng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6581" y="3977529"/>
            <a:ext cx="7297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"phone"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Phone Number: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tel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pattern=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"^\d{3}-\d{3}-\d{4}$"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"phone"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81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4297" y="2722658"/>
            <a:ext cx="693560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u="sng" dirty="0" smtClean="0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u="sng" dirty="0" err="1">
                <a:solidFill>
                  <a:srgbClr val="FF0000"/>
                </a:solidFill>
              </a:rPr>
              <a:t>maxlength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step</a:t>
            </a:r>
            <a:r>
              <a:rPr lang="en-US" dirty="0">
                <a:solidFill>
                  <a:srgbClr val="FF0000"/>
                </a:solidFill>
              </a:rPr>
              <a:t>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Specifies </a:t>
            </a:r>
            <a:r>
              <a:rPr lang="en-US" dirty="0"/>
              <a:t>the minimum/maximum value for number, date or range input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4297" y="2722658"/>
            <a:ext cx="768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"number"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"entry12"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min=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step=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9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64659" y="3191435"/>
            <a:ext cx="8597153" cy="502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u="sng" dirty="0" smtClean="0">
                <a:solidFill>
                  <a:srgbClr val="FF0000"/>
                </a:solidFill>
              </a:rPr>
              <a:t>title</a:t>
            </a:r>
            <a:r>
              <a:rPr lang="en-US" dirty="0" smtClean="0">
                <a:solidFill>
                  <a:srgbClr val="FF0000"/>
                </a:solidFill>
              </a:rPr>
              <a:t> 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Used </a:t>
            </a:r>
            <a:r>
              <a:rPr lang="en-US" dirty="0">
                <a:solidFill>
                  <a:srgbClr val="FF0000"/>
                </a:solidFill>
              </a:rPr>
              <a:t>to give hints, show validation rules or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Becomes </a:t>
            </a:r>
            <a:r>
              <a:rPr lang="en-US" dirty="0" smtClean="0">
                <a:solidFill>
                  <a:srgbClr val="FF0000"/>
                </a:solidFill>
              </a:rPr>
              <a:t>visible when the user hovers over </a:t>
            </a:r>
            <a:r>
              <a:rPr lang="en-US" dirty="0" smtClean="0"/>
              <a:t>the corresponding element,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663" y="3272639"/>
            <a:ext cx="917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SSN: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ssn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pattern=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"^\d{3}-\d{2}-\d{4}$"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"The Social Security Number"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1345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12847</TotalTime>
  <Words>1797</Words>
  <Application>Microsoft Office PowerPoint</Application>
  <PresentationFormat>사용자 지정</PresentationFormat>
  <Paragraphs>312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Retrospect</vt:lpstr>
      <vt:lpstr>WEB222</vt:lpstr>
      <vt:lpstr>Announcements</vt:lpstr>
      <vt:lpstr>Agenda</vt:lpstr>
      <vt:lpstr>Part 1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with JavaScript</vt:lpstr>
      <vt:lpstr>Client-Side Validation with JavaScript</vt:lpstr>
      <vt:lpstr>JavaScript Validation - onsubmit</vt:lpstr>
      <vt:lpstr>JavaScript Validation - text fields</vt:lpstr>
      <vt:lpstr>JavaScript Validation - text fields</vt:lpstr>
      <vt:lpstr>JavaScript Validation - text fields</vt:lpstr>
      <vt:lpstr>JavaScript Validation - Multiple Fields/Rules</vt:lpstr>
      <vt:lpstr>JavaScript Validation - Multiple Fields/Rules</vt:lpstr>
      <vt:lpstr>Part 2</vt:lpstr>
      <vt:lpstr>JavaScript Validation - textarea</vt:lpstr>
      <vt:lpstr>JavaScript Validation - radio button</vt:lpstr>
      <vt:lpstr>JavaScript Validation - checkbox</vt:lpstr>
      <vt:lpstr>JavaScript Validation - select</vt:lpstr>
      <vt:lpstr>JavaScript Validation - select (text vs value)</vt:lpstr>
      <vt:lpstr>JavaScript Validation - select (multiple)</vt:lpstr>
      <vt:lpstr>JavaScript Validation - Quick Summary</vt:lpstr>
      <vt:lpstr>JavaScript Validation - Quick Summary</vt:lpstr>
      <vt:lpstr>Questions? 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k</cp:lastModifiedBy>
  <cp:revision>463</cp:revision>
  <cp:lastPrinted>2016-01-07T17:03:32Z</cp:lastPrinted>
  <dcterms:created xsi:type="dcterms:W3CDTF">2015-09-07T20:55:59Z</dcterms:created>
  <dcterms:modified xsi:type="dcterms:W3CDTF">2020-08-09T16:37:32Z</dcterms:modified>
</cp:coreProperties>
</file>