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84" d="100"/>
          <a:sy n="84" d="100"/>
        </p:scale>
        <p:origin x="710" y="82"/>
      </p:cViewPr>
      <p:guideLst>
        <p:guide orient="horz" pos="2082"/>
        <p:guide pos="383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4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5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6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7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1" Type="http://schemas.openxmlformats.org/officeDocument/2006/relationships/tags" Target="../tags/tag7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6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4.png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3171825" y="1296035"/>
            <a:ext cx="5848350" cy="1329055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语言数据结构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4962525" y="3340100"/>
            <a:ext cx="2611755" cy="541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汇报人：陈亮生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4962525" y="3591560"/>
            <a:ext cx="2192655" cy="8248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2022.4.24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19550" y="5303520"/>
            <a:ext cx="44977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参考书目：Advanced R</a:t>
            </a:r>
            <a:r>
              <a:rPr lang="en-US" altLang="zh-CN"/>
              <a:t>(Hadley Wickham)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3705" y="945515"/>
            <a:ext cx="403098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x &lt;- c("a", "a", "abc", "d")</a:t>
            </a: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60975" y="945515"/>
            <a:ext cx="3656965" cy="6502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205" y="1765300"/>
            <a:ext cx="3467735" cy="23082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994140" y="2877185"/>
            <a:ext cx="21507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实际上的存储方式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3705" y="4443095"/>
            <a:ext cx="49276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ref(x, character = TRUE)</a:t>
            </a:r>
            <a:endParaRPr lang="zh-CN" altLang="en-US"/>
          </a:p>
          <a:p>
            <a:r>
              <a:rPr lang="zh-CN" altLang="en-US"/>
              <a:t>#&gt; █ [1:0x7fe114251578] &lt;chr&gt; </a:t>
            </a:r>
            <a:endParaRPr lang="zh-CN" altLang="en-US"/>
          </a:p>
          <a:p>
            <a:r>
              <a:rPr lang="zh-CN" altLang="en-US"/>
              <a:t>#&gt; ├─[2:0x7fe10ead1648] &lt;string: "a"&gt; </a:t>
            </a:r>
            <a:endParaRPr lang="zh-CN" altLang="en-US"/>
          </a:p>
          <a:p>
            <a:r>
              <a:rPr lang="zh-CN" altLang="en-US"/>
              <a:t>#&gt; ├─[2:0x7fe10ead1648] </a:t>
            </a:r>
            <a:endParaRPr lang="zh-CN" altLang="en-US"/>
          </a:p>
          <a:p>
            <a:r>
              <a:rPr lang="zh-CN" altLang="en-US"/>
              <a:t>#&gt; ├─[3:0x7fe11b27d670] &lt;string: "abc"&gt; </a:t>
            </a:r>
            <a:endParaRPr lang="zh-CN" altLang="en-US"/>
          </a:p>
          <a:p>
            <a:r>
              <a:rPr lang="zh-CN" altLang="en-US"/>
              <a:t>#&gt; └─[4:0x7fe10eda4170] &lt;string: "d"&gt;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757670" y="4073525"/>
            <a:ext cx="14001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全局字符池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026660" y="5196205"/>
            <a:ext cx="33064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验证：</a:t>
            </a:r>
            <a:r>
              <a:rPr lang="en-US" altLang="zh-CN"/>
              <a:t>“a”</a:t>
            </a:r>
            <a:r>
              <a:rPr lang="zh-CN" altLang="en-US"/>
              <a:t>存放的是同一个地址</a:t>
            </a:r>
            <a:endParaRPr lang="zh-CN" altLang="en-US"/>
          </a:p>
        </p:txBody>
      </p:sp>
      <p:sp>
        <p:nvSpPr>
          <p:cNvPr id="12" name="标题 1"/>
          <p:cNvSpPr txBox="1"/>
          <p:nvPr/>
        </p:nvSpPr>
        <p:spPr>
          <a:xfrm>
            <a:off x="0" y="0"/>
            <a:ext cx="5169535" cy="5416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Names and values：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character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0" y="0"/>
            <a:ext cx="6994525" cy="5416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Names and values：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Modify-in-place机制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4180" y="2018030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v &lt;- c(1, 2, 3)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424180" y="2899410"/>
            <a:ext cx="16681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v[[3]] &lt;- 4</a:t>
            </a:r>
            <a:endParaRPr lang="zh-CN" altLang="en-US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0480" y="2018030"/>
            <a:ext cx="2122805" cy="6502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0" y="2782570"/>
            <a:ext cx="2214880" cy="69405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055360" y="2531110"/>
            <a:ext cx="59677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如果只有一个引用，并且类型没有修改的话，则直接修改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1140" y="1910715"/>
            <a:ext cx="548068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x &lt;- data.frame(matrix(runif(5 * 1e4), ncol = 5))</a:t>
            </a:r>
            <a:endParaRPr lang="zh-CN" altLang="en-US"/>
          </a:p>
          <a:p>
            <a:r>
              <a:rPr lang="zh-CN" altLang="en-US"/>
              <a:t>medians &lt;- vapply(x, median, numeric(1))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for (i in seq_along(medians)) {</a:t>
            </a:r>
            <a:endParaRPr lang="zh-CN" altLang="en-US"/>
          </a:p>
          <a:p>
            <a:r>
              <a:rPr lang="zh-CN" altLang="en-US"/>
              <a:t>  x[[i]] &lt;- x[[i]] - medians[[i]]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72785" y="797560"/>
            <a:ext cx="5488940" cy="526351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31140" y="797560"/>
            <a:ext cx="36055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为什么应该尽量减少使用</a:t>
            </a:r>
            <a:r>
              <a:rPr lang="en-US" altLang="zh-CN"/>
              <a:t>for</a:t>
            </a:r>
            <a:r>
              <a:rPr lang="zh-CN" altLang="en-US"/>
              <a:t>循环？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31140" y="4545965"/>
            <a:ext cx="42849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对数据框进行的每次操作都进行了复制</a:t>
            </a:r>
            <a:endParaRPr lang="zh-CN" altLang="en-US"/>
          </a:p>
        </p:txBody>
      </p:sp>
      <p:cxnSp>
        <p:nvCxnSpPr>
          <p:cNvPr id="9" name="直接箭头连接符 8"/>
          <p:cNvCxnSpPr>
            <a:stCxn id="7" idx="3"/>
          </p:cNvCxnSpPr>
          <p:nvPr/>
        </p:nvCxnSpPr>
        <p:spPr>
          <a:xfrm flipV="1">
            <a:off x="4516120" y="4721860"/>
            <a:ext cx="1061720" cy="8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9432290" y="2662555"/>
            <a:ext cx="14909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9498965" y="2910840"/>
            <a:ext cx="14909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9498965" y="3336925"/>
            <a:ext cx="14909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 txBox="1"/>
          <p:nvPr/>
        </p:nvSpPr>
        <p:spPr>
          <a:xfrm>
            <a:off x="0" y="0"/>
            <a:ext cx="6994525" cy="5416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Names and values：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Modify-in-place机制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1140" y="1579245"/>
            <a:ext cx="383857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y &lt;- as.list(x)</a:t>
            </a:r>
            <a:endParaRPr lang="zh-CN" altLang="en-US"/>
          </a:p>
          <a:p>
            <a:r>
              <a:rPr lang="zh-CN" altLang="en-US"/>
              <a:t>cat(tracemem(y), "\n")</a:t>
            </a:r>
            <a:endParaRPr lang="zh-CN" altLang="en-US"/>
          </a:p>
          <a:p>
            <a:r>
              <a:rPr lang="zh-CN" altLang="en-US"/>
              <a:t>#&gt; &lt;0x7f80c5c3de20&gt;</a:t>
            </a:r>
            <a:endParaRPr lang="zh-CN" altLang="en-US"/>
          </a:p>
          <a:p>
            <a:r>
              <a:rPr lang="zh-CN" altLang="en-US"/>
              <a:t>  </a:t>
            </a:r>
            <a:endParaRPr lang="zh-CN" altLang="en-US"/>
          </a:p>
          <a:p>
            <a:r>
              <a:rPr lang="zh-CN" altLang="en-US"/>
              <a:t>for (i in 1:5) {</a:t>
            </a:r>
            <a:endParaRPr lang="zh-CN" altLang="en-US"/>
          </a:p>
          <a:p>
            <a:r>
              <a:rPr lang="zh-CN" altLang="en-US"/>
              <a:t>  y[[i]] &lt;- y[[i]] - medians[[i]]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r>
              <a:rPr lang="zh-CN" altLang="en-US"/>
              <a:t>#&gt; tracemem[0x7f80c5c3de20 -&gt; 0x7f80c48de210]: 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31140" y="797560"/>
            <a:ext cx="36055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为什么应该尽量减少使用</a:t>
            </a:r>
            <a:r>
              <a:rPr lang="en-US" altLang="zh-CN"/>
              <a:t>for</a:t>
            </a:r>
            <a:r>
              <a:rPr lang="zh-CN" altLang="en-US"/>
              <a:t>循环？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55385" y="2496820"/>
            <a:ext cx="33318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对列表进行操作没有进行复制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47345" y="5201285"/>
            <a:ext cx="36055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为什么应该尽量减少使用</a:t>
            </a:r>
            <a:r>
              <a:rPr lang="en-US" altLang="zh-CN"/>
              <a:t>for</a:t>
            </a:r>
            <a:r>
              <a:rPr lang="zh-CN" altLang="en-US"/>
              <a:t>循环？</a:t>
            </a:r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3952875" y="5380990"/>
            <a:ext cx="1061720" cy="8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377815" y="5200650"/>
            <a:ext cx="60902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大部分人不清楚对数据进行什么操作不会进行数据的复制</a:t>
            </a:r>
            <a:endParaRPr lang="zh-CN" altLang="en-US"/>
          </a:p>
        </p:txBody>
      </p:sp>
      <p:sp>
        <p:nvSpPr>
          <p:cNvPr id="2" name="标题 1"/>
          <p:cNvSpPr txBox="1"/>
          <p:nvPr/>
        </p:nvSpPr>
        <p:spPr>
          <a:xfrm>
            <a:off x="0" y="0"/>
            <a:ext cx="6994525" cy="5416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Names and values：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Modify-in-place机制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23545" y="823595"/>
            <a:ext cx="20637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environment</a:t>
            </a:r>
            <a:r>
              <a:rPr lang="zh-CN" altLang="en-US"/>
              <a:t>类型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23545" y="1578610"/>
            <a:ext cx="560260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e1 &lt;- rlang::env(a = 1, b = 2, c = 3)</a:t>
            </a:r>
            <a:endParaRPr lang="zh-CN" altLang="en-US" sz="2400"/>
          </a:p>
          <a:p>
            <a:r>
              <a:rPr lang="zh-CN" altLang="en-US" sz="2400"/>
              <a:t>e2 &lt;- e1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423545" y="3556635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e1$c &lt;- 4</a:t>
            </a:r>
            <a:endParaRPr lang="zh-CN" altLang="en-US" sz="2400"/>
          </a:p>
          <a:p>
            <a:r>
              <a:rPr lang="zh-CN" altLang="en-US" sz="2400"/>
              <a:t>e2$c</a:t>
            </a:r>
            <a:endParaRPr lang="zh-CN" altLang="en-US" sz="2400"/>
          </a:p>
          <a:p>
            <a:r>
              <a:rPr lang="zh-CN" altLang="en-US" sz="2400"/>
              <a:t>#&gt; [1] 4</a:t>
            </a:r>
            <a:endParaRPr lang="zh-CN" altLang="en-US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52260" y="798830"/>
            <a:ext cx="2985770" cy="23888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340" y="2906395"/>
            <a:ext cx="3199765" cy="2499360"/>
          </a:xfrm>
          <a:prstGeom prst="rect">
            <a:avLst/>
          </a:prstGeom>
        </p:spPr>
      </p:pic>
      <p:sp>
        <p:nvSpPr>
          <p:cNvPr id="2" name="标题 1"/>
          <p:cNvSpPr txBox="1"/>
          <p:nvPr/>
        </p:nvSpPr>
        <p:spPr>
          <a:xfrm>
            <a:off x="0" y="0"/>
            <a:ext cx="6994525" cy="5416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Names and values：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Modify-in-place机制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" y="0"/>
            <a:ext cx="4233672" cy="5416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4.1vector:Atomic vectors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895" y="803910"/>
            <a:ext cx="2540000" cy="11849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50" y="541655"/>
            <a:ext cx="2650490" cy="23177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0" y="2960370"/>
            <a:ext cx="709104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/>
              <a:t>lgl_var &lt;- c(TRUE, FALSE)（逻辑</a:t>
            </a:r>
            <a:r>
              <a:rPr lang="zh-CN" altLang="en-US" sz="2400"/>
              <a:t>型）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int_var &lt;- c(1L, 6L, 10L)（</a:t>
            </a:r>
            <a:r>
              <a:rPr lang="zh-CN" altLang="en-US" sz="2400"/>
              <a:t>整型）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dbl_var &lt;- c(1, 2.5, 4.5)（长</a:t>
            </a:r>
            <a:r>
              <a:rPr lang="zh-CN" altLang="en-US" sz="2400"/>
              <a:t>整型）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chr_var &lt;- c("these are", "some strings")（</a:t>
            </a:r>
            <a:r>
              <a:rPr lang="zh-CN" altLang="en-US" sz="2400"/>
              <a:t>字符型）</a:t>
            </a:r>
            <a:endParaRPr lang="zh-CN" altLang="en-US" sz="24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0410" y="2321560"/>
            <a:ext cx="4655820" cy="19748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868920" y="4551045"/>
            <a:ext cx="226568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typeof(lgl_var)</a:t>
            </a:r>
            <a:endParaRPr lang="zh-CN" altLang="en-US"/>
          </a:p>
          <a:p>
            <a:r>
              <a:rPr lang="zh-CN" altLang="en-US"/>
              <a:t>#&gt; [1] "logical"</a:t>
            </a:r>
            <a:endParaRPr lang="zh-CN" altLang="en-US"/>
          </a:p>
          <a:p>
            <a:r>
              <a:rPr lang="zh-CN" altLang="en-US"/>
              <a:t>typeof(int_var)</a:t>
            </a:r>
            <a:endParaRPr lang="zh-CN" altLang="en-US"/>
          </a:p>
          <a:p>
            <a:r>
              <a:rPr lang="zh-CN" altLang="en-US"/>
              <a:t>#&gt; [1] "integer"</a:t>
            </a:r>
            <a:endParaRPr lang="zh-CN" altLang="en-US"/>
          </a:p>
          <a:p>
            <a:r>
              <a:rPr lang="zh-CN" altLang="en-US"/>
              <a:t>typeof(dbl_var)</a:t>
            </a:r>
            <a:endParaRPr lang="zh-CN" altLang="en-US"/>
          </a:p>
          <a:p>
            <a:r>
              <a:rPr lang="zh-CN" altLang="en-US"/>
              <a:t>#&gt; [1] "double"</a:t>
            </a:r>
            <a:endParaRPr lang="zh-CN" altLang="en-US"/>
          </a:p>
          <a:p>
            <a:r>
              <a:rPr lang="zh-CN" altLang="en-US"/>
              <a:t>typeof(chr_var)</a:t>
            </a:r>
            <a:endParaRPr lang="zh-CN" altLang="en-US"/>
          </a:p>
          <a:p>
            <a:r>
              <a:rPr lang="zh-CN" altLang="en-US"/>
              <a:t>#&gt; [1] "character"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834255" y="1282065"/>
            <a:ext cx="47923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其他数据类型都是由原子向量和列表所组成</a:t>
            </a:r>
            <a:r>
              <a:rPr lang="zh-CN" altLang="en-US"/>
              <a:t>的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1"/>
          <p:cNvSpPr txBox="1"/>
          <p:nvPr/>
        </p:nvSpPr>
        <p:spPr>
          <a:xfrm>
            <a:off x="1" y="0"/>
            <a:ext cx="4233672" cy="5416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4.1vector:Atomic vectors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3870" y="711835"/>
            <a:ext cx="16179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强制类型</a:t>
            </a:r>
            <a:r>
              <a:rPr lang="zh-CN" altLang="en-US"/>
              <a:t>转换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89280" y="2116455"/>
            <a:ext cx="412178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 == "1"</a:t>
            </a:r>
            <a:r>
              <a:rPr lang="en-US" altLang="zh-CN"/>
              <a:t> -&gt; TRUE(1 -&gt; “1”)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-1 &lt; FALSE</a:t>
            </a:r>
            <a:r>
              <a:rPr lang="en-US" altLang="zh-CN"/>
              <a:t> </a:t>
            </a:r>
            <a:r>
              <a:rPr lang="en-US" altLang="zh-CN">
                <a:sym typeface="+mn-ea"/>
              </a:rPr>
              <a:t>-&gt; TRUE(FALSE -&gt;0)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965315" y="541655"/>
            <a:ext cx="3521075" cy="30797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 txBox="1"/>
          <p:nvPr/>
        </p:nvSpPr>
        <p:spPr>
          <a:xfrm>
            <a:off x="1" y="0"/>
            <a:ext cx="4233672" cy="5416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4.2vector:Attributes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2905" y="1582420"/>
            <a:ext cx="274193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 &lt;- 1:3</a:t>
            </a:r>
            <a:endParaRPr lang="zh-CN" altLang="en-US"/>
          </a:p>
          <a:p>
            <a:r>
              <a:rPr lang="zh-CN" altLang="en-US"/>
              <a:t>attr(a, "x") &lt;- "abcdef"</a:t>
            </a:r>
            <a:endParaRPr lang="zh-CN" altLang="en-US"/>
          </a:p>
          <a:p>
            <a:r>
              <a:rPr lang="zh-CN" altLang="en-US"/>
              <a:t>attr(a, "x")</a:t>
            </a:r>
            <a:endParaRPr lang="zh-CN" altLang="en-US"/>
          </a:p>
          <a:p>
            <a:r>
              <a:rPr lang="zh-CN" altLang="en-US"/>
              <a:t>#&gt; [1] "abcdef"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attr(a, "y") &lt;- 4:6</a:t>
            </a:r>
            <a:endParaRPr lang="zh-CN" altLang="en-US"/>
          </a:p>
          <a:p>
            <a:r>
              <a:rPr lang="zh-CN" altLang="en-US"/>
              <a:t>str(attributes(a))</a:t>
            </a:r>
            <a:endParaRPr lang="zh-CN" altLang="en-US"/>
          </a:p>
          <a:p>
            <a:r>
              <a:rPr lang="zh-CN" altLang="en-US"/>
              <a:t>#&gt; List of 2</a:t>
            </a:r>
            <a:endParaRPr lang="zh-CN" altLang="en-US"/>
          </a:p>
          <a:p>
            <a:r>
              <a:rPr lang="zh-CN" altLang="en-US"/>
              <a:t>#&gt;  $ x: chr "abcdef"</a:t>
            </a:r>
            <a:endParaRPr lang="zh-CN" altLang="en-US"/>
          </a:p>
          <a:p>
            <a:r>
              <a:rPr lang="zh-CN" altLang="en-US"/>
              <a:t>#&gt;  $ y: int [1:3] 4 5 6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41010" y="1481455"/>
            <a:ext cx="3615690" cy="23431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43865" y="772795"/>
            <a:ext cx="76936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矩阵、数据框等数据结构是如何被原子向量所定义出来的？通过增加</a:t>
            </a:r>
            <a:r>
              <a:rPr lang="zh-CN" altLang="en-US" b="1" u="sng"/>
              <a:t>属性</a:t>
            </a:r>
            <a:endParaRPr lang="zh-CN" altLang="en-US" b="1" u="sng"/>
          </a:p>
        </p:txBody>
      </p:sp>
      <p:sp>
        <p:nvSpPr>
          <p:cNvPr id="8" name="文本框 7"/>
          <p:cNvSpPr txBox="1"/>
          <p:nvPr/>
        </p:nvSpPr>
        <p:spPr>
          <a:xfrm>
            <a:off x="362585" y="516128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attributes(a[1])</a:t>
            </a:r>
            <a:endParaRPr lang="zh-CN" altLang="en-US"/>
          </a:p>
          <a:p>
            <a:r>
              <a:rPr lang="zh-CN" altLang="en-US"/>
              <a:t>#&gt; NULL</a:t>
            </a:r>
            <a:endParaRPr lang="zh-CN" altLang="en-US"/>
          </a:p>
          <a:p>
            <a:r>
              <a:rPr lang="zh-CN" altLang="en-US"/>
              <a:t>attributes(sum(a))</a:t>
            </a:r>
            <a:endParaRPr lang="zh-CN" altLang="en-US"/>
          </a:p>
          <a:p>
            <a:r>
              <a:rPr lang="zh-CN" altLang="en-US"/>
              <a:t>#&gt; NULL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902585" y="5392420"/>
            <a:ext cx="57772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数据的属性通常是短暂的，除了</a:t>
            </a:r>
            <a:r>
              <a:rPr lang="en-US" altLang="zh-CN"/>
              <a:t>dim</a:t>
            </a:r>
            <a:r>
              <a:rPr lang="zh-CN" altLang="en-US"/>
              <a:t>属性和</a:t>
            </a:r>
            <a:r>
              <a:rPr lang="en-US" altLang="zh-CN"/>
              <a:t>names</a:t>
            </a:r>
            <a:r>
              <a:rPr lang="zh-CN" altLang="en-US"/>
              <a:t>属性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0" y="0"/>
            <a:ext cx="2653030" cy="541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编程语言的种类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672465" y="772160"/>
            <a:ext cx="3653790" cy="5099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编译型：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1"/>
          <p:cNvSpPr txBox="1"/>
          <p:nvPr/>
        </p:nvSpPr>
        <p:spPr>
          <a:xfrm>
            <a:off x="788035" y="2628265"/>
            <a:ext cx="3815080" cy="6210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解释型：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793750" y="4594860"/>
            <a:ext cx="4495800" cy="6210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兼顾解释型和编译型：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788035" y="1769745"/>
            <a:ext cx="975995" cy="5213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箭头连接符 5"/>
          <p:cNvCxnSpPr>
            <a:stCxn id="5" idx="3"/>
          </p:cNvCxnSpPr>
          <p:nvPr/>
        </p:nvCxnSpPr>
        <p:spPr>
          <a:xfrm flipV="1">
            <a:off x="1764030" y="2028825"/>
            <a:ext cx="1329055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1"/>
          <p:cNvSpPr txBox="1"/>
          <p:nvPr/>
        </p:nvSpPr>
        <p:spPr>
          <a:xfrm>
            <a:off x="1652270" y="1445895"/>
            <a:ext cx="1350645" cy="5213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编译器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4326255" y="2028825"/>
            <a:ext cx="10852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/>
          <p:cNvSpPr txBox="1"/>
          <p:nvPr/>
        </p:nvSpPr>
        <p:spPr>
          <a:xfrm>
            <a:off x="3093085" y="1776095"/>
            <a:ext cx="1350645" cy="5213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机器码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 txBox="1"/>
          <p:nvPr/>
        </p:nvSpPr>
        <p:spPr>
          <a:xfrm>
            <a:off x="5488940" y="1776095"/>
            <a:ext cx="1130300" cy="5213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6619240" y="2037080"/>
            <a:ext cx="10852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1"/>
          <p:cNvSpPr txBox="1"/>
          <p:nvPr/>
        </p:nvSpPr>
        <p:spPr>
          <a:xfrm>
            <a:off x="7973695" y="1776730"/>
            <a:ext cx="1586230" cy="5213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标题 1"/>
          <p:cNvSpPr txBox="1"/>
          <p:nvPr/>
        </p:nvSpPr>
        <p:spPr>
          <a:xfrm>
            <a:off x="782320" y="3778250"/>
            <a:ext cx="975995" cy="5213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箭头连接符 15"/>
          <p:cNvCxnSpPr>
            <a:stCxn id="15" idx="3"/>
          </p:cNvCxnSpPr>
          <p:nvPr/>
        </p:nvCxnSpPr>
        <p:spPr>
          <a:xfrm flipV="1">
            <a:off x="1758315" y="4037330"/>
            <a:ext cx="1329055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标题 1"/>
          <p:cNvSpPr txBox="1"/>
          <p:nvPr/>
        </p:nvSpPr>
        <p:spPr>
          <a:xfrm>
            <a:off x="1646555" y="3454400"/>
            <a:ext cx="1350645" cy="5213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解释器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320540" y="4037330"/>
            <a:ext cx="10852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标题 1"/>
          <p:cNvSpPr txBox="1"/>
          <p:nvPr/>
        </p:nvSpPr>
        <p:spPr>
          <a:xfrm>
            <a:off x="3087370" y="3784600"/>
            <a:ext cx="1350645" cy="5213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字节码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标题 1"/>
          <p:cNvSpPr txBox="1"/>
          <p:nvPr/>
        </p:nvSpPr>
        <p:spPr>
          <a:xfrm>
            <a:off x="7628255" y="3775710"/>
            <a:ext cx="1130300" cy="5213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8758555" y="4036695"/>
            <a:ext cx="10852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标题 1"/>
          <p:cNvSpPr txBox="1"/>
          <p:nvPr/>
        </p:nvSpPr>
        <p:spPr>
          <a:xfrm>
            <a:off x="10113010" y="3776345"/>
            <a:ext cx="1586230" cy="5213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784350" y="1415415"/>
            <a:ext cx="1024890" cy="49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809750" y="3448050"/>
            <a:ext cx="1024890" cy="49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9550" y="4594860"/>
            <a:ext cx="5812155" cy="1986280"/>
          </a:xfrm>
          <a:prstGeom prst="rect">
            <a:avLst/>
          </a:prstGeom>
        </p:spPr>
      </p:pic>
      <p:sp>
        <p:nvSpPr>
          <p:cNvPr id="27" name="标题 1"/>
          <p:cNvSpPr txBox="1"/>
          <p:nvPr/>
        </p:nvSpPr>
        <p:spPr>
          <a:xfrm>
            <a:off x="5530850" y="3776345"/>
            <a:ext cx="1130300" cy="5213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机器码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标题 1"/>
          <p:cNvSpPr txBox="1"/>
          <p:nvPr/>
        </p:nvSpPr>
        <p:spPr>
          <a:xfrm>
            <a:off x="4138295" y="3423285"/>
            <a:ext cx="1350645" cy="5213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解释器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301490" y="3416935"/>
            <a:ext cx="1024890" cy="49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6661150" y="4045585"/>
            <a:ext cx="10852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0" y="0"/>
            <a:ext cx="1364615" cy="541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17675" y="3305810"/>
            <a:ext cx="38131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语言解释器的工作细节？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17675" y="4193540"/>
            <a:ext cx="60204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为什么要了解？优化写的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代码运行效率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" name="标题 1"/>
          <p:cNvSpPr txBox="1"/>
          <p:nvPr/>
        </p:nvSpPr>
        <p:spPr>
          <a:xfrm>
            <a:off x="427355" y="1141095"/>
            <a:ext cx="975995" cy="5213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/>
          <p:cNvCxnSpPr>
            <a:stCxn id="14" idx="3"/>
          </p:cNvCxnSpPr>
          <p:nvPr/>
        </p:nvCxnSpPr>
        <p:spPr>
          <a:xfrm flipV="1">
            <a:off x="1403350" y="1400175"/>
            <a:ext cx="1329055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标题 1"/>
          <p:cNvSpPr txBox="1"/>
          <p:nvPr/>
        </p:nvSpPr>
        <p:spPr>
          <a:xfrm>
            <a:off x="1291590" y="817245"/>
            <a:ext cx="1350645" cy="5213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解释器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3965575" y="1400175"/>
            <a:ext cx="10852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标题 1"/>
          <p:cNvSpPr txBox="1"/>
          <p:nvPr/>
        </p:nvSpPr>
        <p:spPr>
          <a:xfrm>
            <a:off x="2732405" y="1147445"/>
            <a:ext cx="1350645" cy="5213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字节码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标题 1"/>
          <p:cNvSpPr txBox="1"/>
          <p:nvPr/>
        </p:nvSpPr>
        <p:spPr>
          <a:xfrm>
            <a:off x="7273290" y="1138555"/>
            <a:ext cx="1130300" cy="5213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>
            <a:off x="8403590" y="1399540"/>
            <a:ext cx="10852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标题 1"/>
          <p:cNvSpPr txBox="1"/>
          <p:nvPr/>
        </p:nvSpPr>
        <p:spPr>
          <a:xfrm>
            <a:off x="9758045" y="1139190"/>
            <a:ext cx="1586230" cy="5213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454785" y="810895"/>
            <a:ext cx="1024890" cy="49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标题 1"/>
          <p:cNvSpPr txBox="1"/>
          <p:nvPr/>
        </p:nvSpPr>
        <p:spPr>
          <a:xfrm>
            <a:off x="5175885" y="1139190"/>
            <a:ext cx="1130300" cy="5213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机器码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标题 1"/>
          <p:cNvSpPr txBox="1"/>
          <p:nvPr/>
        </p:nvSpPr>
        <p:spPr>
          <a:xfrm>
            <a:off x="3783330" y="786130"/>
            <a:ext cx="1350645" cy="5213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解释器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946525" y="779780"/>
            <a:ext cx="1024890" cy="49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/>
          <p:nvPr/>
        </p:nvCxnSpPr>
        <p:spPr>
          <a:xfrm>
            <a:off x="6306185" y="1408430"/>
            <a:ext cx="10852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0" y="0"/>
            <a:ext cx="4942840" cy="541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Names and values：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binding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6755" y="953135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x &lt;- c(1, 2, 3)</a:t>
            </a:r>
            <a:endParaRPr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0985" y="664845"/>
            <a:ext cx="2969260" cy="10375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06755" y="2484120"/>
            <a:ext cx="12661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y &lt;- x</a:t>
            </a:r>
            <a:endParaRPr lang="zh-CN" altLang="en-US" sz="24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205" y="2059305"/>
            <a:ext cx="3390265" cy="112649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452360" y="2438400"/>
            <a:ext cx="43237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x</a:t>
            </a:r>
            <a:r>
              <a:rPr lang="zh-CN" altLang="en-US"/>
              <a:t>，</a:t>
            </a:r>
            <a:r>
              <a:rPr lang="en-US" altLang="zh-CN"/>
              <a:t>y</a:t>
            </a:r>
            <a:r>
              <a:rPr lang="zh-CN" altLang="en-US"/>
              <a:t>存储的是</a:t>
            </a:r>
            <a:r>
              <a:rPr lang="en-US" altLang="zh-CN"/>
              <a:t>c</a:t>
            </a: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3</a:t>
            </a:r>
            <a:r>
              <a:rPr lang="zh-CN" altLang="en-US"/>
              <a:t>）的内存地址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452360" y="3014980"/>
            <a:ext cx="22752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优点：节约内存空间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06755" y="4015105"/>
            <a:ext cx="445706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obj_addr(x)</a:t>
            </a:r>
            <a:endParaRPr lang="zh-CN" altLang="en-US" sz="2400"/>
          </a:p>
          <a:p>
            <a:r>
              <a:rPr lang="zh-CN" altLang="en-US" sz="2400"/>
              <a:t>#&gt; [1] "0x7fe11b31b1e8"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obj_addr(y)</a:t>
            </a:r>
            <a:endParaRPr lang="zh-CN" altLang="en-US" sz="2400"/>
          </a:p>
          <a:p>
            <a:r>
              <a:rPr lang="zh-CN" altLang="en-US" sz="2400"/>
              <a:t>#&gt; [1] "0x7fe11b31b1e8"</a:t>
            </a:r>
            <a:endParaRPr lang="zh-CN" altLang="en-US" sz="2400"/>
          </a:p>
        </p:txBody>
      </p:sp>
      <p:sp>
        <p:nvSpPr>
          <p:cNvPr id="12" name="文本框 11"/>
          <p:cNvSpPr txBox="1"/>
          <p:nvPr/>
        </p:nvSpPr>
        <p:spPr>
          <a:xfrm>
            <a:off x="4607560" y="5428615"/>
            <a:ext cx="70612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验证：存储的是的内存地址，而不是把</a:t>
            </a:r>
            <a:r>
              <a:rPr lang="en-US" altLang="zh-CN"/>
              <a:t>c(1,2,3)</a:t>
            </a:r>
            <a:r>
              <a:rPr lang="zh-CN" altLang="en-US"/>
              <a:t>分成两份单独存储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0" y="0"/>
            <a:ext cx="6883400" cy="5416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Names and values：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Copy-on-modify机制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5465" y="4044315"/>
            <a:ext cx="254000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x &lt;- c(1, 2, 3)</a:t>
            </a:r>
            <a:endParaRPr lang="zh-CN" altLang="en-US" sz="2400"/>
          </a:p>
          <a:p>
            <a:r>
              <a:rPr lang="zh-CN" altLang="en-US" sz="2400"/>
              <a:t>y &lt;- x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y[[3]] &lt;- 4</a:t>
            </a:r>
            <a:endParaRPr lang="zh-CN" altLang="en-US" sz="2400"/>
          </a:p>
          <a:p>
            <a:r>
              <a:rPr lang="zh-CN" altLang="en-US" sz="2400"/>
              <a:t>x</a:t>
            </a:r>
            <a:endParaRPr lang="zh-CN" altLang="en-US" sz="2400"/>
          </a:p>
          <a:p>
            <a:r>
              <a:rPr lang="zh-CN" altLang="en-US" sz="2400"/>
              <a:t>#&gt; [1] 1 2 3</a:t>
            </a: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0860" y="4398645"/>
            <a:ext cx="2388235" cy="14046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86435" y="1186815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x &lt;- c(1, 2, 3)</a:t>
            </a:r>
            <a:endParaRPr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665" y="898525"/>
            <a:ext cx="2969260" cy="10375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86435" y="2717800"/>
            <a:ext cx="12661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y &lt;- x</a:t>
            </a:r>
            <a:endParaRPr lang="zh-CN" altLang="en-US" sz="24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885" y="2292985"/>
            <a:ext cx="3390265" cy="112649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462520" y="1454785"/>
            <a:ext cx="43237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x</a:t>
            </a:r>
            <a:r>
              <a:rPr lang="zh-CN" altLang="en-US"/>
              <a:t>，</a:t>
            </a:r>
            <a:r>
              <a:rPr lang="en-US" altLang="zh-CN"/>
              <a:t>y</a:t>
            </a:r>
            <a:r>
              <a:rPr lang="zh-CN" altLang="en-US"/>
              <a:t>存储的是</a:t>
            </a:r>
            <a:r>
              <a:rPr lang="en-US" altLang="zh-CN"/>
              <a:t>c</a:t>
            </a: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3</a:t>
            </a:r>
            <a:r>
              <a:rPr lang="zh-CN" altLang="en-US"/>
              <a:t>）的内存地址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462520" y="2031365"/>
            <a:ext cx="22752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优点：节约内存空间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462520" y="4805680"/>
            <a:ext cx="42621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当修改</a:t>
            </a:r>
            <a:r>
              <a:rPr lang="en-US" altLang="zh-CN"/>
              <a:t>x</a:t>
            </a:r>
            <a:r>
              <a:rPr lang="zh-CN" altLang="en-US"/>
              <a:t>或</a:t>
            </a:r>
            <a:r>
              <a:rPr lang="en-US" altLang="zh-CN"/>
              <a:t>y</a:t>
            </a:r>
            <a:r>
              <a:rPr lang="zh-CN" altLang="en-US"/>
              <a:t>中的值时，复制一份新的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1620" y="636270"/>
            <a:ext cx="254000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x &lt;- c(1, 2, 3)</a:t>
            </a:r>
            <a:endParaRPr lang="zh-CN" altLang="en-US" sz="2400"/>
          </a:p>
          <a:p>
            <a:r>
              <a:rPr lang="zh-CN" altLang="en-US" sz="2400"/>
              <a:t>y &lt;- x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y[[3]] &lt;- 4</a:t>
            </a:r>
            <a:endParaRPr lang="zh-CN" altLang="en-US" sz="2400"/>
          </a:p>
          <a:p>
            <a:r>
              <a:rPr lang="zh-CN" altLang="en-US" sz="2400"/>
              <a:t>x</a:t>
            </a:r>
            <a:endParaRPr lang="zh-CN" altLang="en-US" sz="2400"/>
          </a:p>
          <a:p>
            <a:r>
              <a:rPr lang="zh-CN" altLang="en-US" sz="2400"/>
              <a:t>#&gt; [1] 1 2 3</a:t>
            </a: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057015" y="990600"/>
            <a:ext cx="2388235" cy="140462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178675" y="1397635"/>
            <a:ext cx="42621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当修改</a:t>
            </a:r>
            <a:r>
              <a:rPr lang="en-US" altLang="zh-CN"/>
              <a:t>x</a:t>
            </a:r>
            <a:r>
              <a:rPr lang="zh-CN" altLang="en-US"/>
              <a:t>或</a:t>
            </a:r>
            <a:r>
              <a:rPr lang="en-US" altLang="zh-CN"/>
              <a:t>y</a:t>
            </a:r>
            <a:r>
              <a:rPr lang="zh-CN" altLang="en-US"/>
              <a:t>中的值时，复制一份新的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61620" y="3434715"/>
            <a:ext cx="435483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x &lt;- c(1, 2, 3)</a:t>
            </a:r>
            <a:endParaRPr lang="zh-CN" altLang="en-US" sz="2400"/>
          </a:p>
          <a:p>
            <a:r>
              <a:rPr lang="zh-CN" altLang="en-US" sz="2400"/>
              <a:t>cat(tracemem(x), "\n")</a:t>
            </a:r>
            <a:endParaRPr lang="zh-CN" altLang="en-US" sz="2400"/>
          </a:p>
          <a:p>
            <a:r>
              <a:rPr lang="zh-CN" altLang="en-US" sz="2400"/>
              <a:t>#&gt; &lt;0x7f80c0e0ffc8&gt;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61620" y="5033645"/>
            <a:ext cx="681799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y &lt;- x</a:t>
            </a:r>
            <a:endParaRPr lang="zh-CN" altLang="en-US" sz="2400"/>
          </a:p>
          <a:p>
            <a:r>
              <a:rPr lang="zh-CN" altLang="en-US" sz="2400"/>
              <a:t>y[[3]] &lt;- 4L</a:t>
            </a:r>
            <a:endParaRPr lang="zh-CN" altLang="en-US" sz="2400"/>
          </a:p>
          <a:p>
            <a:r>
              <a:rPr lang="zh-CN" altLang="en-US" sz="2400"/>
              <a:t>#&gt; tracemem[0x7f80c0e0ffc8 -&gt; 0x7f80c4427f40]: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651115" y="5864225"/>
            <a:ext cx="39077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y</a:t>
            </a:r>
            <a:r>
              <a:rPr lang="zh-CN" altLang="en-US"/>
              <a:t>的数据对应的内存地址发生了改变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902075" y="3850005"/>
            <a:ext cx="31775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追踪</a:t>
            </a:r>
            <a:r>
              <a:rPr lang="en-US" altLang="zh-CN"/>
              <a:t>c(1,2,3)</a:t>
            </a:r>
            <a:r>
              <a:rPr lang="zh-CN" altLang="en-US"/>
              <a:t>在内存中的位置</a:t>
            </a:r>
            <a:endParaRPr lang="zh-CN" altLang="en-US"/>
          </a:p>
        </p:txBody>
      </p:sp>
      <p:sp>
        <p:nvSpPr>
          <p:cNvPr id="8" name="标题 1"/>
          <p:cNvSpPr txBox="1"/>
          <p:nvPr/>
        </p:nvSpPr>
        <p:spPr>
          <a:xfrm>
            <a:off x="0" y="0"/>
            <a:ext cx="6883400" cy="5416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Names and values：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Copy-on-modify机制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0990" y="1066165"/>
            <a:ext cx="382778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f &lt;- function(a) {</a:t>
            </a:r>
            <a:endParaRPr lang="zh-CN" altLang="en-US" sz="2400"/>
          </a:p>
          <a:p>
            <a:r>
              <a:rPr lang="zh-CN" altLang="en-US" sz="2400"/>
              <a:t>  a</a:t>
            </a:r>
            <a:endParaRPr lang="zh-CN" altLang="en-US" sz="2400"/>
          </a:p>
          <a:p>
            <a:r>
              <a:rPr lang="zh-CN" altLang="en-US" sz="2400"/>
              <a:t>}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x &lt;- c(1, 2, 3)</a:t>
            </a:r>
            <a:endParaRPr lang="zh-CN" altLang="en-US" sz="2400"/>
          </a:p>
          <a:p>
            <a:r>
              <a:rPr lang="zh-CN" altLang="en-US" sz="2400"/>
              <a:t>cat(tracemem(x), "\n")</a:t>
            </a:r>
            <a:endParaRPr lang="zh-CN" altLang="en-US" sz="2400"/>
          </a:p>
          <a:p>
            <a:r>
              <a:rPr lang="zh-CN" altLang="en-US" sz="2400"/>
              <a:t>#&gt; &lt;0x7fe1121693a8&gt;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z &lt;- f(x)</a:t>
            </a:r>
            <a:endParaRPr lang="zh-CN" altLang="en-US" sz="2400"/>
          </a:p>
          <a:p>
            <a:r>
              <a:rPr lang="zh-CN" altLang="en-US" sz="2400"/>
              <a:t># there's no copy here!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untracemem(x)</a:t>
            </a: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90135" y="1203960"/>
            <a:ext cx="4073525" cy="18427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801735" y="1651635"/>
            <a:ext cx="10064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函数体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927475" y="4355465"/>
            <a:ext cx="17468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没有发生复制</a:t>
            </a:r>
            <a:endParaRPr lang="zh-CN" altLang="en-US"/>
          </a:p>
        </p:txBody>
      </p:sp>
      <p:sp>
        <p:nvSpPr>
          <p:cNvPr id="6" name="标题 1"/>
          <p:cNvSpPr txBox="1"/>
          <p:nvPr/>
        </p:nvSpPr>
        <p:spPr>
          <a:xfrm>
            <a:off x="0" y="0"/>
            <a:ext cx="6883400" cy="5416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Names and values：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Copy-on-modify机制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4185" y="962660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l1 &lt;- list(1, 2, 3)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464185" y="2995930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l2 &lt;- l1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464185" y="5029200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l2[[3]] &lt;- 4</a:t>
            </a:r>
            <a:endParaRPr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2385" y="541655"/>
            <a:ext cx="3152775" cy="14592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660" y="2571115"/>
            <a:ext cx="2534920" cy="13100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340" y="4305300"/>
            <a:ext cx="2829560" cy="190881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137400" y="1087120"/>
            <a:ext cx="32670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存储的是每个元素的内存地址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422900" y="3183890"/>
            <a:ext cx="25266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Copy-on-modify机制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589905" y="4937760"/>
            <a:ext cx="59143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没有重新复制一份新的，而是修改</a:t>
            </a:r>
            <a:r>
              <a:rPr lang="en-US" altLang="zh-CN"/>
              <a:t>l2</a:t>
            </a:r>
            <a:r>
              <a:rPr lang="zh-CN" altLang="en-US"/>
              <a:t>中的需要修改的地址</a:t>
            </a:r>
            <a:endParaRPr lang="zh-CN" altLang="en-US"/>
          </a:p>
        </p:txBody>
      </p:sp>
      <p:sp>
        <p:nvSpPr>
          <p:cNvPr id="12" name="标题 1"/>
          <p:cNvSpPr txBox="1"/>
          <p:nvPr/>
        </p:nvSpPr>
        <p:spPr>
          <a:xfrm>
            <a:off x="0" y="0"/>
            <a:ext cx="4166235" cy="5416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Names and values：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List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2580" y="1151255"/>
            <a:ext cx="64344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d1 &lt;- data.frame(x = c(1, 5, 6), y = c(2, 4, 3))</a:t>
            </a: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93025" y="391795"/>
            <a:ext cx="2505075" cy="19786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2580" y="3013710"/>
            <a:ext cx="302641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d2 &lt;- d1</a:t>
            </a:r>
            <a:endParaRPr lang="zh-CN" altLang="en-US" sz="2400"/>
          </a:p>
          <a:p>
            <a:r>
              <a:rPr lang="zh-CN" altLang="en-US" sz="2400"/>
              <a:t>d2[, 2] &lt;- d2[, 2] * 2</a:t>
            </a:r>
            <a:endParaRPr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710" y="1951990"/>
            <a:ext cx="2464435" cy="22231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21945" y="5328920"/>
            <a:ext cx="302704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d3 &lt;- d1</a:t>
            </a:r>
            <a:endParaRPr lang="zh-CN" altLang="en-US" sz="2400"/>
          </a:p>
          <a:p>
            <a:r>
              <a:rPr lang="zh-CN" altLang="en-US" sz="2400"/>
              <a:t>d3[1, ] &lt;- d3[1, ] * 3</a:t>
            </a:r>
            <a:endParaRPr lang="zh-CN" altLang="en-US" sz="24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930" y="4526915"/>
            <a:ext cx="4549775" cy="215011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396990" y="2940050"/>
            <a:ext cx="33775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每一列放在内存中不同的位置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053705" y="5328920"/>
            <a:ext cx="32556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对行进行改变会重新复制一份</a:t>
            </a:r>
            <a:endParaRPr lang="zh-CN" altLang="en-US"/>
          </a:p>
        </p:txBody>
      </p:sp>
      <p:sp>
        <p:nvSpPr>
          <p:cNvPr id="12" name="标题 1"/>
          <p:cNvSpPr txBox="1"/>
          <p:nvPr/>
        </p:nvSpPr>
        <p:spPr>
          <a:xfrm>
            <a:off x="0" y="0"/>
            <a:ext cx="5444490" cy="5416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Names and values：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dataframe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2275" y="782955"/>
            <a:ext cx="33534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dataframe</a:t>
            </a:r>
            <a:r>
              <a:rPr lang="zh-CN" altLang="en-US"/>
              <a:t>是加以限制后的</a:t>
            </a:r>
            <a:r>
              <a:rPr lang="en-US" altLang="zh-CN"/>
              <a:t>list</a:t>
            </a:r>
            <a:endParaRPr lang="en-US" altLang="zh-CN"/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UNIT_PLACING_PICTURE_USER_VIEWPORT" val="{&quot;height&quot;:2212,&quot;width&quot;:3761}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UNIT_PLACING_PICTURE_USER_VIEWPORT" val="{&quot;height&quot;:3650,&quot;width&quot;:4174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2899</Words>
  <Application>WPS 演示</Application>
  <PresentationFormat>宽屏</PresentationFormat>
  <Paragraphs>287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R语言数据结构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花生</cp:lastModifiedBy>
  <cp:revision>219</cp:revision>
  <dcterms:created xsi:type="dcterms:W3CDTF">2019-06-19T02:08:00Z</dcterms:created>
  <dcterms:modified xsi:type="dcterms:W3CDTF">2022-04-22T08:05:26Z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A0F1E91343E146B5AEB189DFAE84E8E2</vt:lpwstr>
  </property>
</Properties>
</file>