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94" r:id="rId4"/>
    <p:sldId id="298" r:id="rId5"/>
    <p:sldId id="295" r:id="rId6"/>
    <p:sldId id="296" r:id="rId7"/>
    <p:sldId id="299" r:id="rId8"/>
    <p:sldId id="293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C0FB43-B945-4BEF-9EDF-4E6EB3A7FAFC}">
          <p14:sldIdLst>
            <p14:sldId id="256"/>
            <p14:sldId id="294"/>
            <p14:sldId id="298"/>
            <p14:sldId id="295"/>
            <p14:sldId id="296"/>
            <p14:sldId id="299"/>
            <p14:sldId id="293"/>
          </p14:sldIdLst>
        </p14:section>
        <p14:section name="제목 없는 구역" id="{33138310-3E2C-4603-AF57-386FC200895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3" autoAdjust="0"/>
    <p:restoredTop sz="79659" autoAdjust="0"/>
  </p:normalViewPr>
  <p:slideViewPr>
    <p:cSldViewPr>
      <p:cViewPr varScale="1">
        <p:scale>
          <a:sx n="81" d="100"/>
          <a:sy n="81" d="100"/>
        </p:scale>
        <p:origin x="5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3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6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DCA8-8727-4D5E-95FD-92C29A1918C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6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EA56C-9B99-4DD0-BD1F-4464465F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0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321FF-2FF6-4DC8-8D51-36F4AE63BC5B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AB0F-1D22-449E-B381-AA3F579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5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AB0F-1D22-449E-B381-AA3F57948E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AB0F-1D22-449E-B381-AA3F57948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6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AB0F-1D22-449E-B381-AA3F57948E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2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AB0F-1D22-449E-B381-AA3F57948E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6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/>
        </p:nvSpPr>
        <p:spPr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/>
          <a:lstStyle/>
          <a:p>
            <a:pPr algn="ctr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n-ea"/>
              <a:buNone/>
              <a:defRPr lang="ko-KR"/>
            </a:pPr>
            <a:r>
              <a:rPr kumimoji="1" lang="en-US" altLang="ko-K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/>
              </a:rPr>
              <a:t> </a:t>
            </a:r>
            <a:endParaRPr kumimoji="1" lang="en-US" altLang="ko-KR" sz="2400" b="1">
              <a:solidFill>
                <a:srgbClr val="000000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ea typeface="굴림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None/>
              <a:defRPr kumimoji="0" sz="1200" b="1" i="1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8E063567-F235-4C18-84EE-3CCD53BB08D8}" type="slidenum">
              <a:rPr lang="en-US" altLang="ko-KR">
                <a:solidFill>
                  <a:srgbClr val="000000"/>
                </a:solidFill>
              </a:rPr>
              <a:pPr>
                <a:defRPr lang="ko-KR"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596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None/>
              <a:defRPr kumimoji="0" sz="1200" b="1" i="1"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>
                <a:solidFill>
                  <a:srgbClr val="000000"/>
                </a:solidFill>
              </a:rPr>
              <a:pPr>
                <a:defRPr lang="ko-KR"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 userDrawn="1"/>
        </p:nvSpPr>
        <p:spPr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 lang="ko-KR"/>
            </a:pPr>
            <a:r>
              <a:rPr kumimoji="1" lang="en-US" altLang="ko-KR" sz="1600">
                <a:solidFill>
                  <a:srgbClr val="000000"/>
                </a:solidFill>
              </a:rPr>
              <a:t>Sogang Univ NLP Lab </a:t>
            </a:r>
          </a:p>
        </p:txBody>
      </p:sp>
    </p:spTree>
    <p:extLst>
      <p:ext uri="{BB962C8B-B14F-4D97-AF65-F5344CB8AC3E}">
        <p14:creationId xmlns:p14="http://schemas.microsoft.com/office/powerpoint/2010/main" val="124108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fld id="{74ECF758-ECE9-4CEA-8500-68E13C2A8AB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01743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fld id="{D505A909-7578-41DD-9CB1-5484762AD8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7114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DCAEDB-1AA8-4012-B970-A4F2A0721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76AFCF8E-80FB-4F7A-90F3-C1965C7F37C6}" type="slidenum">
              <a:rPr lang="en-US" altLang="ko-KR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8449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endParaRPr lang="ko-KR" altLang="en-US" sz="20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endParaRPr lang="ko-KR" altLang="en-US" sz="20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fld id="{76AFCF8E-80FB-4F7A-90F3-C1965C7F37C6}" type="slidenum">
              <a:rPr lang="en-US" altLang="ko-KR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>
                <a:solidFill>
                  <a:srgbClr val="000000"/>
                </a:solidFill>
                <a:latin typeface="Palatino Linotype" pitchFamily="18" charset="0"/>
                <a:ea typeface="굴림" pitchFamily="50" charset="-127"/>
              </a:rPr>
              <a:t>Sogang</a:t>
            </a:r>
            <a:r>
              <a:rPr lang="en-US" altLang="ko-KR" sz="1200" b="1" dirty="0">
                <a:solidFill>
                  <a:srgbClr val="000000"/>
                </a:solidFill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altLang="ko-KR" sz="1200" b="1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endParaRPr lang="ko-KR" altLang="en-US" sz="20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codataset.org/#downloa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arthneekhara/text-to-image" TargetMode="External"/><Relationship Id="rId2" Type="http://schemas.openxmlformats.org/officeDocument/2006/relationships/hyperlink" Target="https://github.com/tensorflow/models/tree/master/research/im2tx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codataset.org/#downloa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1444380" y="3769566"/>
            <a:ext cx="7304083" cy="207170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anchor="ctr" anchorCtr="0">
            <a:no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돋움"/>
              </a:defRPr>
            </a:lvl9pPr>
          </a:lstStyle>
          <a:p>
            <a:pPr marL="514350" indent="-514350" algn="r">
              <a:defRPr lang="ko-KR" altLang="en-US"/>
            </a:pPr>
            <a:r>
              <a:rPr lang="ko-KR" altLang="en-US" sz="2100" dirty="0">
                <a:solidFill>
                  <a:srgbClr val="000000"/>
                </a:solidFill>
                <a:latin typeface="돋움"/>
              </a:rPr>
              <a:t>서강대학교 자연어처리 연구실</a:t>
            </a:r>
          </a:p>
          <a:p>
            <a:pPr marL="514350" indent="-514350" algn="r">
              <a:defRPr lang="ko-KR" altLang="en-US"/>
            </a:pPr>
            <a:r>
              <a:rPr lang="ko-KR" altLang="en-US" sz="2100" dirty="0">
                <a:solidFill>
                  <a:srgbClr val="000000"/>
                </a:solidFill>
                <a:latin typeface="돋움"/>
              </a:rPr>
              <a:t>박찬민</a:t>
            </a:r>
            <a:endParaRPr lang="en-US" altLang="ko-KR" sz="2100" dirty="0">
              <a:solidFill>
                <a:srgbClr val="000000"/>
              </a:solidFill>
              <a:latin typeface="돋움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>
          <a:xfrm>
            <a:off x="661194" y="1428736"/>
            <a:ext cx="7907250" cy="167622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>
              <a:defRPr lang="ko-KR"/>
            </a:pPr>
            <a:r>
              <a:rPr kumimoji="1" lang="en-US" altLang="ko-KR" sz="3200" b="1" dirty="0">
                <a:solidFill>
                  <a:srgbClr val="000000"/>
                </a:solidFill>
              </a:rPr>
              <a:t>Image</a:t>
            </a:r>
            <a:r>
              <a:rPr kumimoji="1" lang="ko-KR" altLang="en-US" sz="3200" b="1" dirty="0">
                <a:solidFill>
                  <a:srgbClr val="000000"/>
                </a:solidFill>
              </a:rPr>
              <a:t> </a:t>
            </a:r>
            <a:r>
              <a:rPr kumimoji="1" lang="en-US" altLang="ko-KR" sz="3200" b="1" dirty="0">
                <a:solidFill>
                  <a:srgbClr val="000000"/>
                </a:solidFill>
              </a:rPr>
              <a:t>Captioning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</p:cxnSp>
      <p:cxnSp>
        <p:nvCxnSpPr>
          <p:cNvPr id="11" name="직선 연결선 10"/>
          <p:cNvCxnSpPr/>
          <p:nvPr/>
        </p:nvCxnSpPr>
        <p:spPr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p:spPr>
      </p:cxnSp>
      <p:pic>
        <p:nvPicPr>
          <p:cNvPr id="6" name="Picture 30">
            <a:extLst>
              <a:ext uri="{FF2B5EF4-FFF2-40B4-BE49-F238E27FC236}">
                <a16:creationId xmlns:a16="http://schemas.microsoft.com/office/drawing/2014/main" id="{FCE7D8F1-E6EE-42E6-9E5D-BEB5CCC96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/>
          </a:ln>
        </p:spPr>
      </p:pic>
      <p:sp>
        <p:nvSpPr>
          <p:cNvPr id="7" name="Text Box 31">
            <a:extLst>
              <a:ext uri="{FF2B5EF4-FFF2-40B4-BE49-F238E27FC236}">
                <a16:creationId xmlns:a16="http://schemas.microsoft.com/office/drawing/2014/main" id="{A4D0896A-02A9-4292-B1F2-CC9A3BF57DC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7" y="163513"/>
            <a:ext cx="8043892" cy="387032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defRPr lang="ko-KR"/>
            </a:pPr>
            <a:r>
              <a:rPr kumimoji="1" lang="en-US" altLang="ko-KR" sz="2000" b="1" dirty="0" err="1">
                <a:solidFill>
                  <a:srgbClr val="000000"/>
                </a:solidFill>
                <a:ea typeface="굴림"/>
              </a:rPr>
              <a:t>Sogang</a:t>
            </a:r>
            <a:r>
              <a:rPr kumimoji="1" lang="en-US" altLang="ko-KR" sz="2000" b="1" dirty="0">
                <a:solidFill>
                  <a:srgbClr val="000000"/>
                </a:solidFill>
                <a:ea typeface="굴림"/>
              </a:rPr>
              <a:t> University :</a:t>
            </a:r>
            <a:r>
              <a:rPr kumimoji="1" lang="ko-KR" altLang="en-US" sz="2000" b="1" dirty="0">
                <a:solidFill>
                  <a:srgbClr val="000000"/>
                </a:solidFill>
                <a:ea typeface="굴림"/>
              </a:rPr>
              <a:t> </a:t>
            </a:r>
            <a:r>
              <a:rPr kumimoji="1" lang="en-US" altLang="ko-KR" sz="2000" b="1" dirty="0">
                <a:solidFill>
                  <a:srgbClr val="000000"/>
                </a:solidFill>
                <a:ea typeface="굴림"/>
              </a:rPr>
              <a:t>Natural Language Processing Lab</a:t>
            </a:r>
          </a:p>
        </p:txBody>
      </p:sp>
    </p:spTree>
    <p:extLst>
      <p:ext uri="{BB962C8B-B14F-4D97-AF65-F5344CB8AC3E}">
        <p14:creationId xmlns:p14="http://schemas.microsoft.com/office/powerpoint/2010/main" val="569003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09A68-15D3-4D62-B3EC-46AE2D39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모델</a:t>
            </a:r>
            <a:endParaRPr lang="en-US" altLang="ko-KR" dirty="0"/>
          </a:p>
          <a:p>
            <a:r>
              <a:rPr lang="ko-KR" altLang="en-US" dirty="0"/>
              <a:t>실험 환경</a:t>
            </a:r>
            <a:endParaRPr lang="en-US" altLang="ko-KR" dirty="0"/>
          </a:p>
          <a:p>
            <a:r>
              <a:rPr lang="ko-KR" altLang="en-US" dirty="0"/>
              <a:t>참고 자료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F64C2D-BC62-409D-BEBE-C1B8F97B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711DE-37CF-433A-A800-E7BE08B76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 smtClean="0">
                <a:solidFill>
                  <a:srgbClr val="000000"/>
                </a:solidFill>
              </a:rPr>
              <a:pPr>
                <a:defRPr lang="ko-KR"/>
              </a:pPr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118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4341EE-F19B-4D50-B27A-E285F0BA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Caption</a:t>
            </a:r>
          </a:p>
          <a:p>
            <a:pPr lvl="1"/>
            <a:r>
              <a:rPr lang="ko-KR" altLang="en-US" dirty="0"/>
              <a:t>이미지의 내용을 설명하는 캡션을 자동으로 생성하는 기술</a:t>
            </a:r>
            <a:endParaRPr lang="en-US" altLang="ko-KR" dirty="0"/>
          </a:p>
          <a:p>
            <a:pPr lvl="1"/>
            <a:r>
              <a:rPr lang="ko-KR" altLang="en-US" dirty="0"/>
              <a:t>이미지 인식 기술과 자연어 처리 기술이 필요함</a:t>
            </a:r>
            <a:endParaRPr lang="en-US" altLang="ko-KR" dirty="0"/>
          </a:p>
          <a:p>
            <a:pPr lvl="2"/>
            <a:r>
              <a:rPr lang="ko-KR" altLang="en-US" dirty="0"/>
              <a:t>이미지 인식 </a:t>
            </a:r>
            <a:r>
              <a:rPr lang="en-US" altLang="ko-KR" dirty="0"/>
              <a:t>: CNN </a:t>
            </a:r>
            <a:r>
              <a:rPr lang="ko-KR" altLang="en-US" dirty="0"/>
              <a:t>기반의 </a:t>
            </a:r>
            <a:r>
              <a:rPr lang="en-US" altLang="ko-KR" dirty="0"/>
              <a:t>Network, Encoder</a:t>
            </a:r>
          </a:p>
          <a:p>
            <a:pPr lvl="2"/>
            <a:r>
              <a:rPr lang="ko-KR" altLang="en-US" dirty="0"/>
              <a:t>자연어 처리 </a:t>
            </a:r>
            <a:r>
              <a:rPr lang="en-US" altLang="ko-KR" dirty="0"/>
              <a:t>: RNN </a:t>
            </a:r>
            <a:r>
              <a:rPr lang="ko-KR" altLang="en-US" dirty="0"/>
              <a:t>기반의 </a:t>
            </a:r>
            <a:r>
              <a:rPr lang="en-US" altLang="ko-KR" dirty="0"/>
              <a:t>Network, Decoder</a:t>
            </a:r>
          </a:p>
          <a:p>
            <a:r>
              <a:rPr lang="ko-KR" altLang="en-US" dirty="0"/>
              <a:t>연구 목표</a:t>
            </a:r>
            <a:endParaRPr lang="en-US" altLang="ko-KR" dirty="0"/>
          </a:p>
          <a:p>
            <a:pPr lvl="1"/>
            <a:r>
              <a:rPr lang="ko-KR" altLang="en-US" dirty="0"/>
              <a:t>최근 자연어처리 연구에서 제안되었던 다양한 모델을 </a:t>
            </a:r>
            <a:r>
              <a:rPr lang="en-US" altLang="ko-KR" dirty="0"/>
              <a:t>decoder</a:t>
            </a:r>
            <a:r>
              <a:rPr lang="ko-KR" altLang="en-US" dirty="0"/>
              <a:t>에 적용하고 이에 대한 성능을 실험하고자 함</a:t>
            </a:r>
            <a:endParaRPr lang="en-US" altLang="ko-KR" dirty="0"/>
          </a:p>
          <a:p>
            <a:pPr lvl="2"/>
            <a:r>
              <a:rPr lang="ko-KR" altLang="en-US" dirty="0"/>
              <a:t>언어 모델과의 </a:t>
            </a:r>
            <a:r>
              <a:rPr lang="en-US" altLang="ko-KR" dirty="0"/>
              <a:t>Multi-task Learning</a:t>
            </a:r>
          </a:p>
          <a:p>
            <a:pPr lvl="2"/>
            <a:r>
              <a:rPr lang="en-US" altLang="ko-KR" dirty="0"/>
              <a:t>Highway LSTM</a:t>
            </a:r>
          </a:p>
          <a:p>
            <a:pPr lvl="1"/>
            <a:r>
              <a:rPr lang="ko-KR" altLang="en-US" dirty="0"/>
              <a:t>기존 이미지 인식 연구에서 제안된 모델을 </a:t>
            </a:r>
            <a:r>
              <a:rPr lang="en-US" altLang="ko-KR" dirty="0"/>
              <a:t>encoder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2"/>
            <a:r>
              <a:rPr lang="en-US" altLang="ko-KR" dirty="0"/>
              <a:t>Attention Mechanism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8C35A7-540B-4B31-8F05-C63EE397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제안모델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2C83C-43FD-4442-9794-7D21CD711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 smtClean="0">
                <a:solidFill>
                  <a:srgbClr val="000000"/>
                </a:solidFill>
              </a:rPr>
              <a:pPr>
                <a:defRPr lang="ko-KR"/>
              </a:pPr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282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0E1018-CE47-454B-80A7-B106A960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제안모델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9448F-B8A0-410C-B1DA-04F78B03F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 smtClean="0">
                <a:solidFill>
                  <a:srgbClr val="000000"/>
                </a:solidFill>
              </a:rPr>
              <a:pPr>
                <a:defRPr lang="ko-KR"/>
              </a:pPr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9CA84B-CD07-4497-B4C3-D829C698A367}"/>
              </a:ext>
            </a:extLst>
          </p:cNvPr>
          <p:cNvSpPr/>
          <p:nvPr/>
        </p:nvSpPr>
        <p:spPr>
          <a:xfrm>
            <a:off x="900861" y="3528507"/>
            <a:ext cx="1878661" cy="9086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1" lang="ko-KR" altLang="en-US" sz="1400" b="1" i="0" u="none" strike="noStrike" cap="none" normalizeH="0" baseline="0" dirty="0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74E70-8789-4DB8-AC7A-2429E882833E}"/>
              </a:ext>
            </a:extLst>
          </p:cNvPr>
          <p:cNvSpPr txBox="1"/>
          <p:nvPr/>
        </p:nvSpPr>
        <p:spPr>
          <a:xfrm>
            <a:off x="1427476" y="4874066"/>
            <a:ext cx="8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023977-3685-4556-8D59-95CA1FC813A9}"/>
              </a:ext>
            </a:extLst>
          </p:cNvPr>
          <p:cNvCxnSpPr>
            <a:cxnSpLocks/>
          </p:cNvCxnSpPr>
          <p:nvPr/>
        </p:nvCxnSpPr>
        <p:spPr>
          <a:xfrm flipV="1">
            <a:off x="1840189" y="4437112"/>
            <a:ext cx="0" cy="39578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AC21AE-9B20-42E6-B1CD-BC1BC1899EC8}"/>
              </a:ext>
            </a:extLst>
          </p:cNvPr>
          <p:cNvSpPr/>
          <p:nvPr/>
        </p:nvSpPr>
        <p:spPr>
          <a:xfrm>
            <a:off x="3786021" y="2564904"/>
            <a:ext cx="576064" cy="13681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1" i="0" u="none" strike="noStrike" cap="none" normalizeH="0" baseline="0" dirty="0">
                <a:solidFill>
                  <a:schemeClr val="tx1"/>
                </a:solidFill>
                <a:latin typeface="Arial"/>
                <a:ea typeface="돋움"/>
              </a:rPr>
              <a:t>LSTM</a:t>
            </a:r>
            <a:endParaRPr kumimoji="1" lang="ko-KR" altLang="en-US" sz="1400" b="1" i="0" u="none" strike="noStrike" cap="none" normalizeH="0" baseline="0" dirty="0">
              <a:solidFill>
                <a:schemeClr val="tx1"/>
              </a:solidFill>
              <a:latin typeface="Arial"/>
              <a:ea typeface="돋움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AF51E9-474F-42FC-8785-9064402FA2E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074053" y="2060848"/>
            <a:ext cx="0" cy="377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C41E6C0-FA0E-4F0D-85F4-EF03E77C7255}"/>
                  </a:ext>
                </a:extLst>
              </p:cNvPr>
              <p:cNvSpPr/>
              <p:nvPr/>
            </p:nvSpPr>
            <p:spPr>
              <a:xfrm>
                <a:off x="3714013" y="1574217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C41E6C0-FA0E-4F0D-85F4-EF03E77C7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13" y="1574217"/>
                <a:ext cx="720080" cy="48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BD154E-02DA-44C4-8CD2-97EBE4493FF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74053" y="3933056"/>
            <a:ext cx="0" cy="3774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D04F27-5FE1-429A-886C-7DD716620949}"/>
                  </a:ext>
                </a:extLst>
              </p:cNvPr>
              <p:cNvSpPr/>
              <p:nvPr/>
            </p:nvSpPr>
            <p:spPr>
              <a:xfrm>
                <a:off x="3714013" y="4437112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𝒕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−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D04F27-5FE1-429A-886C-7DD71662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13" y="4437112"/>
                <a:ext cx="720080" cy="48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11036F-AF8B-4F37-AE62-E65E24A23D7A}"/>
              </a:ext>
            </a:extLst>
          </p:cNvPr>
          <p:cNvCxnSpPr>
            <a:cxnSpLocks/>
          </p:cNvCxnSpPr>
          <p:nvPr/>
        </p:nvCxnSpPr>
        <p:spPr>
          <a:xfrm>
            <a:off x="4434093" y="32489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6FFE4-B6A2-4D60-911B-0D4BB31E68E4}"/>
              </a:ext>
            </a:extLst>
          </p:cNvPr>
          <p:cNvSpPr/>
          <p:nvPr/>
        </p:nvSpPr>
        <p:spPr>
          <a:xfrm>
            <a:off x="4971507" y="2564904"/>
            <a:ext cx="576064" cy="13681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1" i="0" u="none" strike="noStrike" cap="none" normalizeH="0" baseline="0" dirty="0">
                <a:solidFill>
                  <a:schemeClr val="tx1"/>
                </a:solidFill>
                <a:latin typeface="Arial"/>
                <a:ea typeface="돋움"/>
              </a:rPr>
              <a:t>LSTM</a:t>
            </a:r>
            <a:endParaRPr kumimoji="1" lang="ko-KR" altLang="en-US" sz="1400" b="1" i="0" u="none" strike="noStrike" cap="none" normalizeH="0" baseline="0" dirty="0">
              <a:solidFill>
                <a:schemeClr val="tx1"/>
              </a:solidFill>
              <a:latin typeface="Arial"/>
              <a:ea typeface="돋움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91AF90-3146-4390-A9B0-48A2A2BB4AB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59539" y="2060848"/>
            <a:ext cx="0" cy="377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568E6A7-EA4B-4D44-B0EF-C94DF95E7939}"/>
                  </a:ext>
                </a:extLst>
              </p:cNvPr>
              <p:cNvSpPr/>
              <p:nvPr/>
            </p:nvSpPr>
            <p:spPr>
              <a:xfrm>
                <a:off x="4899499" y="1574217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𝒕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+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568E6A7-EA4B-4D44-B0EF-C94DF95E7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9" y="1574217"/>
                <a:ext cx="720080" cy="48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C4AA7D-FFE4-4A20-9403-5770AA2B293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259539" y="3933056"/>
            <a:ext cx="0" cy="3774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24F2AC-A58F-43E2-90FF-D530B5C4F7EE}"/>
                  </a:ext>
                </a:extLst>
              </p:cNvPr>
              <p:cNvSpPr/>
              <p:nvPr/>
            </p:nvSpPr>
            <p:spPr>
              <a:xfrm>
                <a:off x="4899499" y="4437112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24F2AC-A58F-43E2-90FF-D530B5C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9" y="4437112"/>
                <a:ext cx="720080" cy="48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6DD4-38C2-4003-9EFC-EB95BFD33781}"/>
              </a:ext>
            </a:extLst>
          </p:cNvPr>
          <p:cNvCxnSpPr>
            <a:cxnSpLocks/>
          </p:cNvCxnSpPr>
          <p:nvPr/>
        </p:nvCxnSpPr>
        <p:spPr>
          <a:xfrm>
            <a:off x="5619579" y="32489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347797-8475-4858-907F-FF9B65854CB8}"/>
              </a:ext>
            </a:extLst>
          </p:cNvPr>
          <p:cNvSpPr txBox="1"/>
          <p:nvPr/>
        </p:nvSpPr>
        <p:spPr>
          <a:xfrm>
            <a:off x="6051627" y="2726345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…</a:t>
            </a:r>
            <a:endParaRPr lang="ko-KR" altLang="en-US" sz="44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97F3C9F-5085-422C-80C6-CA5514FF5AB5}"/>
              </a:ext>
            </a:extLst>
          </p:cNvPr>
          <p:cNvCxnSpPr>
            <a:cxnSpLocks/>
          </p:cNvCxnSpPr>
          <p:nvPr/>
        </p:nvCxnSpPr>
        <p:spPr>
          <a:xfrm>
            <a:off x="6735122" y="324898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BF4839-BCBB-47F7-AA27-4D6A26954FAB}"/>
              </a:ext>
            </a:extLst>
          </p:cNvPr>
          <p:cNvSpPr/>
          <p:nvPr/>
        </p:nvSpPr>
        <p:spPr>
          <a:xfrm>
            <a:off x="7272536" y="2564904"/>
            <a:ext cx="576064" cy="13681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1" i="0" u="none" strike="noStrike" cap="none" normalizeH="0" baseline="0" dirty="0">
                <a:solidFill>
                  <a:schemeClr val="tx1"/>
                </a:solidFill>
                <a:latin typeface="Arial"/>
                <a:ea typeface="돋움"/>
              </a:rPr>
              <a:t>LSTM</a:t>
            </a:r>
            <a:endParaRPr kumimoji="1" lang="ko-KR" altLang="en-US" sz="1400" b="1" i="0" u="none" strike="noStrike" cap="none" normalizeH="0" baseline="0" dirty="0">
              <a:solidFill>
                <a:schemeClr val="tx1"/>
              </a:solidFill>
              <a:latin typeface="Arial"/>
              <a:ea typeface="돋움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ABE18E-C26A-4FE3-BC1A-F1BE1A721780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7560568" y="2060848"/>
            <a:ext cx="0" cy="377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9625D91-6BC9-4C97-8D94-AF508EB3FE0C}"/>
                  </a:ext>
                </a:extLst>
              </p:cNvPr>
              <p:cNvSpPr/>
              <p:nvPr/>
            </p:nvSpPr>
            <p:spPr>
              <a:xfrm>
                <a:off x="7200528" y="1574217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9625D91-6BC9-4C97-8D94-AF508EB3F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528" y="1574217"/>
                <a:ext cx="720080" cy="48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498A4-4C42-488E-BA60-F3B4A870CB33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560568" y="3933056"/>
            <a:ext cx="0" cy="3774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3499D82-5C54-45ED-93A5-54268F4D6FB0}"/>
                  </a:ext>
                </a:extLst>
              </p:cNvPr>
              <p:cNvSpPr/>
              <p:nvPr/>
            </p:nvSpPr>
            <p:spPr>
              <a:xfrm>
                <a:off x="7200528" y="4437112"/>
                <a:ext cx="720080" cy="4866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</m:ctrlPr>
                        </m:sSubPr>
                        <m:e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𝑵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−</m:t>
                          </m:r>
                          <m:r>
                            <a:rPr kumimoji="1" lang="en-US" altLang="ko-KR" sz="2000" b="1" i="1" u="none" strike="noStrike" cap="none" normalizeH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돋움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400" b="1" i="0" u="none" strike="noStrike" cap="none" normalizeH="0" baseline="0" dirty="0">
                  <a:solidFill>
                    <a:schemeClr val="tx1"/>
                  </a:solidFill>
                  <a:latin typeface="Arial"/>
                  <a:ea typeface="돋움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3499D82-5C54-45ED-93A5-54268F4D6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528" y="4437112"/>
                <a:ext cx="720080" cy="486631"/>
              </a:xfrm>
              <a:prstGeom prst="rect">
                <a:avLst/>
              </a:prstGeom>
              <a:blipFill>
                <a:blip r:embed="rId8"/>
                <a:stretch>
                  <a:fillRect l="-833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DD7BED4-208B-48FA-BF1E-066E71B99F4E}"/>
              </a:ext>
            </a:extLst>
          </p:cNvPr>
          <p:cNvCxnSpPr>
            <a:cxnSpLocks/>
            <a:stCxn id="66" idx="0"/>
            <a:endCxn id="25" idx="2"/>
          </p:cNvCxnSpPr>
          <p:nvPr/>
        </p:nvCxnSpPr>
        <p:spPr>
          <a:xfrm rot="16200000" flipH="1">
            <a:off x="2077778" y="2927469"/>
            <a:ext cx="1758687" cy="2233861"/>
          </a:xfrm>
          <a:prstGeom prst="curvedConnector5">
            <a:avLst>
              <a:gd name="adj1" fmla="val -12998"/>
              <a:gd name="adj2" fmla="val 62966"/>
              <a:gd name="adj3" fmla="val 11299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DF79C6-43D8-4C68-820F-408B38AF77C4}"/>
              </a:ext>
            </a:extLst>
          </p:cNvPr>
          <p:cNvSpPr/>
          <p:nvPr/>
        </p:nvSpPr>
        <p:spPr>
          <a:xfrm>
            <a:off x="972870" y="3655097"/>
            <a:ext cx="1736711" cy="6654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1" i="0" u="none" strike="noStrike" cap="none" normalizeH="0" baseline="0" dirty="0">
                <a:solidFill>
                  <a:schemeClr val="tx1"/>
                </a:solidFill>
                <a:latin typeface="Arial"/>
                <a:ea typeface="돋움"/>
              </a:rPr>
              <a:t>CNN</a:t>
            </a:r>
            <a:endParaRPr kumimoji="1" lang="ko-KR" altLang="en-US" sz="1400" b="1" i="0" u="none" strike="noStrike" cap="none" normalizeH="0" baseline="0" dirty="0">
              <a:solidFill>
                <a:schemeClr val="tx1"/>
              </a:solidFill>
              <a:latin typeface="Arial"/>
              <a:ea typeface="돋움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45ED88-4267-44B6-8545-FD6F90F3C6BA}"/>
              </a:ext>
            </a:extLst>
          </p:cNvPr>
          <p:cNvSpPr txBox="1"/>
          <p:nvPr/>
        </p:nvSpPr>
        <p:spPr>
          <a:xfrm>
            <a:off x="900861" y="3165056"/>
            <a:ext cx="1878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Image to Vector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E30A19-DDAC-440E-804A-26DC17D27301}"/>
              </a:ext>
            </a:extLst>
          </p:cNvPr>
          <p:cNvSpPr txBox="1"/>
          <p:nvPr/>
        </p:nvSpPr>
        <p:spPr>
          <a:xfrm>
            <a:off x="4968925" y="5052060"/>
            <a:ext cx="3093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  <a:r>
              <a:rPr lang="ko-KR" altLang="en-US" dirty="0"/>
              <a:t>에 추가 예정인 모델</a:t>
            </a:r>
            <a:endParaRPr lang="en-US" altLang="ko-KR" dirty="0"/>
          </a:p>
          <a:p>
            <a:r>
              <a:rPr lang="en-US" altLang="ko-KR" dirty="0"/>
              <a:t>- Highway LSTM</a:t>
            </a:r>
          </a:p>
          <a:p>
            <a:r>
              <a:rPr lang="en-US" altLang="ko-KR" dirty="0"/>
              <a:t>- Multi-task Learning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4275A-7327-419C-A716-BE79FAC5D8AD}"/>
              </a:ext>
            </a:extLst>
          </p:cNvPr>
          <p:cNvSpPr txBox="1"/>
          <p:nvPr/>
        </p:nvSpPr>
        <p:spPr>
          <a:xfrm>
            <a:off x="197879" y="1756121"/>
            <a:ext cx="307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  <a:r>
              <a:rPr lang="ko-KR" altLang="en-US" dirty="0"/>
              <a:t>에 추가 예정인 모델</a:t>
            </a:r>
            <a:endParaRPr lang="en-US" altLang="ko-KR" dirty="0"/>
          </a:p>
          <a:p>
            <a:r>
              <a:rPr lang="en-US" altLang="ko-KR" dirty="0"/>
              <a:t>-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328215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D952EE-FF94-4E87-BA65-F46E5E51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데이터</a:t>
            </a:r>
            <a:endParaRPr lang="en-US" altLang="ko-KR" dirty="0"/>
          </a:p>
          <a:p>
            <a:pPr lvl="1"/>
            <a:r>
              <a:rPr lang="en-US" altLang="ko-KR" dirty="0"/>
              <a:t>MS-COCO2015</a:t>
            </a:r>
          </a:p>
          <a:p>
            <a:pPr lvl="2"/>
            <a:r>
              <a:rPr lang="ko-KR" altLang="en-US" dirty="0"/>
              <a:t>이미지 캡션에서 가장 많이 사용되는 데이터 셋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http://cocodataset.org/#download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API</a:t>
            </a:r>
            <a:r>
              <a:rPr lang="ko-KR" altLang="en-US" dirty="0"/>
              <a:t>를 사용하여 손쉽게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 환경</a:t>
            </a:r>
            <a:endParaRPr lang="en-US" altLang="ko-KR" dirty="0"/>
          </a:p>
          <a:p>
            <a:pPr lvl="1"/>
            <a:r>
              <a:rPr lang="en-US" altLang="ko-KR" dirty="0"/>
              <a:t>Ubuntu 16.04</a:t>
            </a:r>
          </a:p>
          <a:p>
            <a:pPr lvl="1"/>
            <a:r>
              <a:rPr lang="en-US" altLang="ko-KR" dirty="0"/>
              <a:t>GTX 1080</a:t>
            </a:r>
          </a:p>
          <a:p>
            <a:pPr lvl="1"/>
            <a:r>
              <a:rPr lang="en-US" altLang="ko-KR" dirty="0"/>
              <a:t>Python 2.x</a:t>
            </a:r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A5120F-41D9-4822-B9B4-7341422C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A660E-B54C-4FE3-90EC-0C06FAD31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 smtClean="0">
                <a:solidFill>
                  <a:srgbClr val="000000"/>
                </a:solidFill>
              </a:rPr>
              <a:pPr>
                <a:defRPr lang="ko-KR"/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75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4C2839-C8E3-4511-83FA-2C7E7521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논문</a:t>
            </a:r>
            <a:endParaRPr lang="en-US" altLang="ko-KR" dirty="0"/>
          </a:p>
          <a:p>
            <a:pPr lvl="1"/>
            <a:r>
              <a:rPr lang="ko-KR" altLang="en-US" sz="1800" dirty="0"/>
              <a:t>이창기</a:t>
            </a:r>
            <a:r>
              <a:rPr lang="en-US" altLang="ko-KR" sz="1800" dirty="0"/>
              <a:t>. (2016). Recurrent Neural Network</a:t>
            </a:r>
            <a:r>
              <a:rPr lang="ko-KR" altLang="en-US" sz="1800" dirty="0"/>
              <a:t>를 이용한 이미지 캡션 생성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정보과학회논문지</a:t>
            </a:r>
            <a:r>
              <a:rPr lang="en-US" altLang="ko-KR" sz="1800" dirty="0"/>
              <a:t>, 43(8), 878-882.</a:t>
            </a:r>
          </a:p>
          <a:p>
            <a:pPr lvl="1"/>
            <a:r>
              <a:rPr lang="en-US" altLang="ko-KR" sz="1800" dirty="0"/>
              <a:t>Rei, Marek. "Semi-supervised Multitask Learning for Sequence Labeling." </a:t>
            </a:r>
            <a:r>
              <a:rPr lang="en-US" altLang="ko-KR" sz="1800" i="1" dirty="0" err="1"/>
              <a:t>arXiv</a:t>
            </a:r>
            <a:r>
              <a:rPr lang="en-US" altLang="ko-KR" sz="1800" i="1" dirty="0"/>
              <a:t> preprint arXiv:1704.07156</a:t>
            </a:r>
            <a:r>
              <a:rPr lang="en-US" altLang="ko-KR" sz="1800" dirty="0"/>
              <a:t> (2017).</a:t>
            </a:r>
          </a:p>
          <a:p>
            <a:pPr lvl="1"/>
            <a:r>
              <a:rPr lang="en-US" altLang="ko-KR" sz="1800" dirty="0"/>
              <a:t>He, </a:t>
            </a:r>
            <a:r>
              <a:rPr lang="en-US" altLang="ko-KR" sz="1800" dirty="0" err="1"/>
              <a:t>Luheng</a:t>
            </a:r>
            <a:r>
              <a:rPr lang="en-US" altLang="ko-KR" sz="1800" dirty="0"/>
              <a:t>, et al. "Deep semantic role labeling: What works and what’s next." </a:t>
            </a:r>
            <a:r>
              <a:rPr lang="en-US" altLang="ko-KR" sz="1800" i="1" dirty="0"/>
              <a:t>Proceedings of the Annual Meeting of the Association for Computational Linguistics</a:t>
            </a:r>
            <a:r>
              <a:rPr lang="en-US" altLang="ko-KR" sz="1800" dirty="0"/>
              <a:t>. 2017.</a:t>
            </a:r>
          </a:p>
          <a:p>
            <a:r>
              <a:rPr lang="ko-KR" altLang="en-US" dirty="0"/>
              <a:t>참고 자료</a:t>
            </a:r>
            <a:endParaRPr lang="en-US" altLang="ko-KR" dirty="0"/>
          </a:p>
          <a:p>
            <a:pPr lvl="1"/>
            <a:r>
              <a:rPr lang="en-US" altLang="ko-KR" sz="1800" dirty="0">
                <a:hlinkClick r:id="rId2"/>
              </a:rPr>
              <a:t>https://github.com/tensorflow/models/tree/master/research/im2txt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3"/>
              </a:rPr>
              <a:t>https://github.com/paarthneekhara/text-to-image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http://cocodataset.org/#download</a:t>
            </a:r>
            <a:endParaRPr lang="en-US" altLang="ko-KR" sz="1800" dirty="0"/>
          </a:p>
          <a:p>
            <a:pPr marL="257175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D2F661-EE67-48BD-A3B7-0625151C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E2DD5-DE9C-4351-8166-3BE526EF0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fld id="{3F14069D-2812-4305-992F-66FDFFA90FF5}" type="slidenum">
              <a:rPr lang="en-US" altLang="ko-KR" smtClean="0">
                <a:solidFill>
                  <a:srgbClr val="000000"/>
                </a:solidFill>
              </a:rPr>
              <a:pPr>
                <a:defRPr lang="ko-KR"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762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>
          <a:xfrm>
            <a:off x="661194" y="1428736"/>
            <a:ext cx="7907250" cy="167622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>
              <a:defRPr lang="ko-KR"/>
            </a:pPr>
            <a:r>
              <a:rPr kumimoji="1" lang="ko-KR" altLang="en-US" sz="3200" b="1" dirty="0">
                <a:solidFill>
                  <a:srgbClr val="000000"/>
                </a:solidFill>
              </a:rPr>
              <a:t>감사합니다</a:t>
            </a:r>
            <a:r>
              <a:rPr kumimoji="1" lang="en-US" altLang="ko-KR" sz="3200" b="1" dirty="0">
                <a:solidFill>
                  <a:srgbClr val="000000"/>
                </a:solidFill>
              </a:rPr>
              <a:t>.</a:t>
            </a:r>
            <a:endParaRPr kumimoji="1" lang="en-US" altLang="ko-KR" sz="4400" b="1" dirty="0">
              <a:solidFill>
                <a:srgbClr val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1" name="직선 연결선 10"/>
          <p:cNvCxnSpPr/>
          <p:nvPr/>
        </p:nvCxnSpPr>
        <p:spPr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4067398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400" b="1" i="0" u="none" strike="noStrike" cap="none" normalizeH="0" baseline="0" smtClean="0">
            <a:solidFill>
              <a:schemeClr val="tx1"/>
            </a:solidFill>
            <a:latin typeface="Arial"/>
            <a:ea typeface="돋움"/>
          </a:defRPr>
        </a:defPPr>
      </a:lstStyle>
    </a:spDef>
    <a:lnDef>
      <a:spPr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400" b="1" i="0" u="none" strike="noStrike" cap="none" normalizeH="0" baseline="0" smtClean="0">
            <a:solidFill>
              <a:schemeClr val="tx1"/>
            </a:solidFill>
            <a:latin typeface="Arial"/>
            <a:ea typeface="돋움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27386</TotalTime>
  <Words>185</Words>
  <Application>Microsoft Office PowerPoint</Application>
  <PresentationFormat>화면 슬라이드 쇼(4:3)</PresentationFormat>
  <Paragraphs>71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mn-ea</vt:lpstr>
      <vt:lpstr>굴림</vt:lpstr>
      <vt:lpstr>돋움</vt:lpstr>
      <vt:lpstr>맑은 고딕</vt:lpstr>
      <vt:lpstr>Arial</vt:lpstr>
      <vt:lpstr>Cambria Math</vt:lpstr>
      <vt:lpstr>Palatino Linotype</vt:lpstr>
      <vt:lpstr>Times New Roman</vt:lpstr>
      <vt:lpstr>Wingdings</vt:lpstr>
      <vt:lpstr>Office 테마</vt:lpstr>
      <vt:lpstr>1_기본 디자인</vt:lpstr>
      <vt:lpstr>PowerPoint 프레젠테이션</vt:lpstr>
      <vt:lpstr>목차</vt:lpstr>
      <vt:lpstr>제안모델</vt:lpstr>
      <vt:lpstr>제안모델</vt:lpstr>
      <vt:lpstr>실험 환경</vt:lpstr>
      <vt:lpstr>참고 자료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KimByoungjae</cp:lastModifiedBy>
  <cp:revision>1344</cp:revision>
  <cp:lastPrinted>2017-11-08T02:49:18Z</cp:lastPrinted>
  <dcterms:created xsi:type="dcterms:W3CDTF">2006-10-05T04:04:58Z</dcterms:created>
  <dcterms:modified xsi:type="dcterms:W3CDTF">2017-11-16T11:13:43Z</dcterms:modified>
</cp:coreProperties>
</file>