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3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hannabasavareddy/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69059" y="4586365"/>
            <a:ext cx="842865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1">
                    <a:lumMod val="95000"/>
                  </a:schemeClr>
                </a:solidFill>
                <a:latin typeface="Arial" pitchFamily="34" charset="0"/>
                <a:cs typeface="Arial" pitchFamily="34" charset="0"/>
              </a:rPr>
              <a:t>CHANNABASAVA REDDY T</a:t>
            </a:r>
            <a:r>
              <a:rPr lang="en-US" sz="2000" b="1" dirty="0">
                <a:solidFill>
                  <a:schemeClr val="bg1">
                    <a:lumMod val="95000"/>
                  </a:schemeClr>
                </a:solidFill>
                <a:latin typeface="Arial"/>
                <a:cs typeface="Arial"/>
              </a:rPr>
              <a:t> </a:t>
            </a:r>
          </a:p>
          <a:p>
            <a:r>
              <a:rPr lang="en-US" sz="2000" b="1" dirty="0">
                <a:solidFill>
                  <a:schemeClr val="accent1">
                    <a:lumMod val="75000"/>
                  </a:schemeClr>
                </a:solidFill>
                <a:latin typeface="Arial"/>
                <a:cs typeface="Arial"/>
              </a:rPr>
              <a:t>College Name: </a:t>
            </a:r>
            <a:r>
              <a:rPr lang="en-US" sz="2000" b="1" dirty="0">
                <a:solidFill>
                  <a:schemeClr val="bg1">
                    <a:lumMod val="95000"/>
                  </a:schemeClr>
                </a:solidFill>
                <a:latin typeface="Arial"/>
                <a:cs typeface="Arial"/>
              </a:rPr>
              <a:t>University of Visvesvaraya College of Engineering</a:t>
            </a:r>
          </a:p>
          <a:p>
            <a:r>
              <a:rPr lang="en-US" sz="2000" b="1" dirty="0">
                <a:solidFill>
                  <a:schemeClr val="accent1">
                    <a:lumMod val="75000"/>
                  </a:schemeClr>
                </a:solidFill>
                <a:latin typeface="Arial"/>
                <a:cs typeface="Arial"/>
              </a:rPr>
              <a:t>Department : </a:t>
            </a:r>
            <a:r>
              <a:rPr lang="en-US" sz="2000" b="1" dirty="0" err="1">
                <a:solidFill>
                  <a:schemeClr val="bg1">
                    <a:lumMod val="95000"/>
                  </a:schemeClr>
                </a:solidFill>
                <a:latin typeface="Arial"/>
                <a:cs typeface="Arial"/>
              </a:rPr>
              <a:t>M.Tech</a:t>
            </a:r>
            <a:r>
              <a:rPr lang="en-US" sz="2000" b="1" dirty="0">
                <a:solidFill>
                  <a:schemeClr val="bg1">
                    <a:lumMod val="95000"/>
                  </a:schemeClr>
                </a:solidFill>
                <a:latin typeface="Arial"/>
                <a:cs typeface="Arial"/>
              </a:rPr>
              <a:t> in </a:t>
            </a:r>
            <a:r>
              <a:rPr lang="en-US" sz="2000" b="1" dirty="0" err="1">
                <a:solidFill>
                  <a:schemeClr val="bg1">
                    <a:lumMod val="95000"/>
                  </a:schemeClr>
                </a:solidFill>
                <a:latin typeface="Arial"/>
                <a:cs typeface="Arial"/>
              </a:rPr>
              <a:t>CyberSecurity</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72F5D863-58BD-60AA-0EE5-C081EE3F0C36}"/>
              </a:ext>
            </a:extLst>
          </p:cNvPr>
          <p:cNvSpPr txBox="1"/>
          <p:nvPr/>
        </p:nvSpPr>
        <p:spPr>
          <a:xfrm>
            <a:off x="581191" y="1779373"/>
            <a:ext cx="10243328"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field of steganography is continually evolving, and there are numerous avenues for future development and research. Extend the project to support not only images but also audio, video, and text files, allowing for a broader range of applications in multimedia steganography. Develop real-time communication tools that incorporate steganography for secure messaging, enabling users to send hidden messages within regular communication channels (e.g., chat applications, emails).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TextBox 5">
            <a:extLst>
              <a:ext uri="{FF2B5EF4-FFF2-40B4-BE49-F238E27FC236}">
                <a16:creationId xmlns:a16="http://schemas.microsoft.com/office/drawing/2014/main" id="{5AC1DF28-F931-E60B-A016-96AF40D7943C}"/>
              </a:ext>
            </a:extLst>
          </p:cNvPr>
          <p:cNvSpPr txBox="1"/>
          <p:nvPr/>
        </p:nvSpPr>
        <p:spPr>
          <a:xfrm>
            <a:off x="581192" y="1556951"/>
            <a:ext cx="11029616"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Develop a robust steganographic method for securely embedding confidential data within digital images without compromising the image quality or revealing the presence of hidden information. Ensure that the embedded data is protected against unauthorized access and extraction, maintaining confidentiality and integrity. Maintain the visual quality of the host image, ensuring that the modifications made for data hiding are imperceptible to the human eye.</a:t>
            </a:r>
          </a:p>
          <a:p>
            <a:br>
              <a:rPr lang="en-US" dirty="0"/>
            </a:b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TextBox 2">
            <a:extLst>
              <a:ext uri="{FF2B5EF4-FFF2-40B4-BE49-F238E27FC236}">
                <a16:creationId xmlns:a16="http://schemas.microsoft.com/office/drawing/2014/main" id="{44506EFC-BCD7-E1E2-1FBF-7523FF9E35DC}"/>
              </a:ext>
            </a:extLst>
          </p:cNvPr>
          <p:cNvSpPr txBox="1"/>
          <p:nvPr/>
        </p:nvSpPr>
        <p:spPr>
          <a:xfrm>
            <a:off x="729049" y="1544595"/>
            <a:ext cx="637608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 CV</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 </a:t>
            </a:r>
            <a:r>
              <a:rPr lang="en-US" sz="2400" dirty="0" err="1">
                <a:latin typeface="Times New Roman" panose="02020603050405020304" pitchFamily="18" charset="0"/>
                <a:cs typeface="Times New Roman" panose="02020603050405020304" pitchFamily="18" charset="0"/>
              </a:rPr>
              <a:t>Idel</a:t>
            </a:r>
            <a:r>
              <a:rPr lang="en-US" sz="2400" dirty="0">
                <a:latin typeface="Times New Roman" panose="02020603050405020304" pitchFamily="18" charset="0"/>
                <a:cs typeface="Times New Roman" panose="02020603050405020304" pitchFamily="18" charset="0"/>
              </a:rPr>
              <a:t> 3.13.2</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Windows Version 7/10/11 etc..</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Tkinter</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FD2D6832-4932-5916-D857-C9B2E9581D67}"/>
              </a:ext>
            </a:extLst>
          </p:cNvPr>
          <p:cNvSpPr txBox="1"/>
          <p:nvPr/>
        </p:nvSpPr>
        <p:spPr>
          <a:xfrm>
            <a:off x="679622" y="1495168"/>
            <a:ext cx="10429102"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Combine traditional steganography with advanced encryption algorithms (e.g., AES, RSA) to enhance data security before embedding it in images.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Support for various image formats (JPEG, PNG, BMP, etc.) and the ability to hide data in different types of media (audio, video) for broader applicability.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an intuitive graphical user interface (GUI) that simplifies the process of embedding and extracting data, making it accessible to non-technical users.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that the application runs seamlessly on multiple platforms (Windows, macOS, Linux) to reach a wider audience.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TextBox 5">
            <a:extLst>
              <a:ext uri="{FF2B5EF4-FFF2-40B4-BE49-F238E27FC236}">
                <a16:creationId xmlns:a16="http://schemas.microsoft.com/office/drawing/2014/main" id="{B74D3BD7-25CB-206A-DB2C-94279C6B327C}"/>
              </a:ext>
            </a:extLst>
          </p:cNvPr>
          <p:cNvSpPr txBox="1"/>
          <p:nvPr/>
        </p:nvSpPr>
        <p:spPr>
          <a:xfrm>
            <a:off x="2916195" y="1615512"/>
            <a:ext cx="8414950" cy="5447645"/>
          </a:xfrm>
          <a:prstGeom prst="rect">
            <a:avLst/>
          </a:prstGeom>
          <a:noFill/>
        </p:spPr>
        <p:txBody>
          <a:bodyPr wrap="square" rtlCol="0">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Cybersecurity Professionals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Ethical Hackers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Forensics Examiners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Government Agencies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Intelligence Services</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Picture 10" descr="A screenshot of a computer&#10;&#10;Description automatically generated">
            <a:extLst>
              <a:ext uri="{FF2B5EF4-FFF2-40B4-BE49-F238E27FC236}">
                <a16:creationId xmlns:a16="http://schemas.microsoft.com/office/drawing/2014/main" id="{7092A7B2-A9A3-AF86-E376-9DC05D10A552}"/>
              </a:ext>
            </a:extLst>
          </p:cNvPr>
          <p:cNvPicPr>
            <a:picLocks noChangeAspect="1"/>
          </p:cNvPicPr>
          <p:nvPr/>
        </p:nvPicPr>
        <p:blipFill>
          <a:blip r:embed="rId2"/>
          <a:stretch>
            <a:fillRect/>
          </a:stretch>
        </p:blipFill>
        <p:spPr>
          <a:xfrm>
            <a:off x="6532159" y="702156"/>
            <a:ext cx="4986741" cy="3772187"/>
          </a:xfrm>
          <a:prstGeom prst="rect">
            <a:avLst/>
          </a:prstGeom>
        </p:spPr>
      </p:pic>
      <p:pic>
        <p:nvPicPr>
          <p:cNvPr id="15" name="Picture 14">
            <a:extLst>
              <a:ext uri="{FF2B5EF4-FFF2-40B4-BE49-F238E27FC236}">
                <a16:creationId xmlns:a16="http://schemas.microsoft.com/office/drawing/2014/main" id="{D84C2D07-29AD-71AE-D778-E12425A68AE7}"/>
              </a:ext>
            </a:extLst>
          </p:cNvPr>
          <p:cNvPicPr>
            <a:picLocks noChangeAspect="1"/>
          </p:cNvPicPr>
          <p:nvPr/>
        </p:nvPicPr>
        <p:blipFill>
          <a:blip r:embed="rId3"/>
          <a:stretch>
            <a:fillRect/>
          </a:stretch>
        </p:blipFill>
        <p:spPr>
          <a:xfrm>
            <a:off x="6532159" y="3009901"/>
            <a:ext cx="4986741" cy="3352800"/>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1CE7CE6C-6DD3-2400-D823-FFFBF630F494}"/>
              </a:ext>
            </a:extLst>
          </p:cNvPr>
          <p:cNvPicPr>
            <a:picLocks noChangeAspect="1"/>
          </p:cNvPicPr>
          <p:nvPr/>
        </p:nvPicPr>
        <p:blipFill>
          <a:blip r:embed="rId4"/>
          <a:stretch>
            <a:fillRect/>
          </a:stretch>
        </p:blipFill>
        <p:spPr>
          <a:xfrm>
            <a:off x="581192" y="3009901"/>
            <a:ext cx="4943969" cy="2779625"/>
          </a:xfrm>
          <a:prstGeom prst="rect">
            <a:avLst/>
          </a:prstGeom>
        </p:spPr>
      </p:pic>
      <p:sp>
        <p:nvSpPr>
          <p:cNvPr id="18" name="TextBox 17">
            <a:extLst>
              <a:ext uri="{FF2B5EF4-FFF2-40B4-BE49-F238E27FC236}">
                <a16:creationId xmlns:a16="http://schemas.microsoft.com/office/drawing/2014/main" id="{5A8994E0-DAF8-BAEA-94F4-05B7618FC87A}"/>
              </a:ext>
            </a:extLst>
          </p:cNvPr>
          <p:cNvSpPr txBox="1"/>
          <p:nvPr/>
        </p:nvSpPr>
        <p:spPr>
          <a:xfrm>
            <a:off x="7793629" y="6362701"/>
            <a:ext cx="2120900" cy="369332"/>
          </a:xfrm>
          <a:prstGeom prst="rect">
            <a:avLst/>
          </a:prstGeom>
          <a:noFill/>
        </p:spPr>
        <p:txBody>
          <a:bodyPr wrap="square" rtlCol="0">
            <a:spAutoFit/>
          </a:bodyPr>
          <a:lstStyle/>
          <a:p>
            <a:r>
              <a:rPr lang="en-US" dirty="0"/>
              <a:t>Encrypted image</a:t>
            </a:r>
          </a:p>
        </p:txBody>
      </p:sp>
      <p:sp>
        <p:nvSpPr>
          <p:cNvPr id="19" name="TextBox 18">
            <a:extLst>
              <a:ext uri="{FF2B5EF4-FFF2-40B4-BE49-F238E27FC236}">
                <a16:creationId xmlns:a16="http://schemas.microsoft.com/office/drawing/2014/main" id="{B4CAD4E3-7649-4B19-67BE-DC49939A9AC0}"/>
              </a:ext>
            </a:extLst>
          </p:cNvPr>
          <p:cNvSpPr txBox="1"/>
          <p:nvPr/>
        </p:nvSpPr>
        <p:spPr>
          <a:xfrm>
            <a:off x="2275479" y="5971178"/>
            <a:ext cx="2603500" cy="369332"/>
          </a:xfrm>
          <a:prstGeom prst="rect">
            <a:avLst/>
          </a:prstGeom>
          <a:noFill/>
        </p:spPr>
        <p:txBody>
          <a:bodyPr wrap="square" rtlCol="0">
            <a:spAutoFit/>
          </a:bodyPr>
          <a:lstStyle/>
          <a:p>
            <a:r>
              <a:rPr lang="en-US" dirty="0"/>
              <a:t>Screenshot 1</a:t>
            </a:r>
          </a:p>
        </p:txBody>
      </p:sp>
      <p:sp>
        <p:nvSpPr>
          <p:cNvPr id="20" name="TextBox 19">
            <a:extLst>
              <a:ext uri="{FF2B5EF4-FFF2-40B4-BE49-F238E27FC236}">
                <a16:creationId xmlns:a16="http://schemas.microsoft.com/office/drawing/2014/main" id="{D5D842EA-35B1-6929-443D-68886AF7F016}"/>
              </a:ext>
            </a:extLst>
          </p:cNvPr>
          <p:cNvSpPr txBox="1"/>
          <p:nvPr/>
        </p:nvSpPr>
        <p:spPr>
          <a:xfrm>
            <a:off x="5295072" y="1751844"/>
            <a:ext cx="1145179" cy="369332"/>
          </a:xfrm>
          <a:prstGeom prst="rect">
            <a:avLst/>
          </a:prstGeom>
          <a:noFill/>
        </p:spPr>
        <p:txBody>
          <a:bodyPr wrap="square" rtlCol="0">
            <a:spAutoFit/>
          </a:bodyPr>
          <a:lstStyle/>
          <a:p>
            <a:r>
              <a:rPr lang="en-US" dirty="0"/>
              <a:t>Output &gt;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a:extLst>
              <a:ext uri="{FF2B5EF4-FFF2-40B4-BE49-F238E27FC236}">
                <a16:creationId xmlns:a16="http://schemas.microsoft.com/office/drawing/2014/main" id="{CAC72949-0A22-A2D7-625C-AC1E445FDDB2}"/>
              </a:ext>
            </a:extLst>
          </p:cNvPr>
          <p:cNvSpPr txBox="1"/>
          <p:nvPr/>
        </p:nvSpPr>
        <p:spPr>
          <a:xfrm>
            <a:off x="581192" y="2172370"/>
            <a:ext cx="10095470" cy="1938992"/>
          </a:xfrm>
          <a:prstGeom prst="rect">
            <a:avLst/>
          </a:prstGeom>
          <a:noFill/>
        </p:spPr>
        <p:txBody>
          <a:bodyPr wrap="square" rtlCol="0">
            <a:spAutoFit/>
          </a:bodyPr>
          <a:lstStyle/>
          <a:p>
            <a:pPr algn="just"/>
            <a:r>
              <a:rPr lang="en-US" sz="2400" dirty="0">
                <a:solidFill>
                  <a:srgbClr val="374151"/>
                </a:solidFill>
                <a:latin typeface="Times New Roman" panose="02020603050405020304" pitchFamily="18" charset="0"/>
                <a:cs typeface="Times New Roman" panose="02020603050405020304" pitchFamily="18" charset="0"/>
              </a:rPr>
              <a:t>T</a:t>
            </a:r>
            <a:r>
              <a:rPr lang="en-US" sz="2400" b="0" i="0" dirty="0">
                <a:solidFill>
                  <a:srgbClr val="374151"/>
                </a:solidFill>
                <a:effectLst/>
                <a:latin typeface="Times New Roman" panose="02020603050405020304" pitchFamily="18" charset="0"/>
                <a:cs typeface="Times New Roman" panose="02020603050405020304" pitchFamily="18" charset="0"/>
              </a:rPr>
              <a:t>he project on secure data hiding in images using steganography addresses the critical need for confidentiality and integrity in digital communications. By developing a robust and efficient steganographic method, we have successfully tackled the challenges outlined in our problem statement, including data security, image quality, capacity, robustness, and detection resistance.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https://github.com/channabasavareddy/Secure-data-hiding-in-images-using-steganography.git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418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Channa basava</cp:lastModifiedBy>
  <cp:revision>37</cp:revision>
  <dcterms:created xsi:type="dcterms:W3CDTF">2021-05-26T16:50:10Z</dcterms:created>
  <dcterms:modified xsi:type="dcterms:W3CDTF">2025-02-20T09:34:31Z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