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3" r:id="rId6"/>
    <p:sldId id="284" r:id="rId7"/>
    <p:sldId id="261" r:id="rId8"/>
    <p:sldId id="276" r:id="rId9"/>
    <p:sldId id="264" r:id="rId10"/>
    <p:sldId id="265" r:id="rId11"/>
    <p:sldId id="269" r:id="rId12"/>
    <p:sldId id="270" r:id="rId13"/>
    <p:sldId id="266" r:id="rId14"/>
    <p:sldId id="271" r:id="rId15"/>
    <p:sldId id="272" r:id="rId16"/>
    <p:sldId id="273" r:id="rId17"/>
    <p:sldId id="282" r:id="rId18"/>
    <p:sldId id="283" r:id="rId19"/>
    <p:sldId id="274" r:id="rId20"/>
    <p:sldId id="275" r:id="rId21"/>
    <p:sldId id="279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810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3978B-BCD6-4978-B710-7EA11049B58C}" type="doc">
      <dgm:prSet loTypeId="urn:microsoft.com/office/officeart/2005/8/layout/lProcess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A4797D-FD0D-4535-AB3A-71F9575763BE}">
      <dgm:prSet phldrT="[Text]" custT="1"/>
      <dgm:spPr/>
      <dgm:t>
        <a:bodyPr/>
        <a:lstStyle/>
        <a:p>
          <a:endParaRPr lang="en-US" sz="9600" dirty="0" smtClean="0"/>
        </a:p>
        <a:p>
          <a:r>
            <a:rPr lang="en-US" sz="6600" dirty="0" smtClean="0"/>
            <a:t>System-Site</a:t>
          </a:r>
        </a:p>
        <a:p>
          <a:endParaRPr lang="en-US" sz="9600" dirty="0"/>
        </a:p>
      </dgm:t>
    </dgm:pt>
    <dgm:pt modelId="{5CD94892-AAE9-482B-8E82-55748E88FA26}" type="parTrans" cxnId="{426454E9-AE36-4C32-94B1-567049BE33F7}">
      <dgm:prSet/>
      <dgm:spPr/>
      <dgm:t>
        <a:bodyPr/>
        <a:lstStyle/>
        <a:p>
          <a:endParaRPr lang="en-US"/>
        </a:p>
      </dgm:t>
    </dgm:pt>
    <dgm:pt modelId="{8465C455-C538-4843-9FF1-A6D5B33D6283}" type="sibTrans" cxnId="{426454E9-AE36-4C32-94B1-567049BE33F7}">
      <dgm:prSet/>
      <dgm:spPr/>
      <dgm:t>
        <a:bodyPr/>
        <a:lstStyle/>
        <a:p>
          <a:endParaRPr lang="en-US"/>
        </a:p>
      </dgm:t>
    </dgm:pt>
    <dgm:pt modelId="{267DF808-14B5-4DDA-976F-2D0C8941F821}">
      <dgm:prSet phldrT="[Text]" custT="1"/>
      <dgm:spPr/>
      <dgm:t>
        <a:bodyPr/>
        <a:lstStyle/>
        <a:p>
          <a:r>
            <a:rPr lang="en-US" sz="2800" i="1" dirty="0" smtClean="0"/>
            <a:t>Shipment Details</a:t>
          </a:r>
        </a:p>
        <a:p>
          <a:r>
            <a:rPr lang="en-US" sz="2000" i="1" dirty="0" smtClean="0"/>
            <a:t>Connote No - Date Dispatched - No of cartons-Order No</a:t>
          </a:r>
          <a:endParaRPr lang="en-US" sz="2000" i="1" dirty="0"/>
        </a:p>
      </dgm:t>
    </dgm:pt>
    <dgm:pt modelId="{3D9B07B5-13D1-4F25-94CD-5715AE573948}" type="parTrans" cxnId="{7FF01E56-B28F-4B89-BF00-CD0262CC20D9}">
      <dgm:prSet/>
      <dgm:spPr/>
      <dgm:t>
        <a:bodyPr/>
        <a:lstStyle/>
        <a:p>
          <a:endParaRPr lang="en-US"/>
        </a:p>
      </dgm:t>
    </dgm:pt>
    <dgm:pt modelId="{F0CE264B-4262-4B73-B12A-E198037F5E39}" type="sibTrans" cxnId="{7FF01E56-B28F-4B89-BF00-CD0262CC20D9}">
      <dgm:prSet/>
      <dgm:spPr/>
      <dgm:t>
        <a:bodyPr/>
        <a:lstStyle/>
        <a:p>
          <a:endParaRPr lang="en-US"/>
        </a:p>
      </dgm:t>
    </dgm:pt>
    <dgm:pt modelId="{A1D65BE4-B232-4AA2-832F-898BBC86E8E6}">
      <dgm:prSet phldrT="[Text]" custT="1"/>
      <dgm:spPr/>
      <dgm:t>
        <a:bodyPr/>
        <a:lstStyle/>
        <a:p>
          <a:r>
            <a:rPr lang="en-US" sz="2800" i="1" dirty="0" smtClean="0"/>
            <a:t>Feedback Reminder</a:t>
          </a:r>
        </a:p>
        <a:p>
          <a:r>
            <a:rPr lang="en-US" sz="2000" i="1" dirty="0" smtClean="0"/>
            <a:t>Reminds Site to give feedback on dispatched orders</a:t>
          </a:r>
          <a:endParaRPr lang="en-US" sz="2000" i="1" dirty="0"/>
        </a:p>
      </dgm:t>
    </dgm:pt>
    <dgm:pt modelId="{DC83C4EA-07A4-4E9B-B5FE-E98DC799F3E7}" type="parTrans" cxnId="{2EBC0788-4B97-40A1-B969-FFBD0485B64F}">
      <dgm:prSet/>
      <dgm:spPr/>
      <dgm:t>
        <a:bodyPr/>
        <a:lstStyle/>
        <a:p>
          <a:endParaRPr lang="en-US"/>
        </a:p>
      </dgm:t>
    </dgm:pt>
    <dgm:pt modelId="{52ACF772-E5F2-48C3-A5E2-0409C43D6C6C}" type="sibTrans" cxnId="{2EBC0788-4B97-40A1-B969-FFBD0485B64F}">
      <dgm:prSet/>
      <dgm:spPr/>
      <dgm:t>
        <a:bodyPr/>
        <a:lstStyle/>
        <a:p>
          <a:endParaRPr lang="en-US"/>
        </a:p>
      </dgm:t>
    </dgm:pt>
    <dgm:pt modelId="{2F1C0FCB-CFAD-484E-A27E-E48DFA71840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sz="2800" i="1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i="1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i="1" dirty="0" smtClean="0"/>
        </a:p>
        <a:p>
          <a:pPr>
            <a:lnSpc>
              <a:spcPct val="100000"/>
            </a:lnSpc>
            <a:spcAft>
              <a:spcPts val="600"/>
            </a:spcAft>
          </a:pPr>
          <a:r>
            <a:rPr lang="en-US" sz="2800" i="1" dirty="0" smtClean="0"/>
            <a:t>Order Reminder</a:t>
          </a:r>
        </a:p>
        <a:p>
          <a:pPr>
            <a:lnSpc>
              <a:spcPct val="100000"/>
            </a:lnSpc>
            <a:spcAft>
              <a:spcPts val="600"/>
            </a:spcAft>
          </a:pPr>
          <a:r>
            <a:rPr lang="en-US" sz="2000" i="1" dirty="0" smtClean="0"/>
            <a:t>Reminds Site to give feedback on dispatched orders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i="1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2800" i="1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200" i="1" dirty="0" smtClean="0"/>
        </a:p>
        <a:p>
          <a:pPr>
            <a:lnSpc>
              <a:spcPct val="90000"/>
            </a:lnSpc>
            <a:spcAft>
              <a:spcPct val="35000"/>
            </a:spcAft>
          </a:pPr>
          <a:endParaRPr lang="en-US" sz="1200" i="1" dirty="0"/>
        </a:p>
      </dgm:t>
    </dgm:pt>
    <dgm:pt modelId="{4064308A-3454-4CEA-928A-136C3BA2DCE9}" type="parTrans" cxnId="{47F0DC3F-B6FD-4770-83EA-24FD28DB9B90}">
      <dgm:prSet/>
      <dgm:spPr/>
      <dgm:t>
        <a:bodyPr/>
        <a:lstStyle/>
        <a:p>
          <a:endParaRPr lang="en-US"/>
        </a:p>
      </dgm:t>
    </dgm:pt>
    <dgm:pt modelId="{6A0854F0-D678-4D28-ABCD-3291D37E5259}" type="sibTrans" cxnId="{47F0DC3F-B6FD-4770-83EA-24FD28DB9B90}">
      <dgm:prSet/>
      <dgm:spPr/>
      <dgm:t>
        <a:bodyPr/>
        <a:lstStyle/>
        <a:p>
          <a:endParaRPr lang="en-US"/>
        </a:p>
      </dgm:t>
    </dgm:pt>
    <dgm:pt modelId="{99A6825F-DE53-4ACE-8F7B-7B607E47B5CF}" type="pres">
      <dgm:prSet presAssocID="{F753978B-BCD6-4978-B710-7EA11049B5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FD5A6-24B1-40F9-B764-EC0E275D2095}" type="pres">
      <dgm:prSet presAssocID="{EAA4797D-FD0D-4535-AB3A-71F9575763BE}" presName="compNode" presStyleCnt="0"/>
      <dgm:spPr/>
    </dgm:pt>
    <dgm:pt modelId="{9D366BD3-3036-4D9F-8B40-17B2E5FEF8E1}" type="pres">
      <dgm:prSet presAssocID="{EAA4797D-FD0D-4535-AB3A-71F9575763BE}" presName="aNode" presStyleLbl="bgShp" presStyleIdx="0" presStyleCnt="1" custLinFactNeighborX="-976" custLinFactNeighborY="-27"/>
      <dgm:spPr/>
      <dgm:t>
        <a:bodyPr/>
        <a:lstStyle/>
        <a:p>
          <a:endParaRPr lang="en-US"/>
        </a:p>
      </dgm:t>
    </dgm:pt>
    <dgm:pt modelId="{7720512F-A889-4ECF-833A-AD0E9950E2B0}" type="pres">
      <dgm:prSet presAssocID="{EAA4797D-FD0D-4535-AB3A-71F9575763BE}" presName="textNode" presStyleLbl="bgShp" presStyleIdx="0" presStyleCnt="1"/>
      <dgm:spPr/>
      <dgm:t>
        <a:bodyPr/>
        <a:lstStyle/>
        <a:p>
          <a:endParaRPr lang="en-US"/>
        </a:p>
      </dgm:t>
    </dgm:pt>
    <dgm:pt modelId="{E3A5BF17-A861-4AB0-8FB3-ACBBDAA2C15E}" type="pres">
      <dgm:prSet presAssocID="{EAA4797D-FD0D-4535-AB3A-71F9575763BE}" presName="compChildNode" presStyleCnt="0"/>
      <dgm:spPr/>
    </dgm:pt>
    <dgm:pt modelId="{379A9025-E84E-4110-929E-56C1B24278D2}" type="pres">
      <dgm:prSet presAssocID="{EAA4797D-FD0D-4535-AB3A-71F9575763BE}" presName="theInnerList" presStyleCnt="0"/>
      <dgm:spPr/>
    </dgm:pt>
    <dgm:pt modelId="{B477EECB-8E11-4DA7-B10C-78CA3E84AEA2}" type="pres">
      <dgm:prSet presAssocID="{267DF808-14B5-4DDA-976F-2D0C8941F821}" presName="childNode" presStyleLbl="node1" presStyleIdx="0" presStyleCnt="3" custScaleX="125122" custScaleY="123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0E25C-9907-4043-AD3D-8EB0C6CE7959}" type="pres">
      <dgm:prSet presAssocID="{267DF808-14B5-4DDA-976F-2D0C8941F821}" presName="aSpace2" presStyleCnt="0"/>
      <dgm:spPr/>
    </dgm:pt>
    <dgm:pt modelId="{02A61C1C-CBCE-4695-995B-7778215D28D5}" type="pres">
      <dgm:prSet presAssocID="{A1D65BE4-B232-4AA2-832F-898BBC86E8E6}" presName="childNode" presStyleLbl="node1" presStyleIdx="1" presStyleCnt="3" custScaleX="125122" custScaleY="139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586A0-5B5D-4CA6-9679-D2CB6AC66C26}" type="pres">
      <dgm:prSet presAssocID="{A1D65BE4-B232-4AA2-832F-898BBC86E8E6}" presName="aSpace2" presStyleCnt="0"/>
      <dgm:spPr/>
    </dgm:pt>
    <dgm:pt modelId="{6515B9B0-72CE-41A5-9742-49E173D31478}" type="pres">
      <dgm:prSet presAssocID="{2F1C0FCB-CFAD-484E-A27E-E48DFA718409}" presName="childNode" presStyleLbl="node1" presStyleIdx="2" presStyleCnt="3" custScaleX="125122" custScaleY="1180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1BCC34-DAF0-4D7E-AD70-F27D157AAAB1}" type="presOf" srcId="{EAA4797D-FD0D-4535-AB3A-71F9575763BE}" destId="{9D366BD3-3036-4D9F-8B40-17B2E5FEF8E1}" srcOrd="0" destOrd="0" presId="urn:microsoft.com/office/officeart/2005/8/layout/lProcess2"/>
    <dgm:cxn modelId="{47F0DC3F-B6FD-4770-83EA-24FD28DB9B90}" srcId="{EAA4797D-FD0D-4535-AB3A-71F9575763BE}" destId="{2F1C0FCB-CFAD-484E-A27E-E48DFA718409}" srcOrd="2" destOrd="0" parTransId="{4064308A-3454-4CEA-928A-136C3BA2DCE9}" sibTransId="{6A0854F0-D678-4D28-ABCD-3291D37E5259}"/>
    <dgm:cxn modelId="{7FF01E56-B28F-4B89-BF00-CD0262CC20D9}" srcId="{EAA4797D-FD0D-4535-AB3A-71F9575763BE}" destId="{267DF808-14B5-4DDA-976F-2D0C8941F821}" srcOrd="0" destOrd="0" parTransId="{3D9B07B5-13D1-4F25-94CD-5715AE573948}" sibTransId="{F0CE264B-4262-4B73-B12A-E198037F5E39}"/>
    <dgm:cxn modelId="{2EBC0788-4B97-40A1-B969-FFBD0485B64F}" srcId="{EAA4797D-FD0D-4535-AB3A-71F9575763BE}" destId="{A1D65BE4-B232-4AA2-832F-898BBC86E8E6}" srcOrd="1" destOrd="0" parTransId="{DC83C4EA-07A4-4E9B-B5FE-E98DC799F3E7}" sibTransId="{52ACF772-E5F2-48C3-A5E2-0409C43D6C6C}"/>
    <dgm:cxn modelId="{426454E9-AE36-4C32-94B1-567049BE33F7}" srcId="{F753978B-BCD6-4978-B710-7EA11049B58C}" destId="{EAA4797D-FD0D-4535-AB3A-71F9575763BE}" srcOrd="0" destOrd="0" parTransId="{5CD94892-AAE9-482B-8E82-55748E88FA26}" sibTransId="{8465C455-C538-4843-9FF1-A6D5B33D6283}"/>
    <dgm:cxn modelId="{43DB1C21-4831-4957-A6CE-18CA71050FB3}" type="presOf" srcId="{F753978B-BCD6-4978-B710-7EA11049B58C}" destId="{99A6825F-DE53-4ACE-8F7B-7B607E47B5CF}" srcOrd="0" destOrd="0" presId="urn:microsoft.com/office/officeart/2005/8/layout/lProcess2"/>
    <dgm:cxn modelId="{6DBF52E4-E1F3-42A0-98C9-FF567087A2DF}" type="presOf" srcId="{EAA4797D-FD0D-4535-AB3A-71F9575763BE}" destId="{7720512F-A889-4ECF-833A-AD0E9950E2B0}" srcOrd="1" destOrd="0" presId="urn:microsoft.com/office/officeart/2005/8/layout/lProcess2"/>
    <dgm:cxn modelId="{FFCC214D-232B-42CC-8628-ADF44D61E472}" type="presOf" srcId="{267DF808-14B5-4DDA-976F-2D0C8941F821}" destId="{B477EECB-8E11-4DA7-B10C-78CA3E84AEA2}" srcOrd="0" destOrd="0" presId="urn:microsoft.com/office/officeart/2005/8/layout/lProcess2"/>
    <dgm:cxn modelId="{9A604A4B-B122-412C-8FD7-535C45623E6D}" type="presOf" srcId="{A1D65BE4-B232-4AA2-832F-898BBC86E8E6}" destId="{02A61C1C-CBCE-4695-995B-7778215D28D5}" srcOrd="0" destOrd="0" presId="urn:microsoft.com/office/officeart/2005/8/layout/lProcess2"/>
    <dgm:cxn modelId="{51352EED-26F9-4048-AB2B-9D81C4518F53}" type="presOf" srcId="{2F1C0FCB-CFAD-484E-A27E-E48DFA718409}" destId="{6515B9B0-72CE-41A5-9742-49E173D31478}" srcOrd="0" destOrd="0" presId="urn:microsoft.com/office/officeart/2005/8/layout/lProcess2"/>
    <dgm:cxn modelId="{E5A80A9F-CB6C-4484-A70A-F5BE013C9364}" type="presParOf" srcId="{99A6825F-DE53-4ACE-8F7B-7B607E47B5CF}" destId="{946FD5A6-24B1-40F9-B764-EC0E275D2095}" srcOrd="0" destOrd="0" presId="urn:microsoft.com/office/officeart/2005/8/layout/lProcess2"/>
    <dgm:cxn modelId="{C3D53203-6F15-421B-ABE2-718320744F08}" type="presParOf" srcId="{946FD5A6-24B1-40F9-B764-EC0E275D2095}" destId="{9D366BD3-3036-4D9F-8B40-17B2E5FEF8E1}" srcOrd="0" destOrd="0" presId="urn:microsoft.com/office/officeart/2005/8/layout/lProcess2"/>
    <dgm:cxn modelId="{F2F5AB4A-7727-44F8-B395-CE9B01B6AE34}" type="presParOf" srcId="{946FD5A6-24B1-40F9-B764-EC0E275D2095}" destId="{7720512F-A889-4ECF-833A-AD0E9950E2B0}" srcOrd="1" destOrd="0" presId="urn:microsoft.com/office/officeart/2005/8/layout/lProcess2"/>
    <dgm:cxn modelId="{E15D7E61-C34B-4809-9D1F-8402565D002E}" type="presParOf" srcId="{946FD5A6-24B1-40F9-B764-EC0E275D2095}" destId="{E3A5BF17-A861-4AB0-8FB3-ACBBDAA2C15E}" srcOrd="2" destOrd="0" presId="urn:microsoft.com/office/officeart/2005/8/layout/lProcess2"/>
    <dgm:cxn modelId="{8AF91FA0-EEAE-460D-BE22-595F23F13789}" type="presParOf" srcId="{E3A5BF17-A861-4AB0-8FB3-ACBBDAA2C15E}" destId="{379A9025-E84E-4110-929E-56C1B24278D2}" srcOrd="0" destOrd="0" presId="urn:microsoft.com/office/officeart/2005/8/layout/lProcess2"/>
    <dgm:cxn modelId="{2D26E28B-A926-4038-B46F-86CD631F20DE}" type="presParOf" srcId="{379A9025-E84E-4110-929E-56C1B24278D2}" destId="{B477EECB-8E11-4DA7-B10C-78CA3E84AEA2}" srcOrd="0" destOrd="0" presId="urn:microsoft.com/office/officeart/2005/8/layout/lProcess2"/>
    <dgm:cxn modelId="{9EC6E105-B588-4B37-8656-4AD64D5C5CC8}" type="presParOf" srcId="{379A9025-E84E-4110-929E-56C1B24278D2}" destId="{8870E25C-9907-4043-AD3D-8EB0C6CE7959}" srcOrd="1" destOrd="0" presId="urn:microsoft.com/office/officeart/2005/8/layout/lProcess2"/>
    <dgm:cxn modelId="{07144E5E-FE05-4B31-BEEB-476B60AD6BC8}" type="presParOf" srcId="{379A9025-E84E-4110-929E-56C1B24278D2}" destId="{02A61C1C-CBCE-4695-995B-7778215D28D5}" srcOrd="2" destOrd="0" presId="urn:microsoft.com/office/officeart/2005/8/layout/lProcess2"/>
    <dgm:cxn modelId="{5401AD49-40CB-409F-BF4F-988A2C15B1C1}" type="presParOf" srcId="{379A9025-E84E-4110-929E-56C1B24278D2}" destId="{0AD586A0-5B5D-4CA6-9679-D2CB6AC66C26}" srcOrd="3" destOrd="0" presId="urn:microsoft.com/office/officeart/2005/8/layout/lProcess2"/>
    <dgm:cxn modelId="{920C8939-23A0-4624-B7CE-D099C1D466D3}" type="presParOf" srcId="{379A9025-E84E-4110-929E-56C1B24278D2}" destId="{6515B9B0-72CE-41A5-9742-49E173D3147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3978B-BCD6-4978-B710-7EA11049B58C}" type="doc">
      <dgm:prSet loTypeId="urn:microsoft.com/office/officeart/2005/8/layout/lProcess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A4797D-FD0D-4535-AB3A-71F9575763BE}">
      <dgm:prSet phldrT="[Text]" custT="1"/>
      <dgm:spPr/>
      <dgm:t>
        <a:bodyPr/>
        <a:lstStyle/>
        <a:p>
          <a:r>
            <a:rPr lang="en-US" sz="6600" dirty="0" smtClean="0"/>
            <a:t>Site-System</a:t>
          </a:r>
          <a:endParaRPr lang="en-US" sz="6600" dirty="0"/>
        </a:p>
      </dgm:t>
    </dgm:pt>
    <dgm:pt modelId="{5CD94892-AAE9-482B-8E82-55748E88FA26}" type="parTrans" cxnId="{426454E9-AE36-4C32-94B1-567049BE33F7}">
      <dgm:prSet/>
      <dgm:spPr/>
      <dgm:t>
        <a:bodyPr/>
        <a:lstStyle/>
        <a:p>
          <a:endParaRPr lang="en-US"/>
        </a:p>
      </dgm:t>
    </dgm:pt>
    <dgm:pt modelId="{8465C455-C538-4843-9FF1-A6D5B33D6283}" type="sibTrans" cxnId="{426454E9-AE36-4C32-94B1-567049BE33F7}">
      <dgm:prSet/>
      <dgm:spPr/>
      <dgm:t>
        <a:bodyPr/>
        <a:lstStyle/>
        <a:p>
          <a:endParaRPr lang="en-US"/>
        </a:p>
      </dgm:t>
    </dgm:pt>
    <dgm:pt modelId="{2F1C0FCB-CFAD-484E-A27E-E48DFA71840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b="0" i="1" dirty="0" smtClean="0"/>
            <a:t>Received Orders: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b="0" i="1" dirty="0" smtClean="0"/>
            <a:t>y/yes/received/r- Number of cartons </a:t>
          </a:r>
        </a:p>
        <a:p>
          <a:pPr>
            <a:lnSpc>
              <a:spcPct val="90000"/>
            </a:lnSpc>
            <a:spcAft>
              <a:spcPct val="35000"/>
            </a:spcAft>
          </a:pPr>
          <a:endParaRPr lang="en-US" sz="1200" dirty="0"/>
        </a:p>
      </dgm:t>
    </dgm:pt>
    <dgm:pt modelId="{4064308A-3454-4CEA-928A-136C3BA2DCE9}" type="parTrans" cxnId="{47F0DC3F-B6FD-4770-83EA-24FD28DB9B90}">
      <dgm:prSet/>
      <dgm:spPr/>
      <dgm:t>
        <a:bodyPr/>
        <a:lstStyle/>
        <a:p>
          <a:endParaRPr lang="en-US"/>
        </a:p>
      </dgm:t>
    </dgm:pt>
    <dgm:pt modelId="{6A0854F0-D678-4D28-ABCD-3291D37E5259}" type="sibTrans" cxnId="{47F0DC3F-B6FD-4770-83EA-24FD28DB9B90}">
      <dgm:prSet/>
      <dgm:spPr/>
      <dgm:t>
        <a:bodyPr/>
        <a:lstStyle/>
        <a:p>
          <a:endParaRPr lang="en-US"/>
        </a:p>
      </dgm:t>
    </dgm:pt>
    <dgm:pt modelId="{FC3E8CCA-022A-4CF8-9EB5-71E97D9A32F1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i="1" smtClean="0"/>
            <a:t>Orders Not Received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i="1" smtClean="0"/>
            <a:t>l/lost/no/n-Number </a:t>
          </a:r>
          <a:r>
            <a:rPr lang="en-US" sz="2400" i="1" smtClean="0"/>
            <a:t>of cartons</a:t>
          </a:r>
          <a:endParaRPr lang="en-US" sz="2400" i="1" dirty="0" smtClean="0"/>
        </a:p>
      </dgm:t>
    </dgm:pt>
    <dgm:pt modelId="{2E39AFA4-15F9-4F88-96E6-AC52C03E915D}" type="parTrans" cxnId="{A88FB217-7BC0-4DD0-8D21-27B5D4207075}">
      <dgm:prSet/>
      <dgm:spPr/>
      <dgm:t>
        <a:bodyPr/>
        <a:lstStyle/>
        <a:p>
          <a:endParaRPr lang="en-US"/>
        </a:p>
      </dgm:t>
    </dgm:pt>
    <dgm:pt modelId="{1CF96487-3C0E-407A-8CEA-8B22DC8EE789}" type="sibTrans" cxnId="{A88FB217-7BC0-4DD0-8D21-27B5D4207075}">
      <dgm:prSet/>
      <dgm:spPr/>
      <dgm:t>
        <a:bodyPr/>
        <a:lstStyle/>
        <a:p>
          <a:endParaRPr lang="en-US"/>
        </a:p>
      </dgm:t>
    </dgm:pt>
    <dgm:pt modelId="{33CF0D9E-2911-40C8-A188-973CA74A0464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800" i="1" smtClean="0"/>
            <a:t>Partially Received Order 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i="1" smtClean="0"/>
            <a:t>p/partial-Number of cartons</a:t>
          </a:r>
          <a:endParaRPr lang="en-US" sz="2000" i="1" dirty="0" smtClean="0"/>
        </a:p>
      </dgm:t>
    </dgm:pt>
    <dgm:pt modelId="{6A90CEED-CD44-4D63-9133-B1E9EFD93A9D}" type="parTrans" cxnId="{08F1D582-8999-4619-B10A-4A4DDC3C2810}">
      <dgm:prSet/>
      <dgm:spPr/>
      <dgm:t>
        <a:bodyPr/>
        <a:lstStyle/>
        <a:p>
          <a:endParaRPr lang="en-US"/>
        </a:p>
      </dgm:t>
    </dgm:pt>
    <dgm:pt modelId="{EAE60ACA-24EE-4772-AC13-3DE8AAF9FCD8}" type="sibTrans" cxnId="{08F1D582-8999-4619-B10A-4A4DDC3C2810}">
      <dgm:prSet/>
      <dgm:spPr/>
      <dgm:t>
        <a:bodyPr/>
        <a:lstStyle/>
        <a:p>
          <a:endParaRPr lang="en-US"/>
        </a:p>
      </dgm:t>
    </dgm:pt>
    <dgm:pt modelId="{99A6825F-DE53-4ACE-8F7B-7B607E47B5CF}" type="pres">
      <dgm:prSet presAssocID="{F753978B-BCD6-4978-B710-7EA11049B58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6FD5A6-24B1-40F9-B764-EC0E275D2095}" type="pres">
      <dgm:prSet presAssocID="{EAA4797D-FD0D-4535-AB3A-71F9575763BE}" presName="compNode" presStyleCnt="0"/>
      <dgm:spPr/>
    </dgm:pt>
    <dgm:pt modelId="{9D366BD3-3036-4D9F-8B40-17B2E5FEF8E1}" type="pres">
      <dgm:prSet presAssocID="{EAA4797D-FD0D-4535-AB3A-71F9575763BE}" presName="aNode" presStyleLbl="bgShp" presStyleIdx="0" presStyleCnt="1" custLinFactNeighborX="853"/>
      <dgm:spPr/>
      <dgm:t>
        <a:bodyPr/>
        <a:lstStyle/>
        <a:p>
          <a:endParaRPr lang="en-US"/>
        </a:p>
      </dgm:t>
    </dgm:pt>
    <dgm:pt modelId="{7720512F-A889-4ECF-833A-AD0E9950E2B0}" type="pres">
      <dgm:prSet presAssocID="{EAA4797D-FD0D-4535-AB3A-71F9575763BE}" presName="textNode" presStyleLbl="bgShp" presStyleIdx="0" presStyleCnt="1"/>
      <dgm:spPr/>
      <dgm:t>
        <a:bodyPr/>
        <a:lstStyle/>
        <a:p>
          <a:endParaRPr lang="en-US"/>
        </a:p>
      </dgm:t>
    </dgm:pt>
    <dgm:pt modelId="{E3A5BF17-A861-4AB0-8FB3-ACBBDAA2C15E}" type="pres">
      <dgm:prSet presAssocID="{EAA4797D-FD0D-4535-AB3A-71F9575763BE}" presName="compChildNode" presStyleCnt="0"/>
      <dgm:spPr/>
    </dgm:pt>
    <dgm:pt modelId="{379A9025-E84E-4110-929E-56C1B24278D2}" type="pres">
      <dgm:prSet presAssocID="{EAA4797D-FD0D-4535-AB3A-71F9575763BE}" presName="theInnerList" presStyleCnt="0"/>
      <dgm:spPr/>
    </dgm:pt>
    <dgm:pt modelId="{6515B9B0-72CE-41A5-9742-49E173D31478}" type="pres">
      <dgm:prSet presAssocID="{2F1C0FCB-CFAD-484E-A27E-E48DFA718409}" presName="childNode" presStyleLbl="node1" presStyleIdx="0" presStyleCnt="3" custScaleX="125122" custScaleY="2000000" custLinFactY="-100000" custLinFactNeighborX="0" custLinFactNeighborY="-1082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5BB76-F09F-4B22-9C2D-B02FC8567793}" type="pres">
      <dgm:prSet presAssocID="{2F1C0FCB-CFAD-484E-A27E-E48DFA718409}" presName="aSpace2" presStyleCnt="0"/>
      <dgm:spPr/>
    </dgm:pt>
    <dgm:pt modelId="{5DCA87EC-BD00-46B7-BAAF-61511087F720}" type="pres">
      <dgm:prSet presAssocID="{FC3E8CCA-022A-4CF8-9EB5-71E97D9A32F1}" presName="childNode" presStyleLbl="node1" presStyleIdx="1" presStyleCnt="3" custScaleX="125122" custScaleY="2000000" custLinFactNeighborX="0" custLinFactNeighborY="11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0EEBA-C3F5-4F82-A8F4-6D11953CA0C1}" type="pres">
      <dgm:prSet presAssocID="{FC3E8CCA-022A-4CF8-9EB5-71E97D9A32F1}" presName="aSpace2" presStyleCnt="0"/>
      <dgm:spPr/>
    </dgm:pt>
    <dgm:pt modelId="{8F7EA419-1884-4A4D-BBFF-A15A398A210D}" type="pres">
      <dgm:prSet presAssocID="{33CF0D9E-2911-40C8-A188-973CA74A0464}" presName="childNode" presStyleLbl="node1" presStyleIdx="2" presStyleCnt="3" custScaleX="125122" custScaleY="2000000" custLinFactY="100000" custLinFactNeighborX="0" custLinFactNeighborY="1310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1D582-8999-4619-B10A-4A4DDC3C2810}" srcId="{EAA4797D-FD0D-4535-AB3A-71F9575763BE}" destId="{33CF0D9E-2911-40C8-A188-973CA74A0464}" srcOrd="2" destOrd="0" parTransId="{6A90CEED-CD44-4D63-9133-B1E9EFD93A9D}" sibTransId="{EAE60ACA-24EE-4772-AC13-3DE8AAF9FCD8}"/>
    <dgm:cxn modelId="{A88FB217-7BC0-4DD0-8D21-27B5D4207075}" srcId="{EAA4797D-FD0D-4535-AB3A-71F9575763BE}" destId="{FC3E8CCA-022A-4CF8-9EB5-71E97D9A32F1}" srcOrd="1" destOrd="0" parTransId="{2E39AFA4-15F9-4F88-96E6-AC52C03E915D}" sibTransId="{1CF96487-3C0E-407A-8CEA-8B22DC8EE789}"/>
    <dgm:cxn modelId="{47F0DC3F-B6FD-4770-83EA-24FD28DB9B90}" srcId="{EAA4797D-FD0D-4535-AB3A-71F9575763BE}" destId="{2F1C0FCB-CFAD-484E-A27E-E48DFA718409}" srcOrd="0" destOrd="0" parTransId="{4064308A-3454-4CEA-928A-136C3BA2DCE9}" sibTransId="{6A0854F0-D678-4D28-ABCD-3291D37E5259}"/>
    <dgm:cxn modelId="{1E251F58-ABD3-482A-B2CA-C6003A8A61AC}" type="presOf" srcId="{33CF0D9E-2911-40C8-A188-973CA74A0464}" destId="{8F7EA419-1884-4A4D-BBFF-A15A398A210D}" srcOrd="0" destOrd="0" presId="urn:microsoft.com/office/officeart/2005/8/layout/lProcess2"/>
    <dgm:cxn modelId="{426454E9-AE36-4C32-94B1-567049BE33F7}" srcId="{F753978B-BCD6-4978-B710-7EA11049B58C}" destId="{EAA4797D-FD0D-4535-AB3A-71F9575763BE}" srcOrd="0" destOrd="0" parTransId="{5CD94892-AAE9-482B-8E82-55748E88FA26}" sibTransId="{8465C455-C538-4843-9FF1-A6D5B33D6283}"/>
    <dgm:cxn modelId="{2CC04A0E-10E9-42F7-B261-9BD7DA9F96A1}" type="presOf" srcId="{F753978B-BCD6-4978-B710-7EA11049B58C}" destId="{99A6825F-DE53-4ACE-8F7B-7B607E47B5CF}" srcOrd="0" destOrd="0" presId="urn:microsoft.com/office/officeart/2005/8/layout/lProcess2"/>
    <dgm:cxn modelId="{BB11E946-3DFD-4109-ADF6-63E82DF9E44B}" type="presOf" srcId="{EAA4797D-FD0D-4535-AB3A-71F9575763BE}" destId="{9D366BD3-3036-4D9F-8B40-17B2E5FEF8E1}" srcOrd="0" destOrd="0" presId="urn:microsoft.com/office/officeart/2005/8/layout/lProcess2"/>
    <dgm:cxn modelId="{02D8A39D-CFFB-4A18-8CF2-D7FC9ADADFC8}" type="presOf" srcId="{2F1C0FCB-CFAD-484E-A27E-E48DFA718409}" destId="{6515B9B0-72CE-41A5-9742-49E173D31478}" srcOrd="0" destOrd="0" presId="urn:microsoft.com/office/officeart/2005/8/layout/lProcess2"/>
    <dgm:cxn modelId="{7593BF22-413D-406E-AB2F-87C8B197D544}" type="presOf" srcId="{EAA4797D-FD0D-4535-AB3A-71F9575763BE}" destId="{7720512F-A889-4ECF-833A-AD0E9950E2B0}" srcOrd="1" destOrd="0" presId="urn:microsoft.com/office/officeart/2005/8/layout/lProcess2"/>
    <dgm:cxn modelId="{92D990C2-3FB7-4154-A8E7-2EAFB014D73C}" type="presOf" srcId="{FC3E8CCA-022A-4CF8-9EB5-71E97D9A32F1}" destId="{5DCA87EC-BD00-46B7-BAAF-61511087F720}" srcOrd="0" destOrd="0" presId="urn:microsoft.com/office/officeart/2005/8/layout/lProcess2"/>
    <dgm:cxn modelId="{93379BBF-910E-4114-9BE0-5ED2AAEE0B73}" type="presParOf" srcId="{99A6825F-DE53-4ACE-8F7B-7B607E47B5CF}" destId="{946FD5A6-24B1-40F9-B764-EC0E275D2095}" srcOrd="0" destOrd="0" presId="urn:microsoft.com/office/officeart/2005/8/layout/lProcess2"/>
    <dgm:cxn modelId="{DC93945C-57A4-4A6F-BD50-0B6609A25C88}" type="presParOf" srcId="{946FD5A6-24B1-40F9-B764-EC0E275D2095}" destId="{9D366BD3-3036-4D9F-8B40-17B2E5FEF8E1}" srcOrd="0" destOrd="0" presId="urn:microsoft.com/office/officeart/2005/8/layout/lProcess2"/>
    <dgm:cxn modelId="{64D90991-E0BA-427E-BCFA-7FE53C29C4E4}" type="presParOf" srcId="{946FD5A6-24B1-40F9-B764-EC0E275D2095}" destId="{7720512F-A889-4ECF-833A-AD0E9950E2B0}" srcOrd="1" destOrd="0" presId="urn:microsoft.com/office/officeart/2005/8/layout/lProcess2"/>
    <dgm:cxn modelId="{C30350A5-1143-4A4C-AC92-149B22C3ECED}" type="presParOf" srcId="{946FD5A6-24B1-40F9-B764-EC0E275D2095}" destId="{E3A5BF17-A861-4AB0-8FB3-ACBBDAA2C15E}" srcOrd="2" destOrd="0" presId="urn:microsoft.com/office/officeart/2005/8/layout/lProcess2"/>
    <dgm:cxn modelId="{B2FECE5F-2700-463F-95E9-970B6F8F604E}" type="presParOf" srcId="{E3A5BF17-A861-4AB0-8FB3-ACBBDAA2C15E}" destId="{379A9025-E84E-4110-929E-56C1B24278D2}" srcOrd="0" destOrd="0" presId="urn:microsoft.com/office/officeart/2005/8/layout/lProcess2"/>
    <dgm:cxn modelId="{F915E639-9106-4254-8086-A2D253A7FAC1}" type="presParOf" srcId="{379A9025-E84E-4110-929E-56C1B24278D2}" destId="{6515B9B0-72CE-41A5-9742-49E173D31478}" srcOrd="0" destOrd="0" presId="urn:microsoft.com/office/officeart/2005/8/layout/lProcess2"/>
    <dgm:cxn modelId="{34E28EAB-2B3F-4F3C-A270-DF0EB80E5033}" type="presParOf" srcId="{379A9025-E84E-4110-929E-56C1B24278D2}" destId="{FB55BB76-F09F-4B22-9C2D-B02FC8567793}" srcOrd="1" destOrd="0" presId="urn:microsoft.com/office/officeart/2005/8/layout/lProcess2"/>
    <dgm:cxn modelId="{BD88A2E6-F02A-4DFF-8554-D44CE5FA645A}" type="presParOf" srcId="{379A9025-E84E-4110-929E-56C1B24278D2}" destId="{5DCA87EC-BD00-46B7-BAAF-61511087F720}" srcOrd="2" destOrd="0" presId="urn:microsoft.com/office/officeart/2005/8/layout/lProcess2"/>
    <dgm:cxn modelId="{13F94064-E9CB-4DE2-8AD5-00108C73225D}" type="presParOf" srcId="{379A9025-E84E-4110-929E-56C1B24278D2}" destId="{E950EEBA-C3F5-4F82-A8F4-6D11953CA0C1}" srcOrd="3" destOrd="0" presId="urn:microsoft.com/office/officeart/2005/8/layout/lProcess2"/>
    <dgm:cxn modelId="{7CE7F9B0-804B-4EE2-AA94-82468F9CE74F}" type="presParOf" srcId="{379A9025-E84E-4110-929E-56C1B24278D2}" destId="{8F7EA419-1884-4A4D-BBFF-A15A398A210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D58D8-783C-46DF-8C13-A47FB79D3E2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2C7A-3E3E-44CC-92DB-9BE618C6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2C7A-3E3E-44CC-92DB-9BE618C6A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62DDE4E-BBB8-4136-8E55-33841DF461EA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9D1B717-DDD3-4004-804E-FC1B7E2E93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emplates/Order%20Template%20Drug%20&amp;%20Test%20Kits.xls" TargetMode="External"/><Relationship Id="rId2" Type="http://schemas.openxmlformats.org/officeDocument/2006/relationships/hyperlink" Target="Order%20Template.x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Templates/Heduru%20Order%2009%20Dec%202015.xls" TargetMode="External"/><Relationship Id="rId4" Type="http://schemas.openxmlformats.org/officeDocument/2006/relationships/hyperlink" Target="Templates/Order%20Template%20HIV%20Test%20Kits%20and%20Lab%20Commodities.xl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52.76.199.14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104" y="533401"/>
            <a:ext cx="7237296" cy="2514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HIV Program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Supply Chain Management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666" y="3200400"/>
            <a:ext cx="7541153" cy="2057400"/>
          </a:xfrm>
        </p:spPr>
        <p:txBody>
          <a:bodyPr>
            <a:normAutofit fontScale="92500" lnSpcReduction="20000"/>
          </a:bodyPr>
          <a:lstStyle/>
          <a:p>
            <a:endParaRPr lang="en-US" sz="3200" dirty="0" smtClean="0"/>
          </a:p>
          <a:p>
            <a:r>
              <a:rPr lang="en-US" sz="4600" dirty="0" smtClean="0">
                <a:solidFill>
                  <a:schemeClr val="bg1"/>
                </a:solidFill>
              </a:rPr>
              <a:t>Logistics Ordering Tool</a:t>
            </a:r>
          </a:p>
          <a:p>
            <a:r>
              <a:rPr lang="en-US" sz="3100" dirty="0" smtClean="0">
                <a:solidFill>
                  <a:schemeClr val="bg1"/>
                </a:solidFill>
              </a:rPr>
              <a:t>14 December 2015</a:t>
            </a:r>
          </a:p>
          <a:p>
            <a:r>
              <a:rPr lang="en-US" sz="3100" dirty="0" smtClean="0">
                <a:solidFill>
                  <a:schemeClr val="bg1"/>
                </a:solidFill>
              </a:rPr>
              <a:t>Port Moresby, Papua New Guinea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25" y="342900"/>
            <a:ext cx="106605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5" y="342900"/>
            <a:ext cx="114299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1" y="5943600"/>
            <a:ext cx="4343400" cy="718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6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458199" cy="4030134"/>
          </a:xfrm>
        </p:spPr>
        <p:txBody>
          <a:bodyPr/>
          <a:lstStyle/>
          <a:p>
            <a:r>
              <a:rPr lang="en-US" dirty="0" smtClean="0"/>
              <a:t>Site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/>
          <a:lstStyle/>
          <a:p>
            <a:r>
              <a:rPr lang="en-US" dirty="0" smtClean="0"/>
              <a:t>PROCEDURE-SITE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t="11356" r="13438" b="25683"/>
          <a:stretch/>
        </p:blipFill>
        <p:spPr bwMode="auto">
          <a:xfrm>
            <a:off x="304800" y="3286989"/>
            <a:ext cx="6705600" cy="3335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2800" y="3275098"/>
            <a:ext cx="1676400" cy="3304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1.  Type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 Username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 (Site Name)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Password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 ( Nominated)</a:t>
            </a: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2.  Sign in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4" r="9439" b="64702"/>
          <a:stretch/>
        </p:blipFill>
        <p:spPr bwMode="auto">
          <a:xfrm>
            <a:off x="304800" y="2362200"/>
            <a:ext cx="5559102" cy="900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PROCEDURE-SITE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737" r="12710" b="21109"/>
          <a:stretch/>
        </p:blipFill>
        <p:spPr bwMode="auto">
          <a:xfrm>
            <a:off x="304800" y="3609832"/>
            <a:ext cx="5562600" cy="3248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8400" y="2590800"/>
            <a:ext cx="2514600" cy="3956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3. Click 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Download </a:t>
            </a:r>
            <a:r>
              <a:rPr lang="en-US" dirty="0" smtClean="0">
                <a:solidFill>
                  <a:schemeClr val="tx2"/>
                </a:solidFill>
              </a:rPr>
              <a:t>template</a:t>
            </a: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4. Open With Excel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5. Press OK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24600" y="3276600"/>
            <a:ext cx="2743200" cy="259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800" dirty="0" smtClean="0">
              <a:hlinkClick r:id="rId2" action="ppaction://hlinkfile"/>
            </a:endParaRPr>
          </a:p>
          <a:p>
            <a:r>
              <a:rPr lang="en-US" sz="2300" dirty="0" smtClean="0">
                <a:hlinkClick r:id="rId3" action="ppaction://hlinkfile"/>
              </a:rPr>
              <a:t>Templates\Order Template Drug &amp; Test Kits.xls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dirty="0" smtClean="0">
                <a:hlinkClick r:id="rId4" action="ppaction://hlinkfile"/>
              </a:rPr>
              <a:t>Templates\Order Template HIV Test Kits and Lab Commodities.xls</a:t>
            </a:r>
            <a:endParaRPr lang="en-US" sz="2300" dirty="0" smtClean="0"/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dirty="0" smtClean="0">
                <a:hlinkClick r:id="rId5" action="ppaction://hlinkfile"/>
              </a:rPr>
              <a:t>Templates\</a:t>
            </a:r>
            <a:r>
              <a:rPr lang="en-US" sz="2300" dirty="0" err="1" smtClean="0">
                <a:hlinkClick r:id="rId5" action="ppaction://hlinkfile"/>
              </a:rPr>
              <a:t>Heduru</a:t>
            </a:r>
            <a:r>
              <a:rPr lang="en-US" sz="2300" dirty="0" smtClean="0">
                <a:hlinkClick r:id="rId5" action="ppaction://hlinkfile"/>
              </a:rPr>
              <a:t> Order 09 Dec 2015.xls</a:t>
            </a:r>
            <a:endParaRPr lang="en-US" sz="2300" dirty="0" smtClean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PROCEDURE-SITE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3" t="28441" r="4871" b="7791"/>
          <a:stretch/>
        </p:blipFill>
        <p:spPr bwMode="auto">
          <a:xfrm>
            <a:off x="0" y="2514600"/>
            <a:ext cx="6324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98087" y="2451279"/>
            <a:ext cx="2057400" cy="901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6. Fill Order Forms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" r="-1962" b="4394"/>
          <a:stretch/>
        </p:blipFill>
        <p:spPr bwMode="auto">
          <a:xfrm>
            <a:off x="229737" y="2524466"/>
            <a:ext cx="6096000" cy="2123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PROCEDURE-SITE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1445" y="2590799"/>
            <a:ext cx="2209800" cy="3038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7. Save orders in your computer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9"/>
          <a:stretch/>
        </p:blipFill>
        <p:spPr bwMode="auto">
          <a:xfrm>
            <a:off x="217227" y="4800600"/>
            <a:ext cx="6096000" cy="1828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4" r="9439" b="64702"/>
          <a:stretch/>
        </p:blipFill>
        <p:spPr bwMode="auto">
          <a:xfrm>
            <a:off x="228600" y="2743200"/>
            <a:ext cx="6477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PROCEDURE-SITE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t="8333" r="9928" b="52709"/>
          <a:stretch/>
        </p:blipFill>
        <p:spPr bwMode="auto">
          <a:xfrm>
            <a:off x="228600" y="4572000"/>
            <a:ext cx="6477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22855" y="2590798"/>
            <a:ext cx="2209800" cy="3038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8. New Requisition Report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9. Browse file from location where you saved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2"/>
          <a:stretch/>
        </p:blipFill>
        <p:spPr bwMode="auto">
          <a:xfrm>
            <a:off x="194953" y="2514600"/>
            <a:ext cx="6527902" cy="2889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PROCEDURE-SITE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2855" y="2590798"/>
            <a:ext cx="2209800" cy="3848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10. Attach file 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11. Upload and save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2"/>
          <a:stretch/>
        </p:blipFill>
        <p:spPr bwMode="auto">
          <a:xfrm>
            <a:off x="182443" y="5538432"/>
            <a:ext cx="6540412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42"/>
          <a:stretch/>
        </p:blipFill>
        <p:spPr bwMode="auto">
          <a:xfrm>
            <a:off x="228599" y="2438400"/>
            <a:ext cx="6806045" cy="1825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PROCEDURE-SITE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90798"/>
            <a:ext cx="2209800" cy="3038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5"/>
          <a:stretch/>
        </p:blipFill>
        <p:spPr bwMode="auto">
          <a:xfrm>
            <a:off x="228600" y="4343400"/>
            <a:ext cx="3352800" cy="2376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162799" y="2590799"/>
            <a:ext cx="1769855" cy="294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12. Order has been created successfully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 smtClean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13. Sign out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86"/>
          <a:stretch/>
        </p:blipFill>
        <p:spPr bwMode="auto">
          <a:xfrm>
            <a:off x="3733800" y="4343400"/>
            <a:ext cx="3300845" cy="23760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40774"/>
              </p:ext>
            </p:extLst>
          </p:nvPr>
        </p:nvGraphicFramePr>
        <p:xfrm>
          <a:off x="457200" y="2580564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- 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407144"/>
              </p:ext>
            </p:extLst>
          </p:nvPr>
        </p:nvGraphicFramePr>
        <p:xfrm>
          <a:off x="457200" y="2590800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- SMS</a:t>
            </a:r>
          </a:p>
        </p:txBody>
      </p:sp>
    </p:spTree>
    <p:extLst>
      <p:ext uri="{BB962C8B-B14F-4D97-AF65-F5344CB8AC3E}">
        <p14:creationId xmlns:p14="http://schemas.microsoft.com/office/powerpoint/2010/main" val="7742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Receive order from sites</a:t>
            </a:r>
          </a:p>
          <a:p>
            <a:r>
              <a:rPr lang="en-US" dirty="0" smtClean="0"/>
              <a:t>Review orders</a:t>
            </a:r>
          </a:p>
          <a:p>
            <a:r>
              <a:rPr lang="en-US" dirty="0" smtClean="0"/>
              <a:t>Approve quantities</a:t>
            </a:r>
          </a:p>
          <a:p>
            <a:r>
              <a:rPr lang="en-US" dirty="0" smtClean="0"/>
              <a:t>Submit orders for AMS to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PROCEDURE-DATA REVIEWER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675466"/>
            <a:ext cx="8534400" cy="395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SCM Logistics Ordering Tool</a:t>
            </a:r>
          </a:p>
          <a:p>
            <a:r>
              <a:rPr lang="en-US" dirty="0" err="1" smtClean="0"/>
              <a:t>InSTEDD</a:t>
            </a:r>
            <a:r>
              <a:rPr lang="en-US" dirty="0" smtClean="0"/>
              <a:t> ( Innovative Support To Emergencies, 			Disasters &amp; Diseases)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Created on April 2012, under MoU between CHAI 	</a:t>
            </a:r>
            <a:r>
              <a:rPr lang="en-US" dirty="0"/>
              <a:t>	</a:t>
            </a:r>
            <a:r>
              <a:rPr lang="en-US" dirty="0" smtClean="0"/>
              <a:t>	and </a:t>
            </a:r>
            <a:r>
              <a:rPr lang="en-US" dirty="0" err="1" smtClean="0"/>
              <a:t>InSTEDD</a:t>
            </a:r>
            <a:endParaRPr lang="en-US" dirty="0" smtClean="0"/>
          </a:p>
          <a:p>
            <a:r>
              <a:rPr lang="en-US" dirty="0" smtClean="0"/>
              <a:t>Logistics Management Information System (LMIS)  on site ordering process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87512"/>
            <a:ext cx="5334000" cy="718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9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orders</a:t>
            </a:r>
          </a:p>
          <a:p>
            <a:r>
              <a:rPr lang="en-US" dirty="0" smtClean="0"/>
              <a:t>Print orders</a:t>
            </a:r>
          </a:p>
          <a:p>
            <a:r>
              <a:rPr lang="en-US" dirty="0" smtClean="0"/>
              <a:t>Attach MDS cover pages</a:t>
            </a:r>
          </a:p>
          <a:p>
            <a:r>
              <a:rPr lang="en-US" dirty="0" smtClean="0"/>
              <a:t>Get MSIV Number</a:t>
            </a:r>
          </a:p>
          <a:p>
            <a:r>
              <a:rPr lang="en-US" dirty="0" smtClean="0"/>
              <a:t>Prepare the orders</a:t>
            </a:r>
          </a:p>
          <a:p>
            <a:r>
              <a:rPr lang="en-US" dirty="0" smtClean="0"/>
              <a:t>Create Shipment &amp; Dispatch to LD</a:t>
            </a:r>
          </a:p>
          <a:p>
            <a:r>
              <a:rPr lang="en-US" dirty="0" smtClean="0"/>
              <a:t>Send SMS to sites on dispatched orders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PROCEDURE-AMS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r>
              <a:rPr lang="en-US" sz="11500" dirty="0" smtClean="0">
                <a:solidFill>
                  <a:schemeClr val="bg1"/>
                </a:solidFill>
              </a:rPr>
              <a:t>EXERCISES</a:t>
            </a:r>
          </a:p>
          <a:p>
            <a:pPr marL="0" indent="0">
              <a:buNone/>
            </a:pPr>
            <a:r>
              <a:rPr lang="en-US" sz="11500" dirty="0" smtClean="0">
                <a:solidFill>
                  <a:schemeClr val="bg1"/>
                </a:solidFill>
              </a:rPr>
              <a:t>Hands On!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4582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 smtClean="0"/>
          </a:p>
          <a:p>
            <a:pPr marL="0" indent="0">
              <a:buNone/>
            </a:pPr>
            <a:r>
              <a:rPr lang="en-US" sz="11500" dirty="0" smtClean="0">
                <a:solidFill>
                  <a:schemeClr val="bg1"/>
                </a:solidFill>
              </a:rPr>
              <a:t>QUESTIONS?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153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686800" cy="3801533"/>
          </a:xfrm>
        </p:spPr>
        <p:txBody>
          <a:bodyPr>
            <a:normAutofit/>
          </a:bodyPr>
          <a:lstStyle/>
          <a:p>
            <a:r>
              <a:rPr lang="en-US" b="1" dirty="0" smtClean="0"/>
              <a:t>Time</a:t>
            </a:r>
          </a:p>
          <a:p>
            <a:pPr lvl="1"/>
            <a:r>
              <a:rPr lang="en-US" dirty="0"/>
              <a:t>Shorter Turn Around Time: Less than 7 days</a:t>
            </a:r>
          </a:p>
          <a:p>
            <a:pPr lvl="1"/>
            <a:r>
              <a:rPr lang="en-US" dirty="0" smtClean="0"/>
              <a:t>Faster submission of orders</a:t>
            </a:r>
          </a:p>
          <a:p>
            <a:pPr lvl="1"/>
            <a:r>
              <a:rPr lang="en-US" dirty="0" smtClean="0"/>
              <a:t>Faster approval from Logistics Unit</a:t>
            </a:r>
          </a:p>
          <a:p>
            <a:r>
              <a:rPr lang="en-US" b="1" dirty="0" smtClean="0"/>
              <a:t>Accuracy </a:t>
            </a:r>
          </a:p>
          <a:p>
            <a:pPr lvl="1"/>
            <a:r>
              <a:rPr lang="en-US" dirty="0" smtClean="0"/>
              <a:t>All users have the same value, same template</a:t>
            </a:r>
          </a:p>
          <a:p>
            <a:pPr lvl="1"/>
            <a:r>
              <a:rPr lang="en-US" dirty="0" smtClean="0"/>
              <a:t>Better tracking of orders, minimize loss of orders</a:t>
            </a:r>
          </a:p>
          <a:p>
            <a:r>
              <a:rPr lang="en-US" b="1" dirty="0" smtClean="0"/>
              <a:t>Ease of Submission: </a:t>
            </a:r>
            <a:r>
              <a:rPr lang="en-US" sz="2000" dirty="0" smtClean="0"/>
              <a:t>Online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610599" cy="3801533"/>
          </a:xfrm>
        </p:spPr>
        <p:txBody>
          <a:bodyPr>
            <a:normAutofit/>
          </a:bodyPr>
          <a:lstStyle/>
          <a:p>
            <a:r>
              <a:rPr lang="en-US" b="1" dirty="0" smtClean="0"/>
              <a:t>Open source application</a:t>
            </a:r>
          </a:p>
          <a:p>
            <a:pPr lvl="1"/>
            <a:r>
              <a:rPr lang="en-US" dirty="0" smtClean="0"/>
              <a:t>Need Internet connection</a:t>
            </a:r>
          </a:p>
          <a:p>
            <a:pPr lvl="2"/>
            <a:r>
              <a:rPr lang="en-US" dirty="0" smtClean="0"/>
              <a:t>Computers</a:t>
            </a:r>
          </a:p>
          <a:p>
            <a:pPr lvl="2"/>
            <a:r>
              <a:rPr lang="en-US" dirty="0" smtClean="0"/>
              <a:t>Dongle,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2"/>
            <a:r>
              <a:rPr lang="en-US" dirty="0" smtClean="0"/>
              <a:t>Internet Plans</a:t>
            </a:r>
            <a:endParaRPr lang="en-US" dirty="0"/>
          </a:p>
          <a:p>
            <a:r>
              <a:rPr lang="en-US" b="1" dirty="0" smtClean="0"/>
              <a:t>Site:  </a:t>
            </a:r>
            <a:r>
              <a:rPr lang="en-US" b="1" i="1" dirty="0">
                <a:solidFill>
                  <a:srgbClr val="002060"/>
                </a:solidFill>
                <a:hlinkClick r:id="rId2"/>
              </a:rPr>
              <a:t>http://</a:t>
            </a:r>
            <a:r>
              <a:rPr lang="en-US" b="1" i="1" dirty="0" smtClean="0">
                <a:solidFill>
                  <a:srgbClr val="002060"/>
                </a:solidFill>
                <a:hlinkClick r:id="rId2"/>
              </a:rPr>
              <a:t>52.76.199.148</a:t>
            </a:r>
            <a:endParaRPr lang="en-US" b="1" i="1" dirty="0" smtClean="0">
              <a:solidFill>
                <a:srgbClr val="002060"/>
              </a:solidFill>
            </a:endParaRPr>
          </a:p>
          <a:p>
            <a:pPr lvl="2"/>
            <a:r>
              <a:rPr lang="en-US" dirty="0" smtClean="0"/>
              <a:t>Accessible 24 hours</a:t>
            </a:r>
          </a:p>
          <a:p>
            <a:pPr lvl="2"/>
            <a:r>
              <a:rPr lang="en-US" dirty="0" smtClean="0"/>
              <a:t>Cloud server</a:t>
            </a:r>
          </a:p>
          <a:p>
            <a:pPr lvl="1"/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1"/>
          <a:stretch/>
        </p:blipFill>
        <p:spPr bwMode="auto">
          <a:xfrm>
            <a:off x="4244454" y="2835322"/>
            <a:ext cx="4724401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6"/>
            <a:ext cx="8610599" cy="380153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 smtClean="0"/>
              <a:t>SMS through </a:t>
            </a:r>
            <a:r>
              <a:rPr lang="en-US" b="1" i="1" dirty="0" smtClean="0">
                <a:solidFill>
                  <a:schemeClr val="accent1"/>
                </a:solidFill>
              </a:rPr>
              <a:t>Local Gateway- </a:t>
            </a:r>
            <a:r>
              <a:rPr lang="en-US" b="1" i="1" dirty="0" err="1" smtClean="0">
                <a:solidFill>
                  <a:schemeClr val="accent1"/>
                </a:solidFill>
              </a:rPr>
              <a:t>Nuntium</a:t>
            </a:r>
            <a:endParaRPr lang="en-US" b="1" i="1" dirty="0" smtClean="0">
              <a:solidFill>
                <a:schemeClr val="accent1"/>
              </a:solidFill>
            </a:endParaRPr>
          </a:p>
          <a:p>
            <a:pPr lvl="2"/>
            <a:r>
              <a:rPr lang="en-US" dirty="0" smtClean="0"/>
              <a:t>System automatically </a:t>
            </a:r>
            <a:r>
              <a:rPr lang="en-US" dirty="0"/>
              <a:t>send SMS</a:t>
            </a:r>
          </a:p>
          <a:p>
            <a:pPr lvl="2"/>
            <a:r>
              <a:rPr lang="en-US" dirty="0" smtClean="0"/>
              <a:t>Advise sites on orders dispatch </a:t>
            </a:r>
          </a:p>
          <a:p>
            <a:pPr lvl="3"/>
            <a:r>
              <a:rPr lang="en-US" dirty="0" smtClean="0"/>
              <a:t>Number of cartons</a:t>
            </a:r>
          </a:p>
          <a:p>
            <a:pPr lvl="3"/>
            <a:r>
              <a:rPr lang="en-US" dirty="0" smtClean="0"/>
              <a:t>MSIV/Connote Numbers</a:t>
            </a:r>
          </a:p>
          <a:p>
            <a:pPr lvl="3"/>
            <a:r>
              <a:rPr lang="en-US" dirty="0" smtClean="0"/>
              <a:t>Date of Dispatch</a:t>
            </a:r>
          </a:p>
          <a:p>
            <a:pPr lvl="2"/>
            <a:r>
              <a:rPr lang="en-US" dirty="0" smtClean="0"/>
              <a:t>Site feedback</a:t>
            </a:r>
          </a:p>
          <a:p>
            <a:pPr lvl="3"/>
            <a:r>
              <a:rPr lang="en-US" dirty="0" smtClean="0"/>
              <a:t>Fully received</a:t>
            </a:r>
          </a:p>
          <a:p>
            <a:pPr lvl="3"/>
            <a:r>
              <a:rPr lang="en-US" dirty="0" smtClean="0"/>
              <a:t>Partially received</a:t>
            </a:r>
          </a:p>
          <a:p>
            <a:pPr lvl="3"/>
            <a:r>
              <a:rPr lang="en-US" dirty="0" smtClean="0"/>
              <a:t>Lost </a:t>
            </a:r>
          </a:p>
          <a:p>
            <a:pPr lvl="2"/>
            <a:r>
              <a:rPr lang="en-US" dirty="0" smtClean="0"/>
              <a:t>SMS reminders sent on approved frequency</a:t>
            </a:r>
          </a:p>
          <a:p>
            <a:pPr lvl="2"/>
            <a:r>
              <a:rPr lang="en-US" dirty="0" smtClean="0"/>
              <a:t>Site reply closes the transaction as complete</a:t>
            </a:r>
            <a:endParaRPr lang="en-US" dirty="0"/>
          </a:p>
          <a:p>
            <a:pPr lvl="1"/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63" b="86095" l="15780" r="958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23692" y="2361347"/>
            <a:ext cx="3246620" cy="281940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463898" y="4686300"/>
            <a:ext cx="216550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   Local </a:t>
            </a:r>
            <a:r>
              <a:rPr lang="en-US" dirty="0">
                <a:solidFill>
                  <a:schemeClr val="accent1"/>
                </a:solidFill>
              </a:rPr>
              <a:t>Gateway</a:t>
            </a:r>
          </a:p>
        </p:txBody>
      </p:sp>
      <p:sp>
        <p:nvSpPr>
          <p:cNvPr id="8" name="Oval 7"/>
          <p:cNvSpPr/>
          <p:nvPr/>
        </p:nvSpPr>
        <p:spPr>
          <a:xfrm>
            <a:off x="4463898" y="2878051"/>
            <a:ext cx="2408502" cy="2516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08" b="29776"/>
          <a:stretch/>
        </p:blipFill>
        <p:spPr>
          <a:xfrm>
            <a:off x="7095582" y="4329886"/>
            <a:ext cx="1804916" cy="2128941"/>
          </a:xfrm>
          <a:prstGeom prst="rect">
            <a:avLst/>
          </a:prstGeom>
          <a:ln w="3175">
            <a:solidFill>
              <a:schemeClr val="tx2"/>
            </a:solidFill>
          </a:ln>
        </p:spPr>
      </p:pic>
      <p:pic>
        <p:nvPicPr>
          <p:cNvPr id="9" name="Picture 8" descr="logo-nuntium-complet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821" y="3036343"/>
            <a:ext cx="1463179" cy="762000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7" name="Snip Single Corner Rectangle 6"/>
          <p:cNvSpPr/>
          <p:nvPr/>
        </p:nvSpPr>
        <p:spPr>
          <a:xfrm>
            <a:off x="7095582" y="2878051"/>
            <a:ext cx="1804916" cy="1236749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63" b="86095" l="15780" r="958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79393" y="2351095"/>
            <a:ext cx="3828732" cy="2955877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/>
        </p:nvSpPr>
        <p:spPr>
          <a:xfrm>
            <a:off x="457200" y="2269254"/>
            <a:ext cx="1734971" cy="144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3200" y="4506155"/>
            <a:ext cx="1734971" cy="14267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63240" y="4716380"/>
            <a:ext cx="2943906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Local </a:t>
            </a:r>
            <a:r>
              <a:rPr lang="en-US" b="1" dirty="0" smtClean="0">
                <a:solidFill>
                  <a:srgbClr val="002060"/>
                </a:solidFill>
              </a:rPr>
              <a:t>Gateway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+67573473601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10" y="4402694"/>
            <a:ext cx="1685290" cy="49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logo-nuntium-complet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9120"/>
            <a:ext cx="1323975" cy="4387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urved Down Arrow 28"/>
          <p:cNvSpPr/>
          <p:nvPr/>
        </p:nvSpPr>
        <p:spPr>
          <a:xfrm rot="1170116">
            <a:off x="1862150" y="2404671"/>
            <a:ext cx="6419682" cy="1054092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12114283">
            <a:off x="788378" y="4830410"/>
            <a:ext cx="6560721" cy="114354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570" y="5953648"/>
            <a:ext cx="48093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SMS DELIVERY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69944" y="2438399"/>
            <a:ext cx="3776733" cy="80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Automated Predefined Rules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68738" y="5240259"/>
            <a:ext cx="3776733" cy="80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Manual Reply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610599" cy="3450696"/>
          </a:xfrm>
        </p:spPr>
        <p:txBody>
          <a:bodyPr/>
          <a:lstStyle/>
          <a:p>
            <a:r>
              <a:rPr lang="en-US" b="1" dirty="0" smtClean="0"/>
              <a:t>Users</a:t>
            </a:r>
          </a:p>
          <a:p>
            <a:pPr lvl="1"/>
            <a:r>
              <a:rPr lang="en-US" dirty="0" smtClean="0"/>
              <a:t>Admin: Logistics Unit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Site: Clinic, Pathologic Laboratories, Hospitals</a:t>
            </a:r>
          </a:p>
          <a:p>
            <a:pPr lvl="1"/>
            <a:r>
              <a:rPr lang="en-US" dirty="0" smtClean="0"/>
              <a:t>Data Entry: Logistics Unit</a:t>
            </a:r>
          </a:p>
          <a:p>
            <a:pPr lvl="1"/>
            <a:r>
              <a:rPr lang="en-US" dirty="0" smtClean="0"/>
              <a:t>Data Entry-Reviewer: Logistics Unit</a:t>
            </a:r>
          </a:p>
          <a:p>
            <a:pPr lvl="1"/>
            <a:r>
              <a:rPr lang="en-US" dirty="0" smtClean="0"/>
              <a:t>AMS: Logistics Unit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01533"/>
          </a:xfrm>
        </p:spPr>
        <p:txBody>
          <a:bodyPr>
            <a:normAutofit/>
          </a:bodyPr>
          <a:lstStyle/>
          <a:p>
            <a:r>
              <a:rPr lang="en-US" dirty="0" smtClean="0"/>
              <a:t>Site logs in, create order and upload</a:t>
            </a:r>
          </a:p>
          <a:p>
            <a:r>
              <a:rPr lang="en-US" dirty="0" smtClean="0"/>
              <a:t>Sends </a:t>
            </a:r>
            <a:r>
              <a:rPr lang="en-US" dirty="0" err="1" smtClean="0"/>
              <a:t>Surv</a:t>
            </a:r>
            <a:r>
              <a:rPr lang="en-US" dirty="0" smtClean="0"/>
              <a:t> forms through email, fax or courier</a:t>
            </a:r>
          </a:p>
          <a:p>
            <a:r>
              <a:rPr lang="en-US" dirty="0" smtClean="0"/>
              <a:t>Informs Logistics Unit of uploaded orders</a:t>
            </a:r>
          </a:p>
          <a:p>
            <a:r>
              <a:rPr lang="en-US" dirty="0" smtClean="0"/>
              <a:t>Logistics officer review and approves order</a:t>
            </a:r>
          </a:p>
          <a:p>
            <a:r>
              <a:rPr lang="en-US" dirty="0" smtClean="0"/>
              <a:t>AMS to fill order</a:t>
            </a:r>
          </a:p>
          <a:p>
            <a:r>
              <a:rPr lang="en-US" dirty="0" smtClean="0"/>
              <a:t>AMS to dispatch order </a:t>
            </a:r>
          </a:p>
          <a:p>
            <a:r>
              <a:rPr lang="en-US" dirty="0" smtClean="0"/>
              <a:t>AMS inform sites through SMS dispatch information</a:t>
            </a:r>
          </a:p>
          <a:p>
            <a:r>
              <a:rPr lang="en-US" dirty="0" smtClean="0"/>
              <a:t>Site replies through SMS receipt of order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75467"/>
            <a:ext cx="8458199" cy="4030134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Set up all required information</a:t>
            </a:r>
          </a:p>
          <a:p>
            <a:pPr lvl="2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Commodities; Drugs &amp; Kits</a:t>
            </a:r>
          </a:p>
          <a:p>
            <a:pPr lvl="2"/>
            <a:r>
              <a:rPr lang="en-US" dirty="0" smtClean="0"/>
              <a:t>Holiday Settings</a:t>
            </a:r>
          </a:p>
          <a:p>
            <a:pPr lvl="2"/>
            <a:r>
              <a:rPr lang="en-US" dirty="0" smtClean="0"/>
              <a:t>SMS Settings</a:t>
            </a:r>
          </a:p>
          <a:p>
            <a:pPr lvl="1"/>
            <a:r>
              <a:rPr lang="en-US" dirty="0" smtClean="0"/>
              <a:t>Set up local gateway</a:t>
            </a:r>
          </a:p>
          <a:p>
            <a:pPr lvl="2"/>
            <a:r>
              <a:rPr lang="en-US" dirty="0" smtClean="0"/>
              <a:t>Set up all phone numbers for SMS on orders dispatch and site feedback</a:t>
            </a:r>
          </a:p>
          <a:p>
            <a:pPr lvl="1"/>
            <a:r>
              <a:rPr lang="en-US" dirty="0" smtClean="0"/>
              <a:t>Do changes on information as needed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38328"/>
            <a:ext cx="8686800" cy="1252728"/>
          </a:xfrm>
        </p:spPr>
        <p:txBody>
          <a:bodyPr/>
          <a:lstStyle/>
          <a:p>
            <a:r>
              <a:rPr lang="en-US" dirty="0" smtClean="0"/>
              <a:t>PROCEDURE-ADMIN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491</Words>
  <Application>Microsoft Office PowerPoint</Application>
  <PresentationFormat>On-screen Show (4:3)</PresentationFormat>
  <Paragraphs>205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Waveform</vt:lpstr>
      <vt:lpstr>HIV Program Supply Chain Management</vt:lpstr>
      <vt:lpstr>INTRODUCTION</vt:lpstr>
      <vt:lpstr>PURPOSE</vt:lpstr>
      <vt:lpstr>FEATURES</vt:lpstr>
      <vt:lpstr>FEATURES</vt:lpstr>
      <vt:lpstr>FEATURES</vt:lpstr>
      <vt:lpstr>FEATURES</vt:lpstr>
      <vt:lpstr>GENERAL PROCEDURE</vt:lpstr>
      <vt:lpstr>PROCEDURE-ADMIN</vt:lpstr>
      <vt:lpstr>PROCEDURE-SITE</vt:lpstr>
      <vt:lpstr>PROCEDURE-SITE</vt:lpstr>
      <vt:lpstr>PROCEDURE-SITE</vt:lpstr>
      <vt:lpstr>PROCEDURE-SITE</vt:lpstr>
      <vt:lpstr>PROCEDURE-SITE</vt:lpstr>
      <vt:lpstr>PROCEDURE-SITE</vt:lpstr>
      <vt:lpstr>PROCEDURE-SITE</vt:lpstr>
      <vt:lpstr>PROCEDURE - SMS</vt:lpstr>
      <vt:lpstr>PROCEDURE - SMS</vt:lpstr>
      <vt:lpstr>PROCEDURE-DATA REVIEWER</vt:lpstr>
      <vt:lpstr>PROCEDURE-AMS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Program Supply Chain Management</dc:title>
  <dc:creator>Jo-ann Palaganas</dc:creator>
  <cp:lastModifiedBy>Jo-ann Palaganas</cp:lastModifiedBy>
  <cp:revision>66</cp:revision>
  <dcterms:created xsi:type="dcterms:W3CDTF">2015-12-10T00:11:17Z</dcterms:created>
  <dcterms:modified xsi:type="dcterms:W3CDTF">2015-12-13T09:09:02Z</dcterms:modified>
</cp:coreProperties>
</file>