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Lobster"/>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obster-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db70b41f0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db70b41f0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35e9b2dac_3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35e9b2dac_3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35e9b2dac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35e9b2dac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d91d9423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d91d9423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d91d9423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d91d9423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35e9b2da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35e9b2d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35e9b2dac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35e9b2da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35e9b2da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35e9b2d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35e9b2da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35e9b2da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35e9b2d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35e9b2d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35e9b2d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35e9b2d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db70b41f0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db70b41f0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35e9b2da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35e9b2da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db70b41f0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db70b41f0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d91d9423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d91d9423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35e9b2dac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35e9b2dac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35e9b2da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35e9b2da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d91d9423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d91d9423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35e9b2da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35e9b2da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35e9b2dac_3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35e9b2dac_3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581227" y="634975"/>
            <a:ext cx="5783400" cy="14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50">
                <a:solidFill>
                  <a:srgbClr val="FFFFFF"/>
                </a:solidFill>
                <a:latin typeface="Georgia"/>
                <a:ea typeface="Georgia"/>
                <a:cs typeface="Georgia"/>
                <a:sym typeface="Georgia"/>
              </a:rPr>
              <a:t>Ukkonen's algorithm</a:t>
            </a:r>
            <a:endParaRPr sz="4150">
              <a:solidFill>
                <a:srgbClr val="FFFFFF"/>
              </a:solidFill>
              <a:latin typeface="Georgia"/>
              <a:ea typeface="Georgia"/>
              <a:cs typeface="Georgia"/>
              <a:sym typeface="Georgia"/>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2818200" y="2940850"/>
            <a:ext cx="5439000" cy="18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Rohit Kumar sahu(181IT138)- 6264538643</a:t>
            </a:r>
            <a:endParaRPr/>
          </a:p>
          <a:p>
            <a:pPr indent="0" lvl="0" marL="0" rtl="0" algn="l">
              <a:spcBef>
                <a:spcPts val="0"/>
              </a:spcBef>
              <a:spcAft>
                <a:spcPts val="0"/>
              </a:spcAft>
              <a:buNone/>
            </a:pPr>
            <a:r>
              <a:rPr lang="en"/>
              <a:t>channamallikarjuna(181IT212)-8296517155</a:t>
            </a:r>
            <a:endParaRPr/>
          </a:p>
          <a:p>
            <a:pPr indent="0" lvl="0" marL="0" rtl="0" algn="l">
              <a:spcBef>
                <a:spcPts val="0"/>
              </a:spcBef>
              <a:spcAft>
                <a:spcPts val="0"/>
              </a:spcAft>
              <a:buNone/>
            </a:pPr>
            <a:r>
              <a:rPr lang="en"/>
              <a:t>Hritwik arya(181IT218)-8340135471</a:t>
            </a:r>
            <a:endParaRPr/>
          </a:p>
          <a:p>
            <a:pPr indent="0" lvl="0" marL="0" rtl="0" algn="l">
              <a:spcBef>
                <a:spcPts val="0"/>
              </a:spcBef>
              <a:spcAft>
                <a:spcPts val="0"/>
              </a:spcAft>
              <a:buNone/>
            </a:pPr>
            <a:r>
              <a:rPr lang="en"/>
              <a:t>Shivaprasad Nayak(181IT149)-9741098265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Applications</a:t>
            </a:r>
            <a:endParaRPr b="1" sz="24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Suffix trees can be used to solve a large number of string problems that occur in text-editing, free-text search, computational biology and other application areas. Primary applications are:</a:t>
            </a:r>
            <a:endParaRPr/>
          </a:p>
          <a:p>
            <a:pPr indent="-342900" lvl="0" marL="457200" rtl="0" algn="l">
              <a:spcBef>
                <a:spcPts val="1600"/>
              </a:spcBef>
              <a:spcAft>
                <a:spcPts val="0"/>
              </a:spcAft>
              <a:buSzPts val="1800"/>
              <a:buChar char="➢"/>
            </a:pPr>
            <a:r>
              <a:rPr lang="en"/>
              <a:t>String search, in O(m) complexity, where m is the length of the sub-string (but with initial O(n) time required to build the suffix tree for the string)</a:t>
            </a:r>
            <a:endParaRPr/>
          </a:p>
          <a:p>
            <a:pPr indent="-342900" lvl="0" marL="457200" rtl="0" algn="l">
              <a:spcBef>
                <a:spcPts val="0"/>
              </a:spcBef>
              <a:spcAft>
                <a:spcPts val="0"/>
              </a:spcAft>
              <a:buSzPts val="1800"/>
              <a:buChar char="➢"/>
            </a:pPr>
            <a:r>
              <a:rPr lang="en"/>
              <a:t>Finding the longest repeated substring</a:t>
            </a:r>
            <a:endParaRPr/>
          </a:p>
          <a:p>
            <a:pPr indent="-342900" lvl="0" marL="457200" rtl="0" algn="l">
              <a:spcBef>
                <a:spcPts val="0"/>
              </a:spcBef>
              <a:spcAft>
                <a:spcPts val="0"/>
              </a:spcAft>
              <a:buSzPts val="1800"/>
              <a:buChar char="➢"/>
            </a:pPr>
            <a:r>
              <a:rPr lang="en"/>
              <a:t>Finding the longest common substring</a:t>
            </a:r>
            <a:endParaRPr/>
          </a:p>
          <a:p>
            <a:pPr indent="-342900" lvl="0" marL="457200" rtl="0" algn="l">
              <a:spcBef>
                <a:spcPts val="0"/>
              </a:spcBef>
              <a:spcAft>
                <a:spcPts val="0"/>
              </a:spcAft>
              <a:buSzPts val="1800"/>
              <a:buChar char="➢"/>
            </a:pPr>
            <a:r>
              <a:rPr lang="en"/>
              <a:t>Finding the longest palindrome in a string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Suffix Tree Applications</a:t>
            </a:r>
            <a:endParaRPr/>
          </a:p>
          <a:p>
            <a:pPr indent="0" lvl="0" marL="0" rtl="0" algn="l">
              <a:spcBef>
                <a:spcPts val="0"/>
              </a:spcBef>
              <a:spcAft>
                <a:spcPts val="0"/>
              </a:spcAft>
              <a:buNone/>
            </a:pPr>
            <a:r>
              <a:t/>
            </a:r>
            <a:endParaRPr/>
          </a:p>
        </p:txBody>
      </p:sp>
      <p:sp>
        <p:nvSpPr>
          <p:cNvPr id="148" name="Google Shape;148;p23"/>
          <p:cNvSpPr txBox="1"/>
          <p:nvPr>
            <p:ph idx="1" type="body"/>
          </p:nvPr>
        </p:nvSpPr>
        <p:spPr>
          <a:xfrm>
            <a:off x="311700" y="870850"/>
            <a:ext cx="8520600" cy="355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Suffix Trees can be used to solve a large number of string problems that occur in text-editing, free-text search, computational biology, and other application areas. Some examples are given below.</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600">
                <a:latin typeface="Times New Roman"/>
                <a:ea typeface="Times New Roman"/>
                <a:cs typeface="Times New Roman"/>
                <a:sym typeface="Times New Roman"/>
              </a:rPr>
              <a:t>String Search</a:t>
            </a:r>
            <a:endParaRPr b="1"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Searching for a substring, pat[1..m], in txt[1..n], can be solved in O(m) time (after the suffix tree for txt has been built in O(n) time).</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600">
                <a:latin typeface="Times New Roman"/>
                <a:ea typeface="Times New Roman"/>
                <a:cs typeface="Times New Roman"/>
                <a:sym typeface="Times New Roman"/>
              </a:rPr>
              <a:t>Longest Repeated Substring</a:t>
            </a:r>
            <a:endParaRPr b="1"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Add a special ``end of string'' character, e.g. `$', to txt[1..n] and build a suffix tree; the longest repeated substring of txt[1..n] is indicated by the deepest fork node in the suffix tree, where depth is measured by the number of characters traversed from the root, i.e., `issi' in the case of `mississippi'. The longest repeated substring can be found in O(n) time using a suffix tree.</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154" name="Google Shape;154;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latin typeface="Times New Roman"/>
                <a:ea typeface="Times New Roman"/>
                <a:cs typeface="Times New Roman"/>
                <a:sym typeface="Times New Roman"/>
              </a:rPr>
              <a:t>Longest Common Substring</a:t>
            </a:r>
            <a:endParaRPr b="1"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The longest common substring of two strings, txt1 and txt2, can be found by building a generalized suffix tree for txt1 and txt2: Each node is marked to indicate if it represents a suffix of txt1 or txt2 or both. The deepest node marked for both txt1 and txt2 represents the longest common substring.</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600">
                <a:latin typeface="Times New Roman"/>
                <a:ea typeface="Times New Roman"/>
                <a:cs typeface="Times New Roman"/>
                <a:sym typeface="Times New Roman"/>
              </a:rPr>
              <a:t>Palindromes</a:t>
            </a:r>
            <a:endParaRPr b="1"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A palindrome is a string, P, such that P=reverse(P). e.g. `abba'=reverse(`abba'). e.g. `ississi' is the longest palindrome in `mississippi'.</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The longest palindrome of txt[1..n] can be found in O(n) time, e.g. by building the suffix tree for txt$reverse(txt)# or by building the generalized suffix tree for txt and reverse(txt).</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235500" y="2037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naive algorithm to build a suffix tree</a:t>
            </a:r>
            <a:endParaRPr/>
          </a:p>
        </p:txBody>
      </p:sp>
      <p:sp>
        <p:nvSpPr>
          <p:cNvPr id="160" name="Google Shape;160;p25"/>
          <p:cNvSpPr txBox="1"/>
          <p:nvPr>
            <p:ph idx="1" type="body"/>
          </p:nvPr>
        </p:nvSpPr>
        <p:spPr>
          <a:xfrm>
            <a:off x="235500" y="811575"/>
            <a:ext cx="8520600" cy="40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Given a string S of length m, enter a single edge for suffix S[l ..m]$ (the entire string) into the tree, then successively enter suffix S[i..m]$ into the growing tree, for i increasing from 2 to m. Let Ni denote the intermediate tree that encodes all the suffixes from 1 to i.</a:t>
            </a:r>
            <a:endParaRPr sz="1300"/>
          </a:p>
          <a:p>
            <a:pPr indent="0" lvl="0" marL="0" rtl="0" algn="l">
              <a:spcBef>
                <a:spcPts val="1600"/>
              </a:spcBef>
              <a:spcAft>
                <a:spcPts val="0"/>
              </a:spcAft>
              <a:buNone/>
            </a:pPr>
            <a:r>
              <a:rPr lang="en" sz="1300"/>
              <a:t>So Ni+1 is constructed from Ni as follows:</a:t>
            </a:r>
            <a:endParaRPr sz="1300"/>
          </a:p>
          <a:p>
            <a:pPr indent="-311150" lvl="0" marL="457200" rtl="0" algn="l">
              <a:lnSpc>
                <a:spcPct val="100000"/>
              </a:lnSpc>
              <a:spcBef>
                <a:spcPts val="1600"/>
              </a:spcBef>
              <a:spcAft>
                <a:spcPts val="0"/>
              </a:spcAft>
              <a:buSzPts val="1300"/>
              <a:buChar char="➢"/>
            </a:pPr>
            <a:r>
              <a:rPr lang="en" sz="1300"/>
              <a:t>Start at the root of Ni</a:t>
            </a:r>
            <a:endParaRPr sz="1300"/>
          </a:p>
          <a:p>
            <a:pPr indent="-311150" lvl="0" marL="457200" rtl="0" algn="l">
              <a:lnSpc>
                <a:spcPct val="100000"/>
              </a:lnSpc>
              <a:spcBef>
                <a:spcPts val="0"/>
              </a:spcBef>
              <a:spcAft>
                <a:spcPts val="0"/>
              </a:spcAft>
              <a:buSzPts val="1300"/>
              <a:buChar char="➢"/>
            </a:pPr>
            <a:r>
              <a:rPr lang="en" sz="1300"/>
              <a:t>Find the longest path from the root which matches a prefix of S[i+1..m]$</a:t>
            </a:r>
            <a:endParaRPr sz="1300"/>
          </a:p>
          <a:p>
            <a:pPr indent="-311150" lvl="0" marL="457200" rtl="0" algn="l">
              <a:lnSpc>
                <a:spcPct val="100000"/>
              </a:lnSpc>
              <a:spcBef>
                <a:spcPts val="0"/>
              </a:spcBef>
              <a:spcAft>
                <a:spcPts val="0"/>
              </a:spcAft>
              <a:buSzPts val="1300"/>
              <a:buChar char="➢"/>
            </a:pPr>
            <a:r>
              <a:rPr lang="en" sz="1300"/>
              <a:t>Match ends either at the node (say w) or in the middle of an edge [say (u, v)].</a:t>
            </a:r>
            <a:endParaRPr sz="1300"/>
          </a:p>
          <a:p>
            <a:pPr indent="-311150" lvl="0" marL="457200" rtl="0" algn="l">
              <a:lnSpc>
                <a:spcPct val="100000"/>
              </a:lnSpc>
              <a:spcBef>
                <a:spcPts val="0"/>
              </a:spcBef>
              <a:spcAft>
                <a:spcPts val="0"/>
              </a:spcAft>
              <a:buSzPts val="1300"/>
              <a:buChar char="➢"/>
            </a:pPr>
            <a:r>
              <a:rPr lang="en" sz="1300"/>
              <a:t>If it is in the middle of an edge (u, v), break the edge (u, v) into two edges by inserting a new node w just after the last character on the edge that matched a character in S[i+l..m] and just before the first character on the edge that mismatched. The new edge (u, w) is labelled with the part of the (u, v) label that matched with S[i+1..m], and the new edge (w, v) is labelled with the remaining part of the (u, v) label.</a:t>
            </a:r>
            <a:endParaRPr sz="1300"/>
          </a:p>
          <a:p>
            <a:pPr indent="-311150" lvl="0" marL="457200" rtl="0" algn="l">
              <a:lnSpc>
                <a:spcPct val="100000"/>
              </a:lnSpc>
              <a:spcBef>
                <a:spcPts val="0"/>
              </a:spcBef>
              <a:spcAft>
                <a:spcPts val="0"/>
              </a:spcAft>
              <a:buSzPts val="1300"/>
              <a:buChar char="➢"/>
            </a:pPr>
            <a:r>
              <a:rPr lang="en" sz="1300"/>
              <a:t>Create a new edge (w, i+1) from w to a new leaf labelled i+1 and it labels the new edge with the unmatched part of suffix S[i+1..m]</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150">
                <a:latin typeface="Georgia"/>
                <a:ea typeface="Georgia"/>
                <a:cs typeface="Georgia"/>
                <a:sym typeface="Georgia"/>
              </a:rPr>
              <a:t>Ukkonen's algorithm</a:t>
            </a:r>
            <a:endParaRPr/>
          </a:p>
        </p:txBody>
      </p:sp>
      <p:sp>
        <p:nvSpPr>
          <p:cNvPr id="166" name="Google Shape;166;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Construct tree T1</a:t>
            </a:r>
            <a:endParaRPr sz="1200"/>
          </a:p>
          <a:p>
            <a:pPr indent="0" lvl="0" marL="0" rtl="0" algn="l">
              <a:spcBef>
                <a:spcPts val="0"/>
              </a:spcBef>
              <a:spcAft>
                <a:spcPts val="0"/>
              </a:spcAft>
              <a:buNone/>
            </a:pPr>
            <a:r>
              <a:rPr lang="en" sz="1200"/>
              <a:t>For i from 1 to m-1 do</a:t>
            </a:r>
            <a:endParaRPr sz="1200"/>
          </a:p>
          <a:p>
            <a:pPr indent="0" lvl="0" marL="0" rtl="0" algn="l">
              <a:spcBef>
                <a:spcPts val="0"/>
              </a:spcBef>
              <a:spcAft>
                <a:spcPts val="0"/>
              </a:spcAft>
              <a:buNone/>
            </a:pPr>
            <a:r>
              <a:rPr lang="en" sz="1200"/>
              <a:t>begin {phase i+1}</a:t>
            </a:r>
            <a:endParaRPr sz="1200"/>
          </a:p>
          <a:p>
            <a:pPr indent="0" lvl="0" marL="0" rtl="0" algn="l">
              <a:spcBef>
                <a:spcPts val="0"/>
              </a:spcBef>
              <a:spcAft>
                <a:spcPts val="0"/>
              </a:spcAft>
              <a:buNone/>
            </a:pPr>
            <a:r>
              <a:rPr lang="en" sz="1200"/>
              <a:t>          For j from 1 to i+1</a:t>
            </a:r>
            <a:endParaRPr sz="1200"/>
          </a:p>
          <a:p>
            <a:pPr indent="0" lvl="0" marL="0" rtl="0" algn="l">
              <a:spcBef>
                <a:spcPts val="0"/>
              </a:spcBef>
              <a:spcAft>
                <a:spcPts val="0"/>
              </a:spcAft>
              <a:buNone/>
            </a:pPr>
            <a:r>
              <a:rPr lang="en" sz="1200"/>
              <a:t>                    begin {extension j}</a:t>
            </a:r>
            <a:endParaRPr sz="1200"/>
          </a:p>
          <a:p>
            <a:pPr indent="0" lvl="0" marL="0" rtl="0" algn="l">
              <a:spcBef>
                <a:spcPts val="0"/>
              </a:spcBef>
              <a:spcAft>
                <a:spcPts val="0"/>
              </a:spcAft>
              <a:buNone/>
            </a:pPr>
            <a:r>
              <a:rPr lang="en" sz="1200"/>
              <a:t>                    Find the end of the path from the root labelled S[j..i] in the current tree.</a:t>
            </a:r>
            <a:endParaRPr sz="1200"/>
          </a:p>
          <a:p>
            <a:pPr indent="0" lvl="0" marL="0" rtl="0" algn="l">
              <a:spcBef>
                <a:spcPts val="0"/>
              </a:spcBef>
              <a:spcAft>
                <a:spcPts val="0"/>
              </a:spcAft>
              <a:buNone/>
            </a:pPr>
            <a:r>
              <a:rPr lang="en" sz="1200"/>
              <a:t>                    Extend that path by adding character S[i+l] if it is not there already</a:t>
            </a:r>
            <a:endParaRPr sz="1200"/>
          </a:p>
          <a:p>
            <a:pPr indent="0" lvl="0" marL="0" rtl="0" algn="l">
              <a:spcBef>
                <a:spcPts val="0"/>
              </a:spcBef>
              <a:spcAft>
                <a:spcPts val="0"/>
              </a:spcAft>
              <a:buNone/>
            </a:pPr>
            <a:r>
              <a:rPr lang="en" sz="1200"/>
              <a:t>          end;</a:t>
            </a:r>
            <a:endParaRPr sz="1200"/>
          </a:p>
          <a:p>
            <a:pPr indent="0" lvl="0" marL="0" rtl="0" algn="l">
              <a:spcBef>
                <a:spcPts val="0"/>
              </a:spcBef>
              <a:spcAft>
                <a:spcPts val="0"/>
              </a:spcAft>
              <a:buNone/>
            </a:pPr>
            <a:r>
              <a:rPr lang="en" sz="1200"/>
              <a:t>end;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400"/>
              <a:t>Suffix extension is all about adding the next character into the suffix tree built so far.</a:t>
            </a:r>
            <a:endParaRPr sz="1400"/>
          </a:p>
          <a:p>
            <a:pPr indent="0" lvl="0" marL="0" rtl="0" algn="l">
              <a:spcBef>
                <a:spcPts val="0"/>
              </a:spcBef>
              <a:spcAft>
                <a:spcPts val="1600"/>
              </a:spcAft>
              <a:buNone/>
            </a:pPr>
            <a:r>
              <a:rPr lang="en" sz="1400"/>
              <a:t>In extension j of phase i+1, algorithm finds the end of S[j..i] (which is already in the tree due to previous phase i) and then it extends S[j..i] to be sure the suffix S[j..i+1] is in the tree.</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implemented two applications</a:t>
            </a:r>
            <a:endParaRPr/>
          </a:p>
          <a:p>
            <a:pPr indent="0" lvl="0" marL="0" rtl="0" algn="l">
              <a:spcBef>
                <a:spcPts val="1600"/>
              </a:spcBef>
              <a:spcAft>
                <a:spcPts val="0"/>
              </a:spcAft>
              <a:buNone/>
            </a:pPr>
            <a:r>
              <a:rPr lang="en"/>
              <a:t>1.Document similarity</a:t>
            </a:r>
            <a:endParaRPr/>
          </a:p>
          <a:p>
            <a:pPr indent="0" lvl="0" marL="0" rtl="0" algn="l">
              <a:spcBef>
                <a:spcPts val="1600"/>
              </a:spcBef>
              <a:spcAft>
                <a:spcPts val="1600"/>
              </a:spcAft>
              <a:buNone/>
            </a:pPr>
            <a:r>
              <a:rPr lang="en"/>
              <a:t>2.Tweet similarity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pre-processing</a:t>
            </a:r>
            <a:endParaRPr/>
          </a:p>
        </p:txBody>
      </p:sp>
      <p:sp>
        <p:nvSpPr>
          <p:cNvPr id="178" name="Google Shape;178;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749300" rtl="0" algn="l">
              <a:lnSpc>
                <a:spcPct val="218181"/>
              </a:lnSpc>
              <a:spcBef>
                <a:spcPts val="320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converting all letters to lower or upper case</a:t>
            </a:r>
            <a:endParaRPr sz="1600">
              <a:solidFill>
                <a:srgbClr val="292929"/>
              </a:solidFill>
              <a:highlight>
                <a:srgbClr val="FFFFFF"/>
              </a:highlight>
              <a:latin typeface="Georgia"/>
              <a:ea typeface="Georgia"/>
              <a:cs typeface="Georgia"/>
              <a:sym typeface="Georgia"/>
            </a:endParaRPr>
          </a:p>
          <a:p>
            <a:pPr indent="-330200" lvl="0" marL="749300" rtl="0" algn="l">
              <a:lnSpc>
                <a:spcPct val="218181"/>
              </a:lnSpc>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converting numbers into words or removing numbers</a:t>
            </a:r>
            <a:endParaRPr sz="1600">
              <a:solidFill>
                <a:srgbClr val="292929"/>
              </a:solidFill>
              <a:highlight>
                <a:srgbClr val="FFFFFF"/>
              </a:highlight>
              <a:latin typeface="Georgia"/>
              <a:ea typeface="Georgia"/>
              <a:cs typeface="Georgia"/>
              <a:sym typeface="Georgia"/>
            </a:endParaRPr>
          </a:p>
          <a:p>
            <a:pPr indent="-330200" lvl="0" marL="749300" rtl="0" algn="l">
              <a:lnSpc>
                <a:spcPct val="218181"/>
              </a:lnSpc>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removing punctuations, accent marks and other diacritics</a:t>
            </a:r>
            <a:endParaRPr sz="1600">
              <a:solidFill>
                <a:srgbClr val="292929"/>
              </a:solidFill>
              <a:highlight>
                <a:srgbClr val="FFFFFF"/>
              </a:highlight>
              <a:latin typeface="Georgia"/>
              <a:ea typeface="Georgia"/>
              <a:cs typeface="Georgia"/>
              <a:sym typeface="Georgia"/>
            </a:endParaRPr>
          </a:p>
          <a:p>
            <a:pPr indent="-330200" lvl="0" marL="749300" rtl="0" algn="l">
              <a:lnSpc>
                <a:spcPct val="218181"/>
              </a:lnSpc>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removing white spaces</a:t>
            </a:r>
            <a:endParaRPr sz="1600">
              <a:solidFill>
                <a:srgbClr val="292929"/>
              </a:solidFill>
              <a:highlight>
                <a:srgbClr val="FFFFFF"/>
              </a:highlight>
              <a:latin typeface="Georgia"/>
              <a:ea typeface="Georgia"/>
              <a:cs typeface="Georgia"/>
              <a:sym typeface="Georgia"/>
            </a:endParaRPr>
          </a:p>
          <a:p>
            <a:pPr indent="-330200" lvl="0" marL="749300" rtl="0" algn="l">
              <a:lnSpc>
                <a:spcPct val="218181"/>
              </a:lnSpc>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removing stop words</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Suffix tree Construction</a:t>
            </a:r>
            <a:endParaRPr/>
          </a:p>
        </p:txBody>
      </p:sp>
      <p:sp>
        <p:nvSpPr>
          <p:cNvPr id="184" name="Google Shape;184;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preprocessing, the next step is to create a structure which represents all common substrings between tweets. For this purpose, we used a generalized suffix tree. Each node in the suffix tree represents a word of a tweet or multiple tweets and each leaf contains the ids of tweets which contain the string the leaf represents. The set of tweet ids of each node can be found by aggregating the tweet ids from descendant leaves.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Generalised suffix tree</a:t>
            </a:r>
            <a:endParaRPr/>
          </a:p>
        </p:txBody>
      </p:sp>
      <p:sp>
        <p:nvSpPr>
          <p:cNvPr id="190" name="Google Shape;190;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generalized suffix tree is a variation on a suffix tree in which the suffixes for two (or more) distinct strings T1 and T2 are stored, not just the suffixes of one string T.</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One way to build a generalized suffix tree is to start by making a suffix tree for T1$1T2$2. This resulting suffix tree will contain all the suffixes of T1 and T2, but it will also contain a lot of "spurious" suffixes that start in T1 and spread into T2. To fix this, after building the initial suffix tree, you would typically make a second pass over the tree structure and eliminate any suffixes that extend past the $1 marker. This is why, for example, the generalized suffix tree you gave above doesn't contain ABAB$1BABA$2.</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52C33"/>
                </a:solidFill>
                <a:highlight>
                  <a:srgbClr val="FFFFFF"/>
                </a:highlight>
                <a:latin typeface="Arial"/>
                <a:ea typeface="Arial"/>
                <a:cs typeface="Arial"/>
                <a:sym typeface="Arial"/>
              </a:rPr>
              <a:t>  </a:t>
            </a:r>
            <a:endParaRPr/>
          </a:p>
        </p:txBody>
      </p:sp>
      <p:sp>
        <p:nvSpPr>
          <p:cNvPr id="196" name="Google Shape;196;p31"/>
          <p:cNvSpPr txBox="1"/>
          <p:nvPr>
            <p:ph idx="1" type="body"/>
          </p:nvPr>
        </p:nvSpPr>
        <p:spPr>
          <a:xfrm>
            <a:off x="311700" y="1229875"/>
            <a:ext cx="25500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generalized suffix tree for the string AAC#GAG$TTA%. The numbers below the leaves are the text positions for the string paths which are represented by these leaves.</a:t>
            </a:r>
            <a:endParaRPr/>
          </a:p>
        </p:txBody>
      </p:sp>
      <p:sp>
        <p:nvSpPr>
          <p:cNvPr id="197" name="Google Shape;197;p31"/>
          <p:cNvSpPr txBox="1"/>
          <p:nvPr/>
        </p:nvSpPr>
        <p:spPr>
          <a:xfrm>
            <a:off x="503650" y="458025"/>
            <a:ext cx="61722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Times New Roman"/>
                <a:ea typeface="Times New Roman"/>
                <a:cs typeface="Times New Roman"/>
                <a:sym typeface="Times New Roman"/>
              </a:rPr>
              <a:t>Generalised suffix tree Example</a:t>
            </a:r>
            <a:endParaRPr sz="3400">
              <a:latin typeface="Times New Roman"/>
              <a:ea typeface="Times New Roman"/>
              <a:cs typeface="Times New Roman"/>
              <a:sym typeface="Times New Roman"/>
            </a:endParaRPr>
          </a:p>
        </p:txBody>
      </p:sp>
      <p:pic>
        <p:nvPicPr>
          <p:cNvPr id="198" name="Google Shape;198;p31"/>
          <p:cNvPicPr preferRelativeResize="0"/>
          <p:nvPr/>
        </p:nvPicPr>
        <p:blipFill>
          <a:blip r:embed="rId3">
            <a:alphaModFix/>
          </a:blip>
          <a:stretch>
            <a:fillRect/>
          </a:stretch>
        </p:blipFill>
        <p:spPr>
          <a:xfrm>
            <a:off x="3369125" y="1091988"/>
            <a:ext cx="5715000" cy="2371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Ukkonen's algorithm is a linear-time, online algorithm for constructing suffix trees.</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900">
                <a:solidFill>
                  <a:srgbClr val="000000"/>
                </a:solidFill>
                <a:latin typeface="Times New Roman"/>
                <a:ea typeface="Times New Roman"/>
                <a:cs typeface="Times New Roman"/>
                <a:sym typeface="Times New Roman"/>
              </a:rPr>
              <a:t>ONLINE ALGORITHM- an online algorithm  is one that can process its input piece-by-piece in a serial fashion, i.e., in the order that the input is fed to the algorithm, without having the entire input available from the start.</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900">
                <a:solidFill>
                  <a:srgbClr val="000000"/>
                </a:solidFill>
                <a:latin typeface="Times New Roman"/>
                <a:ea typeface="Times New Roman"/>
                <a:cs typeface="Times New Roman"/>
                <a:sym typeface="Times New Roman"/>
              </a:rPr>
              <a:t>The algorithm begins with an implicit suffix tree containing the first character of the string. Then it steps through the string, adding successive characters until the tree is complete. This order addition of characters gives Ukkonen's algorithm its "on-line" property.</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i="1" lang="en" sz="9600">
                <a:latin typeface="Lobster"/>
                <a:ea typeface="Lobster"/>
                <a:cs typeface="Lobster"/>
                <a:sym typeface="Lobster"/>
              </a:rPr>
              <a:t>THANK YOU</a:t>
            </a:r>
            <a:endParaRPr b="1" i="1" sz="9600">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Ukkonen's algorithm is a method of constructing the suffix tree of a string in linear time. Suffix trees are useful because they can efficiently answer many questions about a string, such as how many times a given substring occurs within the string.</a:t>
            </a:r>
            <a:endParaRPr sz="2000">
              <a:latin typeface="Times New Roman"/>
              <a:ea typeface="Times New Roman"/>
              <a:cs typeface="Times New Roman"/>
              <a:sym typeface="Times New Roman"/>
            </a:endParaRPr>
          </a:p>
          <a:p>
            <a:pPr indent="0" lvl="0" marL="0" rtl="0" algn="l">
              <a:spcBef>
                <a:spcPts val="1600"/>
              </a:spcBef>
              <a:spcAft>
                <a:spcPts val="1600"/>
              </a:spcAft>
              <a:buNone/>
            </a:pPr>
            <a:r>
              <a:rPr lang="en" sz="2000">
                <a:latin typeface="Times New Roman"/>
                <a:ea typeface="Times New Roman"/>
                <a:cs typeface="Times New Roman"/>
                <a:sym typeface="Times New Roman"/>
              </a:rPr>
              <a:t>The algorithm works in steps, from left to right. There is one step for every character of the string.  Total number of operations is O(n).</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Suffix tree</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A suffix tree T for a m-character string S is a rooted directed tree with exactly m leaves numbered 1 to m. (Given that last string character is unique in string)</a:t>
            </a:r>
            <a:endParaRPr sz="2000">
              <a:latin typeface="Times New Roman"/>
              <a:ea typeface="Times New Roman"/>
              <a:cs typeface="Times New Roman"/>
              <a:sym typeface="Times New Roman"/>
            </a:endParaRPr>
          </a:p>
          <a:p>
            <a:pPr indent="-355600" lvl="0" marL="457200" rtl="0" algn="l">
              <a:spcBef>
                <a:spcPts val="1600"/>
              </a:spcBef>
              <a:spcAft>
                <a:spcPts val="0"/>
              </a:spcAft>
              <a:buSzPts val="2000"/>
              <a:buFont typeface="Times New Roman"/>
              <a:buChar char="➢"/>
            </a:pPr>
            <a:r>
              <a:rPr lang="en" sz="2000">
                <a:latin typeface="Times New Roman"/>
                <a:ea typeface="Times New Roman"/>
                <a:cs typeface="Times New Roman"/>
                <a:sym typeface="Times New Roman"/>
              </a:rPr>
              <a:t>Root can have zero, one or more children.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Each internal node, other than the root, has at least two children.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Each edge is labelled with a nonempty substring of 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No two edges coming out of same node can have edge-labels beginning with the same character.</a:t>
            </a:r>
            <a:endParaRPr sz="20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Implicit Suffix Trees</a:t>
            </a:r>
            <a:endParaRPr/>
          </a:p>
          <a:p>
            <a:pPr indent="0" lvl="0" marL="0" rtl="0" algn="l">
              <a:spcBef>
                <a:spcPts val="0"/>
              </a:spcBef>
              <a:spcAft>
                <a:spcPts val="0"/>
              </a:spcAft>
              <a:buNone/>
            </a:pPr>
            <a:r>
              <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Ukkonen’s alg constructs a sequence of implicit STs, the last of which is converted to a true ST of the given string.</a:t>
            </a:r>
            <a:endParaRPr/>
          </a:p>
          <a:p>
            <a:pPr indent="0" lvl="0" marL="0" rtl="0" algn="l">
              <a:spcBef>
                <a:spcPts val="1600"/>
              </a:spcBef>
              <a:spcAft>
                <a:spcPts val="0"/>
              </a:spcAft>
              <a:buNone/>
            </a:pPr>
            <a:r>
              <a:rPr lang="en"/>
              <a:t> An implicit suffix tree for string S is a tree obtained from the suffix tree for S$ by </a:t>
            </a:r>
            <a:endParaRPr/>
          </a:p>
          <a:p>
            <a:pPr indent="-342900" lvl="0" marL="457200" rtl="0" algn="l">
              <a:spcBef>
                <a:spcPts val="1600"/>
              </a:spcBef>
              <a:spcAft>
                <a:spcPts val="0"/>
              </a:spcAft>
              <a:buSzPts val="1800"/>
              <a:buChar char="➢"/>
            </a:pPr>
            <a:r>
              <a:rPr lang="en"/>
              <a:t>removing $ from all edge labels </a:t>
            </a:r>
            <a:endParaRPr/>
          </a:p>
          <a:p>
            <a:pPr indent="-342900" lvl="0" marL="457200" rtl="0" algn="l">
              <a:spcBef>
                <a:spcPts val="0"/>
              </a:spcBef>
              <a:spcAft>
                <a:spcPts val="0"/>
              </a:spcAft>
              <a:buSzPts val="1800"/>
              <a:buChar char="➢"/>
            </a:pPr>
            <a:r>
              <a:rPr lang="en"/>
              <a:t>removing any edge that now has no label</a:t>
            </a:r>
            <a:endParaRPr/>
          </a:p>
          <a:p>
            <a:pPr indent="-342900" lvl="0" marL="457200" rtl="0" algn="l">
              <a:spcBef>
                <a:spcPts val="0"/>
              </a:spcBef>
              <a:spcAft>
                <a:spcPts val="0"/>
              </a:spcAft>
              <a:buSzPts val="1800"/>
              <a:buChar char="➢"/>
            </a:pPr>
            <a:r>
              <a:rPr lang="en"/>
              <a:t>removing any node with only one child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16" name="Google Shape;116;p18"/>
          <p:cNvSpPr txBox="1"/>
          <p:nvPr>
            <p:ph idx="1" type="body"/>
          </p:nvPr>
        </p:nvSpPr>
        <p:spPr>
          <a:xfrm>
            <a:off x="687975"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Implicit Suffix Tree </a:t>
            </a:r>
            <a:endParaRPr/>
          </a:p>
          <a:p>
            <a:pPr indent="0" lvl="0" marL="0" rtl="0" algn="l">
              <a:spcBef>
                <a:spcPts val="1600"/>
              </a:spcBef>
              <a:spcAft>
                <a:spcPts val="1600"/>
              </a:spcAft>
              <a:buNone/>
            </a:pPr>
            <a:r>
              <a:rPr lang="en"/>
              <a:t>for the string “</a:t>
            </a:r>
            <a:r>
              <a:rPr lang="en"/>
              <a:t>banana”</a:t>
            </a:r>
            <a:endParaRPr/>
          </a:p>
        </p:txBody>
      </p:sp>
      <p:pic>
        <p:nvPicPr>
          <p:cNvPr id="117" name="Google Shape;117;p18"/>
          <p:cNvPicPr preferRelativeResize="0"/>
          <p:nvPr/>
        </p:nvPicPr>
        <p:blipFill>
          <a:blip r:embed="rId3">
            <a:alphaModFix/>
          </a:blip>
          <a:stretch>
            <a:fillRect/>
          </a:stretch>
        </p:blipFill>
        <p:spPr>
          <a:xfrm>
            <a:off x="3128400" y="667950"/>
            <a:ext cx="5550225" cy="322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a:p>
            <a:pPr indent="0" lvl="0" marL="0" rtl="0" algn="l">
              <a:spcBef>
                <a:spcPts val="0"/>
              </a:spcBef>
              <a:spcAft>
                <a:spcPts val="0"/>
              </a:spcAft>
              <a:buNone/>
            </a:pPr>
            <a:r>
              <a:t/>
            </a:r>
            <a:endParaRPr/>
          </a:p>
        </p:txBody>
      </p:sp>
      <p:sp>
        <p:nvSpPr>
          <p:cNvPr id="123" name="Google Shape;123;p19"/>
          <p:cNvSpPr txBox="1"/>
          <p:nvPr>
            <p:ph idx="1" type="body"/>
          </p:nvPr>
        </p:nvSpPr>
        <p:spPr>
          <a:xfrm>
            <a:off x="311700" y="1229975"/>
            <a:ext cx="3921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52C33"/>
                </a:solidFill>
                <a:highlight>
                  <a:schemeClr val="lt1"/>
                </a:highlight>
                <a:latin typeface="Times New Roman"/>
                <a:ea typeface="Times New Roman"/>
                <a:cs typeface="Times New Roman"/>
                <a:sym typeface="Times New Roman"/>
              </a:rPr>
              <a:t>To avoid getting an Implicit Suffix Tree we append a special character that is not equal to any other character of the string.  We append $ to the given string then, so the new string is "banana$"</a:t>
            </a:r>
            <a:endParaRPr sz="2000">
              <a:solidFill>
                <a:srgbClr val="252C33"/>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rgbClr val="252C33"/>
              </a:buClr>
              <a:buSzPts val="2000"/>
              <a:buFont typeface="Times New Roman"/>
              <a:buChar char="➢"/>
            </a:pPr>
            <a:r>
              <a:rPr lang="en" sz="2000">
                <a:solidFill>
                  <a:srgbClr val="252C33"/>
                </a:solidFill>
                <a:highlight>
                  <a:schemeClr val="lt1"/>
                </a:highlight>
                <a:latin typeface="Times New Roman"/>
                <a:ea typeface="Times New Roman"/>
                <a:cs typeface="Times New Roman"/>
                <a:sym typeface="Times New Roman"/>
              </a:rPr>
              <a:t>. Now its suffix tree will be</a:t>
            </a:r>
            <a:endParaRPr sz="20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24" name="Google Shape;124;p19"/>
          <p:cNvPicPr preferRelativeResize="0"/>
          <p:nvPr/>
        </p:nvPicPr>
        <p:blipFill>
          <a:blip r:embed="rId3">
            <a:alphaModFix/>
          </a:blip>
          <a:stretch>
            <a:fillRect/>
          </a:stretch>
        </p:blipFill>
        <p:spPr>
          <a:xfrm>
            <a:off x="3567500" y="410000"/>
            <a:ext cx="6465775" cy="465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Suffix Trees?</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Asymptotically fast. </a:t>
            </a:r>
            <a:endParaRPr/>
          </a:p>
          <a:p>
            <a:pPr indent="0" lvl="0" marL="0" rtl="0" algn="l">
              <a:spcBef>
                <a:spcPts val="1600"/>
              </a:spcBef>
              <a:spcAft>
                <a:spcPts val="0"/>
              </a:spcAft>
              <a:buNone/>
            </a:pPr>
            <a:r>
              <a:rPr lang="en"/>
              <a:t>● The basis of state of the art data structures. </a:t>
            </a:r>
            <a:endParaRPr/>
          </a:p>
          <a:p>
            <a:pPr indent="0" lvl="0" marL="0" rtl="0" algn="l">
              <a:spcBef>
                <a:spcPts val="1600"/>
              </a:spcBef>
              <a:spcAft>
                <a:spcPts val="0"/>
              </a:spcAft>
              <a:buNone/>
            </a:pPr>
            <a:r>
              <a:rPr lang="en"/>
              <a:t>● You don't need a Phd to use them. </a:t>
            </a:r>
            <a:endParaRPr/>
          </a:p>
          <a:p>
            <a:pPr indent="0" lvl="0" marL="0" rtl="0" algn="l">
              <a:spcBef>
                <a:spcPts val="1600"/>
              </a:spcBef>
              <a:spcAft>
                <a:spcPts val="0"/>
              </a:spcAft>
              <a:buNone/>
            </a:pPr>
            <a:r>
              <a:rPr lang="en"/>
              <a:t>● Challenging.</a:t>
            </a:r>
            <a:endParaRPr/>
          </a:p>
          <a:p>
            <a:pPr indent="0" lvl="0" marL="0" rtl="0" algn="l">
              <a:spcBef>
                <a:spcPts val="1600"/>
              </a:spcBef>
              <a:spcAft>
                <a:spcPts val="1600"/>
              </a:spcAft>
              <a:buNone/>
            </a:pPr>
            <a:r>
              <a:rPr lang="en"/>
              <a:t> ● Expose interesting algorithmic ideas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87900" y="115875"/>
            <a:ext cx="83682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rules:</a:t>
            </a:r>
            <a:endParaRPr/>
          </a:p>
          <a:p>
            <a:pPr indent="0" lvl="0" marL="0" rtl="0" algn="l">
              <a:spcBef>
                <a:spcPts val="0"/>
              </a:spcBef>
              <a:spcAft>
                <a:spcPts val="0"/>
              </a:spcAft>
              <a:buNone/>
            </a:pPr>
            <a:r>
              <a:t/>
            </a:r>
            <a:endParaRPr/>
          </a:p>
        </p:txBody>
      </p:sp>
      <p:sp>
        <p:nvSpPr>
          <p:cNvPr id="136" name="Google Shape;136;p21"/>
          <p:cNvSpPr txBox="1"/>
          <p:nvPr>
            <p:ph idx="1" type="body"/>
          </p:nvPr>
        </p:nvSpPr>
        <p:spPr>
          <a:xfrm>
            <a:off x="387900" y="764250"/>
            <a:ext cx="8368200" cy="37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Rule 1: If the path from the root labelled S[j..i] ends at leaf edge (i.e. S[i] is last character on leaf edge) then character S[i+1] is just added to the end of the label on that leaf edge.</a:t>
            </a:r>
            <a:endParaRPr sz="1700"/>
          </a:p>
          <a:p>
            <a:pPr indent="0" lvl="0" marL="0" rtl="0" algn="l">
              <a:spcBef>
                <a:spcPts val="0"/>
              </a:spcBef>
              <a:spcAft>
                <a:spcPts val="0"/>
              </a:spcAft>
              <a:buNone/>
            </a:pPr>
            <a:r>
              <a:rPr lang="en" sz="1700"/>
              <a:t>Rule 2: If the path from the root labelled S[j..i] ends at non-leaf edge (i.e. there are more characters after S[i] on path) and next character is not s[i+1], then a new leaf edge with label s{i+1] and number j is created starting from character S[i+1].</a:t>
            </a:r>
            <a:endParaRPr sz="1700"/>
          </a:p>
          <a:p>
            <a:pPr indent="0" lvl="0" marL="0" rtl="0" algn="l">
              <a:spcBef>
                <a:spcPts val="0"/>
              </a:spcBef>
              <a:spcAft>
                <a:spcPts val="0"/>
              </a:spcAft>
              <a:buNone/>
            </a:pPr>
            <a:r>
              <a:rPr lang="en" sz="1700"/>
              <a:t>A new internal node will also be created if s[1..i] ends inside (in-between) a non-leaf edge.</a:t>
            </a:r>
            <a:endParaRPr sz="1700"/>
          </a:p>
          <a:p>
            <a:pPr indent="0" lvl="0" marL="0" rtl="0" algn="l">
              <a:spcBef>
                <a:spcPts val="0"/>
              </a:spcBef>
              <a:spcAft>
                <a:spcPts val="0"/>
              </a:spcAft>
              <a:buNone/>
            </a:pPr>
            <a:r>
              <a:rPr lang="en" sz="1700"/>
              <a:t>Rule 3: If the path from the root labelled S[j..i] ends at non-leaf edge (i.e. there are more characters after S[i] on path) and next character is s[i+1] (already in tree), do nothing.</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