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Roboto"/>
      <p:regular r:id="rId26"/>
      <p:bold r:id="rId27"/>
      <p:italic r:id="rId28"/>
      <p:boldItalic r:id="rId29"/>
    </p:embeddedFont>
    <p:embeddedFont>
      <p:font typeface="Playfair Displ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7.xml"/><Relationship Id="rId33" Type="http://schemas.openxmlformats.org/officeDocument/2006/relationships/font" Target="fonts/PlayfairDisplay-boldItalic.fntdata"/><Relationship Id="rId10" Type="http://schemas.openxmlformats.org/officeDocument/2006/relationships/slide" Target="slides/slide6.xml"/><Relationship Id="rId32" Type="http://schemas.openxmlformats.org/officeDocument/2006/relationships/font" Target="fonts/PlayfairDisplay-italic.fntdata"/><Relationship Id="rId13" Type="http://schemas.openxmlformats.org/officeDocument/2006/relationships/slide" Target="slides/slide9.xml"/><Relationship Id="rId35" Type="http://schemas.openxmlformats.org/officeDocument/2006/relationships/font" Target="fonts/Lato-bold.fntdata"/><Relationship Id="rId12" Type="http://schemas.openxmlformats.org/officeDocument/2006/relationships/slide" Target="slides/slide8.xml"/><Relationship Id="rId34" Type="http://schemas.openxmlformats.org/officeDocument/2006/relationships/font" Target="fonts/Lato-regular.fntdata"/><Relationship Id="rId15" Type="http://schemas.openxmlformats.org/officeDocument/2006/relationships/slide" Target="slides/slide11.xml"/><Relationship Id="rId37" Type="http://schemas.openxmlformats.org/officeDocument/2006/relationships/font" Target="fonts/Lato-boldItalic.fntdata"/><Relationship Id="rId14" Type="http://schemas.openxmlformats.org/officeDocument/2006/relationships/slide" Target="slides/slide10.xml"/><Relationship Id="rId36" Type="http://schemas.openxmlformats.org/officeDocument/2006/relationships/font" Target="fonts/Lat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94a9c2c48_2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94a9c2c48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94a9c2c48_2_1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94a9c2c48_2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94a9c2c48_2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94a9c2c48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94a9c2c48_2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94a9c2c48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94a9c2c48_2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94a9c2c48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94a9c2c48_2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94a9c2c48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94a9c2c48_2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94a9c2c48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94a9c2c48_2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94a9c2c48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94a9c2c48_2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94a9c2c48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94a9c2c48_2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94a9c2c48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94a9c2c48_2_1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94a9c2c48_2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94a9c2c48_1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94a9c2c48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94a9c2c48_17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94a9c2c48_1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94a9c2c48_2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94a9c2c4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94a9c2c48_2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94a9c2c48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94a9c2c48_2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94a9c2c48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94a9c2c48_2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94a9c2c48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94a9c2c48_2_1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94a9c2c48_2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94a9c2c48_2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94a9c2c48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94a9c2c48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94a9c2c48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782294" y="0"/>
            <a:ext cx="10627500" cy="88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p2"/>
          <p:cNvSpPr/>
          <p:nvPr/>
        </p:nvSpPr>
        <p:spPr>
          <a:xfrm>
            <a:off x="782294" y="6769200"/>
            <a:ext cx="10627500" cy="888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2" name="Google Shape;12;p2"/>
          <p:cNvCxnSpPr/>
          <p:nvPr/>
        </p:nvCxnSpPr>
        <p:spPr>
          <a:xfrm>
            <a:off x="977625" y="2980467"/>
            <a:ext cx="5136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840800" y="182400"/>
            <a:ext cx="10524000" cy="2471700"/>
          </a:xfrm>
          <a:prstGeom prst="rect">
            <a:avLst/>
          </a:prstGeom>
        </p:spPr>
        <p:txBody>
          <a:bodyPr anchorCtr="0" anchor="b" bIns="121900" lIns="121900" spcFirstLastPara="1" rIns="121900" wrap="square" tIns="121900">
            <a:noAutofit/>
          </a:bodyPr>
          <a:lstStyle>
            <a:lvl1pPr lvl="0">
              <a:spcBef>
                <a:spcPts val="1300"/>
              </a:spcBef>
              <a:spcAft>
                <a:spcPts val="0"/>
              </a:spcAft>
              <a:buSzPts val="6400"/>
              <a:buNone/>
              <a:defRPr sz="6400"/>
            </a:lvl1pPr>
            <a:lvl2pPr lvl="1">
              <a:spcBef>
                <a:spcPts val="1300"/>
              </a:spcBef>
              <a:spcAft>
                <a:spcPts val="0"/>
              </a:spcAft>
              <a:buSzPts val="6400"/>
              <a:buNone/>
              <a:defRPr sz="6400"/>
            </a:lvl2pPr>
            <a:lvl3pPr lvl="2">
              <a:spcBef>
                <a:spcPts val="1300"/>
              </a:spcBef>
              <a:spcAft>
                <a:spcPts val="0"/>
              </a:spcAft>
              <a:buSzPts val="6400"/>
              <a:buNone/>
              <a:defRPr sz="6400"/>
            </a:lvl3pPr>
            <a:lvl4pPr lvl="3">
              <a:spcBef>
                <a:spcPts val="1300"/>
              </a:spcBef>
              <a:spcAft>
                <a:spcPts val="0"/>
              </a:spcAft>
              <a:buSzPts val="6400"/>
              <a:buNone/>
              <a:defRPr sz="6400"/>
            </a:lvl4pPr>
            <a:lvl5pPr lvl="4">
              <a:spcBef>
                <a:spcPts val="1300"/>
              </a:spcBef>
              <a:spcAft>
                <a:spcPts val="0"/>
              </a:spcAft>
              <a:buSzPts val="6400"/>
              <a:buNone/>
              <a:defRPr sz="6400"/>
            </a:lvl5pPr>
            <a:lvl6pPr lvl="5">
              <a:spcBef>
                <a:spcPts val="1300"/>
              </a:spcBef>
              <a:spcAft>
                <a:spcPts val="0"/>
              </a:spcAft>
              <a:buSzPts val="6400"/>
              <a:buNone/>
              <a:defRPr sz="6400"/>
            </a:lvl6pPr>
            <a:lvl7pPr lvl="6">
              <a:spcBef>
                <a:spcPts val="1300"/>
              </a:spcBef>
              <a:spcAft>
                <a:spcPts val="0"/>
              </a:spcAft>
              <a:buSzPts val="6400"/>
              <a:buNone/>
              <a:defRPr sz="6400"/>
            </a:lvl7pPr>
            <a:lvl8pPr lvl="7">
              <a:spcBef>
                <a:spcPts val="1300"/>
              </a:spcBef>
              <a:spcAft>
                <a:spcPts val="0"/>
              </a:spcAft>
              <a:buSzPts val="6400"/>
              <a:buNone/>
              <a:defRPr sz="6400"/>
            </a:lvl8pPr>
            <a:lvl9pPr lvl="8">
              <a:spcBef>
                <a:spcPts val="1300"/>
              </a:spcBef>
              <a:spcAft>
                <a:spcPts val="0"/>
              </a:spcAft>
              <a:buSzPts val="6400"/>
              <a:buNone/>
              <a:defRPr sz="6400"/>
            </a:lvl9pPr>
          </a:lstStyle>
          <a:p/>
        </p:txBody>
      </p:sp>
      <p:sp>
        <p:nvSpPr>
          <p:cNvPr id="14" name="Google Shape;14;p2"/>
          <p:cNvSpPr txBox="1"/>
          <p:nvPr>
            <p:ph idx="1" type="subTitle"/>
          </p:nvPr>
        </p:nvSpPr>
        <p:spPr>
          <a:xfrm>
            <a:off x="840800" y="4304500"/>
            <a:ext cx="10524000" cy="1698900"/>
          </a:xfrm>
          <a:prstGeom prst="rect">
            <a:avLst/>
          </a:prstGeom>
        </p:spPr>
        <p:txBody>
          <a:bodyPr anchorCtr="0" anchor="b" bIns="121900" lIns="121900" spcFirstLastPara="1" rIns="121900" wrap="square" tIns="121900">
            <a:noAutofit/>
          </a:bodyPr>
          <a:lstStyle>
            <a:lvl1pPr lvl="0">
              <a:lnSpc>
                <a:spcPct val="100000"/>
              </a:lnSpc>
              <a:spcBef>
                <a:spcPts val="1300"/>
              </a:spcBef>
              <a:spcAft>
                <a:spcPts val="0"/>
              </a:spcAft>
              <a:buClr>
                <a:schemeClr val="accent6"/>
              </a:buClr>
              <a:buSzPts val="3200"/>
              <a:buNone/>
              <a:defRPr sz="3200">
                <a:solidFill>
                  <a:schemeClr val="accent6"/>
                </a:solidFill>
              </a:defRPr>
            </a:lvl1pPr>
            <a:lvl2pPr lvl="1">
              <a:lnSpc>
                <a:spcPct val="100000"/>
              </a:lnSpc>
              <a:spcBef>
                <a:spcPts val="1300"/>
              </a:spcBef>
              <a:spcAft>
                <a:spcPts val="0"/>
              </a:spcAft>
              <a:buClr>
                <a:schemeClr val="accent6"/>
              </a:buClr>
              <a:buSzPts val="3200"/>
              <a:buNone/>
              <a:defRPr sz="3200">
                <a:solidFill>
                  <a:schemeClr val="accent6"/>
                </a:solidFill>
              </a:defRPr>
            </a:lvl2pPr>
            <a:lvl3pPr lvl="2">
              <a:lnSpc>
                <a:spcPct val="100000"/>
              </a:lnSpc>
              <a:spcBef>
                <a:spcPts val="1300"/>
              </a:spcBef>
              <a:spcAft>
                <a:spcPts val="0"/>
              </a:spcAft>
              <a:buClr>
                <a:schemeClr val="accent6"/>
              </a:buClr>
              <a:buSzPts val="3200"/>
              <a:buNone/>
              <a:defRPr sz="3200">
                <a:solidFill>
                  <a:schemeClr val="accent6"/>
                </a:solidFill>
              </a:defRPr>
            </a:lvl3pPr>
            <a:lvl4pPr lvl="3">
              <a:lnSpc>
                <a:spcPct val="100000"/>
              </a:lnSpc>
              <a:spcBef>
                <a:spcPts val="1300"/>
              </a:spcBef>
              <a:spcAft>
                <a:spcPts val="0"/>
              </a:spcAft>
              <a:buClr>
                <a:schemeClr val="accent6"/>
              </a:buClr>
              <a:buSzPts val="3200"/>
              <a:buNone/>
              <a:defRPr sz="3200">
                <a:solidFill>
                  <a:schemeClr val="accent6"/>
                </a:solidFill>
              </a:defRPr>
            </a:lvl4pPr>
            <a:lvl5pPr lvl="4">
              <a:lnSpc>
                <a:spcPct val="100000"/>
              </a:lnSpc>
              <a:spcBef>
                <a:spcPts val="1300"/>
              </a:spcBef>
              <a:spcAft>
                <a:spcPts val="0"/>
              </a:spcAft>
              <a:buClr>
                <a:schemeClr val="accent6"/>
              </a:buClr>
              <a:buSzPts val="3200"/>
              <a:buNone/>
              <a:defRPr sz="3200">
                <a:solidFill>
                  <a:schemeClr val="accent6"/>
                </a:solidFill>
              </a:defRPr>
            </a:lvl5pPr>
            <a:lvl6pPr lvl="5">
              <a:lnSpc>
                <a:spcPct val="100000"/>
              </a:lnSpc>
              <a:spcBef>
                <a:spcPts val="1300"/>
              </a:spcBef>
              <a:spcAft>
                <a:spcPts val="0"/>
              </a:spcAft>
              <a:buClr>
                <a:schemeClr val="accent6"/>
              </a:buClr>
              <a:buSzPts val="3200"/>
              <a:buNone/>
              <a:defRPr sz="3200">
                <a:solidFill>
                  <a:schemeClr val="accent6"/>
                </a:solidFill>
              </a:defRPr>
            </a:lvl6pPr>
            <a:lvl7pPr lvl="6">
              <a:lnSpc>
                <a:spcPct val="100000"/>
              </a:lnSpc>
              <a:spcBef>
                <a:spcPts val="1300"/>
              </a:spcBef>
              <a:spcAft>
                <a:spcPts val="0"/>
              </a:spcAft>
              <a:buClr>
                <a:schemeClr val="accent6"/>
              </a:buClr>
              <a:buSzPts val="3200"/>
              <a:buNone/>
              <a:defRPr sz="3200">
                <a:solidFill>
                  <a:schemeClr val="accent6"/>
                </a:solidFill>
              </a:defRPr>
            </a:lvl7pPr>
            <a:lvl8pPr lvl="7">
              <a:lnSpc>
                <a:spcPct val="100000"/>
              </a:lnSpc>
              <a:spcBef>
                <a:spcPts val="1300"/>
              </a:spcBef>
              <a:spcAft>
                <a:spcPts val="0"/>
              </a:spcAft>
              <a:buClr>
                <a:schemeClr val="accent6"/>
              </a:buClr>
              <a:buSzPts val="3200"/>
              <a:buNone/>
              <a:defRPr sz="3200">
                <a:solidFill>
                  <a:schemeClr val="accent6"/>
                </a:solidFill>
              </a:defRPr>
            </a:lvl8pPr>
            <a:lvl9pPr lvl="8">
              <a:lnSpc>
                <a:spcPct val="100000"/>
              </a:lnSpc>
              <a:spcBef>
                <a:spcPts val="1300"/>
              </a:spcBef>
              <a:spcAft>
                <a:spcPts val="0"/>
              </a:spcAft>
              <a:buClr>
                <a:schemeClr val="accent6"/>
              </a:buClr>
              <a:buSzPts val="3200"/>
              <a:buNone/>
              <a:defRPr sz="3200">
                <a:solidFill>
                  <a:schemeClr val="accent6"/>
                </a:solidFill>
              </a:defRPr>
            </a:lvl9pPr>
          </a:lstStyle>
          <a:p/>
        </p:txBody>
      </p:sp>
      <p:sp>
        <p:nvSpPr>
          <p:cNvPr id="15" name="Google Shape;15;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782294" y="0"/>
            <a:ext cx="10627500" cy="88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11"/>
          <p:cNvSpPr/>
          <p:nvPr/>
        </p:nvSpPr>
        <p:spPr>
          <a:xfrm>
            <a:off x="782294" y="6769200"/>
            <a:ext cx="10627500" cy="888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782300" y="1805050"/>
            <a:ext cx="10627500" cy="20511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accent6"/>
              </a:buClr>
              <a:buSzPts val="14400"/>
              <a:buNone/>
              <a:defRPr sz="14400">
                <a:solidFill>
                  <a:schemeClr val="accent6"/>
                </a:solidFill>
              </a:defRPr>
            </a:lvl1pPr>
            <a:lvl2pPr lvl="1" algn="ctr">
              <a:spcBef>
                <a:spcPts val="0"/>
              </a:spcBef>
              <a:spcAft>
                <a:spcPts val="0"/>
              </a:spcAft>
              <a:buClr>
                <a:schemeClr val="accent6"/>
              </a:buClr>
              <a:buSzPts val="14400"/>
              <a:buNone/>
              <a:defRPr sz="14400">
                <a:solidFill>
                  <a:schemeClr val="accent6"/>
                </a:solidFill>
              </a:defRPr>
            </a:lvl2pPr>
            <a:lvl3pPr lvl="2" algn="ctr">
              <a:spcBef>
                <a:spcPts val="0"/>
              </a:spcBef>
              <a:spcAft>
                <a:spcPts val="0"/>
              </a:spcAft>
              <a:buClr>
                <a:schemeClr val="accent6"/>
              </a:buClr>
              <a:buSzPts val="14400"/>
              <a:buNone/>
              <a:defRPr sz="14400">
                <a:solidFill>
                  <a:schemeClr val="accent6"/>
                </a:solidFill>
              </a:defRPr>
            </a:lvl3pPr>
            <a:lvl4pPr lvl="3" algn="ctr">
              <a:spcBef>
                <a:spcPts val="0"/>
              </a:spcBef>
              <a:spcAft>
                <a:spcPts val="0"/>
              </a:spcAft>
              <a:buClr>
                <a:schemeClr val="accent6"/>
              </a:buClr>
              <a:buSzPts val="14400"/>
              <a:buNone/>
              <a:defRPr sz="14400">
                <a:solidFill>
                  <a:schemeClr val="accent6"/>
                </a:solidFill>
              </a:defRPr>
            </a:lvl4pPr>
            <a:lvl5pPr lvl="4" algn="ctr">
              <a:spcBef>
                <a:spcPts val="0"/>
              </a:spcBef>
              <a:spcAft>
                <a:spcPts val="0"/>
              </a:spcAft>
              <a:buClr>
                <a:schemeClr val="accent6"/>
              </a:buClr>
              <a:buSzPts val="14400"/>
              <a:buNone/>
              <a:defRPr sz="14400">
                <a:solidFill>
                  <a:schemeClr val="accent6"/>
                </a:solidFill>
              </a:defRPr>
            </a:lvl5pPr>
            <a:lvl6pPr lvl="5" algn="ctr">
              <a:spcBef>
                <a:spcPts val="0"/>
              </a:spcBef>
              <a:spcAft>
                <a:spcPts val="0"/>
              </a:spcAft>
              <a:buClr>
                <a:schemeClr val="accent6"/>
              </a:buClr>
              <a:buSzPts val="14400"/>
              <a:buNone/>
              <a:defRPr sz="14400">
                <a:solidFill>
                  <a:schemeClr val="accent6"/>
                </a:solidFill>
              </a:defRPr>
            </a:lvl6pPr>
            <a:lvl7pPr lvl="6" algn="ctr">
              <a:spcBef>
                <a:spcPts val="0"/>
              </a:spcBef>
              <a:spcAft>
                <a:spcPts val="0"/>
              </a:spcAft>
              <a:buClr>
                <a:schemeClr val="accent6"/>
              </a:buClr>
              <a:buSzPts val="14400"/>
              <a:buNone/>
              <a:defRPr sz="14400">
                <a:solidFill>
                  <a:schemeClr val="accent6"/>
                </a:solidFill>
              </a:defRPr>
            </a:lvl7pPr>
            <a:lvl8pPr lvl="7" algn="ctr">
              <a:spcBef>
                <a:spcPts val="0"/>
              </a:spcBef>
              <a:spcAft>
                <a:spcPts val="0"/>
              </a:spcAft>
              <a:buClr>
                <a:schemeClr val="accent6"/>
              </a:buClr>
              <a:buSzPts val="14400"/>
              <a:buNone/>
              <a:defRPr sz="14400">
                <a:solidFill>
                  <a:schemeClr val="accent6"/>
                </a:solidFill>
              </a:defRPr>
            </a:lvl8pPr>
            <a:lvl9pPr lvl="8" algn="ctr">
              <a:spcBef>
                <a:spcPts val="0"/>
              </a:spcBef>
              <a:spcAft>
                <a:spcPts val="0"/>
              </a:spcAft>
              <a:buClr>
                <a:schemeClr val="accent6"/>
              </a:buClr>
              <a:buSzPts val="14400"/>
              <a:buNone/>
              <a:defRPr sz="14400">
                <a:solidFill>
                  <a:schemeClr val="accent6"/>
                </a:solidFill>
              </a:defRPr>
            </a:lvl9pPr>
          </a:lstStyle>
          <a:p>
            <a:r>
              <a:t>xx%</a:t>
            </a:r>
          </a:p>
        </p:txBody>
      </p:sp>
      <p:sp>
        <p:nvSpPr>
          <p:cNvPr id="60" name="Google Shape;60;p11"/>
          <p:cNvSpPr txBox="1"/>
          <p:nvPr>
            <p:ph idx="1" type="body"/>
          </p:nvPr>
        </p:nvSpPr>
        <p:spPr>
          <a:xfrm>
            <a:off x="782300" y="3957850"/>
            <a:ext cx="10627500" cy="14289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61" name="Google Shape;6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4" name="Shape 64"/>
        <p:cNvGrpSpPr/>
        <p:nvPr/>
      </p:nvGrpSpPr>
      <p:grpSpPr>
        <a:xfrm>
          <a:off x="0" y="0"/>
          <a:ext cx="0" cy="0"/>
          <a:chOff x="0" y="0"/>
          <a:chExt cx="0" cy="0"/>
        </a:xfrm>
      </p:grpSpPr>
      <p:sp>
        <p:nvSpPr>
          <p:cNvPr id="65" name="Google Shape;65;p13"/>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Autofit/>
          </a:bodyPr>
          <a:lstStyle>
            <a:lvl1pPr lvl="0" rtl="0" algn="l">
              <a:lnSpc>
                <a:spcPct val="85000"/>
              </a:lnSpc>
              <a:spcBef>
                <a:spcPts val="0"/>
              </a:spcBef>
              <a:spcAft>
                <a:spcPts val="0"/>
              </a:spcAft>
              <a:buClr>
                <a:schemeClr val="accent1"/>
              </a:buClr>
              <a:buSzPts val="18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p:txBody>
      </p:sp>
      <p:sp>
        <p:nvSpPr>
          <p:cNvPr id="66" name="Google Shape;66;p13"/>
          <p:cNvSpPr txBox="1"/>
          <p:nvPr>
            <p:ph idx="1" type="body"/>
          </p:nvPr>
        </p:nvSpPr>
        <p:spPr>
          <a:xfrm>
            <a:off x="676656" y="2011680"/>
            <a:ext cx="10753800" cy="3766200"/>
          </a:xfrm>
          <a:prstGeom prst="rect">
            <a:avLst/>
          </a:prstGeom>
          <a:noFill/>
          <a:ln>
            <a:noFill/>
          </a:ln>
        </p:spPr>
        <p:txBody>
          <a:bodyPr anchorCtr="0" anchor="t" bIns="45700" lIns="91425" spcFirstLastPara="1" rIns="91425" wrap="square" tIns="45700">
            <a:noAutofit/>
          </a:bodyPr>
          <a:lstStyle>
            <a:lvl1pPr indent="-342900" lvl="0" marL="457200" rtl="0" algn="l">
              <a:lnSpc>
                <a:spcPct val="85000"/>
              </a:lnSpc>
              <a:spcBef>
                <a:spcPts val="1300"/>
              </a:spcBef>
              <a:spcAft>
                <a:spcPts val="0"/>
              </a:spcAft>
              <a:buClr>
                <a:srgbClr val="262626"/>
              </a:buClr>
              <a:buSzPts val="1800"/>
              <a:buChar char="●"/>
              <a:defRPr/>
            </a:lvl1pPr>
            <a:lvl2pPr indent="-342900" lvl="1" marL="914400" rtl="0" algn="l">
              <a:lnSpc>
                <a:spcPct val="85000"/>
              </a:lnSpc>
              <a:spcBef>
                <a:spcPts val="2100"/>
              </a:spcBef>
              <a:spcAft>
                <a:spcPts val="0"/>
              </a:spcAft>
              <a:buClr>
                <a:srgbClr val="262626"/>
              </a:buClr>
              <a:buSzPts val="1800"/>
              <a:buChar char="○"/>
              <a:defRPr/>
            </a:lvl2pPr>
            <a:lvl3pPr indent="-342900" lvl="2" marL="1371600" rtl="0" algn="l">
              <a:lnSpc>
                <a:spcPct val="85000"/>
              </a:lnSpc>
              <a:spcBef>
                <a:spcPts val="2100"/>
              </a:spcBef>
              <a:spcAft>
                <a:spcPts val="0"/>
              </a:spcAft>
              <a:buClr>
                <a:srgbClr val="262626"/>
              </a:buClr>
              <a:buSzPts val="1800"/>
              <a:buChar char="■"/>
              <a:defRPr/>
            </a:lvl3pPr>
            <a:lvl4pPr indent="-342900" lvl="3" marL="1828800" rtl="0" algn="l">
              <a:lnSpc>
                <a:spcPct val="85000"/>
              </a:lnSpc>
              <a:spcBef>
                <a:spcPts val="2100"/>
              </a:spcBef>
              <a:spcAft>
                <a:spcPts val="0"/>
              </a:spcAft>
              <a:buClr>
                <a:srgbClr val="262626"/>
              </a:buClr>
              <a:buSzPts val="1800"/>
              <a:buChar char="●"/>
              <a:defRPr/>
            </a:lvl4pPr>
            <a:lvl5pPr indent="-342900" lvl="4" marL="2286000" rtl="0" algn="l">
              <a:lnSpc>
                <a:spcPct val="85000"/>
              </a:lnSpc>
              <a:spcBef>
                <a:spcPts val="2100"/>
              </a:spcBef>
              <a:spcAft>
                <a:spcPts val="0"/>
              </a:spcAft>
              <a:buClr>
                <a:srgbClr val="262626"/>
              </a:buClr>
              <a:buSzPts val="1800"/>
              <a:buChar char="○"/>
              <a:defRPr/>
            </a:lvl5pPr>
            <a:lvl6pPr indent="-342900" lvl="5" marL="2743200" rtl="0" algn="l">
              <a:lnSpc>
                <a:spcPct val="85000"/>
              </a:lnSpc>
              <a:spcBef>
                <a:spcPts val="2100"/>
              </a:spcBef>
              <a:spcAft>
                <a:spcPts val="0"/>
              </a:spcAft>
              <a:buClr>
                <a:srgbClr val="262626"/>
              </a:buClr>
              <a:buSzPts val="1800"/>
              <a:buChar char="■"/>
              <a:defRPr/>
            </a:lvl6pPr>
            <a:lvl7pPr indent="-342900" lvl="6" marL="3200400" rtl="0" algn="l">
              <a:lnSpc>
                <a:spcPct val="85000"/>
              </a:lnSpc>
              <a:spcBef>
                <a:spcPts val="2100"/>
              </a:spcBef>
              <a:spcAft>
                <a:spcPts val="0"/>
              </a:spcAft>
              <a:buClr>
                <a:srgbClr val="262626"/>
              </a:buClr>
              <a:buSzPts val="1800"/>
              <a:buChar char="●"/>
              <a:defRPr/>
            </a:lvl7pPr>
            <a:lvl8pPr indent="-342900" lvl="7" marL="3657600" rtl="0" algn="l">
              <a:lnSpc>
                <a:spcPct val="85000"/>
              </a:lnSpc>
              <a:spcBef>
                <a:spcPts val="2100"/>
              </a:spcBef>
              <a:spcAft>
                <a:spcPts val="0"/>
              </a:spcAft>
              <a:buClr>
                <a:srgbClr val="262626"/>
              </a:buClr>
              <a:buSzPts val="1800"/>
              <a:buChar char="○"/>
              <a:defRPr/>
            </a:lvl8pPr>
            <a:lvl9pPr indent="-342900" lvl="8" marL="4114800" rtl="0" algn="l">
              <a:lnSpc>
                <a:spcPct val="85000"/>
              </a:lnSpc>
              <a:spcBef>
                <a:spcPts val="2100"/>
              </a:spcBef>
              <a:spcAft>
                <a:spcPts val="2100"/>
              </a:spcAft>
              <a:buClr>
                <a:srgbClr val="262626"/>
              </a:buClr>
              <a:buSzPts val="1800"/>
              <a:buChar char="■"/>
              <a:defRPr/>
            </a:lvl9pPr>
          </a:lstStyle>
          <a:p/>
        </p:txBody>
      </p:sp>
      <p:sp>
        <p:nvSpPr>
          <p:cNvPr id="67" name="Google Shape;67;p13"/>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3"/>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3"/>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782294" y="6769200"/>
            <a:ext cx="10627500" cy="888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3"/>
          <p:cNvSpPr/>
          <p:nvPr/>
        </p:nvSpPr>
        <p:spPr>
          <a:xfrm>
            <a:off x="782294" y="0"/>
            <a:ext cx="10627500" cy="88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679400" y="2561800"/>
            <a:ext cx="10833300" cy="17343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0" name="Google Shape;20;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67" y="6727600"/>
            <a:ext cx="12192000" cy="130500"/>
          </a:xfrm>
          <a:prstGeom prst="rect">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23" name="Google Shape;23;p4"/>
          <p:cNvCxnSpPr/>
          <p:nvPr/>
        </p:nvCxnSpPr>
        <p:spPr>
          <a:xfrm>
            <a:off x="559233" y="1538926"/>
            <a:ext cx="5136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415600" y="496967"/>
            <a:ext cx="11360700" cy="860100"/>
          </a:xfrm>
          <a:prstGeom prst="rect">
            <a:avLst/>
          </a:prstGeom>
        </p:spPr>
        <p:txBody>
          <a:bodyPr anchorCtr="0" anchor="t" bIns="121900" lIns="121900" spcFirstLastPara="1" rIns="121900" wrap="square" tIns="121900">
            <a:no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p:txBody>
      </p:sp>
      <p:sp>
        <p:nvSpPr>
          <p:cNvPr id="25" name="Google Shape;25;p4"/>
          <p:cNvSpPr txBox="1"/>
          <p:nvPr>
            <p:ph idx="1" type="body"/>
          </p:nvPr>
        </p:nvSpPr>
        <p:spPr>
          <a:xfrm>
            <a:off x="415600" y="1890400"/>
            <a:ext cx="11360700" cy="4201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6" name="Google Shape;26;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559233" y="1538926"/>
            <a:ext cx="5136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415600" y="496967"/>
            <a:ext cx="11360700" cy="860100"/>
          </a:xfrm>
          <a:prstGeom prst="rect">
            <a:avLst/>
          </a:prstGeom>
        </p:spPr>
        <p:txBody>
          <a:bodyPr anchorCtr="0" anchor="t" bIns="121900" lIns="121900" spcFirstLastPara="1" rIns="121900" wrap="square" tIns="121900">
            <a:no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p:txBody>
      </p:sp>
      <p:sp>
        <p:nvSpPr>
          <p:cNvPr id="30" name="Google Shape;30;p5"/>
          <p:cNvSpPr txBox="1"/>
          <p:nvPr>
            <p:ph idx="1" type="body"/>
          </p:nvPr>
        </p:nvSpPr>
        <p:spPr>
          <a:xfrm>
            <a:off x="415600" y="1890600"/>
            <a:ext cx="5333100" cy="4201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p5"/>
          <p:cNvSpPr txBox="1"/>
          <p:nvPr>
            <p:ph idx="2" type="body"/>
          </p:nvPr>
        </p:nvSpPr>
        <p:spPr>
          <a:xfrm>
            <a:off x="6443200" y="1890600"/>
            <a:ext cx="5333100" cy="4201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2" name="Google Shape;32;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415600" y="496967"/>
            <a:ext cx="11360700" cy="860100"/>
          </a:xfrm>
          <a:prstGeom prst="rect">
            <a:avLst/>
          </a:prstGeom>
        </p:spPr>
        <p:txBody>
          <a:bodyPr anchorCtr="0" anchor="t" bIns="121900" lIns="121900" spcFirstLastPara="1" rIns="121900" wrap="square" tIns="121900">
            <a:no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p:txBody>
      </p:sp>
      <p:sp>
        <p:nvSpPr>
          <p:cNvPr id="35" name="Google Shape;35;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548058" y="1890363"/>
            <a:ext cx="5136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9" name="Google Shape;39;p7"/>
          <p:cNvSpPr txBox="1"/>
          <p:nvPr>
            <p:ph idx="1" type="body"/>
          </p:nvPr>
        </p:nvSpPr>
        <p:spPr>
          <a:xfrm>
            <a:off x="415600" y="2187133"/>
            <a:ext cx="3744000" cy="3905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0" name="Google Shape;40;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782294" y="0"/>
            <a:ext cx="10627500" cy="88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p8"/>
          <p:cNvSpPr/>
          <p:nvPr/>
        </p:nvSpPr>
        <p:spPr>
          <a:xfrm>
            <a:off x="782294" y="6769200"/>
            <a:ext cx="10627500" cy="888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653667" y="701800"/>
            <a:ext cx="74916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45" name="Google Shape;45;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6096000" y="-1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8" name="Google Shape;48;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354000" y="1446167"/>
            <a:ext cx="5393700" cy="2276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50" name="Google Shape;50;p9"/>
          <p:cNvSpPr txBox="1"/>
          <p:nvPr>
            <p:ph idx="1" type="subTitle"/>
          </p:nvPr>
        </p:nvSpPr>
        <p:spPr>
          <a:xfrm>
            <a:off x="354000" y="3793600"/>
            <a:ext cx="5393700" cy="1895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accent6"/>
              </a:buClr>
              <a:buSzPts val="2800"/>
              <a:buNone/>
              <a:defRPr sz="2800">
                <a:solidFill>
                  <a:schemeClr val="accent6"/>
                </a:solidFill>
              </a:defRPr>
            </a:lvl1pPr>
            <a:lvl2pPr lvl="1" algn="ctr">
              <a:lnSpc>
                <a:spcPct val="100000"/>
              </a:lnSpc>
              <a:spcBef>
                <a:spcPts val="0"/>
              </a:spcBef>
              <a:spcAft>
                <a:spcPts val="0"/>
              </a:spcAft>
              <a:buClr>
                <a:schemeClr val="accent6"/>
              </a:buClr>
              <a:buSzPts val="2800"/>
              <a:buNone/>
              <a:defRPr sz="2800">
                <a:solidFill>
                  <a:schemeClr val="accent6"/>
                </a:solidFill>
              </a:defRPr>
            </a:lvl2pPr>
            <a:lvl3pPr lvl="2" algn="ctr">
              <a:lnSpc>
                <a:spcPct val="100000"/>
              </a:lnSpc>
              <a:spcBef>
                <a:spcPts val="0"/>
              </a:spcBef>
              <a:spcAft>
                <a:spcPts val="0"/>
              </a:spcAft>
              <a:buClr>
                <a:schemeClr val="accent6"/>
              </a:buClr>
              <a:buSzPts val="2800"/>
              <a:buNone/>
              <a:defRPr sz="2800">
                <a:solidFill>
                  <a:schemeClr val="accent6"/>
                </a:solidFill>
              </a:defRPr>
            </a:lvl3pPr>
            <a:lvl4pPr lvl="3" algn="ctr">
              <a:lnSpc>
                <a:spcPct val="100000"/>
              </a:lnSpc>
              <a:spcBef>
                <a:spcPts val="0"/>
              </a:spcBef>
              <a:spcAft>
                <a:spcPts val="0"/>
              </a:spcAft>
              <a:buClr>
                <a:schemeClr val="accent6"/>
              </a:buClr>
              <a:buSzPts val="2800"/>
              <a:buNone/>
              <a:defRPr sz="2800">
                <a:solidFill>
                  <a:schemeClr val="accent6"/>
                </a:solidFill>
              </a:defRPr>
            </a:lvl4pPr>
            <a:lvl5pPr lvl="4" algn="ctr">
              <a:lnSpc>
                <a:spcPct val="100000"/>
              </a:lnSpc>
              <a:spcBef>
                <a:spcPts val="0"/>
              </a:spcBef>
              <a:spcAft>
                <a:spcPts val="0"/>
              </a:spcAft>
              <a:buClr>
                <a:schemeClr val="accent6"/>
              </a:buClr>
              <a:buSzPts val="2800"/>
              <a:buNone/>
              <a:defRPr sz="2800">
                <a:solidFill>
                  <a:schemeClr val="accent6"/>
                </a:solidFill>
              </a:defRPr>
            </a:lvl5pPr>
            <a:lvl6pPr lvl="5" algn="ctr">
              <a:lnSpc>
                <a:spcPct val="100000"/>
              </a:lnSpc>
              <a:spcBef>
                <a:spcPts val="0"/>
              </a:spcBef>
              <a:spcAft>
                <a:spcPts val="0"/>
              </a:spcAft>
              <a:buClr>
                <a:schemeClr val="accent6"/>
              </a:buClr>
              <a:buSzPts val="2800"/>
              <a:buNone/>
              <a:defRPr sz="2800">
                <a:solidFill>
                  <a:schemeClr val="accent6"/>
                </a:solidFill>
              </a:defRPr>
            </a:lvl6pPr>
            <a:lvl7pPr lvl="6" algn="ctr">
              <a:lnSpc>
                <a:spcPct val="100000"/>
              </a:lnSpc>
              <a:spcBef>
                <a:spcPts val="0"/>
              </a:spcBef>
              <a:spcAft>
                <a:spcPts val="0"/>
              </a:spcAft>
              <a:buClr>
                <a:schemeClr val="accent6"/>
              </a:buClr>
              <a:buSzPts val="2800"/>
              <a:buNone/>
              <a:defRPr sz="2800">
                <a:solidFill>
                  <a:schemeClr val="accent6"/>
                </a:solidFill>
              </a:defRPr>
            </a:lvl7pPr>
            <a:lvl8pPr lvl="7" algn="ctr">
              <a:lnSpc>
                <a:spcPct val="100000"/>
              </a:lnSpc>
              <a:spcBef>
                <a:spcPts val="0"/>
              </a:spcBef>
              <a:spcAft>
                <a:spcPts val="0"/>
              </a:spcAft>
              <a:buClr>
                <a:schemeClr val="accent6"/>
              </a:buClr>
              <a:buSzPts val="2800"/>
              <a:buNone/>
              <a:defRPr sz="2800">
                <a:solidFill>
                  <a:schemeClr val="accent6"/>
                </a:solidFill>
              </a:defRPr>
            </a:lvl8pPr>
            <a:lvl9pPr lvl="8" algn="ctr">
              <a:lnSpc>
                <a:spcPct val="100000"/>
              </a:lnSpc>
              <a:spcBef>
                <a:spcPts val="0"/>
              </a:spcBef>
              <a:spcAft>
                <a:spcPts val="0"/>
              </a:spcAft>
              <a:buClr>
                <a:schemeClr val="accent6"/>
              </a:buClr>
              <a:buSzPts val="2800"/>
              <a:buNone/>
              <a:defRPr sz="2800">
                <a:solidFill>
                  <a:schemeClr val="accent6"/>
                </a:solidFill>
              </a:defRPr>
            </a:lvl9pPr>
          </a:lstStyle>
          <a:p/>
        </p:txBody>
      </p:sp>
      <p:sp>
        <p:nvSpPr>
          <p:cNvPr id="51" name="Google Shape;51;p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accent1"/>
              </a:buClr>
              <a:buSzPts val="2400"/>
              <a:buChar char="●"/>
              <a:defRPr>
                <a:solidFill>
                  <a:schemeClr val="accent1"/>
                </a:solidFill>
              </a:defRPr>
            </a:lvl1pPr>
            <a:lvl2pPr indent="-349250" lvl="1" marL="914400">
              <a:spcBef>
                <a:spcPts val="2100"/>
              </a:spcBef>
              <a:spcAft>
                <a:spcPts val="0"/>
              </a:spcAft>
              <a:buClr>
                <a:schemeClr val="accent1"/>
              </a:buClr>
              <a:buSzPts val="1900"/>
              <a:buChar char="○"/>
              <a:defRPr>
                <a:solidFill>
                  <a:schemeClr val="accent1"/>
                </a:solidFill>
              </a:defRPr>
            </a:lvl2pPr>
            <a:lvl3pPr indent="-349250" lvl="2" marL="1371600">
              <a:spcBef>
                <a:spcPts val="2100"/>
              </a:spcBef>
              <a:spcAft>
                <a:spcPts val="0"/>
              </a:spcAft>
              <a:buClr>
                <a:schemeClr val="accent1"/>
              </a:buClr>
              <a:buSzPts val="1900"/>
              <a:buChar char="■"/>
              <a:defRPr>
                <a:solidFill>
                  <a:schemeClr val="accent1"/>
                </a:solidFill>
              </a:defRPr>
            </a:lvl3pPr>
            <a:lvl4pPr indent="-349250" lvl="3" marL="1828800">
              <a:spcBef>
                <a:spcPts val="2100"/>
              </a:spcBef>
              <a:spcAft>
                <a:spcPts val="0"/>
              </a:spcAft>
              <a:buClr>
                <a:schemeClr val="accent1"/>
              </a:buClr>
              <a:buSzPts val="1900"/>
              <a:buChar char="●"/>
              <a:defRPr>
                <a:solidFill>
                  <a:schemeClr val="accent1"/>
                </a:solidFill>
              </a:defRPr>
            </a:lvl4pPr>
            <a:lvl5pPr indent="-349250" lvl="4" marL="2286000">
              <a:spcBef>
                <a:spcPts val="2100"/>
              </a:spcBef>
              <a:spcAft>
                <a:spcPts val="0"/>
              </a:spcAft>
              <a:buClr>
                <a:schemeClr val="accent1"/>
              </a:buClr>
              <a:buSzPts val="1900"/>
              <a:buChar char="○"/>
              <a:defRPr>
                <a:solidFill>
                  <a:schemeClr val="accent1"/>
                </a:solidFill>
              </a:defRPr>
            </a:lvl5pPr>
            <a:lvl6pPr indent="-349250" lvl="5" marL="2743200">
              <a:spcBef>
                <a:spcPts val="2100"/>
              </a:spcBef>
              <a:spcAft>
                <a:spcPts val="0"/>
              </a:spcAft>
              <a:buClr>
                <a:schemeClr val="accent1"/>
              </a:buClr>
              <a:buSzPts val="1900"/>
              <a:buChar char="■"/>
              <a:defRPr>
                <a:solidFill>
                  <a:schemeClr val="accent1"/>
                </a:solidFill>
              </a:defRPr>
            </a:lvl6pPr>
            <a:lvl7pPr indent="-349250" lvl="6" marL="3200400">
              <a:spcBef>
                <a:spcPts val="2100"/>
              </a:spcBef>
              <a:spcAft>
                <a:spcPts val="0"/>
              </a:spcAft>
              <a:buClr>
                <a:schemeClr val="accent1"/>
              </a:buClr>
              <a:buSzPts val="1900"/>
              <a:buChar char="●"/>
              <a:defRPr>
                <a:solidFill>
                  <a:schemeClr val="accent1"/>
                </a:solidFill>
              </a:defRPr>
            </a:lvl7pPr>
            <a:lvl8pPr indent="-349250" lvl="7" marL="3657600">
              <a:spcBef>
                <a:spcPts val="2100"/>
              </a:spcBef>
              <a:spcAft>
                <a:spcPts val="0"/>
              </a:spcAft>
              <a:buClr>
                <a:schemeClr val="accent1"/>
              </a:buClr>
              <a:buSzPts val="1900"/>
              <a:buChar char="○"/>
              <a:defRPr>
                <a:solidFill>
                  <a:schemeClr val="accent1"/>
                </a:solidFill>
              </a:defRPr>
            </a:lvl8pPr>
            <a:lvl9pPr indent="-349250" lvl="8" marL="4114800">
              <a:spcBef>
                <a:spcPts val="2100"/>
              </a:spcBef>
              <a:spcAft>
                <a:spcPts val="2100"/>
              </a:spcAft>
              <a:buClr>
                <a:schemeClr val="accent1"/>
              </a:buClr>
              <a:buSzPts val="1900"/>
              <a:buChar char="■"/>
              <a:defRPr>
                <a:solidFill>
                  <a:schemeClr val="accent1"/>
                </a:solidFill>
              </a:defRPr>
            </a:lvl9pPr>
          </a:lstStyle>
          <a:p/>
        </p:txBody>
      </p:sp>
      <p:sp>
        <p:nvSpPr>
          <p:cNvPr id="52" name="Google Shape;52;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426000" y="5640767"/>
            <a:ext cx="7998300" cy="7983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55" name="Google Shape;55;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496967"/>
            <a:ext cx="11360700" cy="8601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4300"/>
              <a:buFont typeface="Playfair Display"/>
              <a:buNone/>
              <a:defRPr b="1" sz="43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415600" y="1890400"/>
            <a:ext cx="11360700" cy="4201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1pPr>
            <a:lvl2pPr indent="-349250" lvl="1" marL="914400">
              <a:lnSpc>
                <a:spcPct val="115000"/>
              </a:lnSpc>
              <a:spcBef>
                <a:spcPts val="2100"/>
              </a:spcBef>
              <a:spcAft>
                <a:spcPts val="0"/>
              </a:spcAft>
              <a:buClr>
                <a:schemeClr val="dk1"/>
              </a:buClr>
              <a:buSzPts val="1900"/>
              <a:buFont typeface="Lato"/>
              <a:buChar char="○"/>
              <a:defRPr sz="1900">
                <a:solidFill>
                  <a:schemeClr val="dk1"/>
                </a:solidFill>
                <a:latin typeface="Lato"/>
                <a:ea typeface="Lato"/>
                <a:cs typeface="Lato"/>
                <a:sym typeface="Lato"/>
              </a:defRPr>
            </a:lvl2pPr>
            <a:lvl3pPr indent="-349250" lvl="2" marL="1371600">
              <a:lnSpc>
                <a:spcPct val="115000"/>
              </a:lnSpc>
              <a:spcBef>
                <a:spcPts val="2100"/>
              </a:spcBef>
              <a:spcAft>
                <a:spcPts val="0"/>
              </a:spcAft>
              <a:buClr>
                <a:schemeClr val="dk1"/>
              </a:buClr>
              <a:buSzPts val="1900"/>
              <a:buFont typeface="Lato"/>
              <a:buChar char="■"/>
              <a:defRPr sz="1900">
                <a:solidFill>
                  <a:schemeClr val="dk1"/>
                </a:solidFill>
                <a:latin typeface="Lato"/>
                <a:ea typeface="Lato"/>
                <a:cs typeface="Lato"/>
                <a:sym typeface="Lato"/>
              </a:defRPr>
            </a:lvl3pPr>
            <a:lvl4pPr indent="-349250" lvl="3" marL="1828800">
              <a:lnSpc>
                <a:spcPct val="115000"/>
              </a:lnSpc>
              <a:spcBef>
                <a:spcPts val="2100"/>
              </a:spcBef>
              <a:spcAft>
                <a:spcPts val="0"/>
              </a:spcAft>
              <a:buClr>
                <a:schemeClr val="dk1"/>
              </a:buClr>
              <a:buSzPts val="1900"/>
              <a:buFont typeface="Lato"/>
              <a:buChar char="●"/>
              <a:defRPr sz="1900">
                <a:solidFill>
                  <a:schemeClr val="dk1"/>
                </a:solidFill>
                <a:latin typeface="Lato"/>
                <a:ea typeface="Lato"/>
                <a:cs typeface="Lato"/>
                <a:sym typeface="Lato"/>
              </a:defRPr>
            </a:lvl4pPr>
            <a:lvl5pPr indent="-349250" lvl="4" marL="2286000">
              <a:lnSpc>
                <a:spcPct val="115000"/>
              </a:lnSpc>
              <a:spcBef>
                <a:spcPts val="2100"/>
              </a:spcBef>
              <a:spcAft>
                <a:spcPts val="0"/>
              </a:spcAft>
              <a:buClr>
                <a:schemeClr val="dk1"/>
              </a:buClr>
              <a:buSzPts val="1900"/>
              <a:buFont typeface="Lato"/>
              <a:buChar char="○"/>
              <a:defRPr sz="1900">
                <a:solidFill>
                  <a:schemeClr val="dk1"/>
                </a:solidFill>
                <a:latin typeface="Lato"/>
                <a:ea typeface="Lato"/>
                <a:cs typeface="Lato"/>
                <a:sym typeface="Lato"/>
              </a:defRPr>
            </a:lvl5pPr>
            <a:lvl6pPr indent="-349250" lvl="5" marL="2743200">
              <a:lnSpc>
                <a:spcPct val="115000"/>
              </a:lnSpc>
              <a:spcBef>
                <a:spcPts val="2100"/>
              </a:spcBef>
              <a:spcAft>
                <a:spcPts val="0"/>
              </a:spcAft>
              <a:buClr>
                <a:schemeClr val="dk1"/>
              </a:buClr>
              <a:buSzPts val="1900"/>
              <a:buFont typeface="Lato"/>
              <a:buChar char="■"/>
              <a:defRPr sz="1900">
                <a:solidFill>
                  <a:schemeClr val="dk1"/>
                </a:solidFill>
                <a:latin typeface="Lato"/>
                <a:ea typeface="Lato"/>
                <a:cs typeface="Lato"/>
                <a:sym typeface="Lato"/>
              </a:defRPr>
            </a:lvl6pPr>
            <a:lvl7pPr indent="-349250" lvl="6" marL="3200400">
              <a:lnSpc>
                <a:spcPct val="115000"/>
              </a:lnSpc>
              <a:spcBef>
                <a:spcPts val="2100"/>
              </a:spcBef>
              <a:spcAft>
                <a:spcPts val="0"/>
              </a:spcAft>
              <a:buClr>
                <a:schemeClr val="dk1"/>
              </a:buClr>
              <a:buSzPts val="1900"/>
              <a:buFont typeface="Lato"/>
              <a:buChar char="●"/>
              <a:defRPr sz="1900">
                <a:solidFill>
                  <a:schemeClr val="dk1"/>
                </a:solidFill>
                <a:latin typeface="Lato"/>
                <a:ea typeface="Lato"/>
                <a:cs typeface="Lato"/>
                <a:sym typeface="Lato"/>
              </a:defRPr>
            </a:lvl7pPr>
            <a:lvl8pPr indent="-349250" lvl="7" marL="3657600">
              <a:lnSpc>
                <a:spcPct val="115000"/>
              </a:lnSpc>
              <a:spcBef>
                <a:spcPts val="2100"/>
              </a:spcBef>
              <a:spcAft>
                <a:spcPts val="0"/>
              </a:spcAft>
              <a:buClr>
                <a:schemeClr val="dk1"/>
              </a:buClr>
              <a:buSzPts val="1900"/>
              <a:buFont typeface="Lato"/>
              <a:buChar char="○"/>
              <a:defRPr sz="1900">
                <a:solidFill>
                  <a:schemeClr val="dk1"/>
                </a:solidFill>
                <a:latin typeface="Lato"/>
                <a:ea typeface="Lato"/>
                <a:cs typeface="Lato"/>
                <a:sym typeface="Lato"/>
              </a:defRPr>
            </a:lvl8pPr>
            <a:lvl9pPr indent="-349250" lvl="8" marL="4114800">
              <a:lnSpc>
                <a:spcPct val="115000"/>
              </a:lnSpc>
              <a:spcBef>
                <a:spcPts val="2100"/>
              </a:spcBef>
              <a:spcAft>
                <a:spcPts val="2100"/>
              </a:spcAft>
              <a:buClr>
                <a:schemeClr val="dk1"/>
              </a:buClr>
              <a:buSzPts val="1900"/>
              <a:buFont typeface="Lato"/>
              <a:buChar char="■"/>
              <a:defRPr sz="1900">
                <a:solidFill>
                  <a:schemeClr val="dk1"/>
                </a:solidFill>
                <a:latin typeface="Lato"/>
                <a:ea typeface="Lato"/>
                <a:cs typeface="Lato"/>
                <a:sym typeface="La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1"/>
                </a:solidFill>
                <a:latin typeface="Lato"/>
                <a:ea typeface="Lato"/>
                <a:cs typeface="Lato"/>
                <a:sym typeface="Lato"/>
              </a:defRPr>
            </a:lvl1pPr>
            <a:lvl2pPr lvl="1" algn="r">
              <a:buNone/>
              <a:defRPr sz="1300">
                <a:solidFill>
                  <a:schemeClr val="dk1"/>
                </a:solidFill>
                <a:latin typeface="Lato"/>
                <a:ea typeface="Lato"/>
                <a:cs typeface="Lato"/>
                <a:sym typeface="Lato"/>
              </a:defRPr>
            </a:lvl2pPr>
            <a:lvl3pPr lvl="2" algn="r">
              <a:buNone/>
              <a:defRPr sz="1300">
                <a:solidFill>
                  <a:schemeClr val="dk1"/>
                </a:solidFill>
                <a:latin typeface="Lato"/>
                <a:ea typeface="Lato"/>
                <a:cs typeface="Lato"/>
                <a:sym typeface="Lato"/>
              </a:defRPr>
            </a:lvl3pPr>
            <a:lvl4pPr lvl="3" algn="r">
              <a:buNone/>
              <a:defRPr sz="1300">
                <a:solidFill>
                  <a:schemeClr val="dk1"/>
                </a:solidFill>
                <a:latin typeface="Lato"/>
                <a:ea typeface="Lato"/>
                <a:cs typeface="Lato"/>
                <a:sym typeface="Lato"/>
              </a:defRPr>
            </a:lvl4pPr>
            <a:lvl5pPr lvl="4" algn="r">
              <a:buNone/>
              <a:defRPr sz="1300">
                <a:solidFill>
                  <a:schemeClr val="dk1"/>
                </a:solidFill>
                <a:latin typeface="Lato"/>
                <a:ea typeface="Lato"/>
                <a:cs typeface="Lato"/>
                <a:sym typeface="Lato"/>
              </a:defRPr>
            </a:lvl5pPr>
            <a:lvl6pPr lvl="5" algn="r">
              <a:buNone/>
              <a:defRPr sz="1300">
                <a:solidFill>
                  <a:schemeClr val="dk1"/>
                </a:solidFill>
                <a:latin typeface="Lato"/>
                <a:ea typeface="Lato"/>
                <a:cs typeface="Lato"/>
                <a:sym typeface="Lato"/>
              </a:defRPr>
            </a:lvl6pPr>
            <a:lvl7pPr lvl="6" algn="r">
              <a:buNone/>
              <a:defRPr sz="1300">
                <a:solidFill>
                  <a:schemeClr val="dk1"/>
                </a:solidFill>
                <a:latin typeface="Lato"/>
                <a:ea typeface="Lato"/>
                <a:cs typeface="Lato"/>
                <a:sym typeface="Lato"/>
              </a:defRPr>
            </a:lvl7pPr>
            <a:lvl8pPr lvl="7" algn="r">
              <a:buNone/>
              <a:defRPr sz="1300">
                <a:solidFill>
                  <a:schemeClr val="dk1"/>
                </a:solidFill>
                <a:latin typeface="Lato"/>
                <a:ea typeface="Lato"/>
                <a:cs typeface="Lato"/>
                <a:sym typeface="Lato"/>
              </a:defRPr>
            </a:lvl8pPr>
            <a:lvl9pPr lvl="8" algn="r">
              <a:buNone/>
              <a:defRPr sz="13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en.wikipedia.org/wiki/Shortest_path_problem" TargetMode="External"/><Relationship Id="rId4" Type="http://schemas.openxmlformats.org/officeDocument/2006/relationships/hyperlink" Target="https://en.wikipedia.org/wiki/Minimum_spanning_tree" TargetMode="External"/><Relationship Id="rId5" Type="http://schemas.openxmlformats.org/officeDocument/2006/relationships/hyperlink" Target="https://en.wikipedia.org/wiki/Decision_problem" TargetMode="External"/><Relationship Id="rId6" Type="http://schemas.openxmlformats.org/officeDocument/2006/relationships/hyperlink" Target="https://en.wikipedia.org/wiki/NP-complete" TargetMode="External"/><Relationship Id="rId7" Type="http://schemas.openxmlformats.org/officeDocument/2006/relationships/hyperlink" Target="https://en.wikipedia.org/wiki/Electrical_network" TargetMode="External"/><Relationship Id="rId8" Type="http://schemas.openxmlformats.org/officeDocument/2006/relationships/hyperlink" Target="https://en.wikipedia.org/wiki/Network_desig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www.geeksforgeeks.org/steiner-tre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ctrTitle"/>
          </p:nvPr>
        </p:nvSpPr>
        <p:spPr>
          <a:xfrm>
            <a:off x="603503" y="770467"/>
            <a:ext cx="10791327" cy="2350802"/>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rgbClr val="FFFFFF"/>
              </a:buClr>
              <a:buSzPts val="8800"/>
              <a:buFont typeface="Calibri"/>
              <a:buNone/>
            </a:pPr>
            <a:r>
              <a:rPr lang="en-US"/>
              <a:t>		DSA MINI PROJECT			</a:t>
            </a:r>
            <a:endParaRPr/>
          </a:p>
          <a:p>
            <a:pPr indent="457200" lvl="0" marL="914400" rtl="0" algn="l">
              <a:lnSpc>
                <a:spcPct val="80000"/>
              </a:lnSpc>
              <a:spcBef>
                <a:spcPts val="0"/>
              </a:spcBef>
              <a:spcAft>
                <a:spcPts val="0"/>
              </a:spcAft>
              <a:buClr>
                <a:srgbClr val="FFFFFF"/>
              </a:buClr>
              <a:buSzPts val="8800"/>
              <a:buFont typeface="Calibri"/>
              <a:buNone/>
            </a:pPr>
            <a:r>
              <a:rPr lang="en-US"/>
              <a:t>	STEINER TREE</a:t>
            </a:r>
            <a:endParaRPr/>
          </a:p>
        </p:txBody>
      </p:sp>
      <p:sp>
        <p:nvSpPr>
          <p:cNvPr id="75" name="Google Shape;75;p14"/>
          <p:cNvSpPr txBox="1"/>
          <p:nvPr>
            <p:ph idx="1" type="subTitle"/>
          </p:nvPr>
        </p:nvSpPr>
        <p:spPr>
          <a:xfrm>
            <a:off x="667512" y="3429000"/>
            <a:ext cx="11193311" cy="2423796"/>
          </a:xfrm>
          <a:prstGeom prst="rect">
            <a:avLst/>
          </a:prstGeom>
          <a:noFill/>
          <a:ln>
            <a:noFill/>
          </a:ln>
        </p:spPr>
        <p:txBody>
          <a:bodyPr anchorCtr="0" anchor="t" bIns="45700" lIns="91425" spcFirstLastPara="1" rIns="91425" wrap="square" tIns="45700">
            <a:noAutofit/>
          </a:bodyPr>
          <a:lstStyle/>
          <a:p>
            <a:pPr indent="0" lvl="0" marL="0" rtl="0" algn="ctr">
              <a:lnSpc>
                <a:spcPct val="85000"/>
              </a:lnSpc>
              <a:spcBef>
                <a:spcPts val="0"/>
              </a:spcBef>
              <a:spcAft>
                <a:spcPts val="0"/>
              </a:spcAft>
              <a:buClr>
                <a:schemeClr val="lt1"/>
              </a:buClr>
              <a:buSzPts val="3200"/>
              <a:buNone/>
            </a:pPr>
            <a:r>
              <a:rPr lang="en-US"/>
              <a:t>				                    </a:t>
            </a:r>
            <a:r>
              <a:rPr b="1" lang="en-US"/>
              <a:t>Channamallikarjuna(181IT212)                                                       </a:t>
            </a:r>
            <a:endParaRPr/>
          </a:p>
          <a:p>
            <a:pPr indent="0" lvl="0" marL="0" rtl="0" algn="ctr">
              <a:lnSpc>
                <a:spcPct val="85000"/>
              </a:lnSpc>
              <a:spcBef>
                <a:spcPts val="1300"/>
              </a:spcBef>
              <a:spcAft>
                <a:spcPts val="0"/>
              </a:spcAft>
              <a:buClr>
                <a:schemeClr val="lt1"/>
              </a:buClr>
              <a:buSzPts val="3200"/>
              <a:buNone/>
            </a:pPr>
            <a:r>
              <a:rPr b="1" lang="en-US"/>
              <a:t>                                                         P.Narendra(181IT229)</a:t>
            </a:r>
            <a:endParaRPr/>
          </a:p>
          <a:p>
            <a:pPr indent="0" lvl="0" marL="0" rtl="0" algn="ctr">
              <a:lnSpc>
                <a:spcPct val="85000"/>
              </a:lnSpc>
              <a:spcBef>
                <a:spcPts val="1300"/>
              </a:spcBef>
              <a:spcAft>
                <a:spcPts val="0"/>
              </a:spcAft>
              <a:buClr>
                <a:schemeClr val="lt1"/>
              </a:buClr>
              <a:buSzPts val="3200"/>
              <a:buNone/>
            </a:pPr>
            <a:r>
              <a:rPr b="1" lang="en-US"/>
              <a:t>			                                Jayakrishnan B(181IT120)</a:t>
            </a:r>
            <a:endParaRPr/>
          </a:p>
          <a:p>
            <a:pPr indent="0" lvl="0" marL="0" rtl="0" algn="ctr">
              <a:lnSpc>
                <a:spcPct val="85000"/>
              </a:lnSpc>
              <a:spcBef>
                <a:spcPts val="1300"/>
              </a:spcBef>
              <a:spcAft>
                <a:spcPts val="0"/>
              </a:spcAft>
              <a:buClr>
                <a:schemeClr val="lt1"/>
              </a:buClr>
              <a:buSzPts val="3200"/>
              <a:buNone/>
            </a:pPr>
            <a:r>
              <a:rPr b="1" lang="en-US"/>
              <a:t>		                                Shivaprasad Nayak(181IT149)</a:t>
            </a:r>
            <a:endParaRPr/>
          </a:p>
          <a:p>
            <a:pPr indent="0" lvl="0" marL="0" rtl="0" algn="l">
              <a:lnSpc>
                <a:spcPct val="85000"/>
              </a:lnSpc>
              <a:spcBef>
                <a:spcPts val="1300"/>
              </a:spcBef>
              <a:spcAft>
                <a:spcPts val="0"/>
              </a:spcAft>
              <a:buClr>
                <a:schemeClr val="lt1"/>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709650" y="583906"/>
            <a:ext cx="10772700" cy="58308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sz="3600">
                <a:solidFill>
                  <a:srgbClr val="FFFFFF"/>
                </a:solidFill>
              </a:rPr>
              <a:t>Contd…</a:t>
            </a:r>
            <a:endParaRPr sz="3600">
              <a:solidFill>
                <a:srgbClr val="FFFFFF"/>
              </a:solidFill>
            </a:endParaRPr>
          </a:p>
          <a:p>
            <a:pPr indent="0" lvl="0" marL="0" rtl="0" algn="l">
              <a:lnSpc>
                <a:spcPct val="115000"/>
              </a:lnSpc>
              <a:spcBef>
                <a:spcPts val="0"/>
              </a:spcBef>
              <a:spcAft>
                <a:spcPts val="0"/>
              </a:spcAft>
              <a:buNone/>
            </a:pPr>
            <a:r>
              <a:t/>
            </a:r>
            <a:endParaRPr sz="3600">
              <a:solidFill>
                <a:srgbClr val="FFFFFF"/>
              </a:solidFill>
            </a:endParaRPr>
          </a:p>
          <a:p>
            <a:pPr indent="0" lvl="0" marL="0" rtl="0" algn="l">
              <a:lnSpc>
                <a:spcPct val="115000"/>
              </a:lnSpc>
              <a:spcBef>
                <a:spcPts val="0"/>
              </a:spcBef>
              <a:spcAft>
                <a:spcPts val="0"/>
              </a:spcAft>
              <a:buNone/>
            </a:pPr>
            <a:r>
              <a:rPr b="0" lang="en-US" sz="2300">
                <a:solidFill>
                  <a:srgbClr val="000000"/>
                </a:solidFill>
                <a:latin typeface="Cambria"/>
                <a:ea typeface="Cambria"/>
                <a:cs typeface="Cambria"/>
                <a:sym typeface="Cambria"/>
              </a:rPr>
              <a:t>A broader overview of the field of computer-aided design of VLSI is given by several textbooks on this subject. Given a set P of n pins i.e.terminals of a signal net, we seek to interconnect these points using a minimal total amount of wire. This objective arises in VLSI minimum-area global routing, since VLSI minimum-spacing design rules induce an essentially linear relationship between wirelength and wiring area. When all wires are “point-to-point”, with no intermediate junctions other than points of P, the optimum solution is a minimum spanning tree (MST) over P, denoted as MST(P). However, we can usually introduce intermediate junctions, called Steiner points, in connecting the points of P.</a:t>
            </a:r>
            <a:endParaRPr b="0" sz="2300">
              <a:solidFill>
                <a:srgbClr val="000000"/>
              </a:solidFill>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667199" y="511583"/>
            <a:ext cx="10772700" cy="1658100"/>
          </a:xfrm>
          <a:prstGeom prst="rect">
            <a:avLst/>
          </a:prstGeom>
        </p:spPr>
        <p:txBody>
          <a:bodyPr anchorCtr="0" anchor="ctr" bIns="45700" lIns="91425" spcFirstLastPara="1" rIns="91425" wrap="square" tIns="45700">
            <a:noAutofit/>
          </a:bodyPr>
          <a:lstStyle/>
          <a:p>
            <a:pPr indent="0" lvl="0" marL="0" rtl="0" algn="l">
              <a:spcBef>
                <a:spcPts val="1300"/>
              </a:spcBef>
              <a:spcAft>
                <a:spcPts val="0"/>
              </a:spcAft>
              <a:buClr>
                <a:schemeClr val="dk1"/>
              </a:buClr>
              <a:buSzPts val="1100"/>
              <a:buFont typeface="Arial"/>
              <a:buNone/>
            </a:pPr>
            <a:r>
              <a:rPr b="1" lang="en-US" sz="2900">
                <a:highlight>
                  <a:schemeClr val="lt1"/>
                </a:highlight>
                <a:latin typeface="Roboto"/>
                <a:ea typeface="Roboto"/>
                <a:cs typeface="Roboto"/>
                <a:sym typeface="Roboto"/>
              </a:rPr>
              <a:t>Shortest Path based Approximate Algorithm</a:t>
            </a:r>
            <a:endParaRPr sz="7100"/>
          </a:p>
        </p:txBody>
      </p:sp>
      <p:sp>
        <p:nvSpPr>
          <p:cNvPr id="135" name="Google Shape;135;p24"/>
          <p:cNvSpPr txBox="1"/>
          <p:nvPr>
            <p:ph idx="1" type="body"/>
          </p:nvPr>
        </p:nvSpPr>
        <p:spPr>
          <a:xfrm>
            <a:off x="676656" y="2011680"/>
            <a:ext cx="10753800" cy="3766200"/>
          </a:xfrm>
          <a:prstGeom prst="rect">
            <a:avLst/>
          </a:prstGeom>
        </p:spPr>
        <p:txBody>
          <a:bodyPr anchorCtr="0" anchor="t" bIns="45700" lIns="91425" spcFirstLastPara="1" rIns="91425" wrap="square" tIns="45700">
            <a:noAutofit/>
          </a:bodyPr>
          <a:lstStyle/>
          <a:p>
            <a:pPr indent="0" lvl="0" marL="0" rtl="0" algn="l">
              <a:spcBef>
                <a:spcPts val="1300"/>
              </a:spcBef>
              <a:spcAft>
                <a:spcPts val="0"/>
              </a:spcAft>
              <a:buNone/>
            </a:pPr>
            <a:r>
              <a:rPr lang="en-US" sz="1900">
                <a:solidFill>
                  <a:srgbClr val="000000"/>
                </a:solidFill>
                <a:latin typeface="Cambria"/>
                <a:ea typeface="Cambria"/>
                <a:cs typeface="Cambria"/>
                <a:sym typeface="Cambria"/>
              </a:rPr>
              <a:t>Since Steiner Tree problem is NP-Hard, there are no polynomial time solutions that always give optimal cost. Therefore, there are approximate algorithms to solve the same. Below is one simple approximate algorithm.</a:t>
            </a:r>
            <a:endParaRPr sz="1900">
              <a:solidFill>
                <a:srgbClr val="000000"/>
              </a:solidFill>
              <a:latin typeface="Cambria"/>
              <a:ea typeface="Cambria"/>
              <a:cs typeface="Cambria"/>
              <a:sym typeface="Cambria"/>
            </a:endParaRPr>
          </a:p>
          <a:p>
            <a:pPr indent="0" lvl="0" marL="0" rtl="0" algn="l">
              <a:spcBef>
                <a:spcPts val="2100"/>
              </a:spcBef>
              <a:spcAft>
                <a:spcPts val="0"/>
              </a:spcAft>
              <a:buNone/>
            </a:pPr>
            <a:r>
              <a:rPr lang="en-US" sz="1850">
                <a:solidFill>
                  <a:srgbClr val="000000"/>
                </a:solidFill>
                <a:latin typeface="Courier New"/>
                <a:ea typeface="Courier New"/>
                <a:cs typeface="Courier New"/>
                <a:sym typeface="Courier New"/>
              </a:rPr>
              <a:t>1) </a:t>
            </a:r>
            <a:r>
              <a:rPr lang="en-US" sz="1850">
                <a:solidFill>
                  <a:srgbClr val="000000"/>
                </a:solidFill>
                <a:latin typeface="Cambria"/>
                <a:ea typeface="Cambria"/>
                <a:cs typeface="Cambria"/>
                <a:sym typeface="Cambria"/>
              </a:rPr>
              <a:t>Start with a subtree T consisting of </a:t>
            </a:r>
            <a:endParaRPr sz="1850">
              <a:solidFill>
                <a:srgbClr val="000000"/>
              </a:solidFill>
              <a:latin typeface="Cambria"/>
              <a:ea typeface="Cambria"/>
              <a:cs typeface="Cambria"/>
              <a:sym typeface="Cambria"/>
            </a:endParaRPr>
          </a:p>
          <a:p>
            <a:pPr indent="0" lvl="0" marL="0" rtl="0" algn="l">
              <a:spcBef>
                <a:spcPts val="2100"/>
              </a:spcBef>
              <a:spcAft>
                <a:spcPts val="0"/>
              </a:spcAft>
              <a:buNone/>
            </a:pPr>
            <a:r>
              <a:rPr lang="en-US" sz="1850">
                <a:solidFill>
                  <a:srgbClr val="000000"/>
                </a:solidFill>
                <a:latin typeface="Cambria"/>
                <a:ea typeface="Cambria"/>
                <a:cs typeface="Cambria"/>
                <a:sym typeface="Cambria"/>
              </a:rPr>
              <a:t>   one given terminal vertex</a:t>
            </a:r>
            <a:endParaRPr sz="1850">
              <a:solidFill>
                <a:srgbClr val="000000"/>
              </a:solidFill>
              <a:latin typeface="Cambria"/>
              <a:ea typeface="Cambria"/>
              <a:cs typeface="Cambria"/>
              <a:sym typeface="Cambria"/>
            </a:endParaRPr>
          </a:p>
          <a:p>
            <a:pPr indent="0" lvl="0" marL="0" rtl="0" algn="l">
              <a:spcBef>
                <a:spcPts val="2100"/>
              </a:spcBef>
              <a:spcAft>
                <a:spcPts val="0"/>
              </a:spcAft>
              <a:buNone/>
            </a:pPr>
            <a:r>
              <a:rPr lang="en-US" sz="1850">
                <a:solidFill>
                  <a:srgbClr val="000000"/>
                </a:solidFill>
                <a:latin typeface="Cambria"/>
                <a:ea typeface="Cambria"/>
                <a:cs typeface="Cambria"/>
                <a:sym typeface="Cambria"/>
              </a:rPr>
              <a:t>2) While T does not span all terminals</a:t>
            </a:r>
            <a:endParaRPr sz="1850">
              <a:solidFill>
                <a:srgbClr val="000000"/>
              </a:solidFill>
              <a:latin typeface="Cambria"/>
              <a:ea typeface="Cambria"/>
              <a:cs typeface="Cambria"/>
              <a:sym typeface="Cambria"/>
            </a:endParaRPr>
          </a:p>
          <a:p>
            <a:pPr indent="0" lvl="0" marL="0" rtl="0" algn="l">
              <a:spcBef>
                <a:spcPts val="2100"/>
              </a:spcBef>
              <a:spcAft>
                <a:spcPts val="0"/>
              </a:spcAft>
              <a:buNone/>
            </a:pPr>
            <a:r>
              <a:rPr lang="en-US" sz="1850">
                <a:solidFill>
                  <a:srgbClr val="000000"/>
                </a:solidFill>
                <a:latin typeface="Cambria"/>
                <a:ea typeface="Cambria"/>
                <a:cs typeface="Cambria"/>
                <a:sym typeface="Cambria"/>
              </a:rPr>
              <a:t>   a) Select a terminal x not in T that is closest </a:t>
            </a:r>
            <a:endParaRPr sz="1850">
              <a:solidFill>
                <a:srgbClr val="000000"/>
              </a:solidFill>
              <a:latin typeface="Cambria"/>
              <a:ea typeface="Cambria"/>
              <a:cs typeface="Cambria"/>
              <a:sym typeface="Cambria"/>
            </a:endParaRPr>
          </a:p>
          <a:p>
            <a:pPr indent="0" lvl="0" marL="0" rtl="0" algn="l">
              <a:spcBef>
                <a:spcPts val="2100"/>
              </a:spcBef>
              <a:spcAft>
                <a:spcPts val="0"/>
              </a:spcAft>
              <a:buNone/>
            </a:pPr>
            <a:r>
              <a:rPr lang="en-US" sz="1850">
                <a:solidFill>
                  <a:srgbClr val="000000"/>
                </a:solidFill>
                <a:latin typeface="Cambria"/>
                <a:ea typeface="Cambria"/>
                <a:cs typeface="Cambria"/>
                <a:sym typeface="Cambria"/>
              </a:rPr>
              <a:t>      to a vertex in T.</a:t>
            </a:r>
            <a:endParaRPr sz="1850">
              <a:solidFill>
                <a:srgbClr val="000000"/>
              </a:solidFill>
              <a:latin typeface="Cambria"/>
              <a:ea typeface="Cambria"/>
              <a:cs typeface="Cambria"/>
              <a:sym typeface="Cambria"/>
            </a:endParaRPr>
          </a:p>
          <a:p>
            <a:pPr indent="0" lvl="0" marL="101600" marR="101600" rtl="0" algn="l">
              <a:lnSpc>
                <a:spcPct val="158000"/>
              </a:lnSpc>
              <a:spcBef>
                <a:spcPts val="2100"/>
              </a:spcBef>
              <a:spcAft>
                <a:spcPts val="0"/>
              </a:spcAft>
              <a:buNone/>
            </a:pPr>
            <a:r>
              <a:rPr lang="en-US" sz="1850">
                <a:solidFill>
                  <a:srgbClr val="000000"/>
                </a:solidFill>
                <a:latin typeface="Cambria"/>
                <a:ea typeface="Cambria"/>
                <a:cs typeface="Cambria"/>
                <a:sym typeface="Cambria"/>
              </a:rPr>
              <a:t>   b) Add to T the shortest path that connects x with T</a:t>
            </a:r>
            <a:endParaRPr sz="1850">
              <a:solidFill>
                <a:srgbClr val="000000"/>
              </a:solidFill>
              <a:latin typeface="Cambria"/>
              <a:ea typeface="Cambria"/>
              <a:cs typeface="Cambria"/>
              <a:sym typeface="Cambria"/>
            </a:endParaRPr>
          </a:p>
          <a:p>
            <a:pPr indent="0" lvl="0" marL="0" rtl="0" algn="l">
              <a:spcBef>
                <a:spcPts val="1300"/>
              </a:spcBef>
              <a:spcAft>
                <a:spcPts val="2100"/>
              </a:spcAft>
              <a:buNone/>
            </a:pPr>
            <a:r>
              <a:t/>
            </a:r>
            <a:endParaRPr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676649" y="186183"/>
            <a:ext cx="10772700" cy="165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a:t>
            </a:r>
            <a:endParaRPr/>
          </a:p>
        </p:txBody>
      </p:sp>
      <p:sp>
        <p:nvSpPr>
          <p:cNvPr id="141" name="Google Shape;141;p25"/>
          <p:cNvSpPr txBox="1"/>
          <p:nvPr>
            <p:ph idx="1" type="body"/>
          </p:nvPr>
        </p:nvSpPr>
        <p:spPr>
          <a:xfrm>
            <a:off x="676655" y="2434726"/>
            <a:ext cx="2410200" cy="3343200"/>
          </a:xfrm>
          <a:prstGeom prst="rect">
            <a:avLst/>
          </a:prstGeom>
        </p:spPr>
        <p:txBody>
          <a:bodyPr anchorCtr="0" anchor="t" bIns="45700" lIns="91425" spcFirstLastPara="1" rIns="91425" wrap="square" tIns="45700">
            <a:noAutofit/>
          </a:bodyPr>
          <a:lstStyle/>
          <a:p>
            <a:pPr indent="0" lvl="0" marL="0" rtl="0" algn="l">
              <a:spcBef>
                <a:spcPts val="1300"/>
              </a:spcBef>
              <a:spcAft>
                <a:spcPts val="0"/>
              </a:spcAft>
              <a:buNone/>
            </a:pPr>
            <a:r>
              <a:rPr lang="en-US">
                <a:latin typeface="Cambria"/>
                <a:ea typeface="Cambria"/>
                <a:cs typeface="Cambria"/>
                <a:sym typeface="Cambria"/>
              </a:rPr>
              <a:t>for the input</a:t>
            </a:r>
            <a:endParaRPr>
              <a:latin typeface="Cambria"/>
              <a:ea typeface="Cambria"/>
              <a:cs typeface="Cambria"/>
              <a:sym typeface="Cambria"/>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pic>
        <p:nvPicPr>
          <p:cNvPr id="142" name="Google Shape;142;p25"/>
          <p:cNvPicPr preferRelativeResize="0"/>
          <p:nvPr/>
        </p:nvPicPr>
        <p:blipFill rotWithShape="1">
          <a:blip r:embed="rId3">
            <a:alphaModFix/>
          </a:blip>
          <a:srcRect b="63054" l="-3453" r="65458" t="-3454"/>
          <a:stretch/>
        </p:blipFill>
        <p:spPr>
          <a:xfrm>
            <a:off x="2059949" y="976475"/>
            <a:ext cx="9490061" cy="5675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657224" y="499533"/>
            <a:ext cx="10772700" cy="165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Running the program</a:t>
            </a:r>
            <a:endParaRPr/>
          </a:p>
        </p:txBody>
      </p:sp>
      <p:pic>
        <p:nvPicPr>
          <p:cNvPr id="148" name="Google Shape;148;p26"/>
          <p:cNvPicPr preferRelativeResize="0"/>
          <p:nvPr/>
        </p:nvPicPr>
        <p:blipFill>
          <a:blip r:embed="rId3">
            <a:alphaModFix/>
          </a:blip>
          <a:stretch>
            <a:fillRect/>
          </a:stretch>
        </p:blipFill>
        <p:spPr>
          <a:xfrm>
            <a:off x="1524125" y="1820225"/>
            <a:ext cx="8596675" cy="4835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657224" y="499533"/>
            <a:ext cx="10772700" cy="165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Entering number of Terminals</a:t>
            </a:r>
            <a:endParaRPr/>
          </a:p>
        </p:txBody>
      </p:sp>
      <p:pic>
        <p:nvPicPr>
          <p:cNvPr id="154" name="Google Shape;154;p27"/>
          <p:cNvPicPr preferRelativeResize="0"/>
          <p:nvPr/>
        </p:nvPicPr>
        <p:blipFill>
          <a:blip r:embed="rId3">
            <a:alphaModFix/>
          </a:blip>
          <a:stretch>
            <a:fillRect/>
          </a:stretch>
        </p:blipFill>
        <p:spPr>
          <a:xfrm>
            <a:off x="1917890" y="1951425"/>
            <a:ext cx="8356224" cy="4700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idx="1" type="body"/>
          </p:nvPr>
        </p:nvSpPr>
        <p:spPr>
          <a:xfrm>
            <a:off x="765950" y="513700"/>
            <a:ext cx="2507700" cy="835500"/>
          </a:xfrm>
          <a:prstGeom prst="rect">
            <a:avLst/>
          </a:prstGeom>
        </p:spPr>
        <p:txBody>
          <a:bodyPr anchorCtr="0" anchor="t" bIns="45700" lIns="91425" spcFirstLastPara="1" rIns="91425" wrap="square" tIns="45700">
            <a:noAutofit/>
          </a:bodyPr>
          <a:lstStyle/>
          <a:p>
            <a:pPr indent="0" lvl="0" marL="0" rtl="0" algn="l">
              <a:spcBef>
                <a:spcPts val="1300"/>
              </a:spcBef>
              <a:spcAft>
                <a:spcPts val="2100"/>
              </a:spcAft>
              <a:buNone/>
            </a:pPr>
            <a:r>
              <a:rPr b="1" lang="en-US" sz="3200"/>
              <a:t>OUTPUT</a:t>
            </a:r>
            <a:endParaRPr b="1" sz="3200"/>
          </a:p>
        </p:txBody>
      </p:sp>
      <p:pic>
        <p:nvPicPr>
          <p:cNvPr id="160" name="Google Shape;160;p28"/>
          <p:cNvPicPr preferRelativeResize="0"/>
          <p:nvPr/>
        </p:nvPicPr>
        <p:blipFill>
          <a:blip r:embed="rId3">
            <a:alphaModFix/>
          </a:blip>
          <a:stretch>
            <a:fillRect/>
          </a:stretch>
        </p:blipFill>
        <p:spPr>
          <a:xfrm>
            <a:off x="1447075" y="1681875"/>
            <a:ext cx="8725824" cy="4908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657224" y="499533"/>
            <a:ext cx="10772700" cy="165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INPUT GRAPH</a:t>
            </a:r>
            <a:endParaRPr/>
          </a:p>
        </p:txBody>
      </p:sp>
      <p:sp>
        <p:nvSpPr>
          <p:cNvPr id="166" name="Google Shape;166;p29"/>
          <p:cNvSpPr txBox="1"/>
          <p:nvPr>
            <p:ph idx="1" type="body"/>
          </p:nvPr>
        </p:nvSpPr>
        <p:spPr>
          <a:xfrm>
            <a:off x="676656" y="2011680"/>
            <a:ext cx="10753800" cy="3766200"/>
          </a:xfrm>
          <a:prstGeom prst="rect">
            <a:avLst/>
          </a:prstGeom>
        </p:spPr>
        <p:txBody>
          <a:bodyPr anchorCtr="0" anchor="t" bIns="45700" lIns="91425" spcFirstLastPara="1" rIns="91425" wrap="square" tIns="45700">
            <a:noAutofit/>
          </a:bodyPr>
          <a:lstStyle/>
          <a:p>
            <a:pPr indent="0" lvl="0" marL="0" rtl="0" algn="l">
              <a:spcBef>
                <a:spcPts val="1300"/>
              </a:spcBef>
              <a:spcAft>
                <a:spcPts val="2100"/>
              </a:spcAft>
              <a:buNone/>
            </a:pPr>
            <a:r>
              <a:t/>
            </a:r>
            <a:endParaRPr/>
          </a:p>
        </p:txBody>
      </p:sp>
      <p:pic>
        <p:nvPicPr>
          <p:cNvPr id="167" name="Google Shape;167;p29"/>
          <p:cNvPicPr preferRelativeResize="0"/>
          <p:nvPr/>
        </p:nvPicPr>
        <p:blipFill>
          <a:blip r:embed="rId3">
            <a:alphaModFix/>
          </a:blip>
          <a:stretch>
            <a:fillRect/>
          </a:stretch>
        </p:blipFill>
        <p:spPr>
          <a:xfrm>
            <a:off x="2353625" y="1732200"/>
            <a:ext cx="8898274" cy="50052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657224" y="499533"/>
            <a:ext cx="10772700" cy="165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TERMINALS</a:t>
            </a:r>
            <a:endParaRPr/>
          </a:p>
        </p:txBody>
      </p:sp>
      <p:sp>
        <p:nvSpPr>
          <p:cNvPr id="173" name="Google Shape;173;p30"/>
          <p:cNvSpPr txBox="1"/>
          <p:nvPr>
            <p:ph idx="1" type="body"/>
          </p:nvPr>
        </p:nvSpPr>
        <p:spPr>
          <a:xfrm>
            <a:off x="676655" y="2046725"/>
            <a:ext cx="1927200" cy="3731100"/>
          </a:xfrm>
          <a:prstGeom prst="rect">
            <a:avLst/>
          </a:prstGeom>
        </p:spPr>
        <p:txBody>
          <a:bodyPr anchorCtr="0" anchor="t" bIns="45700" lIns="91425" spcFirstLastPara="1" rIns="91425" wrap="square" tIns="45700">
            <a:noAutofit/>
          </a:bodyPr>
          <a:lstStyle/>
          <a:p>
            <a:pPr indent="0" lvl="0" marL="0" rtl="0" algn="l">
              <a:spcBef>
                <a:spcPts val="1300"/>
              </a:spcBef>
              <a:spcAft>
                <a:spcPts val="0"/>
              </a:spcAft>
              <a:buNone/>
            </a:pPr>
            <a:r>
              <a:rPr lang="en-US"/>
              <a:t>Nodes in green color are terminals.</a:t>
            </a:r>
            <a:endParaRPr/>
          </a:p>
          <a:p>
            <a:pPr indent="0" lvl="0" marL="0" rtl="0" algn="l">
              <a:spcBef>
                <a:spcPts val="2100"/>
              </a:spcBef>
              <a:spcAft>
                <a:spcPts val="2100"/>
              </a:spcAft>
              <a:buNone/>
            </a:pPr>
            <a:r>
              <a:rPr lang="en-US"/>
              <a:t>And nodes in red color are non-terminals.</a:t>
            </a:r>
            <a:endParaRPr/>
          </a:p>
        </p:txBody>
      </p:sp>
      <p:pic>
        <p:nvPicPr>
          <p:cNvPr id="174" name="Google Shape;174;p30"/>
          <p:cNvPicPr preferRelativeResize="0"/>
          <p:nvPr/>
        </p:nvPicPr>
        <p:blipFill>
          <a:blip r:embed="rId3">
            <a:alphaModFix/>
          </a:blip>
          <a:stretch>
            <a:fillRect/>
          </a:stretch>
        </p:blipFill>
        <p:spPr>
          <a:xfrm>
            <a:off x="2603950" y="1464725"/>
            <a:ext cx="9588048" cy="53932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657224" y="499533"/>
            <a:ext cx="10772700" cy="165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STEINER TREE ON ORIGINAL GRAPH</a:t>
            </a:r>
            <a:endParaRPr/>
          </a:p>
        </p:txBody>
      </p:sp>
      <p:sp>
        <p:nvSpPr>
          <p:cNvPr id="180" name="Google Shape;180;p31"/>
          <p:cNvSpPr txBox="1"/>
          <p:nvPr>
            <p:ph idx="1" type="body"/>
          </p:nvPr>
        </p:nvSpPr>
        <p:spPr>
          <a:xfrm>
            <a:off x="676654" y="2425026"/>
            <a:ext cx="3484800" cy="3352800"/>
          </a:xfrm>
          <a:prstGeom prst="rect">
            <a:avLst/>
          </a:prstGeom>
        </p:spPr>
        <p:txBody>
          <a:bodyPr anchorCtr="0" anchor="t" bIns="45700" lIns="91425" spcFirstLastPara="1" rIns="91425" wrap="square" tIns="45700">
            <a:noAutofit/>
          </a:bodyPr>
          <a:lstStyle/>
          <a:p>
            <a:pPr indent="0" lvl="0" marL="0" rtl="0" algn="l">
              <a:spcBef>
                <a:spcPts val="1300"/>
              </a:spcBef>
              <a:spcAft>
                <a:spcPts val="2100"/>
              </a:spcAft>
              <a:buNone/>
            </a:pPr>
            <a:r>
              <a:rPr lang="en-US"/>
              <a:t>The blue edges show the steiner tree.</a:t>
            </a:r>
            <a:endParaRPr/>
          </a:p>
        </p:txBody>
      </p:sp>
      <p:pic>
        <p:nvPicPr>
          <p:cNvPr id="181" name="Google Shape;181;p31"/>
          <p:cNvPicPr preferRelativeResize="0"/>
          <p:nvPr/>
        </p:nvPicPr>
        <p:blipFill>
          <a:blip r:embed="rId3">
            <a:alphaModFix/>
          </a:blip>
          <a:stretch>
            <a:fillRect/>
          </a:stretch>
        </p:blipFill>
        <p:spPr>
          <a:xfrm>
            <a:off x="4311150" y="2425025"/>
            <a:ext cx="7880851" cy="4432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657224" y="499533"/>
            <a:ext cx="10772700" cy="165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Final steiner tree output.</a:t>
            </a:r>
            <a:endParaRPr/>
          </a:p>
        </p:txBody>
      </p:sp>
      <p:sp>
        <p:nvSpPr>
          <p:cNvPr id="187" name="Google Shape;187;p32"/>
          <p:cNvSpPr txBox="1"/>
          <p:nvPr>
            <p:ph idx="1" type="body"/>
          </p:nvPr>
        </p:nvSpPr>
        <p:spPr>
          <a:xfrm>
            <a:off x="676654" y="2011675"/>
            <a:ext cx="2865000" cy="3766200"/>
          </a:xfrm>
          <a:prstGeom prst="rect">
            <a:avLst/>
          </a:prstGeom>
        </p:spPr>
        <p:txBody>
          <a:bodyPr anchorCtr="0" anchor="t" bIns="45700" lIns="91425" spcFirstLastPara="1" rIns="91425" wrap="square" tIns="45700">
            <a:noAutofit/>
          </a:bodyPr>
          <a:lstStyle/>
          <a:p>
            <a:pPr indent="0" lvl="0" marL="0" rtl="0" algn="l">
              <a:spcBef>
                <a:spcPts val="1300"/>
              </a:spcBef>
              <a:spcAft>
                <a:spcPts val="0"/>
              </a:spcAft>
              <a:buNone/>
            </a:pPr>
            <a:r>
              <a:rPr lang="en-US"/>
              <a:t>The green are terminal.</a:t>
            </a:r>
            <a:endParaRPr/>
          </a:p>
          <a:p>
            <a:pPr indent="0" lvl="0" marL="0" rtl="0" algn="l">
              <a:spcBef>
                <a:spcPts val="2100"/>
              </a:spcBef>
              <a:spcAft>
                <a:spcPts val="2100"/>
              </a:spcAft>
              <a:buNone/>
            </a:pPr>
            <a:r>
              <a:rPr lang="en-US"/>
              <a:t>Red are non-terminals.</a:t>
            </a:r>
            <a:endParaRPr/>
          </a:p>
        </p:txBody>
      </p:sp>
      <p:pic>
        <p:nvPicPr>
          <p:cNvPr id="188" name="Google Shape;188;p32"/>
          <p:cNvPicPr preferRelativeResize="0"/>
          <p:nvPr/>
        </p:nvPicPr>
        <p:blipFill>
          <a:blip r:embed="rId3">
            <a:alphaModFix/>
          </a:blip>
          <a:stretch>
            <a:fillRect/>
          </a:stretch>
        </p:blipFill>
        <p:spPr>
          <a:xfrm>
            <a:off x="3690375" y="2075825"/>
            <a:ext cx="8501626" cy="478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657224" y="499533"/>
            <a:ext cx="10772700" cy="165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a:t>
            </a:r>
            <a:endParaRPr/>
          </a:p>
        </p:txBody>
      </p:sp>
      <p:sp>
        <p:nvSpPr>
          <p:cNvPr id="81" name="Google Shape;81;p15"/>
          <p:cNvSpPr txBox="1"/>
          <p:nvPr>
            <p:ph idx="1" type="body"/>
          </p:nvPr>
        </p:nvSpPr>
        <p:spPr>
          <a:xfrm>
            <a:off x="719100" y="1854975"/>
            <a:ext cx="10753800" cy="4913400"/>
          </a:xfrm>
          <a:prstGeom prst="rect">
            <a:avLst/>
          </a:prstGeom>
        </p:spPr>
        <p:txBody>
          <a:bodyPr anchorCtr="0" anchor="t" bIns="45700" lIns="91425" spcFirstLastPara="1" rIns="91425" wrap="square" tIns="45700">
            <a:noAutofit/>
          </a:bodyPr>
          <a:lstStyle/>
          <a:p>
            <a:pPr indent="0" lvl="0" marL="0" rtl="0" algn="l">
              <a:lnSpc>
                <a:spcPct val="115000"/>
              </a:lnSpc>
              <a:spcBef>
                <a:spcPts val="1300"/>
              </a:spcBef>
              <a:spcAft>
                <a:spcPts val="0"/>
              </a:spcAft>
              <a:buNone/>
            </a:pPr>
            <a:r>
              <a:rPr lang="en-US" sz="2050">
                <a:solidFill>
                  <a:schemeClr val="dk2"/>
                </a:solidFill>
                <a:latin typeface="Arial"/>
                <a:ea typeface="Arial"/>
                <a:cs typeface="Arial"/>
                <a:sym typeface="Arial"/>
              </a:rPr>
              <a:t>The Steiner tree problem is a generalization of two other famous combinatorial optimization problems: the (non-negative) </a:t>
            </a:r>
            <a:r>
              <a:rPr lang="en-US" sz="2050">
                <a:solidFill>
                  <a:schemeClr val="dk2"/>
                </a:solidFill>
                <a:uFill>
                  <a:noFill/>
                </a:uFill>
                <a:latin typeface="Arial"/>
                <a:ea typeface="Arial"/>
                <a:cs typeface="Arial"/>
                <a:sym typeface="Arial"/>
                <a:hlinkClick r:id="rId3"/>
              </a:rPr>
              <a:t>shortest path problem</a:t>
            </a:r>
            <a:r>
              <a:rPr lang="en-US" sz="2050">
                <a:solidFill>
                  <a:schemeClr val="dk2"/>
                </a:solidFill>
                <a:latin typeface="Arial"/>
                <a:ea typeface="Arial"/>
                <a:cs typeface="Arial"/>
                <a:sym typeface="Arial"/>
              </a:rPr>
              <a:t> and the </a:t>
            </a:r>
            <a:r>
              <a:rPr lang="en-US" sz="2050">
                <a:solidFill>
                  <a:schemeClr val="dk2"/>
                </a:solidFill>
                <a:uFill>
                  <a:noFill/>
                </a:uFill>
                <a:latin typeface="Arial"/>
                <a:ea typeface="Arial"/>
                <a:cs typeface="Arial"/>
                <a:sym typeface="Arial"/>
                <a:hlinkClick r:id="rId4"/>
              </a:rPr>
              <a:t>minimum spanning tree problem</a:t>
            </a:r>
            <a:r>
              <a:rPr lang="en-US" sz="2050">
                <a:solidFill>
                  <a:schemeClr val="dk2"/>
                </a:solidFill>
                <a:latin typeface="Arial"/>
                <a:ea typeface="Arial"/>
                <a:cs typeface="Arial"/>
                <a:sym typeface="Arial"/>
              </a:rPr>
              <a:t>. If a Steiner tree problem in graphs contains exactly two terminals, it reduces to finding the shortest path.</a:t>
            </a:r>
            <a:endParaRPr sz="2050">
              <a:solidFill>
                <a:schemeClr val="dk2"/>
              </a:solidFill>
              <a:latin typeface="Arial"/>
              <a:ea typeface="Arial"/>
              <a:cs typeface="Arial"/>
              <a:sym typeface="Arial"/>
            </a:endParaRPr>
          </a:p>
          <a:p>
            <a:pPr indent="0" lvl="0" marL="0" rtl="0" algn="l">
              <a:lnSpc>
                <a:spcPct val="115000"/>
              </a:lnSpc>
              <a:spcBef>
                <a:spcPts val="2100"/>
              </a:spcBef>
              <a:spcAft>
                <a:spcPts val="0"/>
              </a:spcAft>
              <a:buNone/>
            </a:pPr>
            <a:r>
              <a:rPr lang="en-US" sz="2050">
                <a:solidFill>
                  <a:schemeClr val="dk2"/>
                </a:solidFill>
                <a:latin typeface="Arial"/>
                <a:ea typeface="Arial"/>
                <a:cs typeface="Arial"/>
                <a:sym typeface="Arial"/>
              </a:rPr>
              <a:t>On the other hand, all vertices are terminals, the Steiner tree problem in graphs is equivalent to the minimum spanning tree. However, while both the non-negative shortest path and the minimum spanning tree problem are solvable in polynomial time, the </a:t>
            </a:r>
            <a:r>
              <a:rPr lang="en-US" sz="2050">
                <a:solidFill>
                  <a:schemeClr val="dk2"/>
                </a:solidFill>
                <a:uFill>
                  <a:noFill/>
                </a:uFill>
                <a:latin typeface="Arial"/>
                <a:ea typeface="Arial"/>
                <a:cs typeface="Arial"/>
                <a:sym typeface="Arial"/>
                <a:hlinkClick r:id="rId5"/>
              </a:rPr>
              <a:t>decision variant</a:t>
            </a:r>
            <a:r>
              <a:rPr lang="en-US" sz="2050">
                <a:solidFill>
                  <a:schemeClr val="dk2"/>
                </a:solidFill>
                <a:latin typeface="Arial"/>
                <a:ea typeface="Arial"/>
                <a:cs typeface="Arial"/>
                <a:sym typeface="Arial"/>
              </a:rPr>
              <a:t> of the Steiner tree problem in graphs is </a:t>
            </a:r>
            <a:r>
              <a:rPr lang="en-US" sz="2050">
                <a:solidFill>
                  <a:schemeClr val="dk2"/>
                </a:solidFill>
                <a:uFill>
                  <a:noFill/>
                </a:uFill>
                <a:latin typeface="Arial"/>
                <a:ea typeface="Arial"/>
                <a:cs typeface="Arial"/>
                <a:sym typeface="Arial"/>
                <a:hlinkClick r:id="rId6"/>
              </a:rPr>
              <a:t>NP-complete</a:t>
            </a:r>
            <a:r>
              <a:rPr lang="en-US" sz="2050">
                <a:solidFill>
                  <a:schemeClr val="dk2"/>
                </a:solidFill>
                <a:latin typeface="Arial"/>
                <a:ea typeface="Arial"/>
                <a:cs typeface="Arial"/>
                <a:sym typeface="Arial"/>
              </a:rPr>
              <a:t>.</a:t>
            </a:r>
            <a:endParaRPr sz="2050">
              <a:solidFill>
                <a:schemeClr val="dk2"/>
              </a:solidFill>
              <a:latin typeface="Arial"/>
              <a:ea typeface="Arial"/>
              <a:cs typeface="Arial"/>
              <a:sym typeface="Arial"/>
            </a:endParaRPr>
          </a:p>
          <a:p>
            <a:pPr indent="0" lvl="0" marL="0" rtl="0" algn="l">
              <a:lnSpc>
                <a:spcPct val="115000"/>
              </a:lnSpc>
              <a:spcBef>
                <a:spcPts val="2100"/>
              </a:spcBef>
              <a:spcAft>
                <a:spcPts val="2100"/>
              </a:spcAft>
              <a:buNone/>
            </a:pPr>
            <a:r>
              <a:rPr lang="en-US" sz="2050">
                <a:solidFill>
                  <a:schemeClr val="dk2"/>
                </a:solidFill>
                <a:latin typeface="Arial"/>
                <a:ea typeface="Arial"/>
                <a:cs typeface="Arial"/>
                <a:sym typeface="Arial"/>
              </a:rPr>
              <a:t>The Steiner tree problem in graphs has applications in </a:t>
            </a:r>
            <a:r>
              <a:rPr lang="en-US" sz="2050">
                <a:solidFill>
                  <a:schemeClr val="dk2"/>
                </a:solidFill>
                <a:uFill>
                  <a:noFill/>
                </a:uFill>
                <a:latin typeface="Arial"/>
                <a:ea typeface="Arial"/>
                <a:cs typeface="Arial"/>
                <a:sym typeface="Arial"/>
                <a:hlinkClick r:id="rId7"/>
              </a:rPr>
              <a:t>circuit</a:t>
            </a:r>
            <a:r>
              <a:rPr lang="en-US" sz="2050">
                <a:solidFill>
                  <a:schemeClr val="dk2"/>
                </a:solidFill>
                <a:latin typeface="Arial"/>
                <a:ea typeface="Arial"/>
                <a:cs typeface="Arial"/>
                <a:sym typeface="Arial"/>
              </a:rPr>
              <a:t> layout or </a:t>
            </a:r>
            <a:r>
              <a:rPr lang="en-US" sz="2050">
                <a:solidFill>
                  <a:schemeClr val="dk2"/>
                </a:solidFill>
                <a:uFill>
                  <a:noFill/>
                </a:uFill>
                <a:latin typeface="Arial"/>
                <a:ea typeface="Arial"/>
                <a:cs typeface="Arial"/>
                <a:sym typeface="Arial"/>
                <a:hlinkClick r:id="rId8"/>
              </a:rPr>
              <a:t>network design</a:t>
            </a:r>
            <a:r>
              <a:rPr lang="en-US" sz="2050">
                <a:solidFill>
                  <a:schemeClr val="dk2"/>
                </a:solidFill>
                <a:latin typeface="Arial"/>
                <a:ea typeface="Arial"/>
                <a:cs typeface="Arial"/>
                <a:sym typeface="Arial"/>
              </a:rPr>
              <a:t>. However, practical applications usually require variations, giving rise to a multitude of Steiner tree problem variants.</a:t>
            </a:r>
            <a:endParaRPr sz="34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657224" y="499533"/>
            <a:ext cx="10772700" cy="165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 example Output</a:t>
            </a:r>
            <a:endParaRPr/>
          </a:p>
        </p:txBody>
      </p:sp>
      <p:sp>
        <p:nvSpPr>
          <p:cNvPr id="194" name="Google Shape;194;p33"/>
          <p:cNvSpPr txBox="1"/>
          <p:nvPr>
            <p:ph idx="1" type="body"/>
          </p:nvPr>
        </p:nvSpPr>
        <p:spPr>
          <a:xfrm>
            <a:off x="676656" y="2011680"/>
            <a:ext cx="10753800" cy="3766200"/>
          </a:xfrm>
          <a:prstGeom prst="rect">
            <a:avLst/>
          </a:prstGeom>
        </p:spPr>
        <p:txBody>
          <a:bodyPr anchorCtr="0" anchor="t" bIns="45700" lIns="91425" spcFirstLastPara="1" rIns="91425" wrap="square" tIns="45700">
            <a:noAutofit/>
          </a:bodyPr>
          <a:lstStyle/>
          <a:p>
            <a:pPr indent="0" lvl="0" marL="0" rtl="0" algn="l">
              <a:spcBef>
                <a:spcPts val="1300"/>
              </a:spcBef>
              <a:spcAft>
                <a:spcPts val="2100"/>
              </a:spcAft>
              <a:buNone/>
            </a:pPr>
            <a:r>
              <a:t/>
            </a:r>
            <a:endParaRPr/>
          </a:p>
        </p:txBody>
      </p:sp>
      <p:pic>
        <p:nvPicPr>
          <p:cNvPr id="195" name="Google Shape;195;p33"/>
          <p:cNvPicPr preferRelativeResize="0"/>
          <p:nvPr/>
        </p:nvPicPr>
        <p:blipFill>
          <a:blip r:embed="rId3">
            <a:alphaModFix/>
          </a:blip>
          <a:stretch>
            <a:fillRect/>
          </a:stretch>
        </p:blipFill>
        <p:spPr>
          <a:xfrm>
            <a:off x="792100" y="1657175"/>
            <a:ext cx="9638501" cy="50966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ph idx="1" type="body"/>
          </p:nvPr>
        </p:nvSpPr>
        <p:spPr>
          <a:xfrm>
            <a:off x="676656" y="2011680"/>
            <a:ext cx="10753800" cy="3766200"/>
          </a:xfrm>
          <a:prstGeom prst="rect">
            <a:avLst/>
          </a:prstGeom>
        </p:spPr>
        <p:txBody>
          <a:bodyPr anchorCtr="0" anchor="t" bIns="45700" lIns="91425" spcFirstLastPara="1" rIns="91425" wrap="square" tIns="45700">
            <a:noAutofit/>
          </a:bodyPr>
          <a:lstStyle/>
          <a:p>
            <a:pPr indent="0" lvl="0" marL="0" rtl="0" algn="l">
              <a:spcBef>
                <a:spcPts val="1300"/>
              </a:spcBef>
              <a:spcAft>
                <a:spcPts val="0"/>
              </a:spcAft>
              <a:buNone/>
            </a:pPr>
            <a:r>
              <a:t/>
            </a:r>
            <a:endParaRPr sz="5800"/>
          </a:p>
          <a:p>
            <a:pPr indent="457200" lvl="0" marL="2286000" rtl="0" algn="l">
              <a:spcBef>
                <a:spcPts val="2100"/>
              </a:spcBef>
              <a:spcAft>
                <a:spcPts val="2100"/>
              </a:spcAft>
              <a:buNone/>
            </a:pPr>
            <a:r>
              <a:rPr lang="en-US" sz="5800"/>
              <a:t>  </a:t>
            </a:r>
            <a:r>
              <a:rPr lang="en-US" sz="5800"/>
              <a:t>THANK YOU</a:t>
            </a:r>
            <a:endParaRPr sz="5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657224" y="499533"/>
            <a:ext cx="10772700" cy="165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PROBLEM </a:t>
            </a:r>
            <a:r>
              <a:rPr lang="en-US"/>
              <a:t>DEFINITION</a:t>
            </a:r>
            <a:endParaRPr/>
          </a:p>
        </p:txBody>
      </p:sp>
      <p:sp>
        <p:nvSpPr>
          <p:cNvPr id="87" name="Google Shape;87;p16"/>
          <p:cNvSpPr txBox="1"/>
          <p:nvPr>
            <p:ph idx="1" type="body"/>
          </p:nvPr>
        </p:nvSpPr>
        <p:spPr>
          <a:xfrm>
            <a:off x="676656" y="2011680"/>
            <a:ext cx="10753800" cy="3766200"/>
          </a:xfrm>
          <a:prstGeom prst="rect">
            <a:avLst/>
          </a:prstGeom>
        </p:spPr>
        <p:txBody>
          <a:bodyPr anchorCtr="0" anchor="t" bIns="45700" lIns="91425" spcFirstLastPara="1" rIns="91425" wrap="square" tIns="45700">
            <a:noAutofit/>
          </a:bodyPr>
          <a:lstStyle/>
          <a:p>
            <a:pPr indent="0" lvl="0" marL="0" rtl="0" algn="l">
              <a:spcBef>
                <a:spcPts val="1300"/>
              </a:spcBef>
              <a:spcAft>
                <a:spcPts val="2100"/>
              </a:spcAft>
              <a:buNone/>
            </a:pPr>
            <a:r>
              <a:rPr lang="en-US" sz="2900">
                <a:solidFill>
                  <a:srgbClr val="292929"/>
                </a:solidFill>
                <a:latin typeface="Georgia"/>
                <a:ea typeface="Georgia"/>
                <a:cs typeface="Georgia"/>
                <a:sym typeface="Georgia"/>
              </a:rPr>
              <a:t>Giv</a:t>
            </a:r>
            <a:r>
              <a:rPr lang="en-US" sz="2900">
                <a:solidFill>
                  <a:srgbClr val="292929"/>
                </a:solidFill>
                <a:latin typeface="Cambria"/>
                <a:ea typeface="Cambria"/>
                <a:cs typeface="Cambria"/>
                <a:sym typeface="Cambria"/>
              </a:rPr>
              <a:t>en an undirected graph with non-negative edge weights and a subset of vertices (terminals)</a:t>
            </a:r>
            <a:r>
              <a:rPr b="1" lang="en-US" sz="2900">
                <a:solidFill>
                  <a:srgbClr val="292929"/>
                </a:solidFill>
                <a:latin typeface="Cambria"/>
                <a:ea typeface="Cambria"/>
                <a:cs typeface="Cambria"/>
                <a:sym typeface="Cambria"/>
              </a:rPr>
              <a:t>,</a:t>
            </a:r>
            <a:r>
              <a:rPr lang="en-US" sz="2900">
                <a:solidFill>
                  <a:srgbClr val="292929"/>
                </a:solidFill>
                <a:latin typeface="Cambria"/>
                <a:ea typeface="Cambria"/>
                <a:cs typeface="Cambria"/>
                <a:sym typeface="Cambria"/>
              </a:rPr>
              <a:t> the </a:t>
            </a:r>
            <a:r>
              <a:rPr lang="en-US" sz="2900">
                <a:solidFill>
                  <a:srgbClr val="000000"/>
                </a:solidFill>
                <a:uFill>
                  <a:noFill/>
                </a:uFill>
                <a:latin typeface="Cambria"/>
                <a:ea typeface="Cambria"/>
                <a:cs typeface="Cambria"/>
                <a:sym typeface="Cambria"/>
                <a:hlinkClick r:id="rId3"/>
              </a:rPr>
              <a:t>Steiner Tree</a:t>
            </a:r>
            <a:r>
              <a:rPr lang="en-US" sz="2900">
                <a:solidFill>
                  <a:srgbClr val="292929"/>
                </a:solidFill>
                <a:latin typeface="Cambria"/>
                <a:ea typeface="Cambria"/>
                <a:cs typeface="Cambria"/>
                <a:sym typeface="Cambria"/>
              </a:rPr>
              <a:t> in graph is an MST “T” of minimum wei</a:t>
            </a:r>
            <a:r>
              <a:rPr lang="en-US" sz="2900">
                <a:solidFill>
                  <a:srgbClr val="292929"/>
                </a:solidFill>
                <a:latin typeface="Cambria"/>
                <a:ea typeface="Cambria"/>
                <a:cs typeface="Cambria"/>
                <a:sym typeface="Cambria"/>
              </a:rPr>
              <a:t>ght that contains all given terminals (but may include additional vertices).</a:t>
            </a:r>
            <a:endParaRPr sz="3700">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608999" y="451333"/>
            <a:ext cx="10772700" cy="1658100"/>
          </a:xfrm>
          <a:prstGeom prst="rect">
            <a:avLst/>
          </a:prstGeom>
        </p:spPr>
        <p:txBody>
          <a:bodyPr anchorCtr="0" anchor="ctr" bIns="45700" lIns="91425" spcFirstLastPara="1" rIns="91425" wrap="square" tIns="45700">
            <a:noAutofit/>
          </a:bodyPr>
          <a:lstStyle/>
          <a:p>
            <a:pPr indent="0" lvl="0" marL="0" rtl="0" algn="l">
              <a:spcBef>
                <a:spcPts val="1300"/>
              </a:spcBef>
              <a:spcAft>
                <a:spcPts val="0"/>
              </a:spcAft>
              <a:buClr>
                <a:schemeClr val="dk1"/>
              </a:buClr>
              <a:buSzPts val="1100"/>
              <a:buFont typeface="Arial"/>
              <a:buNone/>
            </a:pPr>
            <a:r>
              <a:rPr lang="en-US" sz="3300">
                <a:latin typeface="Arial"/>
                <a:ea typeface="Arial"/>
                <a:cs typeface="Arial"/>
                <a:sym typeface="Arial"/>
              </a:rPr>
              <a:t>DISCUSSION</a:t>
            </a:r>
            <a:endParaRPr sz="9600"/>
          </a:p>
        </p:txBody>
      </p:sp>
      <p:sp>
        <p:nvSpPr>
          <p:cNvPr id="93" name="Google Shape;93;p17"/>
          <p:cNvSpPr txBox="1"/>
          <p:nvPr>
            <p:ph idx="1" type="body"/>
          </p:nvPr>
        </p:nvSpPr>
        <p:spPr>
          <a:xfrm>
            <a:off x="676656" y="2011680"/>
            <a:ext cx="10753800" cy="3766200"/>
          </a:xfrm>
          <a:prstGeom prst="rect">
            <a:avLst/>
          </a:prstGeom>
        </p:spPr>
        <p:txBody>
          <a:bodyPr anchorCtr="0" anchor="t" bIns="45700" lIns="91425" spcFirstLastPara="1" rIns="91425" wrap="square" tIns="45700">
            <a:noAutofit/>
          </a:bodyPr>
          <a:lstStyle/>
          <a:p>
            <a:pPr indent="-374650" lvl="0" marL="457200" rtl="0" algn="l">
              <a:spcBef>
                <a:spcPts val="1300"/>
              </a:spcBef>
              <a:spcAft>
                <a:spcPts val="0"/>
              </a:spcAft>
              <a:buClr>
                <a:srgbClr val="000000"/>
              </a:buClr>
              <a:buSzPts val="2300"/>
              <a:buFont typeface="Cambria"/>
              <a:buChar char="●"/>
            </a:pPr>
            <a:r>
              <a:rPr lang="en-US" sz="2300">
                <a:solidFill>
                  <a:srgbClr val="000000"/>
                </a:solidFill>
                <a:latin typeface="Cambria"/>
                <a:ea typeface="Cambria"/>
                <a:cs typeface="Cambria"/>
                <a:sym typeface="Cambria"/>
              </a:rPr>
              <a:t>Steiner tree often arises in network design and wiring layout problems. Suppose we are given a set of sites that must be connected by wires as cheaply as possible.</a:t>
            </a:r>
            <a:endParaRPr sz="2300">
              <a:solidFill>
                <a:srgbClr val="000000"/>
              </a:solidFill>
              <a:latin typeface="Cambria"/>
              <a:ea typeface="Cambria"/>
              <a:cs typeface="Cambria"/>
              <a:sym typeface="Cambria"/>
            </a:endParaRPr>
          </a:p>
          <a:p>
            <a:pPr indent="0" lvl="0" marL="457200" rtl="0" algn="l">
              <a:spcBef>
                <a:spcPts val="2100"/>
              </a:spcBef>
              <a:spcAft>
                <a:spcPts val="0"/>
              </a:spcAft>
              <a:buNone/>
            </a:pPr>
            <a:r>
              <a:t/>
            </a:r>
            <a:endParaRPr sz="2300">
              <a:solidFill>
                <a:srgbClr val="000000"/>
              </a:solidFill>
              <a:latin typeface="Cambria"/>
              <a:ea typeface="Cambria"/>
              <a:cs typeface="Cambria"/>
              <a:sym typeface="Cambria"/>
            </a:endParaRPr>
          </a:p>
          <a:p>
            <a:pPr indent="-374650" lvl="0" marL="457200" rtl="0" algn="l">
              <a:spcBef>
                <a:spcPts val="2100"/>
              </a:spcBef>
              <a:spcAft>
                <a:spcPts val="0"/>
              </a:spcAft>
              <a:buClr>
                <a:srgbClr val="000000"/>
              </a:buClr>
              <a:buSzPts val="2300"/>
              <a:buFont typeface="Cambria"/>
              <a:buChar char="●"/>
            </a:pPr>
            <a:r>
              <a:rPr lang="en-US" sz="2300">
                <a:solidFill>
                  <a:srgbClr val="000000"/>
                </a:solidFill>
                <a:latin typeface="Cambria"/>
                <a:ea typeface="Cambria"/>
                <a:cs typeface="Cambria"/>
                <a:sym typeface="Cambria"/>
              </a:rPr>
              <a:t>The minimum Steiner tree describes the way to connect them using the smallest path.</a:t>
            </a:r>
            <a:endParaRPr sz="2300">
              <a:solidFill>
                <a:srgbClr val="000000"/>
              </a:solidFill>
              <a:latin typeface="Cambria"/>
              <a:ea typeface="Cambria"/>
              <a:cs typeface="Cambria"/>
              <a:sym typeface="Cambria"/>
            </a:endParaRPr>
          </a:p>
          <a:p>
            <a:pPr indent="-374650" lvl="0" marL="457200" rtl="0" algn="l">
              <a:spcBef>
                <a:spcPts val="0"/>
              </a:spcBef>
              <a:spcAft>
                <a:spcPts val="0"/>
              </a:spcAft>
              <a:buSzPts val="2300"/>
              <a:buFont typeface="Arial"/>
              <a:buChar char="●"/>
            </a:pPr>
            <a:r>
              <a:rPr lang="en-US" sz="2300">
                <a:solidFill>
                  <a:srgbClr val="000000"/>
                </a:solidFill>
                <a:latin typeface="Cambria"/>
                <a:ea typeface="Cambria"/>
                <a:cs typeface="Cambria"/>
                <a:sym typeface="Cambria"/>
              </a:rPr>
              <a:t> Analogous problems arise in designing networks of water pipes or heating ducts in buildings. Similar considerations also arise in VLSI circuit layout, where we seek to connect a set of sites to ground under constraints </a:t>
            </a:r>
            <a:r>
              <a:rPr lang="en-US" sz="2300">
                <a:solidFill>
                  <a:srgbClr val="000000"/>
                </a:solidFill>
                <a:latin typeface="Cambria"/>
                <a:ea typeface="Cambria"/>
                <a:cs typeface="Cambria"/>
                <a:sym typeface="Cambria"/>
              </a:rPr>
              <a:t>such as material cost, signal propagation time, or reducing capacitance. </a:t>
            </a:r>
            <a:r>
              <a:rPr lang="en-US" sz="2300">
                <a:solidFill>
                  <a:schemeClr val="dk1"/>
                </a:solidFill>
                <a:latin typeface="Arial"/>
                <a:ea typeface="Arial"/>
                <a:cs typeface="Arial"/>
                <a:sym typeface="Arial"/>
              </a:rPr>
              <a:t>  </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52350" y="499525"/>
            <a:ext cx="10977600" cy="165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i="1" lang="en-US" sz="2900">
                <a:latin typeface="Arial"/>
                <a:ea typeface="Arial"/>
                <a:cs typeface="Arial"/>
                <a:sym typeface="Arial"/>
              </a:rPr>
              <a:t>How many points do you have to connect?</a:t>
            </a:r>
            <a:r>
              <a:rPr lang="en-US" sz="2900">
                <a:solidFill>
                  <a:schemeClr val="dk1"/>
                </a:solidFill>
                <a:latin typeface="Arial"/>
                <a:ea typeface="Arial"/>
                <a:cs typeface="Arial"/>
                <a:sym typeface="Arial"/>
              </a:rPr>
              <a:t> </a:t>
            </a:r>
            <a:endParaRPr sz="7200"/>
          </a:p>
        </p:txBody>
      </p:sp>
      <p:pic>
        <p:nvPicPr>
          <p:cNvPr descr="gif" id="99" name="Google Shape;99;p18"/>
          <p:cNvPicPr preferRelativeResize="0"/>
          <p:nvPr/>
        </p:nvPicPr>
        <p:blipFill>
          <a:blip r:embed="rId3">
            <a:alphaModFix/>
          </a:blip>
          <a:stretch>
            <a:fillRect/>
          </a:stretch>
        </p:blipFill>
        <p:spPr>
          <a:xfrm>
            <a:off x="2596850" y="7783100"/>
            <a:ext cx="380850" cy="142875"/>
          </a:xfrm>
          <a:prstGeom prst="rect">
            <a:avLst/>
          </a:prstGeom>
          <a:noFill/>
          <a:ln>
            <a:noFill/>
          </a:ln>
        </p:spPr>
      </p:pic>
      <p:sp>
        <p:nvSpPr>
          <p:cNvPr id="100" name="Google Shape;100;p18"/>
          <p:cNvSpPr txBox="1"/>
          <p:nvPr/>
        </p:nvSpPr>
        <p:spPr>
          <a:xfrm>
            <a:off x="452353" y="2037075"/>
            <a:ext cx="101856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latin typeface="Cambria"/>
                <a:ea typeface="Cambria"/>
                <a:cs typeface="Cambria"/>
                <a:sym typeface="Cambria"/>
              </a:rPr>
              <a:t>The Steiner tree of a pair of vertices is simply the shortest path between them. The Steiner tree of all the vertices, when </a:t>
            </a:r>
            <a:r>
              <a:rPr i="1" lang="en-US" sz="2800">
                <a:latin typeface="Cambria"/>
                <a:ea typeface="Cambria"/>
                <a:cs typeface="Cambria"/>
                <a:sym typeface="Cambria"/>
              </a:rPr>
              <a:t>S</a:t>
            </a:r>
            <a:r>
              <a:rPr lang="en-US" sz="2800">
                <a:latin typeface="Cambria"/>
                <a:ea typeface="Cambria"/>
                <a:cs typeface="Cambria"/>
                <a:sym typeface="Cambria"/>
              </a:rPr>
              <a:t>=</a:t>
            </a:r>
            <a:r>
              <a:rPr i="1" lang="en-US" sz="2800">
                <a:latin typeface="Cambria"/>
                <a:ea typeface="Cambria"/>
                <a:cs typeface="Cambria"/>
                <a:sym typeface="Cambria"/>
              </a:rPr>
              <a:t>V</a:t>
            </a:r>
            <a:r>
              <a:rPr lang="en-US" sz="2800">
                <a:latin typeface="Cambria"/>
                <a:ea typeface="Cambria"/>
                <a:cs typeface="Cambria"/>
                <a:sym typeface="Cambria"/>
              </a:rPr>
              <a:t>, simply defines the minimum spanning tree of </a:t>
            </a:r>
            <a:r>
              <a:rPr i="1" lang="en-US" sz="2800">
                <a:latin typeface="Cambria"/>
                <a:ea typeface="Cambria"/>
                <a:cs typeface="Cambria"/>
                <a:sym typeface="Cambria"/>
              </a:rPr>
              <a:t>G</a:t>
            </a:r>
            <a:r>
              <a:rPr lang="en-US" sz="2800">
                <a:latin typeface="Cambria"/>
                <a:ea typeface="Cambria"/>
                <a:cs typeface="Cambria"/>
                <a:sym typeface="Cambria"/>
              </a:rPr>
              <a:t>. Despite these special cases, the general minimum Steiner tree problem is NP-hard and remains so under a broad range of restrictions.</a:t>
            </a:r>
            <a:endParaRPr sz="31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657224" y="499533"/>
            <a:ext cx="10772700" cy="165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i="1" lang="en-US" sz="2300">
                <a:latin typeface="Arial"/>
                <a:ea typeface="Arial"/>
                <a:cs typeface="Arial"/>
                <a:sym typeface="Arial"/>
              </a:rPr>
              <a:t>Is the input a set of geometric points or a distance graph?</a:t>
            </a:r>
            <a:endParaRPr sz="6600"/>
          </a:p>
        </p:txBody>
      </p:sp>
      <p:sp>
        <p:nvSpPr>
          <p:cNvPr id="106" name="Google Shape;106;p19"/>
          <p:cNvSpPr txBox="1"/>
          <p:nvPr>
            <p:ph idx="1" type="body"/>
          </p:nvPr>
        </p:nvSpPr>
        <p:spPr>
          <a:xfrm>
            <a:off x="676656" y="2011680"/>
            <a:ext cx="10753800" cy="3766200"/>
          </a:xfrm>
          <a:prstGeom prst="rect">
            <a:avLst/>
          </a:prstGeom>
        </p:spPr>
        <p:txBody>
          <a:bodyPr anchorCtr="0" anchor="t" bIns="45700" lIns="91425" spcFirstLastPara="1" rIns="91425" wrap="square" tIns="45700">
            <a:noAutofit/>
          </a:bodyPr>
          <a:lstStyle/>
          <a:p>
            <a:pPr indent="0" lvl="0" marL="0" rtl="0" algn="l">
              <a:spcBef>
                <a:spcPts val="1300"/>
              </a:spcBef>
              <a:spcAft>
                <a:spcPts val="2100"/>
              </a:spcAft>
              <a:buNone/>
            </a:pPr>
            <a:r>
              <a:rPr lang="en-US">
                <a:solidFill>
                  <a:srgbClr val="000000"/>
                </a:solidFill>
                <a:latin typeface="Cambria"/>
                <a:ea typeface="Cambria"/>
                <a:cs typeface="Cambria"/>
                <a:sym typeface="Cambria"/>
              </a:rPr>
              <a:t>Geometric versions of Steiner tree take as input a set of points, typically in the plane, and seek the smallest tree connecting the points. A complication is that the set of possible intermediate points is not given as part of the input but must be deduced from the set of points. These possible Steiner points must satisfy several geometric properties, which can be used to reduce the set of candidates down to a finite number. For example, every Steiner point will have degree exactly three in a minimum Steiner tree, and the angles formed between any two of these edges will be exactly 120 degrees.</a:t>
            </a:r>
            <a:endParaRPr>
              <a:solidFill>
                <a:srgbClr val="000000"/>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657224" y="499533"/>
            <a:ext cx="10772700" cy="165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2700">
                <a:solidFill>
                  <a:schemeClr val="dk1"/>
                </a:solidFill>
                <a:latin typeface="Roboto"/>
                <a:ea typeface="Roboto"/>
                <a:cs typeface="Roboto"/>
                <a:sym typeface="Roboto"/>
              </a:rPr>
              <a:t>Spanning Tree vs Steiner Tree</a:t>
            </a:r>
            <a:endParaRPr sz="6900"/>
          </a:p>
        </p:txBody>
      </p:sp>
      <p:sp>
        <p:nvSpPr>
          <p:cNvPr id="112" name="Google Shape;112;p20"/>
          <p:cNvSpPr txBox="1"/>
          <p:nvPr>
            <p:ph idx="1" type="body"/>
          </p:nvPr>
        </p:nvSpPr>
        <p:spPr>
          <a:xfrm>
            <a:off x="676656" y="2011680"/>
            <a:ext cx="10753800" cy="3766200"/>
          </a:xfrm>
          <a:prstGeom prst="rect">
            <a:avLst/>
          </a:prstGeom>
        </p:spPr>
        <p:txBody>
          <a:bodyPr anchorCtr="0" anchor="t" bIns="45700" lIns="91425" spcFirstLastPara="1" rIns="91425" wrap="square" tIns="45700">
            <a:noAutofit/>
          </a:bodyPr>
          <a:lstStyle/>
          <a:p>
            <a:pPr indent="0" lvl="0" marL="0" rtl="0" algn="l">
              <a:spcBef>
                <a:spcPts val="1300"/>
              </a:spcBef>
              <a:spcAft>
                <a:spcPts val="0"/>
              </a:spcAft>
              <a:buNone/>
            </a:pPr>
            <a:r>
              <a:rPr lang="en-US" sz="2000">
                <a:solidFill>
                  <a:srgbClr val="000000"/>
                </a:solidFill>
                <a:latin typeface="Cambria"/>
                <a:ea typeface="Cambria"/>
                <a:cs typeface="Cambria"/>
                <a:sym typeface="Cambria"/>
              </a:rPr>
              <a:t>Minimum Spanning Tree is a minimum weight tree that spans through </a:t>
            </a:r>
            <a:r>
              <a:rPr b="1" lang="en-US" sz="2000">
                <a:solidFill>
                  <a:srgbClr val="000000"/>
                </a:solidFill>
                <a:latin typeface="Cambria"/>
                <a:ea typeface="Cambria"/>
                <a:cs typeface="Cambria"/>
                <a:sym typeface="Cambria"/>
              </a:rPr>
              <a:t>all </a:t>
            </a:r>
            <a:r>
              <a:rPr lang="en-US" sz="2000">
                <a:solidFill>
                  <a:srgbClr val="000000"/>
                </a:solidFill>
                <a:latin typeface="Cambria"/>
                <a:ea typeface="Cambria"/>
                <a:cs typeface="Cambria"/>
                <a:sym typeface="Cambria"/>
              </a:rPr>
              <a:t>vertices.</a:t>
            </a:r>
            <a:endParaRPr sz="2000">
              <a:solidFill>
                <a:srgbClr val="000000"/>
              </a:solidFill>
              <a:latin typeface="Cambria"/>
              <a:ea typeface="Cambria"/>
              <a:cs typeface="Cambria"/>
              <a:sym typeface="Cambria"/>
            </a:endParaRPr>
          </a:p>
          <a:p>
            <a:pPr indent="0" lvl="0" marL="0" rtl="0" algn="l">
              <a:lnSpc>
                <a:spcPct val="171429"/>
              </a:lnSpc>
              <a:spcBef>
                <a:spcPts val="2100"/>
              </a:spcBef>
              <a:spcAft>
                <a:spcPts val="0"/>
              </a:spcAft>
              <a:buNone/>
            </a:pPr>
            <a:r>
              <a:rPr lang="en-US" sz="2000">
                <a:solidFill>
                  <a:srgbClr val="000000"/>
                </a:solidFill>
                <a:latin typeface="Cambria"/>
                <a:ea typeface="Cambria"/>
                <a:cs typeface="Cambria"/>
                <a:sym typeface="Cambria"/>
              </a:rPr>
              <a:t>If given subset (or terminal) vertices is equal to set of all vertices in Steiner Tree problem, then the problem becomes Minimum Spanning Tree problem. And if the given subset contains only two vertices, then it shortest path problem between two vertices.</a:t>
            </a:r>
            <a:endParaRPr sz="2000">
              <a:solidFill>
                <a:srgbClr val="000000"/>
              </a:solidFill>
              <a:latin typeface="Cambria"/>
              <a:ea typeface="Cambria"/>
              <a:cs typeface="Cambria"/>
              <a:sym typeface="Cambria"/>
            </a:endParaRPr>
          </a:p>
          <a:p>
            <a:pPr indent="0" lvl="0" marL="0" rtl="0" algn="l">
              <a:lnSpc>
                <a:spcPct val="171429"/>
              </a:lnSpc>
              <a:spcBef>
                <a:spcPts val="800"/>
              </a:spcBef>
              <a:spcAft>
                <a:spcPts val="0"/>
              </a:spcAft>
              <a:buNone/>
            </a:pPr>
            <a:r>
              <a:rPr lang="en-US" sz="2000">
                <a:solidFill>
                  <a:srgbClr val="000000"/>
                </a:solidFill>
                <a:latin typeface="Cambria"/>
                <a:ea typeface="Cambria"/>
                <a:cs typeface="Cambria"/>
                <a:sym typeface="Cambria"/>
              </a:rPr>
              <a:t>Finding out Minimum Spanning Tree is polynomial time solvable, but Minimum Steiner Tree problem is NP Hard and related decision problem is NP-Complete.</a:t>
            </a:r>
            <a:endParaRPr sz="2000">
              <a:solidFill>
                <a:srgbClr val="000000"/>
              </a:solidFill>
              <a:latin typeface="Cambria"/>
              <a:ea typeface="Cambria"/>
              <a:cs typeface="Cambria"/>
              <a:sym typeface="Cambria"/>
            </a:endParaRPr>
          </a:p>
          <a:p>
            <a:pPr indent="0" lvl="0" marL="0" rtl="0" algn="l">
              <a:spcBef>
                <a:spcPts val="1300"/>
              </a:spcBef>
              <a:spcAft>
                <a:spcPts val="2100"/>
              </a:spcAft>
              <a:buNone/>
            </a:pPr>
            <a:r>
              <a:t/>
            </a:r>
            <a:endParaRPr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709649" y="353583"/>
            <a:ext cx="10772700" cy="1658100"/>
          </a:xfrm>
          <a:prstGeom prst="rect">
            <a:avLst/>
          </a:prstGeom>
        </p:spPr>
        <p:txBody>
          <a:bodyPr anchorCtr="0" anchor="ctr" bIns="45700" lIns="91425" spcFirstLastPara="1" rIns="91425" wrap="square" tIns="45700">
            <a:noAutofit/>
          </a:bodyPr>
          <a:lstStyle/>
          <a:p>
            <a:pPr indent="0" lvl="0" marL="0" rtl="0" algn="l">
              <a:spcBef>
                <a:spcPts val="1300"/>
              </a:spcBef>
              <a:spcAft>
                <a:spcPts val="0"/>
              </a:spcAft>
              <a:buClr>
                <a:schemeClr val="dk1"/>
              </a:buClr>
              <a:buSzPts val="1100"/>
              <a:buFont typeface="Arial"/>
              <a:buNone/>
            </a:pPr>
            <a:r>
              <a:rPr b="1" lang="en-US" sz="3100">
                <a:latin typeface="Roboto"/>
                <a:ea typeface="Roboto"/>
                <a:cs typeface="Roboto"/>
                <a:sym typeface="Roboto"/>
              </a:rPr>
              <a:t>Applications of Steiner Tree</a:t>
            </a:r>
            <a:endParaRPr b="1" sz="3100">
              <a:latin typeface="Roboto"/>
              <a:ea typeface="Roboto"/>
              <a:cs typeface="Roboto"/>
              <a:sym typeface="Roboto"/>
            </a:endParaRPr>
          </a:p>
          <a:p>
            <a:pPr indent="0" lvl="0" marL="0" rtl="0" algn="l">
              <a:spcBef>
                <a:spcPts val="0"/>
              </a:spcBef>
              <a:spcAft>
                <a:spcPts val="0"/>
              </a:spcAft>
              <a:buNone/>
            </a:pPr>
            <a:r>
              <a:t/>
            </a:r>
            <a:endParaRPr b="1" sz="1200">
              <a:solidFill>
                <a:schemeClr val="dk1"/>
              </a:solidFill>
              <a:highlight>
                <a:srgbClr val="FFFFFF"/>
              </a:highlight>
              <a:latin typeface="Roboto"/>
              <a:ea typeface="Roboto"/>
              <a:cs typeface="Roboto"/>
              <a:sym typeface="Roboto"/>
            </a:endParaRPr>
          </a:p>
        </p:txBody>
      </p:sp>
      <p:sp>
        <p:nvSpPr>
          <p:cNvPr id="118" name="Google Shape;118;p21"/>
          <p:cNvSpPr txBox="1"/>
          <p:nvPr>
            <p:ph idx="1" type="body"/>
          </p:nvPr>
        </p:nvSpPr>
        <p:spPr>
          <a:xfrm>
            <a:off x="804981" y="1705655"/>
            <a:ext cx="10753800" cy="3766200"/>
          </a:xfrm>
          <a:prstGeom prst="rect">
            <a:avLst/>
          </a:prstGeom>
        </p:spPr>
        <p:txBody>
          <a:bodyPr anchorCtr="0" anchor="t" bIns="45700" lIns="91425" spcFirstLastPara="1" rIns="91425" wrap="square" tIns="45700">
            <a:noAutofit/>
          </a:bodyPr>
          <a:lstStyle/>
          <a:p>
            <a:pPr indent="-374650" lvl="0" marL="457200" rtl="0" algn="l">
              <a:spcBef>
                <a:spcPts val="1300"/>
              </a:spcBef>
              <a:spcAft>
                <a:spcPts val="0"/>
              </a:spcAft>
              <a:buClr>
                <a:srgbClr val="000000"/>
              </a:buClr>
              <a:buSzPts val="2300"/>
              <a:buFont typeface="Cambria"/>
              <a:buChar char="●"/>
            </a:pPr>
            <a:r>
              <a:rPr lang="en-US" sz="2300">
                <a:solidFill>
                  <a:srgbClr val="000000"/>
                </a:solidFill>
                <a:latin typeface="Cambria"/>
                <a:ea typeface="Cambria"/>
                <a:cs typeface="Cambria"/>
                <a:sym typeface="Cambria"/>
              </a:rPr>
              <a:t>Any situation where the task is minimize cost of connection among some important locations like VLSI Design, Computer Networks, etc.</a:t>
            </a:r>
            <a:endParaRPr sz="2300">
              <a:solidFill>
                <a:srgbClr val="000000"/>
              </a:solidFill>
              <a:latin typeface="Cambria"/>
              <a:ea typeface="Cambria"/>
              <a:cs typeface="Cambria"/>
              <a:sym typeface="Cambria"/>
            </a:endParaRPr>
          </a:p>
          <a:p>
            <a:pPr indent="-387350" lvl="0" marL="457200" rtl="0" algn="l">
              <a:spcBef>
                <a:spcPts val="1300"/>
              </a:spcBef>
              <a:spcAft>
                <a:spcPts val="2100"/>
              </a:spcAft>
              <a:buClr>
                <a:srgbClr val="000000"/>
              </a:buClr>
              <a:buSzPts val="2500"/>
              <a:buFont typeface="Cambria"/>
              <a:buChar char="●"/>
            </a:pPr>
            <a:r>
              <a:rPr lang="en-US" sz="2300">
                <a:solidFill>
                  <a:srgbClr val="000000"/>
                </a:solidFill>
                <a:latin typeface="Cambria"/>
                <a:ea typeface="Cambria"/>
                <a:cs typeface="Cambria"/>
                <a:sym typeface="Cambria"/>
              </a:rPr>
              <a:t>In optimizing the area of Very Large Scale Integrated (VLSI) layouts, circuit interconnections should generally be realized with minimum total interconnect.  several variations of the corresponding fundamental Steiner minimal tree (SMT) problem, where a given set of pins is to be connected using minimum total wirelength. Steiner trees are important in global routplications such as phylogenetic tree reconstruction in biology , network ing and wire-length estimation , as well as in various non-VLSI aprouting , and civil engineering, among many other areas .</a:t>
            </a:r>
            <a:endParaRPr sz="2500">
              <a:solidFill>
                <a:srgbClr val="000000"/>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657224" y="499533"/>
            <a:ext cx="10772700" cy="165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contd...</a:t>
            </a:r>
            <a:endParaRPr/>
          </a:p>
        </p:txBody>
      </p:sp>
      <p:sp>
        <p:nvSpPr>
          <p:cNvPr id="124" name="Google Shape;124;p22"/>
          <p:cNvSpPr txBox="1"/>
          <p:nvPr>
            <p:ph idx="1" type="body"/>
          </p:nvPr>
        </p:nvSpPr>
        <p:spPr>
          <a:xfrm>
            <a:off x="719106" y="2031530"/>
            <a:ext cx="10753800" cy="3766200"/>
          </a:xfrm>
          <a:prstGeom prst="rect">
            <a:avLst/>
          </a:prstGeom>
        </p:spPr>
        <p:txBody>
          <a:bodyPr anchorCtr="0" anchor="t" bIns="45700" lIns="91425" spcFirstLastPara="1" rIns="91425" wrap="square" tIns="45700">
            <a:noAutofit/>
          </a:bodyPr>
          <a:lstStyle/>
          <a:p>
            <a:pPr indent="0" lvl="0" marL="0" rtl="0" algn="l">
              <a:spcBef>
                <a:spcPts val="1300"/>
              </a:spcBef>
              <a:spcAft>
                <a:spcPts val="2100"/>
              </a:spcAft>
              <a:buClr>
                <a:schemeClr val="dk1"/>
              </a:buClr>
              <a:buSzPts val="1100"/>
              <a:buFont typeface="Arial"/>
              <a:buNone/>
            </a:pPr>
            <a:r>
              <a:rPr lang="en-US">
                <a:solidFill>
                  <a:srgbClr val="000000"/>
                </a:solidFill>
                <a:latin typeface="Cambria"/>
                <a:ea typeface="Cambria"/>
                <a:cs typeface="Cambria"/>
                <a:sym typeface="Cambria"/>
              </a:rPr>
              <a:t>In modern deep-submicron VLSI layout other criteria often dominate the routing objectives, such as path lengths, skew, density, inductance, manufacturability, electromigration, reliability, noise, power, non-Hanan topologies, signal integrity, three-dimensionality, alternate models, and various combinations and tradeoffs of these . However, large non-critical nets are still common in modern designs.</a:t>
            </a:r>
            <a:endParaRPr>
              <a:solidFill>
                <a:srgbClr val="000000"/>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