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57" autoAdjust="0"/>
  </p:normalViewPr>
  <p:slideViewPr>
    <p:cSldViewPr snapToGrid="0">
      <p:cViewPr varScale="1">
        <p:scale>
          <a:sx n="59" d="100"/>
          <a:sy n="59" d="100"/>
        </p:scale>
        <p:origin x="244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0DBC-73CE-B643-68BC-DD2C6D1B2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D6508-FCD4-EB32-C819-F4E5DFD81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5B784-3914-90D8-3F2B-959F1705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41AC-4C53-CF66-CEF6-0F2C4657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30E4-C096-3635-BB61-24A03D35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5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26F5-DE0B-A5E8-53E1-BED4FCF2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143DB-5BD6-DC73-A2FF-43889A365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7B585-27C8-2AB3-69BF-C31475E5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85F8-02DF-AF58-D926-A2C05902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19D2-A8E9-338C-DED5-CFAF8DB8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2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4E012-C08A-7712-9099-3781F7EA8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4B3E2-1530-B516-24E0-367906EA4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620B2-CEDB-2162-AA2E-74251CB7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A3E19-06BF-A8D8-10C8-F212129A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7B24A-B694-E18A-DDCA-81F714E3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5A26-5161-E499-68C4-C9856C26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61B8-0092-BDE5-4E7E-DAEC230C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9BEC-DB47-42B4-5864-754A5750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B8D5-E495-9B78-2F78-26244180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C7E9-FCF2-CC10-BA62-68BDC4A7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9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4429-61A7-929D-DC33-0BFC06DF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A65A5-50A3-10C2-3016-034CC7437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D4AC-A090-C039-50CE-9DEBB0F6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2AD13-C4BF-CEBB-B356-AAF541A4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BE57-6116-E943-8661-3142239A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0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5863-F0C2-2D0C-8A81-DFE2DE4E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1553-D9EA-286F-6216-8739C52D7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8FF9F-7274-ECEC-18E0-0D4E33829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491F7-6652-6C6E-6F0B-2AF14648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E38A0-F8D5-2CA3-8753-827E370A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F574C-6A1E-F3EE-075F-72AA6B72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2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CC7B-9A5F-F708-5E94-FEDE1D0C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3784-5254-6F30-137B-7DE0EF71A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708C2-F68E-89EE-C1E7-54CF171BF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F17DB-3C6F-9244-CB24-CBF1CD8CF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EAA1B-2D37-0E3D-CDE8-8EA5013C0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2DAEC-EFAB-8A65-6C77-3162CDED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9E7FF-C547-2788-6A3A-BFDE0B7E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7C1B-AF02-C918-EB29-413AB883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3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D9B3-8ECD-BF82-07DE-AF30507A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527D-A23B-9184-CC95-EA77C356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45C3-8F9F-B048-D87C-E0C68B21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00E16-B380-8A04-ABC2-FAB2DD9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33B68-FA6A-9B7F-D7DD-068AB69C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FD64D-6F3D-FF04-06D4-BBCF4D37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611C7-A4A1-702C-0B38-2BCC1AC7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1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09C5-BC4B-DE8F-3EE0-434A6FEB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E740-681E-0B8A-FB3D-17A0CAF81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DE508-705C-2948-8CE0-784C43F60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42C03-CC7E-29EB-13CB-E15756A4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E069C-8493-45FF-384D-E584156A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9A488-F470-6115-E332-1B4845EF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0343-BDD0-A945-7C66-4E1F4108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782CE-7450-FD2A-5A20-1CF007F2B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8C686-D42D-C0DF-B442-8CBA9299C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30B48-2A37-E453-CDD1-84004398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FA86-6D53-7D27-B69F-84B02FFA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A27F2-085E-E7E1-669E-36EDF0E1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5B599-88ED-56AA-2BB7-C44D4797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BE37A-DDBD-1B25-C806-887E2154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BC963-F5F3-971B-4133-39F703B82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1B527-77B5-535E-9D39-9D06DFEB6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F6889-C773-2E46-029B-AA6FC41B3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b.gy/h59wp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b.gy/h59wp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b.gy/h59wp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b.gy/h59wp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b.gy/h59wp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b.gy/h59wp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rb.gy/h59w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80ACA-210B-63C4-7F36-F16F44C7AAAD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DATA ANALYSIS USING PYTHON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46727101-8174-95A1-3A61-A0AFEE85B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1" r="974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3" name="Picture 2" descr="A person in a blue suit&#10;&#10;Description automatically generated">
            <a:extLst>
              <a:ext uri="{FF2B5EF4-FFF2-40B4-BE49-F238E27FC236}">
                <a16:creationId xmlns:a16="http://schemas.microsoft.com/office/drawing/2014/main" id="{E092E03B-25CB-3FFD-2C68-38CA1AEB1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35609" y="5942504"/>
            <a:ext cx="562252" cy="58755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 descr="A blue circle with white letters on it&#10;&#10;Description automatically generated">
            <a:extLst>
              <a:ext uri="{FF2B5EF4-FFF2-40B4-BE49-F238E27FC236}">
                <a16:creationId xmlns:a16="http://schemas.microsoft.com/office/drawing/2014/main" id="{ACF94F06-373E-C77D-FA86-FE4BA523F6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8" t="29586" r="27937" b="28122"/>
          <a:stretch/>
        </p:blipFill>
        <p:spPr>
          <a:xfrm>
            <a:off x="799386" y="6056922"/>
            <a:ext cx="367139" cy="358723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A8356E-6373-0EA4-423C-BB78FA60CB90}"/>
              </a:ext>
            </a:extLst>
          </p:cNvPr>
          <p:cNvSpPr txBox="1"/>
          <p:nvPr/>
        </p:nvSpPr>
        <p:spPr>
          <a:xfrm>
            <a:off x="1105200" y="6056922"/>
            <a:ext cx="2575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https://rb.gy/h59wp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84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67A49527-210D-E92C-637A-E76414F5F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5" r="9662" b="-1"/>
          <a:stretch/>
        </p:blipFill>
        <p:spPr>
          <a:xfrm>
            <a:off x="-2346" y="538973"/>
            <a:ext cx="5666547" cy="631902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DBD5A8-173E-AAC0-BDA3-4F7D8F8DBECB}"/>
              </a:ext>
            </a:extLst>
          </p:cNvPr>
          <p:cNvSpPr txBox="1"/>
          <p:nvPr/>
        </p:nvSpPr>
        <p:spPr>
          <a:xfrm>
            <a:off x="6527800" y="1909192"/>
            <a:ext cx="4713997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chemeClr val="bg1"/>
                </a:solidFill>
              </a:rPr>
              <a:t>IMPORTING  DATA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Before we start analyzing data, we need to import it into our Python environment. One of the most popular libraries for handing data is pandas. With just a few lines of code , we can read data from various sources, such as CSV files, Excel files, and databases.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Import pandas as pd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# Read data from a CSV files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Data = pd . read_csv (‘data.csv’)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erson in a blue suit&#10;&#10;Description automatically generated">
            <a:extLst>
              <a:ext uri="{FF2B5EF4-FFF2-40B4-BE49-F238E27FC236}">
                <a16:creationId xmlns:a16="http://schemas.microsoft.com/office/drawing/2014/main" id="{02766535-7983-25DD-D43F-37914AF3D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35609" y="5942504"/>
            <a:ext cx="562252" cy="58755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 descr="A blue circle with white letters on it&#10;&#10;Description automatically generated">
            <a:extLst>
              <a:ext uri="{FF2B5EF4-FFF2-40B4-BE49-F238E27FC236}">
                <a16:creationId xmlns:a16="http://schemas.microsoft.com/office/drawing/2014/main" id="{D050966B-4FCA-59E0-BFAE-0BB3EE7FB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8" t="29586" r="27937" b="28122"/>
          <a:stretch/>
        </p:blipFill>
        <p:spPr>
          <a:xfrm>
            <a:off x="799386" y="6056922"/>
            <a:ext cx="367139" cy="358723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CBEA8E-29B3-E5E4-1789-D38C3AB442EF}"/>
              </a:ext>
            </a:extLst>
          </p:cNvPr>
          <p:cNvSpPr txBox="1"/>
          <p:nvPr/>
        </p:nvSpPr>
        <p:spPr>
          <a:xfrm>
            <a:off x="1105200" y="6056922"/>
            <a:ext cx="2575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https://rb.gy/h59wp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57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DCCA28CD-73E2-8FF2-18C5-F6A76942A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6" r="14931" b="-1"/>
          <a:stretch/>
        </p:blipFill>
        <p:spPr>
          <a:xfrm>
            <a:off x="-2346" y="304804"/>
            <a:ext cx="5666547" cy="634636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2BD767-1ECE-EC75-371A-A55CC859C61C}"/>
              </a:ext>
            </a:extLst>
          </p:cNvPr>
          <p:cNvSpPr txBox="1"/>
          <p:nvPr/>
        </p:nvSpPr>
        <p:spPr>
          <a:xfrm>
            <a:off x="6527800" y="1909192"/>
            <a:ext cx="4713997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EXPLORING DATA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Before we dive deep into analysis , it’s essential to get a sense of the data’s structure and distribution . Pandas allow us to inspect the first few rows and generate summary statistics quickly. Understanding the data’s basic characteristics will help us make better decision during analysis.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# Display first few rows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Print(data . Head () 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# Summary statistics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Print ( data . Describe () 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erson in a blue suit&#10;&#10;Description automatically generated">
            <a:extLst>
              <a:ext uri="{FF2B5EF4-FFF2-40B4-BE49-F238E27FC236}">
                <a16:creationId xmlns:a16="http://schemas.microsoft.com/office/drawing/2014/main" id="{26566556-1529-7AEB-B572-A12ECC2F3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35609" y="5942504"/>
            <a:ext cx="562252" cy="58755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A blue circle with white letters on it&#10;&#10;Description automatically generated">
            <a:extLst>
              <a:ext uri="{FF2B5EF4-FFF2-40B4-BE49-F238E27FC236}">
                <a16:creationId xmlns:a16="http://schemas.microsoft.com/office/drawing/2014/main" id="{DD2313EB-7B30-9035-20FF-934D155B24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8" t="29586" r="27937" b="28122"/>
          <a:stretch/>
        </p:blipFill>
        <p:spPr>
          <a:xfrm>
            <a:off x="799386" y="6056922"/>
            <a:ext cx="367139" cy="358723"/>
          </a:xfrm>
          <a:prstGeom prst="ellipse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5AD20A-3B75-1FAE-93EF-B6B61E4DFFFA}"/>
              </a:ext>
            </a:extLst>
          </p:cNvPr>
          <p:cNvSpPr txBox="1"/>
          <p:nvPr/>
        </p:nvSpPr>
        <p:spPr>
          <a:xfrm>
            <a:off x="1105200" y="6056922"/>
            <a:ext cx="2575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https://rb.gy/h59wp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08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Graph on document with pen">
            <a:extLst>
              <a:ext uri="{FF2B5EF4-FFF2-40B4-BE49-F238E27FC236}">
                <a16:creationId xmlns:a16="http://schemas.microsoft.com/office/drawing/2014/main" id="{A219189B-BA31-D118-F171-0C4379BE8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0" r="10447" b="-1"/>
          <a:stretch/>
        </p:blipFill>
        <p:spPr>
          <a:xfrm>
            <a:off x="0" y="437849"/>
            <a:ext cx="5753102" cy="622420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A14AE1-71AB-4B18-826E-F563FF428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2916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7920" y="2026340"/>
            <a:ext cx="5974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E3BA6A-7481-DF58-A833-7E603B5875DE}"/>
              </a:ext>
            </a:extLst>
          </p:cNvPr>
          <p:cNvSpPr txBox="1"/>
          <p:nvPr/>
        </p:nvSpPr>
        <p:spPr>
          <a:xfrm>
            <a:off x="6217919" y="2220687"/>
            <a:ext cx="4635609" cy="391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DATA CLEANING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Messy data can be a headache for analysis . But worry not, we’ve got you covered. Data cleaning is a step to ensure the accuracy of our insights. We’ll check for missing values and remove or fill them appropriately . By the end of this step, our data will be pristine and ready for analysis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# Removing duplicates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df = df .drop_duplicates 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#Handling missing values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Df = df .</a:t>
            </a:r>
            <a:r>
              <a:rPr lang="en-US" sz="1600" dirty="0" err="1">
                <a:solidFill>
                  <a:schemeClr val="bg1"/>
                </a:solidFill>
              </a:rPr>
              <a:t>dropna</a:t>
            </a:r>
            <a:r>
              <a:rPr lang="en-US" sz="1600" dirty="0">
                <a:solidFill>
                  <a:schemeClr val="bg1"/>
                </a:solidFill>
              </a:rPr>
              <a:t>() #Remove rows with any NaN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Df = df .</a:t>
            </a:r>
            <a:r>
              <a:rPr lang="en-US" sz="1600" dirty="0" err="1">
                <a:solidFill>
                  <a:schemeClr val="bg1"/>
                </a:solidFill>
              </a:rPr>
              <a:t>fillna</a:t>
            </a:r>
            <a:r>
              <a:rPr lang="en-US" sz="1600" dirty="0">
                <a:solidFill>
                  <a:schemeClr val="bg1"/>
                </a:solidFill>
              </a:rPr>
              <a:t>(0) # Replace NaN with 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A person in a blue suit&#10;&#10;Description automatically generated">
            <a:extLst>
              <a:ext uri="{FF2B5EF4-FFF2-40B4-BE49-F238E27FC236}">
                <a16:creationId xmlns:a16="http://schemas.microsoft.com/office/drawing/2014/main" id="{245B33FC-3162-19D5-93A9-765F23CE4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35609" y="5942504"/>
            <a:ext cx="562252" cy="58755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 descr="A blue circle with white letters on it&#10;&#10;Description automatically generated">
            <a:extLst>
              <a:ext uri="{FF2B5EF4-FFF2-40B4-BE49-F238E27FC236}">
                <a16:creationId xmlns:a16="http://schemas.microsoft.com/office/drawing/2014/main" id="{1ECC722A-73B7-5C51-59A9-0BDBC7E879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8" t="29586" r="27937" b="28122"/>
          <a:stretch/>
        </p:blipFill>
        <p:spPr>
          <a:xfrm>
            <a:off x="799386" y="6056922"/>
            <a:ext cx="367139" cy="358723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3B6235-EAC6-CFD8-461D-19026230D51A}"/>
              </a:ext>
            </a:extLst>
          </p:cNvPr>
          <p:cNvSpPr txBox="1"/>
          <p:nvPr/>
        </p:nvSpPr>
        <p:spPr>
          <a:xfrm>
            <a:off x="1105200" y="6056922"/>
            <a:ext cx="2575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https://rb.gy/h59wp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21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5E8368B1-2FC9-24D0-589C-4A2BF8DDA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1" r="9746" b="-1"/>
          <a:stretch/>
        </p:blipFill>
        <p:spPr>
          <a:xfrm>
            <a:off x="0" y="506713"/>
            <a:ext cx="5753102" cy="622065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A14AE1-71AB-4B18-826E-F563FF428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2916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7920" y="2026340"/>
            <a:ext cx="5974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B49CCB-1149-D311-99CF-29989840D92E}"/>
              </a:ext>
            </a:extLst>
          </p:cNvPr>
          <p:cNvSpPr txBox="1"/>
          <p:nvPr/>
        </p:nvSpPr>
        <p:spPr>
          <a:xfrm>
            <a:off x="6217919" y="2253343"/>
            <a:ext cx="5495110" cy="41474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DATA VISUALIZATION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The say a picture is worth a thousand words, and that holds true for data analysis . Visualizations can uncover pattern and trends that might be hidden in row number. We’ll use </a:t>
            </a:r>
            <a:r>
              <a:rPr lang="en-US" sz="1600" dirty="0" err="1">
                <a:solidFill>
                  <a:schemeClr val="bg1"/>
                </a:solidFill>
              </a:rPr>
              <a:t>Matplotlip</a:t>
            </a:r>
            <a:r>
              <a:rPr lang="en-US" sz="1600" dirty="0">
                <a:solidFill>
                  <a:schemeClr val="bg1"/>
                </a:solidFill>
              </a:rPr>
              <a:t> and Seaborn libraries to create various plots. Such as scatter plots, bar plots, and heatmaps.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Import matplotlib. </a:t>
            </a:r>
            <a:r>
              <a:rPr lang="en-US" sz="1600" dirty="0" err="1">
                <a:solidFill>
                  <a:schemeClr val="bg1"/>
                </a:solidFill>
              </a:rPr>
              <a:t>Pyplot</a:t>
            </a:r>
            <a:r>
              <a:rPr lang="en-US" sz="1600" dirty="0">
                <a:solidFill>
                  <a:schemeClr val="bg1"/>
                </a:solidFill>
              </a:rPr>
              <a:t>  as </a:t>
            </a:r>
            <a:r>
              <a:rPr lang="en-US" sz="1600" dirty="0" err="1">
                <a:solidFill>
                  <a:schemeClr val="bg1"/>
                </a:solidFill>
              </a:rPr>
              <a:t>plt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Import seaborn as </a:t>
            </a:r>
            <a:r>
              <a:rPr lang="en-US" sz="1600" dirty="0" err="1">
                <a:solidFill>
                  <a:schemeClr val="bg1"/>
                </a:solidFill>
              </a:rPr>
              <a:t>sns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# Create  a scatter plot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Plt</a:t>
            </a:r>
            <a:r>
              <a:rPr lang="en-US" sz="1600" dirty="0">
                <a:solidFill>
                  <a:schemeClr val="bg1"/>
                </a:solidFill>
              </a:rPr>
              <a:t> . figure( </a:t>
            </a:r>
            <a:r>
              <a:rPr lang="en-US" sz="1600" dirty="0" err="1">
                <a:solidFill>
                  <a:schemeClr val="bg1"/>
                </a:solidFill>
              </a:rPr>
              <a:t>figsize</a:t>
            </a:r>
            <a:r>
              <a:rPr lang="en-US" sz="1600" dirty="0">
                <a:solidFill>
                  <a:schemeClr val="bg1"/>
                </a:solidFill>
              </a:rPr>
              <a:t>= ( 8,6 )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Sns</a:t>
            </a:r>
            <a:r>
              <a:rPr lang="en-US" sz="1600" dirty="0">
                <a:solidFill>
                  <a:schemeClr val="bg1"/>
                </a:solidFill>
              </a:rPr>
              <a:t> . Scatterplot (x=‘age’ , y= ‘income’ , data= </a:t>
            </a:r>
            <a:r>
              <a:rPr lang="en-US" sz="1600" dirty="0" err="1">
                <a:solidFill>
                  <a:schemeClr val="bg1"/>
                </a:solidFill>
              </a:rPr>
              <a:t>data_cleaned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Plt.title</a:t>
            </a:r>
            <a:r>
              <a:rPr lang="en-US" sz="1600" dirty="0">
                <a:solidFill>
                  <a:schemeClr val="bg1"/>
                </a:solidFill>
              </a:rPr>
              <a:t> ( ‘Age’ , vs income’ 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Plt.xlabel</a:t>
            </a:r>
            <a:r>
              <a:rPr lang="en-US" sz="1600" dirty="0">
                <a:solidFill>
                  <a:schemeClr val="bg1"/>
                </a:solidFill>
              </a:rPr>
              <a:t> (‘Age’)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Plt.ylabel</a:t>
            </a:r>
            <a:r>
              <a:rPr lang="en-US" sz="1600" dirty="0">
                <a:solidFill>
                  <a:schemeClr val="bg1"/>
                </a:solidFill>
              </a:rPr>
              <a:t> (‘Income’)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Plt.show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 descr="A person in a blue suit&#10;&#10;Description automatically generated">
            <a:extLst>
              <a:ext uri="{FF2B5EF4-FFF2-40B4-BE49-F238E27FC236}">
                <a16:creationId xmlns:a16="http://schemas.microsoft.com/office/drawing/2014/main" id="{645F8784-2F36-4EB2-6673-48AAE4C02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35609" y="5942504"/>
            <a:ext cx="562252" cy="58755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A blue circle with white letters on it&#10;&#10;Description automatically generated">
            <a:extLst>
              <a:ext uri="{FF2B5EF4-FFF2-40B4-BE49-F238E27FC236}">
                <a16:creationId xmlns:a16="http://schemas.microsoft.com/office/drawing/2014/main" id="{BB471B00-172E-8175-0F80-8AF1AE23CE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8" t="29586" r="27937" b="28122"/>
          <a:stretch/>
        </p:blipFill>
        <p:spPr>
          <a:xfrm>
            <a:off x="799386" y="6056922"/>
            <a:ext cx="367139" cy="358723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76EECF-3B87-4CEB-6BCF-020E1AFD8E11}"/>
              </a:ext>
            </a:extLst>
          </p:cNvPr>
          <p:cNvSpPr txBox="1"/>
          <p:nvPr/>
        </p:nvSpPr>
        <p:spPr>
          <a:xfrm>
            <a:off x="1105200" y="6056922"/>
            <a:ext cx="2575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https://rb.gy/h59wp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2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A0CAC-A182-5D53-E153-6D8F87280152}"/>
              </a:ext>
            </a:extLst>
          </p:cNvPr>
          <p:cNvSpPr txBox="1"/>
          <p:nvPr/>
        </p:nvSpPr>
        <p:spPr>
          <a:xfrm>
            <a:off x="119744" y="2660146"/>
            <a:ext cx="5190434" cy="41247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DATA ANALYSIS – CORRELATION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Now that we have our data cleaning and visualized . It’s time to dive deeper into relationship between variables. Correlation analysis helps us identify which features are positively or negatively related. We’ll visualize the correlation matrix as a heatmap to gain better insights into these connections.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# Calculate correlation matrix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correlation_matrix</a:t>
            </a:r>
            <a:r>
              <a:rPr lang="en-US" sz="1700" dirty="0"/>
              <a:t> = </a:t>
            </a:r>
            <a:r>
              <a:rPr lang="en-US" sz="1700" dirty="0" err="1"/>
              <a:t>data_cleaned</a:t>
            </a:r>
            <a:r>
              <a:rPr lang="en-US" sz="1700" dirty="0"/>
              <a:t> . </a:t>
            </a:r>
            <a:r>
              <a:rPr lang="en-US" sz="1700" dirty="0" err="1"/>
              <a:t>Corr</a:t>
            </a:r>
            <a:r>
              <a:rPr lang="en-US" sz="17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# Plot a heatmap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Plt</a:t>
            </a:r>
            <a:r>
              <a:rPr lang="en-US" sz="1700" dirty="0"/>
              <a:t>. Figure (</a:t>
            </a:r>
            <a:r>
              <a:rPr lang="en-US" sz="1700" dirty="0" err="1"/>
              <a:t>figsize</a:t>
            </a:r>
            <a:r>
              <a:rPr lang="en-US" sz="1700" dirty="0"/>
              <a:t> = (10, 8 )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Sns</a:t>
            </a:r>
            <a:r>
              <a:rPr lang="en-US" sz="1700" dirty="0"/>
              <a:t> . Heatmap (</a:t>
            </a:r>
            <a:r>
              <a:rPr lang="en-US" sz="1700" dirty="0" err="1"/>
              <a:t>correlation_matrix</a:t>
            </a:r>
            <a:r>
              <a:rPr lang="en-US" sz="1700" dirty="0"/>
              <a:t> , </a:t>
            </a:r>
            <a:r>
              <a:rPr lang="en-US" sz="1700" dirty="0" err="1"/>
              <a:t>annot</a:t>
            </a:r>
            <a:r>
              <a:rPr lang="en-US" sz="1700" dirty="0"/>
              <a:t> = True, </a:t>
            </a:r>
            <a:r>
              <a:rPr lang="en-US" sz="1700" dirty="0" err="1"/>
              <a:t>cmap</a:t>
            </a:r>
            <a:r>
              <a:rPr lang="en-US" sz="1700" dirty="0"/>
              <a:t> = ‘</a:t>
            </a:r>
            <a:r>
              <a:rPr lang="en-US" sz="1700" dirty="0" err="1"/>
              <a:t>coolwarm</a:t>
            </a:r>
            <a:r>
              <a:rPr lang="en-US" sz="1700" dirty="0"/>
              <a:t>’ 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Plt</a:t>
            </a:r>
            <a:r>
              <a:rPr lang="en-US" sz="1700" dirty="0"/>
              <a:t>. Title (‘Correlation Heatmap’ 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Plt.show</a:t>
            </a:r>
            <a:r>
              <a:rPr lang="en-US" sz="17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4D1553C0-D07D-7B10-9430-BE759DD57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9" r="2622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815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613A240C-918F-58B9-A869-A097D6EDA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3" r="16808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4AAA6-7C27-0AD5-B5F1-F434E7C3C44B}"/>
              </a:ext>
            </a:extLst>
          </p:cNvPr>
          <p:cNvSpPr txBox="1"/>
          <p:nvPr/>
        </p:nvSpPr>
        <p:spPr>
          <a:xfrm>
            <a:off x="6115317" y="1045029"/>
            <a:ext cx="5247340" cy="5195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DATA ANALYSIS – GROUPING AND AGGREGATION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Grouping data allows us to explore pattern and trend across different categories. We’ll group our based on specific feature , such as gender, and then perform aggregate functions like calculating the mean, median or count. This way , we can uncover valuable insights based on different segments of the data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# Grouping a gender and calculate mean income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grouped_data</a:t>
            </a:r>
            <a:r>
              <a:rPr lang="en-US" sz="1700" dirty="0"/>
              <a:t> = </a:t>
            </a:r>
            <a:r>
              <a:rPr lang="en-US" sz="1700" dirty="0" err="1"/>
              <a:t>data_cleaned.groupby</a:t>
            </a:r>
            <a:r>
              <a:rPr lang="en-US" sz="1700" dirty="0"/>
              <a:t>(‘gender’) [‘income’].mean()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# Create a bar plot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Plt</a:t>
            </a:r>
            <a:r>
              <a:rPr lang="en-US" sz="1700" dirty="0"/>
              <a:t> . figure( </a:t>
            </a:r>
            <a:r>
              <a:rPr lang="en-US" sz="1700" dirty="0" err="1"/>
              <a:t>figsize</a:t>
            </a:r>
            <a:r>
              <a:rPr lang="en-US" sz="1700" dirty="0"/>
              <a:t>= ( 8,6 )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Sns</a:t>
            </a:r>
            <a:r>
              <a:rPr lang="en-US" sz="1700" dirty="0"/>
              <a:t> . </a:t>
            </a:r>
            <a:r>
              <a:rPr lang="en-US" sz="1700" dirty="0" err="1"/>
              <a:t>barplot</a:t>
            </a:r>
            <a:r>
              <a:rPr lang="en-US" sz="1700" dirty="0"/>
              <a:t> (x=</a:t>
            </a:r>
            <a:r>
              <a:rPr lang="en-US" sz="1700" dirty="0" err="1"/>
              <a:t>grouped_data.index</a:t>
            </a:r>
            <a:r>
              <a:rPr lang="en-US" sz="1700" dirty="0"/>
              <a:t>,  y= </a:t>
            </a:r>
            <a:r>
              <a:rPr lang="en-US" sz="1700" dirty="0" err="1"/>
              <a:t>grouped_data.values</a:t>
            </a:r>
            <a:r>
              <a:rPr lang="en-US" sz="1700" dirty="0"/>
              <a:t> 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Plt.title</a:t>
            </a:r>
            <a:r>
              <a:rPr lang="en-US" sz="1700" dirty="0"/>
              <a:t> ( ‘Average Income by Gender’ 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Plt.xlabel</a:t>
            </a:r>
            <a:r>
              <a:rPr lang="en-US" sz="1700" dirty="0"/>
              <a:t> (‘Gender’)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Plt.ylabel</a:t>
            </a:r>
            <a:r>
              <a:rPr lang="en-US" sz="1700" dirty="0"/>
              <a:t> (‘ Average Income’)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Plt.show</a:t>
            </a:r>
            <a:r>
              <a:rPr lang="en-US" sz="17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5" name="Picture 4" descr="A person in a blue suit&#10;&#10;Description automatically generated">
            <a:extLst>
              <a:ext uri="{FF2B5EF4-FFF2-40B4-BE49-F238E27FC236}">
                <a16:creationId xmlns:a16="http://schemas.microsoft.com/office/drawing/2014/main" id="{89E29EFF-39F1-AFA4-CA5E-733A0F2F4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35609" y="5942504"/>
            <a:ext cx="562252" cy="58755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blue circle with white letters on it&#10;&#10;Description automatically generated">
            <a:extLst>
              <a:ext uri="{FF2B5EF4-FFF2-40B4-BE49-F238E27FC236}">
                <a16:creationId xmlns:a16="http://schemas.microsoft.com/office/drawing/2014/main" id="{D1586C38-7503-595C-DB58-45E2CCAAD1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8" t="29586" r="27937" b="28122"/>
          <a:stretch/>
        </p:blipFill>
        <p:spPr>
          <a:xfrm>
            <a:off x="799386" y="6056922"/>
            <a:ext cx="367139" cy="358723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13EA15-DBD9-F8BF-5D6C-B372D68B2C87}"/>
              </a:ext>
            </a:extLst>
          </p:cNvPr>
          <p:cNvSpPr txBox="1"/>
          <p:nvPr/>
        </p:nvSpPr>
        <p:spPr>
          <a:xfrm>
            <a:off x="1105200" y="6056922"/>
            <a:ext cx="2575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https://rb.gy/h59wp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69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A64F5-E6AB-9348-E8B0-7BFFF4D5957A}"/>
              </a:ext>
            </a:extLst>
          </p:cNvPr>
          <p:cNvSpPr txBox="1"/>
          <p:nvPr/>
        </p:nvSpPr>
        <p:spPr>
          <a:xfrm>
            <a:off x="1796141" y="4729183"/>
            <a:ext cx="3235938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34440">
              <a:spcAft>
                <a:spcPts val="600"/>
              </a:spcAft>
            </a:pPr>
            <a:r>
              <a:rPr lang="en-IN" sz="243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https://rb.gy/h59wp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494AB-AD7C-93BC-EC19-1E040E5867D9}"/>
              </a:ext>
            </a:extLst>
          </p:cNvPr>
          <p:cNvSpPr txBox="1"/>
          <p:nvPr/>
        </p:nvSpPr>
        <p:spPr>
          <a:xfrm rot="20126551">
            <a:off x="6426066" y="245036"/>
            <a:ext cx="364283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34440">
              <a:spcAft>
                <a:spcPts val="600"/>
              </a:spcAft>
            </a:pPr>
            <a:r>
              <a:rPr lang="en-IN" sz="32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</a:t>
            </a:r>
            <a:r>
              <a:rPr lang="en-IN" sz="24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……</a:t>
            </a:r>
            <a:endParaRPr lang="en-IN"/>
          </a:p>
        </p:txBody>
      </p:sp>
      <p:pic>
        <p:nvPicPr>
          <p:cNvPr id="6" name="Picture 5" descr="A person in a blue suit&#10;&#10;Description automatically generated">
            <a:extLst>
              <a:ext uri="{FF2B5EF4-FFF2-40B4-BE49-F238E27FC236}">
                <a16:creationId xmlns:a16="http://schemas.microsoft.com/office/drawing/2014/main" id="{48A2715C-4B07-6510-56DB-7FB1DA7F6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77124" y="4603561"/>
            <a:ext cx="983590" cy="78486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blue circle with white letters on it&#10;&#10;Description automatically generated">
            <a:extLst>
              <a:ext uri="{FF2B5EF4-FFF2-40B4-BE49-F238E27FC236}">
                <a16:creationId xmlns:a16="http://schemas.microsoft.com/office/drawing/2014/main" id="{F0FB3AD6-842A-41F5-FF8F-4FA5E704B9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8" t="29586" r="27937" b="28122"/>
          <a:stretch/>
        </p:blipFill>
        <p:spPr>
          <a:xfrm>
            <a:off x="1360714" y="4735711"/>
            <a:ext cx="522515" cy="51053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0656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700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Kumar</dc:creator>
  <cp:lastModifiedBy>Chandan Kumar</cp:lastModifiedBy>
  <cp:revision>4</cp:revision>
  <dcterms:created xsi:type="dcterms:W3CDTF">2023-08-20T06:29:13Z</dcterms:created>
  <dcterms:modified xsi:type="dcterms:W3CDTF">2023-08-20T10:51:24Z</dcterms:modified>
</cp:coreProperties>
</file>