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0711-7999-F416-4C09-FC11B6E089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77E416-6574-9C3B-52C8-7C75C2FE3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02C9B6-3ED1-57C9-BED3-BE5C2086EE85}"/>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5" name="Footer Placeholder 4">
            <a:extLst>
              <a:ext uri="{FF2B5EF4-FFF2-40B4-BE49-F238E27FC236}">
                <a16:creationId xmlns:a16="http://schemas.microsoft.com/office/drawing/2014/main" id="{BFD3B7E7-F74E-4F09-0520-8BD60B865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96F97-BC2E-3EE0-00A0-07688C35153F}"/>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32824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7807-575C-5C48-19F1-9EC3A08C9A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41FDF5-4BDC-14CC-A1AF-42D570264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D8A91-E96D-6E7E-14C5-54F5BA58E295}"/>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5" name="Footer Placeholder 4">
            <a:extLst>
              <a:ext uri="{FF2B5EF4-FFF2-40B4-BE49-F238E27FC236}">
                <a16:creationId xmlns:a16="http://schemas.microsoft.com/office/drawing/2014/main" id="{67E392D8-4BF9-2E2E-FF94-057355253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8526BC-1F46-B297-92CC-EF4A43D4B322}"/>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2754758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B60DB2-DAE2-693C-D800-171D5F245A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5FEFF2-1C1B-CF62-E2E2-853E16562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43907E-65CF-BDFC-65E0-E09F5A82910B}"/>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5" name="Footer Placeholder 4">
            <a:extLst>
              <a:ext uri="{FF2B5EF4-FFF2-40B4-BE49-F238E27FC236}">
                <a16:creationId xmlns:a16="http://schemas.microsoft.com/office/drawing/2014/main" id="{F8A33CE6-8AF0-20DD-4CE6-D88B2D30DF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EBCE3-1A04-2D59-FCBD-42A72C962401}"/>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66658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698B-E00A-F799-BBAB-617A629C20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6F180C-7E5A-F15F-5DFC-23B5560F60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327D1-69D7-9E77-0A38-3913AC99B64A}"/>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5" name="Footer Placeholder 4">
            <a:extLst>
              <a:ext uri="{FF2B5EF4-FFF2-40B4-BE49-F238E27FC236}">
                <a16:creationId xmlns:a16="http://schemas.microsoft.com/office/drawing/2014/main" id="{54116FB1-6FB4-3A7D-D751-4BBDD9DF5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17C2A0-9EA6-30FA-0F4A-88614F10EB68}"/>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427624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2FFB-14C8-B23D-4B12-C27922418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42B817-8682-1768-DDCC-7988A0A3C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FA1709-C166-EA51-1D2D-E38C1D2B324B}"/>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5" name="Footer Placeholder 4">
            <a:extLst>
              <a:ext uri="{FF2B5EF4-FFF2-40B4-BE49-F238E27FC236}">
                <a16:creationId xmlns:a16="http://schemas.microsoft.com/office/drawing/2014/main" id="{159E811C-592C-3586-B99E-3A25FE7A4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58495A-562B-799A-FF47-C14199487069}"/>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205354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74D1-F1B1-B83C-9F31-5ECB96F602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DCB91E-968B-6FFD-2A26-ED5ACB4A25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220FD7-09F5-0AE9-F8AC-DC5972F491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C1BD25-BB71-10A3-DFE7-A5CE9D33E9F7}"/>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6" name="Footer Placeholder 5">
            <a:extLst>
              <a:ext uri="{FF2B5EF4-FFF2-40B4-BE49-F238E27FC236}">
                <a16:creationId xmlns:a16="http://schemas.microsoft.com/office/drawing/2014/main" id="{A067F13D-2695-6192-F6FF-3A4B2E46E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230315-F746-E01F-FF65-4BC7C602CC82}"/>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254613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24C7-E00E-89FE-D5CD-C6C50BD88E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33BBCA-B9B1-B563-1133-848056A073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753F54-C3B2-4D6C-386D-CC97912E4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256D18-885D-E5BA-5CB1-17E7FD3E1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0B4FD-B7A0-618E-E064-F6BD70D746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AE4EAB-2E01-F06E-E43C-89CCDE0EC2FD}"/>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8" name="Footer Placeholder 7">
            <a:extLst>
              <a:ext uri="{FF2B5EF4-FFF2-40B4-BE49-F238E27FC236}">
                <a16:creationId xmlns:a16="http://schemas.microsoft.com/office/drawing/2014/main" id="{F7B6D3D5-92BC-286B-FFBC-26C67A21CC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1286D0-271C-C406-65FA-8B59A0C28950}"/>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253205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C21F-94DD-495D-1978-28A3DDA537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4EACA0-FB94-BFCF-88F0-23A72EC388A8}"/>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4" name="Footer Placeholder 3">
            <a:extLst>
              <a:ext uri="{FF2B5EF4-FFF2-40B4-BE49-F238E27FC236}">
                <a16:creationId xmlns:a16="http://schemas.microsoft.com/office/drawing/2014/main" id="{9B189CB7-52C9-64A7-09C7-E1D758A95D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3D0DDA-0C23-B506-3CFE-024B25D591BD}"/>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126123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062B8-FFDB-9299-0BBE-1C2236F96D3F}"/>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3" name="Footer Placeholder 2">
            <a:extLst>
              <a:ext uri="{FF2B5EF4-FFF2-40B4-BE49-F238E27FC236}">
                <a16:creationId xmlns:a16="http://schemas.microsoft.com/office/drawing/2014/main" id="{B5354B01-5958-43E4-E973-23327D250C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D4BF37-303F-5580-C758-9DA7DBC54376}"/>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75795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E7E1-E6B6-CAC5-CFD6-449C36DA2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C76862-1E78-21A0-79F2-6C069216F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648D36-2C6D-670C-2366-E4E822E66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66C32-52F3-E6C9-ADB7-9F6CF2405CC3}"/>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6" name="Footer Placeholder 5">
            <a:extLst>
              <a:ext uri="{FF2B5EF4-FFF2-40B4-BE49-F238E27FC236}">
                <a16:creationId xmlns:a16="http://schemas.microsoft.com/office/drawing/2014/main" id="{3483D678-86E0-D522-4018-93E6266181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FA691-1D73-C933-3570-A85FDE1BF318}"/>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372134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8604-4BA4-853C-659D-0FA836663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6B1227-40DD-A3CF-F513-4CB263DD7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B83A1C-52AA-3D99-1E98-CC93A184A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97EA4-0B0B-6F7F-AB2F-BD56AA179846}"/>
              </a:ext>
            </a:extLst>
          </p:cNvPr>
          <p:cNvSpPr>
            <a:spLocks noGrp="1"/>
          </p:cNvSpPr>
          <p:nvPr>
            <p:ph type="dt" sz="half" idx="10"/>
          </p:nvPr>
        </p:nvSpPr>
        <p:spPr/>
        <p:txBody>
          <a:bodyPr/>
          <a:lstStyle/>
          <a:p>
            <a:fld id="{26B47149-6583-4C1C-B6F8-29E78375B5B7}" type="datetimeFigureOut">
              <a:rPr lang="en-IN" smtClean="0"/>
              <a:t>17-09-2023</a:t>
            </a:fld>
            <a:endParaRPr lang="en-IN"/>
          </a:p>
        </p:txBody>
      </p:sp>
      <p:sp>
        <p:nvSpPr>
          <p:cNvPr id="6" name="Footer Placeholder 5">
            <a:extLst>
              <a:ext uri="{FF2B5EF4-FFF2-40B4-BE49-F238E27FC236}">
                <a16:creationId xmlns:a16="http://schemas.microsoft.com/office/drawing/2014/main" id="{8A08E3E6-CA42-BF5A-84D7-D526C5DFC8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CDF634-1BBD-51DD-29A7-09592E31D446}"/>
              </a:ext>
            </a:extLst>
          </p:cNvPr>
          <p:cNvSpPr>
            <a:spLocks noGrp="1"/>
          </p:cNvSpPr>
          <p:nvPr>
            <p:ph type="sldNum" sz="quarter" idx="12"/>
          </p:nvPr>
        </p:nvSpPr>
        <p:spPr/>
        <p:txBody>
          <a:bodyPr/>
          <a:lstStyle/>
          <a:p>
            <a:fld id="{09B6FAFA-8377-47E8-A78A-82951A490E26}" type="slidenum">
              <a:rPr lang="en-IN" smtClean="0"/>
              <a:t>‹#›</a:t>
            </a:fld>
            <a:endParaRPr lang="en-IN"/>
          </a:p>
        </p:txBody>
      </p:sp>
    </p:spTree>
    <p:extLst>
      <p:ext uri="{BB962C8B-B14F-4D97-AF65-F5344CB8AC3E}">
        <p14:creationId xmlns:p14="http://schemas.microsoft.com/office/powerpoint/2010/main" val="182324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C240-5D5E-69BB-8FC6-F2EB3F9FC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D96628-2637-069A-906F-1114C8E96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D77141-CD8D-4731-31A6-768101A8B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47149-6583-4C1C-B6F8-29E78375B5B7}" type="datetimeFigureOut">
              <a:rPr lang="en-IN" smtClean="0"/>
              <a:t>17-09-2023</a:t>
            </a:fld>
            <a:endParaRPr lang="en-IN"/>
          </a:p>
        </p:txBody>
      </p:sp>
      <p:sp>
        <p:nvSpPr>
          <p:cNvPr id="5" name="Footer Placeholder 4">
            <a:extLst>
              <a:ext uri="{FF2B5EF4-FFF2-40B4-BE49-F238E27FC236}">
                <a16:creationId xmlns:a16="http://schemas.microsoft.com/office/drawing/2014/main" id="{41DF5AAE-0DE3-BBF7-4888-49CF33D7D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0C2A62-DC77-D051-3836-B9C7A01D6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6FAFA-8377-47E8-A78A-82951A490E26}" type="slidenum">
              <a:rPr lang="en-IN" smtClean="0"/>
              <a:t>‹#›</a:t>
            </a:fld>
            <a:endParaRPr lang="en-IN"/>
          </a:p>
        </p:txBody>
      </p:sp>
    </p:spTree>
    <p:extLst>
      <p:ext uri="{BB962C8B-B14F-4D97-AF65-F5344CB8AC3E}">
        <p14:creationId xmlns:p14="http://schemas.microsoft.com/office/powerpoint/2010/main" val="227167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shorturl.at/gGKOT"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7.png"/><Relationship Id="rId7"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hyperlink" Target="https://shorturl.at/gGKOT"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hyperlink" Target="https://shorturl.at/gGKOT" TargetMode="External"/><Relationship Id="rId5" Type="http://schemas.openxmlformats.org/officeDocument/2006/relationships/image" Target="../media/image9.png"/><Relationship Id="rId10" Type="http://schemas.openxmlformats.org/officeDocument/2006/relationships/image" Target="../media/image3.jpg"/><Relationship Id="rId4" Type="http://schemas.openxmlformats.org/officeDocument/2006/relationships/image" Target="../media/image12.png"/><Relationship Id="rId9"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16.png"/><Relationship Id="rId7"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hyperlink" Target="https://shorturl.at/gGKO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hyperlink" Target="https://shorturl.at/gGKOT" TargetMode="External"/><Relationship Id="rId5" Type="http://schemas.openxmlformats.org/officeDocument/2006/relationships/image" Target="../media/image3.jp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hyperlink" Target="https://shorturl.at/gGKO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hyperlink" Target="https://shorturl.at/gGKOT" TargetMode="External"/><Relationship Id="rId5" Type="http://schemas.openxmlformats.org/officeDocument/2006/relationships/image" Target="../media/image3.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8E03DB-1921-DEF4-2381-74F40F65E22A}"/>
              </a:ext>
            </a:extLst>
          </p:cNvPr>
          <p:cNvSpPr txBox="1"/>
          <p:nvPr/>
        </p:nvSpPr>
        <p:spPr>
          <a:xfrm>
            <a:off x="2324264" y="1496725"/>
            <a:ext cx="4907759" cy="1056130"/>
          </a:xfrm>
          <a:prstGeom prst="rect">
            <a:avLst/>
          </a:prstGeom>
          <a:noFill/>
        </p:spPr>
        <p:txBody>
          <a:bodyPr wrap="square">
            <a:spAutoFit/>
          </a:bodyPr>
          <a:lstStyle/>
          <a:p>
            <a:pPr defTabSz="795528">
              <a:spcAft>
                <a:spcPts val="600"/>
              </a:spcAft>
            </a:pPr>
            <a:r>
              <a:rPr lang="en-IN" sz="3132" kern="1200">
                <a:solidFill>
                  <a:schemeClr val="tx1"/>
                </a:solidFill>
                <a:latin typeface="+mn-lt"/>
                <a:ea typeface="+mn-ea"/>
                <a:cs typeface="+mn-cs"/>
              </a:rPr>
              <a:t>DATA CLEANING USING EXCEL</a:t>
            </a:r>
            <a:endParaRPr lang="en-IN" sz="3600"/>
          </a:p>
        </p:txBody>
      </p:sp>
      <p:pic>
        <p:nvPicPr>
          <p:cNvPr id="1026" name="Picture 2" descr="Business Analytics with Excel: Elementary to Advanced | Coursera">
            <a:extLst>
              <a:ext uri="{FF2B5EF4-FFF2-40B4-BE49-F238E27FC236}">
                <a16:creationId xmlns:a16="http://schemas.microsoft.com/office/drawing/2014/main" id="{8A42E989-1B75-ABC7-64D4-2C4BAF1BA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833" y="1612938"/>
            <a:ext cx="2851685" cy="28516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erson in a blue suit&#10;&#10;Description automatically generated">
            <a:extLst>
              <a:ext uri="{FF2B5EF4-FFF2-40B4-BE49-F238E27FC236}">
                <a16:creationId xmlns:a16="http://schemas.microsoft.com/office/drawing/2014/main" id="{A391A7E8-0E0C-008B-CC08-DEB0EAC87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1120477" y="4843731"/>
            <a:ext cx="494707" cy="5169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A blue circle with white letters on it&#10;&#10;Description automatically generated">
            <a:extLst>
              <a:ext uri="{FF2B5EF4-FFF2-40B4-BE49-F238E27FC236}">
                <a16:creationId xmlns:a16="http://schemas.microsoft.com/office/drawing/2014/main" id="{AA1CA259-5663-AE0A-336A-98063DA274F4}"/>
              </a:ext>
            </a:extLst>
          </p:cNvPr>
          <p:cNvPicPr>
            <a:picLocks noChangeAspect="1"/>
          </p:cNvPicPr>
          <p:nvPr/>
        </p:nvPicPr>
        <p:blipFill rotWithShape="1">
          <a:blip r:embed="rId4">
            <a:extLst>
              <a:ext uri="{28A0092B-C50C-407E-A947-70E740481C1C}">
                <a14:useLocalDpi xmlns:a14="http://schemas.microsoft.com/office/drawing/2010/main" val="0"/>
              </a:ext>
            </a:extLst>
          </a:blip>
          <a:srcRect l="28778" t="29586" r="27937" b="28122"/>
          <a:stretch/>
        </p:blipFill>
        <p:spPr>
          <a:xfrm>
            <a:off x="1615184" y="4963389"/>
            <a:ext cx="323034" cy="315629"/>
          </a:xfrm>
          <a:prstGeom prst="ellipse">
            <a:avLst/>
          </a:prstGeom>
        </p:spPr>
      </p:pic>
      <p:sp>
        <p:nvSpPr>
          <p:cNvPr id="12" name="TextBox 11">
            <a:extLst>
              <a:ext uri="{FF2B5EF4-FFF2-40B4-BE49-F238E27FC236}">
                <a16:creationId xmlns:a16="http://schemas.microsoft.com/office/drawing/2014/main" id="{9B62D5F2-8725-C3E1-6BC9-C81B46963724}"/>
              </a:ext>
            </a:extLst>
          </p:cNvPr>
          <p:cNvSpPr txBox="1"/>
          <p:nvPr/>
        </p:nvSpPr>
        <p:spPr>
          <a:xfrm>
            <a:off x="1938218" y="4786443"/>
            <a:ext cx="1913043" cy="574260"/>
          </a:xfrm>
          <a:prstGeom prst="rect">
            <a:avLst/>
          </a:prstGeom>
          <a:noFill/>
        </p:spPr>
        <p:txBody>
          <a:bodyPr wrap="square" rtlCol="0">
            <a:spAutoFit/>
          </a:bodyPr>
          <a:lstStyle/>
          <a:p>
            <a:pPr defTabSz="795528">
              <a:spcAft>
                <a:spcPts val="600"/>
              </a:spcAft>
            </a:pPr>
            <a:r>
              <a:rPr lang="en-IN" sz="1566" kern="1200" dirty="0">
                <a:solidFill>
                  <a:schemeClr val="tx1"/>
                </a:solidFill>
                <a:latin typeface="+mn-lt"/>
                <a:ea typeface="+mn-ea"/>
                <a:cs typeface="+mn-cs"/>
                <a:hlinkClick r:id="rId5"/>
              </a:rPr>
              <a:t>https://shorturl.at/gGKOT</a:t>
            </a:r>
            <a:endParaRPr lang="en-IN" dirty="0"/>
          </a:p>
        </p:txBody>
      </p:sp>
    </p:spTree>
    <p:extLst>
      <p:ext uri="{BB962C8B-B14F-4D97-AF65-F5344CB8AC3E}">
        <p14:creationId xmlns:p14="http://schemas.microsoft.com/office/powerpoint/2010/main" val="93485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85855E-4497-9539-B8D6-DAA800627F41}"/>
              </a:ext>
            </a:extLst>
          </p:cNvPr>
          <p:cNvSpPr txBox="1"/>
          <p:nvPr/>
        </p:nvSpPr>
        <p:spPr>
          <a:xfrm>
            <a:off x="360680" y="257941"/>
            <a:ext cx="2738120" cy="954107"/>
          </a:xfrm>
          <a:prstGeom prst="rect">
            <a:avLst/>
          </a:prstGeom>
          <a:noFill/>
        </p:spPr>
        <p:txBody>
          <a:bodyPr wrap="square" rtlCol="0">
            <a:spAutoFit/>
          </a:bodyPr>
          <a:lstStyle/>
          <a:p>
            <a:r>
              <a:rPr lang="en-IN" sz="2800" dirty="0">
                <a:solidFill>
                  <a:schemeClr val="accent2"/>
                </a:solidFill>
              </a:rPr>
              <a:t>STEP: 1</a:t>
            </a:r>
          </a:p>
          <a:p>
            <a:endParaRPr lang="en-IN" sz="2800" dirty="0"/>
          </a:p>
        </p:txBody>
      </p:sp>
      <p:sp>
        <p:nvSpPr>
          <p:cNvPr id="3" name="TextBox 2">
            <a:extLst>
              <a:ext uri="{FF2B5EF4-FFF2-40B4-BE49-F238E27FC236}">
                <a16:creationId xmlns:a16="http://schemas.microsoft.com/office/drawing/2014/main" id="{5410E041-C710-A4FB-E013-7164DE3A34A5}"/>
              </a:ext>
            </a:extLst>
          </p:cNvPr>
          <p:cNvSpPr txBox="1"/>
          <p:nvPr/>
        </p:nvSpPr>
        <p:spPr>
          <a:xfrm>
            <a:off x="237133" y="762130"/>
            <a:ext cx="11257280" cy="830997"/>
          </a:xfrm>
          <a:prstGeom prst="rect">
            <a:avLst/>
          </a:prstGeom>
          <a:noFill/>
        </p:spPr>
        <p:txBody>
          <a:bodyPr wrap="square" rtlCol="0">
            <a:spAutoFit/>
          </a:bodyPr>
          <a:lstStyle/>
          <a:p>
            <a:r>
              <a:rPr lang="en-US" sz="2400"/>
              <a:t>Convert the whole data into table (this will help you later while dealing with columns and pivot tables).</a:t>
            </a:r>
            <a:endParaRPr lang="en-IN" sz="2400" dirty="0"/>
          </a:p>
        </p:txBody>
      </p:sp>
      <p:grpSp>
        <p:nvGrpSpPr>
          <p:cNvPr id="13" name="Group 13">
            <a:extLst>
              <a:ext uri="{FF2B5EF4-FFF2-40B4-BE49-F238E27FC236}">
                <a16:creationId xmlns:a16="http://schemas.microsoft.com/office/drawing/2014/main" id="{DD860D57-5FED-28AA-7D6D-D4B8244D2B94}"/>
              </a:ext>
            </a:extLst>
          </p:cNvPr>
          <p:cNvGrpSpPr>
            <a:grpSpLocks/>
          </p:cNvGrpSpPr>
          <p:nvPr/>
        </p:nvGrpSpPr>
        <p:grpSpPr bwMode="auto">
          <a:xfrm>
            <a:off x="2690018" y="1374775"/>
            <a:ext cx="9014302" cy="5032375"/>
            <a:chOff x="32" y="5964"/>
            <a:chExt cx="10729" cy="7925"/>
          </a:xfrm>
        </p:grpSpPr>
        <p:pic>
          <p:nvPicPr>
            <p:cNvPr id="2062" name="Picture 14">
              <a:extLst>
                <a:ext uri="{FF2B5EF4-FFF2-40B4-BE49-F238E27FC236}">
                  <a16:creationId xmlns:a16="http://schemas.microsoft.com/office/drawing/2014/main" id="{59E3D122-D978-A89E-E322-7F4321230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 y="5964"/>
              <a:ext cx="10729" cy="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a:extLst>
                <a:ext uri="{FF2B5EF4-FFF2-40B4-BE49-F238E27FC236}">
                  <a16:creationId xmlns:a16="http://schemas.microsoft.com/office/drawing/2014/main" id="{2A7B3616-903B-2581-1AF4-1AE31902D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6144"/>
              <a:ext cx="10320" cy="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33138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6CE1B-7C2F-3367-428A-FC36B69CFB9F}"/>
              </a:ext>
            </a:extLst>
          </p:cNvPr>
          <p:cNvSpPr txBox="1"/>
          <p:nvPr/>
        </p:nvSpPr>
        <p:spPr>
          <a:xfrm>
            <a:off x="548640" y="685185"/>
            <a:ext cx="6868160" cy="369332"/>
          </a:xfrm>
          <a:prstGeom prst="rect">
            <a:avLst/>
          </a:prstGeom>
          <a:noFill/>
        </p:spPr>
        <p:txBody>
          <a:bodyPr wrap="square" rtlCol="0">
            <a:spAutoFit/>
          </a:bodyPr>
          <a:lstStyle/>
          <a:p>
            <a:pPr marL="3498850">
              <a:spcBef>
                <a:spcPts val="2625"/>
              </a:spcBef>
              <a:spcAft>
                <a:spcPts val="0"/>
              </a:spcAft>
            </a:pPr>
            <a:r>
              <a:rPr lang="en-US" sz="1800" dirty="0">
                <a:solidFill>
                  <a:srgbClr val="FFFFFF"/>
                </a:solidFill>
                <a:effectLst/>
                <a:latin typeface="Segoe UI" panose="020B0502040204020203" pitchFamily="34" charset="0"/>
                <a:ea typeface="Segoe UI" panose="020B0502040204020203" pitchFamily="34" charset="0"/>
              </a:rPr>
              <a:t>Remove</a:t>
            </a:r>
            <a:r>
              <a:rPr lang="en-US" sz="1800" spc="-50" dirty="0">
                <a:solidFill>
                  <a:srgbClr val="FFFFFF"/>
                </a:solidFill>
                <a:effectLst/>
                <a:latin typeface="Segoe UI" panose="020B0502040204020203" pitchFamily="34" charset="0"/>
                <a:ea typeface="Segoe UI" panose="020B0502040204020203" pitchFamily="34" charset="0"/>
              </a:rPr>
              <a:t> </a:t>
            </a:r>
            <a:r>
              <a:rPr lang="en-US" sz="1800" dirty="0">
                <a:solidFill>
                  <a:srgbClr val="FFFFFF"/>
                </a:solidFill>
                <a:effectLst/>
                <a:latin typeface="Segoe UI" panose="020B0502040204020203" pitchFamily="34" charset="0"/>
                <a:ea typeface="Segoe UI" panose="020B0502040204020203" pitchFamily="34" charset="0"/>
              </a:rPr>
              <a:t>duplicates:</a:t>
            </a:r>
            <a:endParaRPr lang="en-IN" sz="1800" dirty="0">
              <a:effectLst/>
              <a:latin typeface="Segoe UI" panose="020B0502040204020203" pitchFamily="34" charset="0"/>
              <a:ea typeface="Segoe UI" panose="020B0502040204020203" pitchFamily="34" charset="0"/>
            </a:endParaRPr>
          </a:p>
        </p:txBody>
      </p:sp>
      <p:sp>
        <p:nvSpPr>
          <p:cNvPr id="7" name="TextBox 6">
            <a:extLst>
              <a:ext uri="{FF2B5EF4-FFF2-40B4-BE49-F238E27FC236}">
                <a16:creationId xmlns:a16="http://schemas.microsoft.com/office/drawing/2014/main" id="{AD792897-97FA-141A-F250-D0E50AA60DB0}"/>
              </a:ext>
            </a:extLst>
          </p:cNvPr>
          <p:cNvSpPr txBox="1"/>
          <p:nvPr/>
        </p:nvSpPr>
        <p:spPr>
          <a:xfrm>
            <a:off x="518259" y="318869"/>
            <a:ext cx="4216400" cy="523220"/>
          </a:xfrm>
          <a:prstGeom prst="rect">
            <a:avLst/>
          </a:prstGeom>
          <a:noFill/>
        </p:spPr>
        <p:txBody>
          <a:bodyPr wrap="square" rtlCol="0">
            <a:spAutoFit/>
          </a:bodyPr>
          <a:lstStyle/>
          <a:p>
            <a:r>
              <a:rPr lang="en-IN" sz="2800" dirty="0"/>
              <a:t>Remove duplicates:</a:t>
            </a:r>
          </a:p>
        </p:txBody>
      </p:sp>
      <p:grpSp>
        <p:nvGrpSpPr>
          <p:cNvPr id="9" name="Group 2">
            <a:extLst>
              <a:ext uri="{FF2B5EF4-FFF2-40B4-BE49-F238E27FC236}">
                <a16:creationId xmlns:a16="http://schemas.microsoft.com/office/drawing/2014/main" id="{6DB84D69-56A8-EF06-CC6B-DA0B2734B476}"/>
              </a:ext>
            </a:extLst>
          </p:cNvPr>
          <p:cNvGrpSpPr>
            <a:grpSpLocks/>
          </p:cNvGrpSpPr>
          <p:nvPr/>
        </p:nvGrpSpPr>
        <p:grpSpPr bwMode="auto">
          <a:xfrm>
            <a:off x="3081020" y="318869"/>
            <a:ext cx="8671560" cy="6299645"/>
            <a:chOff x="0" y="0"/>
            <a:chExt cx="10800" cy="9085"/>
          </a:xfrm>
        </p:grpSpPr>
        <p:pic>
          <p:nvPicPr>
            <p:cNvPr id="3075" name="Picture 3">
              <a:extLst>
                <a:ext uri="{FF2B5EF4-FFF2-40B4-BE49-F238E27FC236}">
                  <a16:creationId xmlns:a16="http://schemas.microsoft.com/office/drawing/2014/main" id="{578092E9-F572-DDAD-39A0-C5720D21D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00" cy="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50BAA58D-1994-5BC3-D462-80121FF2A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 y="3896"/>
              <a:ext cx="10041" cy="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a:extLst>
                <a:ext uri="{FF2B5EF4-FFF2-40B4-BE49-F238E27FC236}">
                  <a16:creationId xmlns:a16="http://schemas.microsoft.com/office/drawing/2014/main" id="{3AFE7184-F88A-B969-2E26-346DB074B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4048"/>
              <a:ext cx="9648" cy="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a:extLst>
                <a:ext uri="{FF2B5EF4-FFF2-40B4-BE49-F238E27FC236}">
                  <a16:creationId xmlns:a16="http://schemas.microsoft.com/office/drawing/2014/main" id="{62977EE7-B875-1023-F54A-2CCF9955DAA0}"/>
                </a:ext>
              </a:extLst>
            </p:cNvPr>
            <p:cNvSpPr>
              <a:spLocks noChangeArrowheads="1"/>
            </p:cNvSpPr>
            <p:nvPr/>
          </p:nvSpPr>
          <p:spPr bwMode="auto">
            <a:xfrm>
              <a:off x="4800" y="900"/>
              <a:ext cx="6000" cy="1352"/>
            </a:xfrm>
            <a:prstGeom prst="rect">
              <a:avLst/>
            </a:prstGeom>
            <a:solidFill>
              <a:srgbClr val="097E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3079" name="Picture 7">
              <a:extLst>
                <a:ext uri="{FF2B5EF4-FFF2-40B4-BE49-F238E27FC236}">
                  <a16:creationId xmlns:a16="http://schemas.microsoft.com/office/drawing/2014/main" id="{BB1BD975-BECB-66ED-8805-B01574921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4" y="584"/>
              <a:ext cx="4469" cy="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a:extLst>
                <a:ext uri="{FF2B5EF4-FFF2-40B4-BE49-F238E27FC236}">
                  <a16:creationId xmlns:a16="http://schemas.microsoft.com/office/drawing/2014/main" id="{C2F89584-5C4E-DC8F-09EF-9D4D2CA1A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8" y="584"/>
              <a:ext cx="2025" cy="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9">
              <a:extLst>
                <a:ext uri="{FF2B5EF4-FFF2-40B4-BE49-F238E27FC236}">
                  <a16:creationId xmlns:a16="http://schemas.microsoft.com/office/drawing/2014/main" id="{593B9D47-AE23-28FF-C49D-7391B6EEBABE}"/>
                </a:ext>
              </a:extLst>
            </p:cNvPr>
            <p:cNvSpPr>
              <a:spLocks/>
            </p:cNvSpPr>
            <p:nvPr/>
          </p:nvSpPr>
          <p:spPr bwMode="auto">
            <a:xfrm>
              <a:off x="3264" y="900"/>
              <a:ext cx="1552" cy="1348"/>
            </a:xfrm>
            <a:custGeom>
              <a:avLst/>
              <a:gdLst>
                <a:gd name="T0" fmla="+- 0 4816 3264"/>
                <a:gd name="T1" fmla="*/ T0 w 1552"/>
                <a:gd name="T2" fmla="+- 0 900 900"/>
                <a:gd name="T3" fmla="*/ 900 h 1348"/>
                <a:gd name="T4" fmla="+- 0 3264 3264"/>
                <a:gd name="T5" fmla="*/ T4 w 1552"/>
                <a:gd name="T6" fmla="+- 0 2248 900"/>
                <a:gd name="T7" fmla="*/ 2248 h 1348"/>
                <a:gd name="T8" fmla="+- 0 4816 3264"/>
                <a:gd name="T9" fmla="*/ T8 w 1552"/>
                <a:gd name="T10" fmla="+- 0 2248 900"/>
                <a:gd name="T11" fmla="*/ 2248 h 1348"/>
                <a:gd name="T12" fmla="+- 0 4816 3264"/>
                <a:gd name="T13" fmla="*/ T12 w 1552"/>
                <a:gd name="T14" fmla="+- 0 900 900"/>
                <a:gd name="T15" fmla="*/ 900 h 1348"/>
              </a:gdLst>
              <a:ahLst/>
              <a:cxnLst>
                <a:cxn ang="0">
                  <a:pos x="T1" y="T3"/>
                </a:cxn>
                <a:cxn ang="0">
                  <a:pos x="T5" y="T7"/>
                </a:cxn>
                <a:cxn ang="0">
                  <a:pos x="T9" y="T11"/>
                </a:cxn>
                <a:cxn ang="0">
                  <a:pos x="T13" y="T15"/>
                </a:cxn>
              </a:cxnLst>
              <a:rect l="0" t="0" r="r" b="b"/>
              <a:pathLst>
                <a:path w="1552" h="1348">
                  <a:moveTo>
                    <a:pt x="1552" y="0"/>
                  </a:moveTo>
                  <a:lnTo>
                    <a:pt x="0" y="1348"/>
                  </a:lnTo>
                  <a:lnTo>
                    <a:pt x="1552" y="1348"/>
                  </a:lnTo>
                  <a:lnTo>
                    <a:pt x="1552" y="0"/>
                  </a:lnTo>
                  <a:close/>
                </a:path>
              </a:pathLst>
            </a:custGeom>
            <a:solidFill>
              <a:srgbClr val="097E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12" name="Picture 11" descr="A person in a blue suit&#10;&#10;Description automatically generated">
            <a:extLst>
              <a:ext uri="{FF2B5EF4-FFF2-40B4-BE49-F238E27FC236}">
                <a16:creationId xmlns:a16="http://schemas.microsoft.com/office/drawing/2014/main" id="{03991DA8-6A6A-AC5F-EDBF-DBFD96B1E6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V="1">
            <a:off x="237134" y="5951574"/>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A blue circle with white letters on it&#10;&#10;Description automatically generated">
            <a:extLst>
              <a:ext uri="{FF2B5EF4-FFF2-40B4-BE49-F238E27FC236}">
                <a16:creationId xmlns:a16="http://schemas.microsoft.com/office/drawing/2014/main" id="{9CC9E760-82B3-EEA8-FC8F-85DDC7137187}"/>
              </a:ext>
            </a:extLst>
          </p:cNvPr>
          <p:cNvPicPr>
            <a:picLocks noChangeAspect="1"/>
          </p:cNvPicPr>
          <p:nvPr/>
        </p:nvPicPr>
        <p:blipFill rotWithShape="1">
          <a:blip r:embed="rId8">
            <a:extLst>
              <a:ext uri="{28A0092B-C50C-407E-A947-70E740481C1C}">
                <a14:useLocalDpi xmlns:a14="http://schemas.microsoft.com/office/drawing/2010/main" val="0"/>
              </a:ext>
            </a:extLst>
          </a:blip>
          <a:srcRect l="28778" t="29586" r="27937" b="28122"/>
          <a:stretch/>
        </p:blipFill>
        <p:spPr>
          <a:xfrm>
            <a:off x="799386" y="6065990"/>
            <a:ext cx="367139" cy="358723"/>
          </a:xfrm>
          <a:prstGeom prst="ellipse">
            <a:avLst/>
          </a:prstGeom>
        </p:spPr>
      </p:pic>
      <p:sp>
        <p:nvSpPr>
          <p:cNvPr id="14" name="TextBox 13">
            <a:extLst>
              <a:ext uri="{FF2B5EF4-FFF2-40B4-BE49-F238E27FC236}">
                <a16:creationId xmlns:a16="http://schemas.microsoft.com/office/drawing/2014/main" id="{974A31A0-0662-C17B-1C62-E1E238FA0A73}"/>
              </a:ext>
            </a:extLst>
          </p:cNvPr>
          <p:cNvSpPr txBox="1"/>
          <p:nvPr/>
        </p:nvSpPr>
        <p:spPr>
          <a:xfrm>
            <a:off x="1166525" y="5892800"/>
            <a:ext cx="2174240" cy="646331"/>
          </a:xfrm>
          <a:prstGeom prst="rect">
            <a:avLst/>
          </a:prstGeom>
          <a:noFill/>
        </p:spPr>
        <p:txBody>
          <a:bodyPr wrap="square" rtlCol="0">
            <a:spAutoFit/>
          </a:bodyPr>
          <a:lstStyle/>
          <a:p>
            <a:r>
              <a:rPr lang="en-IN" dirty="0">
                <a:hlinkClick r:id="rId9"/>
              </a:rPr>
              <a:t>https://shorturl.at/gGKOT</a:t>
            </a:r>
            <a:endParaRPr lang="en-IN" dirty="0"/>
          </a:p>
        </p:txBody>
      </p:sp>
    </p:spTree>
    <p:extLst>
      <p:ext uri="{BB962C8B-B14F-4D97-AF65-F5344CB8AC3E}">
        <p14:creationId xmlns:p14="http://schemas.microsoft.com/office/powerpoint/2010/main" val="103622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1C7DC55-1290-A747-AAC4-424CEADC1BAA}"/>
              </a:ext>
            </a:extLst>
          </p:cNvPr>
          <p:cNvSpPr txBox="1"/>
          <p:nvPr/>
        </p:nvSpPr>
        <p:spPr>
          <a:xfrm>
            <a:off x="7003062" y="1376284"/>
            <a:ext cx="4924778" cy="830997"/>
          </a:xfrm>
          <a:prstGeom prst="rect">
            <a:avLst/>
          </a:prstGeom>
          <a:noFill/>
        </p:spPr>
        <p:txBody>
          <a:bodyPr wrap="square">
            <a:spAutoFit/>
          </a:bodyPr>
          <a:lstStyle/>
          <a:p>
            <a:r>
              <a:rPr lang="en-US" sz="2400" dirty="0"/>
              <a:t>Selecting proper column type or</a:t>
            </a:r>
          </a:p>
          <a:p>
            <a:r>
              <a:rPr lang="en-US" sz="2400" dirty="0"/>
              <a:t>formatting column in desired type:</a:t>
            </a:r>
          </a:p>
        </p:txBody>
      </p:sp>
      <p:grpSp>
        <p:nvGrpSpPr>
          <p:cNvPr id="16" name="Group 2">
            <a:extLst>
              <a:ext uri="{FF2B5EF4-FFF2-40B4-BE49-F238E27FC236}">
                <a16:creationId xmlns:a16="http://schemas.microsoft.com/office/drawing/2014/main" id="{E0A9ABA2-D49A-68C6-FB25-A4ACE7DAAA8C}"/>
              </a:ext>
            </a:extLst>
          </p:cNvPr>
          <p:cNvGrpSpPr>
            <a:grpSpLocks/>
          </p:cNvGrpSpPr>
          <p:nvPr/>
        </p:nvGrpSpPr>
        <p:grpSpPr bwMode="auto">
          <a:xfrm>
            <a:off x="5171439" y="16485"/>
            <a:ext cx="6756401" cy="5639035"/>
            <a:chOff x="0" y="0"/>
            <a:chExt cx="10800" cy="9709"/>
          </a:xfrm>
        </p:grpSpPr>
        <p:pic>
          <p:nvPicPr>
            <p:cNvPr id="4099" name="Picture 3">
              <a:extLst>
                <a:ext uri="{FF2B5EF4-FFF2-40B4-BE49-F238E27FC236}">
                  <a16:creationId xmlns:a16="http://schemas.microsoft.com/office/drawing/2014/main" id="{51629AD5-8B96-EEA2-F62D-D48D4B7B2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00" cy="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14E812D3-3BD3-4184-A197-4582317F0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 y="3692"/>
              <a:ext cx="8881" cy="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a:extLst>
                <a:ext uri="{FF2B5EF4-FFF2-40B4-BE49-F238E27FC236}">
                  <a16:creationId xmlns:a16="http://schemas.microsoft.com/office/drawing/2014/main" id="{75F6ECE4-43B1-8854-C63A-5ECBB4F9CC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 y="3852"/>
              <a:ext cx="8512" cy="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6">
              <a:extLst>
                <a:ext uri="{FF2B5EF4-FFF2-40B4-BE49-F238E27FC236}">
                  <a16:creationId xmlns:a16="http://schemas.microsoft.com/office/drawing/2014/main" id="{B5F6039E-A6BD-45B1-B864-4D2378E787EF}"/>
                </a:ext>
              </a:extLst>
            </p:cNvPr>
            <p:cNvSpPr>
              <a:spLocks noChangeArrowheads="1"/>
            </p:cNvSpPr>
            <p:nvPr/>
          </p:nvSpPr>
          <p:spPr bwMode="auto">
            <a:xfrm>
              <a:off x="4800" y="900"/>
              <a:ext cx="6000" cy="1352"/>
            </a:xfrm>
            <a:prstGeom prst="rect">
              <a:avLst/>
            </a:prstGeom>
            <a:solidFill>
              <a:srgbClr val="097E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103" name="Picture 7">
              <a:extLst>
                <a:ext uri="{FF2B5EF4-FFF2-40B4-BE49-F238E27FC236}">
                  <a16:creationId xmlns:a16="http://schemas.microsoft.com/office/drawing/2014/main" id="{37B199E1-62D5-6E37-8DB3-544C4F22A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4" y="584"/>
              <a:ext cx="4469" cy="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a:extLst>
                <a:ext uri="{FF2B5EF4-FFF2-40B4-BE49-F238E27FC236}">
                  <a16:creationId xmlns:a16="http://schemas.microsoft.com/office/drawing/2014/main" id="{09EC3CD9-8B2B-A8F9-811D-2209FA9E09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8" y="584"/>
              <a:ext cx="2025" cy="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9">
              <a:extLst>
                <a:ext uri="{FF2B5EF4-FFF2-40B4-BE49-F238E27FC236}">
                  <a16:creationId xmlns:a16="http://schemas.microsoft.com/office/drawing/2014/main" id="{9E833A0A-F0C2-FA49-3246-64B186B46503}"/>
                </a:ext>
              </a:extLst>
            </p:cNvPr>
            <p:cNvSpPr>
              <a:spLocks/>
            </p:cNvSpPr>
            <p:nvPr/>
          </p:nvSpPr>
          <p:spPr bwMode="auto">
            <a:xfrm>
              <a:off x="3264" y="900"/>
              <a:ext cx="1552" cy="1348"/>
            </a:xfrm>
            <a:custGeom>
              <a:avLst/>
              <a:gdLst>
                <a:gd name="T0" fmla="+- 0 4816 3264"/>
                <a:gd name="T1" fmla="*/ T0 w 1552"/>
                <a:gd name="T2" fmla="+- 0 900 900"/>
                <a:gd name="T3" fmla="*/ 900 h 1348"/>
                <a:gd name="T4" fmla="+- 0 3264 3264"/>
                <a:gd name="T5" fmla="*/ T4 w 1552"/>
                <a:gd name="T6" fmla="+- 0 2248 900"/>
                <a:gd name="T7" fmla="*/ 2248 h 1348"/>
                <a:gd name="T8" fmla="+- 0 4816 3264"/>
                <a:gd name="T9" fmla="*/ T8 w 1552"/>
                <a:gd name="T10" fmla="+- 0 2248 900"/>
                <a:gd name="T11" fmla="*/ 2248 h 1348"/>
                <a:gd name="T12" fmla="+- 0 4816 3264"/>
                <a:gd name="T13" fmla="*/ T12 w 1552"/>
                <a:gd name="T14" fmla="+- 0 900 900"/>
                <a:gd name="T15" fmla="*/ 900 h 1348"/>
              </a:gdLst>
              <a:ahLst/>
              <a:cxnLst>
                <a:cxn ang="0">
                  <a:pos x="T1" y="T3"/>
                </a:cxn>
                <a:cxn ang="0">
                  <a:pos x="T5" y="T7"/>
                </a:cxn>
                <a:cxn ang="0">
                  <a:pos x="T9" y="T11"/>
                </a:cxn>
                <a:cxn ang="0">
                  <a:pos x="T13" y="T15"/>
                </a:cxn>
              </a:cxnLst>
              <a:rect l="0" t="0" r="r" b="b"/>
              <a:pathLst>
                <a:path w="1552" h="1348">
                  <a:moveTo>
                    <a:pt x="1552" y="0"/>
                  </a:moveTo>
                  <a:lnTo>
                    <a:pt x="0" y="1348"/>
                  </a:lnTo>
                  <a:lnTo>
                    <a:pt x="1552" y="1348"/>
                  </a:lnTo>
                  <a:lnTo>
                    <a:pt x="1552" y="0"/>
                  </a:lnTo>
                  <a:close/>
                </a:path>
              </a:pathLst>
            </a:custGeom>
            <a:solidFill>
              <a:srgbClr val="097E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9" name="Group 10">
            <a:extLst>
              <a:ext uri="{FF2B5EF4-FFF2-40B4-BE49-F238E27FC236}">
                <a16:creationId xmlns:a16="http://schemas.microsoft.com/office/drawing/2014/main" id="{FB2EB3DB-70A4-1550-38CB-E08E9E84A6FD}"/>
              </a:ext>
            </a:extLst>
          </p:cNvPr>
          <p:cNvGrpSpPr>
            <a:grpSpLocks/>
          </p:cNvGrpSpPr>
          <p:nvPr/>
        </p:nvGrpSpPr>
        <p:grpSpPr bwMode="auto">
          <a:xfrm>
            <a:off x="-61720" y="1782258"/>
            <a:ext cx="5684837" cy="4049582"/>
            <a:chOff x="920" y="231"/>
            <a:chExt cx="8953" cy="4549"/>
          </a:xfrm>
        </p:grpSpPr>
        <p:pic>
          <p:nvPicPr>
            <p:cNvPr id="4107" name="Picture 11">
              <a:extLst>
                <a:ext uri="{FF2B5EF4-FFF2-40B4-BE49-F238E27FC236}">
                  <a16:creationId xmlns:a16="http://schemas.microsoft.com/office/drawing/2014/main" id="{2E746468-ACE4-41E4-3FA6-DCDA8EACE2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 y="231"/>
              <a:ext cx="8953" cy="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2">
              <a:extLst>
                <a:ext uri="{FF2B5EF4-FFF2-40B4-BE49-F238E27FC236}">
                  <a16:creationId xmlns:a16="http://schemas.microsoft.com/office/drawing/2014/main" id="{A001F9F8-A7D5-1237-30F6-ACB15A83A3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8" y="379"/>
              <a:ext cx="8584" cy="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19" descr="A person in a blue suit&#10;&#10;Description automatically generated">
            <a:extLst>
              <a:ext uri="{FF2B5EF4-FFF2-40B4-BE49-F238E27FC236}">
                <a16:creationId xmlns:a16="http://schemas.microsoft.com/office/drawing/2014/main" id="{266D72E4-A1E9-CE1F-ABBE-2228D45438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flipV="1">
            <a:off x="237134" y="5951574"/>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descr="A blue circle with white letters on it&#10;&#10;Description automatically generated">
            <a:extLst>
              <a:ext uri="{FF2B5EF4-FFF2-40B4-BE49-F238E27FC236}">
                <a16:creationId xmlns:a16="http://schemas.microsoft.com/office/drawing/2014/main" id="{3E0C6A6D-2B93-2BBB-CB98-4C88B3B53A65}"/>
              </a:ext>
            </a:extLst>
          </p:cNvPr>
          <p:cNvPicPr>
            <a:picLocks noChangeAspect="1"/>
          </p:cNvPicPr>
          <p:nvPr/>
        </p:nvPicPr>
        <p:blipFill rotWithShape="1">
          <a:blip r:embed="rId10">
            <a:extLst>
              <a:ext uri="{28A0092B-C50C-407E-A947-70E740481C1C}">
                <a14:useLocalDpi xmlns:a14="http://schemas.microsoft.com/office/drawing/2010/main" val="0"/>
              </a:ext>
            </a:extLst>
          </a:blip>
          <a:srcRect l="28778" t="29586" r="27937" b="28122"/>
          <a:stretch/>
        </p:blipFill>
        <p:spPr>
          <a:xfrm>
            <a:off x="799386" y="6065990"/>
            <a:ext cx="367139" cy="358723"/>
          </a:xfrm>
          <a:prstGeom prst="ellipse">
            <a:avLst/>
          </a:prstGeom>
        </p:spPr>
      </p:pic>
      <p:sp>
        <p:nvSpPr>
          <p:cNvPr id="22" name="TextBox 21">
            <a:extLst>
              <a:ext uri="{FF2B5EF4-FFF2-40B4-BE49-F238E27FC236}">
                <a16:creationId xmlns:a16="http://schemas.microsoft.com/office/drawing/2014/main" id="{356D0282-517E-D54F-A9D8-EC97D8D9E425}"/>
              </a:ext>
            </a:extLst>
          </p:cNvPr>
          <p:cNvSpPr txBox="1"/>
          <p:nvPr/>
        </p:nvSpPr>
        <p:spPr>
          <a:xfrm>
            <a:off x="1166525" y="5892800"/>
            <a:ext cx="2174240" cy="646331"/>
          </a:xfrm>
          <a:prstGeom prst="rect">
            <a:avLst/>
          </a:prstGeom>
          <a:noFill/>
        </p:spPr>
        <p:txBody>
          <a:bodyPr wrap="square" rtlCol="0">
            <a:spAutoFit/>
          </a:bodyPr>
          <a:lstStyle/>
          <a:p>
            <a:r>
              <a:rPr lang="en-IN" dirty="0">
                <a:hlinkClick r:id="rId11"/>
              </a:rPr>
              <a:t>https://shorturl.at/gGKOT</a:t>
            </a:r>
            <a:endParaRPr lang="en-IN" dirty="0"/>
          </a:p>
        </p:txBody>
      </p:sp>
    </p:spTree>
    <p:extLst>
      <p:ext uri="{BB962C8B-B14F-4D97-AF65-F5344CB8AC3E}">
        <p14:creationId xmlns:p14="http://schemas.microsoft.com/office/powerpoint/2010/main" val="255392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F44D907-1DAB-E60E-6057-33123B40D153}"/>
              </a:ext>
            </a:extLst>
          </p:cNvPr>
          <p:cNvGrpSpPr>
            <a:grpSpLocks/>
          </p:cNvGrpSpPr>
          <p:nvPr/>
        </p:nvGrpSpPr>
        <p:grpSpPr bwMode="auto">
          <a:xfrm>
            <a:off x="3469957" y="118740"/>
            <a:ext cx="8300719" cy="3769359"/>
            <a:chOff x="0" y="0"/>
            <a:chExt cx="10800" cy="9265"/>
          </a:xfrm>
        </p:grpSpPr>
        <p:pic>
          <p:nvPicPr>
            <p:cNvPr id="5123" name="Picture 3">
              <a:extLst>
                <a:ext uri="{FF2B5EF4-FFF2-40B4-BE49-F238E27FC236}">
                  <a16:creationId xmlns:a16="http://schemas.microsoft.com/office/drawing/2014/main" id="{591502CD-AC54-F323-7AE8-6E4A40AB4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00" cy="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a:extLst>
                <a:ext uri="{FF2B5EF4-FFF2-40B4-BE49-F238E27FC236}">
                  <a16:creationId xmlns:a16="http://schemas.microsoft.com/office/drawing/2014/main" id="{326FFEB6-22F2-3FEF-F64B-6C928D18A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 y="3248"/>
              <a:ext cx="9857" cy="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a:extLst>
                <a:ext uri="{FF2B5EF4-FFF2-40B4-BE49-F238E27FC236}">
                  <a16:creationId xmlns:a16="http://schemas.microsoft.com/office/drawing/2014/main" id="{CE836F77-1247-D03E-D53C-D807DE59E7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 y="3408"/>
              <a:ext cx="9464" cy="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6">
              <a:extLst>
                <a:ext uri="{FF2B5EF4-FFF2-40B4-BE49-F238E27FC236}">
                  <a16:creationId xmlns:a16="http://schemas.microsoft.com/office/drawing/2014/main" id="{3B6E80AD-5C1C-9F72-8E5B-2F854E541117}"/>
                </a:ext>
              </a:extLst>
            </p:cNvPr>
            <p:cNvSpPr>
              <a:spLocks noChangeArrowheads="1"/>
            </p:cNvSpPr>
            <p:nvPr/>
          </p:nvSpPr>
          <p:spPr bwMode="auto">
            <a:xfrm>
              <a:off x="4800" y="900"/>
              <a:ext cx="6000" cy="1352"/>
            </a:xfrm>
            <a:prstGeom prst="rect">
              <a:avLst/>
            </a:prstGeom>
            <a:solidFill>
              <a:srgbClr val="097E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5127" name="Picture 7">
              <a:extLst>
                <a:ext uri="{FF2B5EF4-FFF2-40B4-BE49-F238E27FC236}">
                  <a16:creationId xmlns:a16="http://schemas.microsoft.com/office/drawing/2014/main" id="{DE6F0D6A-90FA-6488-9092-E2DDB7D59F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4" y="584"/>
              <a:ext cx="4469" cy="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a:extLst>
                <a:ext uri="{FF2B5EF4-FFF2-40B4-BE49-F238E27FC236}">
                  <a16:creationId xmlns:a16="http://schemas.microsoft.com/office/drawing/2014/main" id="{290D20E5-FF2F-6FA0-75BC-562F7E78AD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8" y="584"/>
              <a:ext cx="2025" cy="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eform 9">
              <a:extLst>
                <a:ext uri="{FF2B5EF4-FFF2-40B4-BE49-F238E27FC236}">
                  <a16:creationId xmlns:a16="http://schemas.microsoft.com/office/drawing/2014/main" id="{4EC3E8CC-E903-8DBC-1F31-FCF98371F294}"/>
                </a:ext>
              </a:extLst>
            </p:cNvPr>
            <p:cNvSpPr>
              <a:spLocks/>
            </p:cNvSpPr>
            <p:nvPr/>
          </p:nvSpPr>
          <p:spPr bwMode="auto">
            <a:xfrm>
              <a:off x="3264" y="900"/>
              <a:ext cx="1552" cy="1348"/>
            </a:xfrm>
            <a:custGeom>
              <a:avLst/>
              <a:gdLst>
                <a:gd name="T0" fmla="+- 0 4816 3264"/>
                <a:gd name="T1" fmla="*/ T0 w 1552"/>
                <a:gd name="T2" fmla="+- 0 900 900"/>
                <a:gd name="T3" fmla="*/ 900 h 1348"/>
                <a:gd name="T4" fmla="+- 0 3264 3264"/>
                <a:gd name="T5" fmla="*/ T4 w 1552"/>
                <a:gd name="T6" fmla="+- 0 2248 900"/>
                <a:gd name="T7" fmla="*/ 2248 h 1348"/>
                <a:gd name="T8" fmla="+- 0 4816 3264"/>
                <a:gd name="T9" fmla="*/ T8 w 1552"/>
                <a:gd name="T10" fmla="+- 0 2248 900"/>
                <a:gd name="T11" fmla="*/ 2248 h 1348"/>
                <a:gd name="T12" fmla="+- 0 4816 3264"/>
                <a:gd name="T13" fmla="*/ T12 w 1552"/>
                <a:gd name="T14" fmla="+- 0 900 900"/>
                <a:gd name="T15" fmla="*/ 900 h 1348"/>
              </a:gdLst>
              <a:ahLst/>
              <a:cxnLst>
                <a:cxn ang="0">
                  <a:pos x="T1" y="T3"/>
                </a:cxn>
                <a:cxn ang="0">
                  <a:pos x="T5" y="T7"/>
                </a:cxn>
                <a:cxn ang="0">
                  <a:pos x="T9" y="T11"/>
                </a:cxn>
                <a:cxn ang="0">
                  <a:pos x="T13" y="T15"/>
                </a:cxn>
              </a:cxnLst>
              <a:rect l="0" t="0" r="r" b="b"/>
              <a:pathLst>
                <a:path w="1552" h="1348">
                  <a:moveTo>
                    <a:pt x="1552" y="0"/>
                  </a:moveTo>
                  <a:lnTo>
                    <a:pt x="0" y="1348"/>
                  </a:lnTo>
                  <a:lnTo>
                    <a:pt x="1552" y="1348"/>
                  </a:lnTo>
                  <a:lnTo>
                    <a:pt x="1552" y="0"/>
                  </a:lnTo>
                  <a:close/>
                </a:path>
              </a:pathLst>
            </a:custGeom>
            <a:solidFill>
              <a:srgbClr val="097E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5" name="TextBox 4">
            <a:extLst>
              <a:ext uri="{FF2B5EF4-FFF2-40B4-BE49-F238E27FC236}">
                <a16:creationId xmlns:a16="http://schemas.microsoft.com/office/drawing/2014/main" id="{837F19D9-17C5-5465-97C6-98C39C42624E}"/>
              </a:ext>
            </a:extLst>
          </p:cNvPr>
          <p:cNvSpPr txBox="1"/>
          <p:nvPr/>
        </p:nvSpPr>
        <p:spPr>
          <a:xfrm>
            <a:off x="314960" y="407229"/>
            <a:ext cx="3312160" cy="523220"/>
          </a:xfrm>
          <a:prstGeom prst="rect">
            <a:avLst/>
          </a:prstGeom>
          <a:noFill/>
        </p:spPr>
        <p:txBody>
          <a:bodyPr wrap="square" rtlCol="0">
            <a:spAutoFit/>
          </a:bodyPr>
          <a:lstStyle/>
          <a:p>
            <a:r>
              <a:rPr lang="en-IN" sz="2800" dirty="0"/>
              <a:t>Find and replace:</a:t>
            </a:r>
          </a:p>
        </p:txBody>
      </p:sp>
      <p:pic>
        <p:nvPicPr>
          <p:cNvPr id="6" name="Picture 5" descr="A person in a blue suit&#10;&#10;Description automatically generated">
            <a:extLst>
              <a:ext uri="{FF2B5EF4-FFF2-40B4-BE49-F238E27FC236}">
                <a16:creationId xmlns:a16="http://schemas.microsoft.com/office/drawing/2014/main" id="{5DF5A6EA-6FAC-1CDF-A559-0035AA495A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V="1">
            <a:off x="237134" y="5951574"/>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A blue circle with white letters on it&#10;&#10;Description automatically generated">
            <a:extLst>
              <a:ext uri="{FF2B5EF4-FFF2-40B4-BE49-F238E27FC236}">
                <a16:creationId xmlns:a16="http://schemas.microsoft.com/office/drawing/2014/main" id="{E1E198BB-843B-52E3-CCD1-78A0037A8C5B}"/>
              </a:ext>
            </a:extLst>
          </p:cNvPr>
          <p:cNvPicPr>
            <a:picLocks noChangeAspect="1"/>
          </p:cNvPicPr>
          <p:nvPr/>
        </p:nvPicPr>
        <p:blipFill rotWithShape="1">
          <a:blip r:embed="rId8">
            <a:extLst>
              <a:ext uri="{28A0092B-C50C-407E-A947-70E740481C1C}">
                <a14:useLocalDpi xmlns:a14="http://schemas.microsoft.com/office/drawing/2010/main" val="0"/>
              </a:ext>
            </a:extLst>
          </a:blip>
          <a:srcRect l="28778" t="29586" r="27937" b="28122"/>
          <a:stretch/>
        </p:blipFill>
        <p:spPr>
          <a:xfrm>
            <a:off x="799386" y="6036603"/>
            <a:ext cx="367139" cy="358723"/>
          </a:xfrm>
          <a:prstGeom prst="ellipse">
            <a:avLst/>
          </a:prstGeom>
        </p:spPr>
      </p:pic>
      <p:sp>
        <p:nvSpPr>
          <p:cNvPr id="8" name="TextBox 7">
            <a:extLst>
              <a:ext uri="{FF2B5EF4-FFF2-40B4-BE49-F238E27FC236}">
                <a16:creationId xmlns:a16="http://schemas.microsoft.com/office/drawing/2014/main" id="{67B3A72E-F73E-BC10-61AE-03DA303635D4}"/>
              </a:ext>
            </a:extLst>
          </p:cNvPr>
          <p:cNvSpPr txBox="1"/>
          <p:nvPr/>
        </p:nvSpPr>
        <p:spPr>
          <a:xfrm>
            <a:off x="1166525" y="5892800"/>
            <a:ext cx="2174240" cy="646331"/>
          </a:xfrm>
          <a:prstGeom prst="rect">
            <a:avLst/>
          </a:prstGeom>
          <a:noFill/>
        </p:spPr>
        <p:txBody>
          <a:bodyPr wrap="square" rtlCol="0">
            <a:spAutoFit/>
          </a:bodyPr>
          <a:lstStyle/>
          <a:p>
            <a:r>
              <a:rPr lang="en-IN" dirty="0">
                <a:hlinkClick r:id="rId9"/>
              </a:rPr>
              <a:t>https://shorturl.at/gGKOT</a:t>
            </a:r>
            <a:endParaRPr lang="en-IN" dirty="0"/>
          </a:p>
        </p:txBody>
      </p:sp>
      <p:grpSp>
        <p:nvGrpSpPr>
          <p:cNvPr id="9" name="Group 10">
            <a:extLst>
              <a:ext uri="{FF2B5EF4-FFF2-40B4-BE49-F238E27FC236}">
                <a16:creationId xmlns:a16="http://schemas.microsoft.com/office/drawing/2014/main" id="{0E763EB8-5858-80E6-10E5-35A0AC8CE6A1}"/>
              </a:ext>
            </a:extLst>
          </p:cNvPr>
          <p:cNvGrpSpPr>
            <a:grpSpLocks/>
          </p:cNvGrpSpPr>
          <p:nvPr/>
        </p:nvGrpSpPr>
        <p:grpSpPr bwMode="auto">
          <a:xfrm>
            <a:off x="3829655" y="4040984"/>
            <a:ext cx="7941021" cy="2698276"/>
            <a:chOff x="80" y="9604"/>
            <a:chExt cx="10633" cy="4549"/>
          </a:xfrm>
        </p:grpSpPr>
        <p:pic>
          <p:nvPicPr>
            <p:cNvPr id="5131" name="Picture 11">
              <a:extLst>
                <a:ext uri="{FF2B5EF4-FFF2-40B4-BE49-F238E27FC236}">
                  <a16:creationId xmlns:a16="http://schemas.microsoft.com/office/drawing/2014/main" id="{D28A26C5-98E1-683E-8C0D-FB9839F84A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 y="9604"/>
              <a:ext cx="10633" cy="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a:extLst>
                <a:ext uri="{FF2B5EF4-FFF2-40B4-BE49-F238E27FC236}">
                  <a16:creationId xmlns:a16="http://schemas.microsoft.com/office/drawing/2014/main" id="{4ED1BAAC-3488-FB8C-57BF-7DFDDACFDE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 y="9752"/>
              <a:ext cx="10224" cy="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8452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2FF6584-8AEB-36DD-8C71-FA544906E181}"/>
              </a:ext>
            </a:extLst>
          </p:cNvPr>
          <p:cNvGrpSpPr>
            <a:grpSpLocks/>
          </p:cNvGrpSpPr>
          <p:nvPr/>
        </p:nvGrpSpPr>
        <p:grpSpPr bwMode="auto">
          <a:xfrm>
            <a:off x="5570855" y="514350"/>
            <a:ext cx="6318250" cy="6134100"/>
            <a:chOff x="424" y="-6158"/>
            <a:chExt cx="9952" cy="9660"/>
          </a:xfrm>
        </p:grpSpPr>
        <p:pic>
          <p:nvPicPr>
            <p:cNvPr id="6147" name="Picture 3">
              <a:extLst>
                <a:ext uri="{FF2B5EF4-FFF2-40B4-BE49-F238E27FC236}">
                  <a16:creationId xmlns:a16="http://schemas.microsoft.com/office/drawing/2014/main" id="{C953D1B2-B4E4-B2D0-E03F-4B4A48D46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 y="-6159"/>
              <a:ext cx="9952" cy="6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a:extLst>
                <a:ext uri="{FF2B5EF4-FFF2-40B4-BE49-F238E27FC236}">
                  <a16:creationId xmlns:a16="http://schemas.microsoft.com/office/drawing/2014/main" id="{3DF6ADBF-6E13-7165-F641-5254DDD4C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 y="-35"/>
              <a:ext cx="6280" cy="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a:extLst>
              <a:ext uri="{FF2B5EF4-FFF2-40B4-BE49-F238E27FC236}">
                <a16:creationId xmlns:a16="http://schemas.microsoft.com/office/drawing/2014/main" id="{5D297956-6CA1-0C4A-BBC7-020F7606BA4E}"/>
              </a:ext>
            </a:extLst>
          </p:cNvPr>
          <p:cNvSpPr txBox="1"/>
          <p:nvPr/>
        </p:nvSpPr>
        <p:spPr>
          <a:xfrm>
            <a:off x="302895" y="171677"/>
            <a:ext cx="3444240" cy="523220"/>
          </a:xfrm>
          <a:prstGeom prst="rect">
            <a:avLst/>
          </a:prstGeom>
          <a:noFill/>
        </p:spPr>
        <p:txBody>
          <a:bodyPr wrap="square" rtlCol="0">
            <a:spAutoFit/>
          </a:bodyPr>
          <a:lstStyle/>
          <a:p>
            <a:r>
              <a:rPr lang="en-IN" sz="2800" dirty="0">
                <a:solidFill>
                  <a:schemeClr val="accent2"/>
                </a:solidFill>
              </a:rPr>
              <a:t>STEP: 5</a:t>
            </a:r>
          </a:p>
        </p:txBody>
      </p:sp>
      <p:sp>
        <p:nvSpPr>
          <p:cNvPr id="4" name="TextBox 3">
            <a:extLst>
              <a:ext uri="{FF2B5EF4-FFF2-40B4-BE49-F238E27FC236}">
                <a16:creationId xmlns:a16="http://schemas.microsoft.com/office/drawing/2014/main" id="{BA49A26D-5D87-E8B4-A49B-443294139A80}"/>
              </a:ext>
            </a:extLst>
          </p:cNvPr>
          <p:cNvSpPr txBox="1"/>
          <p:nvPr/>
        </p:nvSpPr>
        <p:spPr>
          <a:xfrm>
            <a:off x="237133" y="904240"/>
            <a:ext cx="4714240" cy="1569660"/>
          </a:xfrm>
          <a:prstGeom prst="rect">
            <a:avLst/>
          </a:prstGeom>
          <a:noFill/>
        </p:spPr>
        <p:txBody>
          <a:bodyPr wrap="square" rtlCol="0">
            <a:spAutoFit/>
          </a:bodyPr>
          <a:lstStyle/>
          <a:p>
            <a:pPr algn="just"/>
            <a:r>
              <a:rPr lang="en-US" sz="2400" dirty="0"/>
              <a:t>Formatting column content in proper text format, and getting rid of the unnecessary spaces in between the content of records. </a:t>
            </a:r>
            <a:endParaRPr lang="en-IN" sz="2400" dirty="0"/>
          </a:p>
        </p:txBody>
      </p:sp>
      <p:pic>
        <p:nvPicPr>
          <p:cNvPr id="5" name="Picture 4" descr="A person in a blue suit&#10;&#10;Description automatically generated">
            <a:extLst>
              <a:ext uri="{FF2B5EF4-FFF2-40B4-BE49-F238E27FC236}">
                <a16:creationId xmlns:a16="http://schemas.microsoft.com/office/drawing/2014/main" id="{D526C813-54E3-A98F-249A-DC16D3522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237134" y="5951574"/>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descr="A blue circle with white letters on it&#10;&#10;Description automatically generated">
            <a:extLst>
              <a:ext uri="{FF2B5EF4-FFF2-40B4-BE49-F238E27FC236}">
                <a16:creationId xmlns:a16="http://schemas.microsoft.com/office/drawing/2014/main" id="{B1CFA6B2-8413-FDD9-A0AD-0AC44E8262D2}"/>
              </a:ext>
            </a:extLst>
          </p:cNvPr>
          <p:cNvPicPr>
            <a:picLocks noChangeAspect="1"/>
          </p:cNvPicPr>
          <p:nvPr/>
        </p:nvPicPr>
        <p:blipFill rotWithShape="1">
          <a:blip r:embed="rId5">
            <a:extLst>
              <a:ext uri="{28A0092B-C50C-407E-A947-70E740481C1C}">
                <a14:useLocalDpi xmlns:a14="http://schemas.microsoft.com/office/drawing/2010/main" val="0"/>
              </a:ext>
            </a:extLst>
          </a:blip>
          <a:srcRect l="28778" t="29586" r="27937" b="28122"/>
          <a:stretch/>
        </p:blipFill>
        <p:spPr>
          <a:xfrm>
            <a:off x="799386" y="6065990"/>
            <a:ext cx="367139" cy="358723"/>
          </a:xfrm>
          <a:prstGeom prst="ellipse">
            <a:avLst/>
          </a:prstGeom>
        </p:spPr>
      </p:pic>
      <p:sp>
        <p:nvSpPr>
          <p:cNvPr id="7" name="TextBox 6">
            <a:extLst>
              <a:ext uri="{FF2B5EF4-FFF2-40B4-BE49-F238E27FC236}">
                <a16:creationId xmlns:a16="http://schemas.microsoft.com/office/drawing/2014/main" id="{3B16C498-48EC-29AD-2EFE-095656BAF903}"/>
              </a:ext>
            </a:extLst>
          </p:cNvPr>
          <p:cNvSpPr txBox="1"/>
          <p:nvPr/>
        </p:nvSpPr>
        <p:spPr>
          <a:xfrm>
            <a:off x="1166525" y="5892800"/>
            <a:ext cx="2174240" cy="646331"/>
          </a:xfrm>
          <a:prstGeom prst="rect">
            <a:avLst/>
          </a:prstGeom>
          <a:noFill/>
        </p:spPr>
        <p:txBody>
          <a:bodyPr wrap="square" rtlCol="0">
            <a:spAutoFit/>
          </a:bodyPr>
          <a:lstStyle/>
          <a:p>
            <a:r>
              <a:rPr lang="en-IN" dirty="0">
                <a:hlinkClick r:id="rId6"/>
              </a:rPr>
              <a:t>https://shorturl.at/gGKOT</a:t>
            </a:r>
            <a:endParaRPr lang="en-IN" dirty="0"/>
          </a:p>
        </p:txBody>
      </p:sp>
      <p:sp>
        <p:nvSpPr>
          <p:cNvPr id="8" name="TextBox 7">
            <a:extLst>
              <a:ext uri="{FF2B5EF4-FFF2-40B4-BE49-F238E27FC236}">
                <a16:creationId xmlns:a16="http://schemas.microsoft.com/office/drawing/2014/main" id="{9D768021-8CB0-C61B-4CFB-1360AC469937}"/>
              </a:ext>
            </a:extLst>
          </p:cNvPr>
          <p:cNvSpPr txBox="1"/>
          <p:nvPr/>
        </p:nvSpPr>
        <p:spPr>
          <a:xfrm>
            <a:off x="5100320" y="4569768"/>
            <a:ext cx="2367280" cy="461665"/>
          </a:xfrm>
          <a:prstGeom prst="rect">
            <a:avLst/>
          </a:prstGeom>
          <a:noFill/>
        </p:spPr>
        <p:txBody>
          <a:bodyPr wrap="square" rtlCol="0">
            <a:spAutoFit/>
          </a:bodyPr>
          <a:lstStyle/>
          <a:p>
            <a:r>
              <a:rPr lang="en-IN" sz="2400" dirty="0"/>
              <a:t>Paste as values :</a:t>
            </a:r>
          </a:p>
        </p:txBody>
      </p:sp>
    </p:spTree>
    <p:extLst>
      <p:ext uri="{BB962C8B-B14F-4D97-AF65-F5344CB8AC3E}">
        <p14:creationId xmlns:p14="http://schemas.microsoft.com/office/powerpoint/2010/main" val="330095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099B5D-C316-D9EB-2C7E-920B11C6CA24}"/>
              </a:ext>
            </a:extLst>
          </p:cNvPr>
          <p:cNvSpPr txBox="1"/>
          <p:nvPr/>
        </p:nvSpPr>
        <p:spPr>
          <a:xfrm>
            <a:off x="314960" y="176014"/>
            <a:ext cx="1747520" cy="523220"/>
          </a:xfrm>
          <a:prstGeom prst="rect">
            <a:avLst/>
          </a:prstGeom>
          <a:noFill/>
        </p:spPr>
        <p:txBody>
          <a:bodyPr wrap="square">
            <a:spAutoFit/>
          </a:bodyPr>
          <a:lstStyle/>
          <a:p>
            <a:r>
              <a:rPr lang="en-IN" sz="2800" dirty="0">
                <a:solidFill>
                  <a:schemeClr val="accent2"/>
                </a:solidFill>
              </a:rPr>
              <a:t>STEP: 6</a:t>
            </a:r>
          </a:p>
        </p:txBody>
      </p:sp>
      <p:sp>
        <p:nvSpPr>
          <p:cNvPr id="11" name="TextBox 10">
            <a:extLst>
              <a:ext uri="{FF2B5EF4-FFF2-40B4-BE49-F238E27FC236}">
                <a16:creationId xmlns:a16="http://schemas.microsoft.com/office/drawing/2014/main" id="{72A86D1C-010C-0781-3EF3-F190D31AE31A}"/>
              </a:ext>
            </a:extLst>
          </p:cNvPr>
          <p:cNvSpPr txBox="1"/>
          <p:nvPr/>
        </p:nvSpPr>
        <p:spPr>
          <a:xfrm>
            <a:off x="314960" y="1305342"/>
            <a:ext cx="11023600" cy="4585871"/>
          </a:xfrm>
          <a:prstGeom prst="rect">
            <a:avLst/>
          </a:prstGeom>
          <a:noFill/>
        </p:spPr>
        <p:txBody>
          <a:bodyPr wrap="square">
            <a:spAutoFit/>
          </a:bodyPr>
          <a:lstStyle/>
          <a:p>
            <a:r>
              <a:rPr lang="en-US" sz="2800" dirty="0"/>
              <a:t>Handling NA/ NULL values:</a:t>
            </a:r>
          </a:p>
          <a:p>
            <a:r>
              <a:rPr lang="en-US" sz="2400" dirty="0"/>
              <a:t>Case 1: If there are only a few records (Compared to your dataset) that have NULL values or no values, then just delete those rows.</a:t>
            </a:r>
          </a:p>
          <a:p>
            <a:endParaRPr lang="en-US" sz="2400" dirty="0"/>
          </a:p>
          <a:p>
            <a:r>
              <a:rPr lang="en-US" sz="2400" dirty="0"/>
              <a:t>Case 2: If there are many null records in a column and that column does not contribute much in your analysis part then delete the whole column.</a:t>
            </a:r>
          </a:p>
          <a:p>
            <a:endParaRPr lang="en-US" sz="2400" dirty="0"/>
          </a:p>
          <a:p>
            <a:r>
              <a:rPr lang="en-US" sz="2400" dirty="0"/>
              <a:t>Case 3: If there are many null records in your column and that column also plays a vital role in the analysis then try to fill those records accordingly. For this you can substitute the Null values using central tendencies like median or interpolation values, etc. Further for text you can fill those with a text that is uniform like “None” or “Not interested”, “Others”, etc.</a:t>
            </a:r>
          </a:p>
        </p:txBody>
      </p:sp>
      <p:pic>
        <p:nvPicPr>
          <p:cNvPr id="12" name="Picture 11" descr="A person in a blue suit&#10;&#10;Description automatically generated">
            <a:extLst>
              <a:ext uri="{FF2B5EF4-FFF2-40B4-BE49-F238E27FC236}">
                <a16:creationId xmlns:a16="http://schemas.microsoft.com/office/drawing/2014/main" id="{964A57C8-FD8C-7B7E-BA7B-4CA714985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237134" y="5951574"/>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A blue circle with white letters on it&#10;&#10;Description automatically generated">
            <a:extLst>
              <a:ext uri="{FF2B5EF4-FFF2-40B4-BE49-F238E27FC236}">
                <a16:creationId xmlns:a16="http://schemas.microsoft.com/office/drawing/2014/main" id="{458D11DD-BBD7-5BEB-D39C-16627544955C}"/>
              </a:ext>
            </a:extLst>
          </p:cNvPr>
          <p:cNvPicPr>
            <a:picLocks noChangeAspect="1"/>
          </p:cNvPicPr>
          <p:nvPr/>
        </p:nvPicPr>
        <p:blipFill rotWithShape="1">
          <a:blip r:embed="rId3">
            <a:extLst>
              <a:ext uri="{28A0092B-C50C-407E-A947-70E740481C1C}">
                <a14:useLocalDpi xmlns:a14="http://schemas.microsoft.com/office/drawing/2010/main" val="0"/>
              </a:ext>
            </a:extLst>
          </a:blip>
          <a:srcRect l="28778" t="29586" r="27937" b="28122"/>
          <a:stretch/>
        </p:blipFill>
        <p:spPr>
          <a:xfrm>
            <a:off x="799386" y="6065990"/>
            <a:ext cx="367139" cy="358723"/>
          </a:xfrm>
          <a:prstGeom prst="ellipse">
            <a:avLst/>
          </a:prstGeom>
        </p:spPr>
      </p:pic>
      <p:sp>
        <p:nvSpPr>
          <p:cNvPr id="14" name="TextBox 13">
            <a:extLst>
              <a:ext uri="{FF2B5EF4-FFF2-40B4-BE49-F238E27FC236}">
                <a16:creationId xmlns:a16="http://schemas.microsoft.com/office/drawing/2014/main" id="{F7716F08-FA16-6737-9F9F-6904270735FE}"/>
              </a:ext>
            </a:extLst>
          </p:cNvPr>
          <p:cNvSpPr txBox="1"/>
          <p:nvPr/>
        </p:nvSpPr>
        <p:spPr>
          <a:xfrm>
            <a:off x="1166525" y="5892800"/>
            <a:ext cx="2174240" cy="646331"/>
          </a:xfrm>
          <a:prstGeom prst="rect">
            <a:avLst/>
          </a:prstGeom>
          <a:noFill/>
        </p:spPr>
        <p:txBody>
          <a:bodyPr wrap="square" rtlCol="0">
            <a:spAutoFit/>
          </a:bodyPr>
          <a:lstStyle/>
          <a:p>
            <a:r>
              <a:rPr lang="en-IN" dirty="0">
                <a:hlinkClick r:id="rId4"/>
              </a:rPr>
              <a:t>https://shorturl.at/gGKOT</a:t>
            </a:r>
            <a:endParaRPr lang="en-IN" dirty="0"/>
          </a:p>
        </p:txBody>
      </p:sp>
    </p:spTree>
    <p:extLst>
      <p:ext uri="{BB962C8B-B14F-4D97-AF65-F5344CB8AC3E}">
        <p14:creationId xmlns:p14="http://schemas.microsoft.com/office/powerpoint/2010/main" val="62894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DC4F40-AA93-E206-E353-AE43A71D4F2C}"/>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chemeClr val="tx2"/>
                </a:solidFill>
                <a:latin typeface="+mj-lt"/>
                <a:ea typeface="+mj-ea"/>
                <a:cs typeface="+mj-cs"/>
              </a:rPr>
              <a:t>Thank you </a:t>
            </a:r>
          </a:p>
        </p:txBody>
      </p:sp>
      <p:pic>
        <p:nvPicPr>
          <p:cNvPr id="6" name="Graphic 5" descr="Handshake">
            <a:extLst>
              <a:ext uri="{FF2B5EF4-FFF2-40B4-BE49-F238E27FC236}">
                <a16:creationId xmlns:a16="http://schemas.microsoft.com/office/drawing/2014/main" id="{B2756CC0-500F-F729-AF64-38EF5B6401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9"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person in a blue suit&#10;&#10;Description automatically generated">
            <a:extLst>
              <a:ext uri="{FF2B5EF4-FFF2-40B4-BE49-F238E27FC236}">
                <a16:creationId xmlns:a16="http://schemas.microsoft.com/office/drawing/2014/main" id="{A8A77AE9-3B52-0103-3FEA-F1E5F7ADF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237134" y="5951574"/>
            <a:ext cx="562252" cy="5875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descr="A blue circle with white letters on it&#10;&#10;Description automatically generated">
            <a:extLst>
              <a:ext uri="{FF2B5EF4-FFF2-40B4-BE49-F238E27FC236}">
                <a16:creationId xmlns:a16="http://schemas.microsoft.com/office/drawing/2014/main" id="{1CA25DFA-A456-2601-1BF2-0548B480F3BE}"/>
              </a:ext>
            </a:extLst>
          </p:cNvPr>
          <p:cNvPicPr>
            <a:picLocks noChangeAspect="1"/>
          </p:cNvPicPr>
          <p:nvPr/>
        </p:nvPicPr>
        <p:blipFill rotWithShape="1">
          <a:blip r:embed="rId5">
            <a:extLst>
              <a:ext uri="{28A0092B-C50C-407E-A947-70E740481C1C}">
                <a14:useLocalDpi xmlns:a14="http://schemas.microsoft.com/office/drawing/2010/main" val="0"/>
              </a:ext>
            </a:extLst>
          </a:blip>
          <a:srcRect l="28778" t="29586" r="27937" b="28122"/>
          <a:stretch/>
        </p:blipFill>
        <p:spPr>
          <a:xfrm>
            <a:off x="799386" y="6065990"/>
            <a:ext cx="367139" cy="358723"/>
          </a:xfrm>
          <a:prstGeom prst="ellipse">
            <a:avLst/>
          </a:prstGeom>
        </p:spPr>
      </p:pic>
      <p:sp>
        <p:nvSpPr>
          <p:cNvPr id="5" name="TextBox 4">
            <a:extLst>
              <a:ext uri="{FF2B5EF4-FFF2-40B4-BE49-F238E27FC236}">
                <a16:creationId xmlns:a16="http://schemas.microsoft.com/office/drawing/2014/main" id="{45B44930-6A92-780F-BB45-CF095CA29620}"/>
              </a:ext>
            </a:extLst>
          </p:cNvPr>
          <p:cNvSpPr txBox="1"/>
          <p:nvPr/>
        </p:nvSpPr>
        <p:spPr>
          <a:xfrm>
            <a:off x="1166525" y="5892800"/>
            <a:ext cx="2174240" cy="646331"/>
          </a:xfrm>
          <a:prstGeom prst="rect">
            <a:avLst/>
          </a:prstGeom>
          <a:noFill/>
        </p:spPr>
        <p:txBody>
          <a:bodyPr wrap="square" rtlCol="0">
            <a:spAutoFit/>
          </a:bodyPr>
          <a:lstStyle/>
          <a:p>
            <a:r>
              <a:rPr lang="en-IN" dirty="0">
                <a:hlinkClick r:id="rId6"/>
              </a:rPr>
              <a:t>https://shorturl.at/gGKOT</a:t>
            </a:r>
            <a:endParaRPr lang="en-IN" dirty="0"/>
          </a:p>
        </p:txBody>
      </p:sp>
    </p:spTree>
    <p:extLst>
      <p:ext uri="{BB962C8B-B14F-4D97-AF65-F5344CB8AC3E}">
        <p14:creationId xmlns:p14="http://schemas.microsoft.com/office/powerpoint/2010/main" val="111185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273</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Kumar</dc:creator>
  <cp:lastModifiedBy>Chandan Kumar</cp:lastModifiedBy>
  <cp:revision>6</cp:revision>
  <dcterms:created xsi:type="dcterms:W3CDTF">2023-09-06T11:48:35Z</dcterms:created>
  <dcterms:modified xsi:type="dcterms:W3CDTF">2023-09-17T11:56:34Z</dcterms:modified>
</cp:coreProperties>
</file>