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3" r:id="rId5"/>
    <p:sldId id="294" r:id="rId6"/>
    <p:sldId id="296" r:id="rId7"/>
    <p:sldId id="297"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7" d="100"/>
          <a:sy n="77" d="100"/>
        </p:scale>
        <p:origin x="883" y="18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12/16/2024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8357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12/16/2024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12/16/2024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12/16/2024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12/16/2024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12/16/2024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12/16/2024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12/16/2024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12/16/2024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12/16/2024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12/16/2024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12/16/2024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12/16/2024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AI GLOB PROJECT-1 or 2</a:t>
            </a:r>
            <a:endParaRPr lang="en-IN" sz="4000" b="1" dirty="0">
              <a:solidFill>
                <a:schemeClr val="tx2"/>
              </a:solidFill>
              <a:latin typeface="Garamond" panose="02020404030301010803" pitchFamily="18" charset="0"/>
            </a:endParaRPr>
          </a:p>
        </p:txBody>
      </p:sp>
      <p:sp>
        <p:nvSpPr>
          <p:cNvPr id="2" name="Rectangle 1">
            <a:extLst>
              <a:ext uri="{FF2B5EF4-FFF2-40B4-BE49-F238E27FC236}">
                <a16:creationId xmlns:a16="http://schemas.microsoft.com/office/drawing/2014/main" id="{8A32BC8E-9B10-B7B2-D50F-4090FA513684}"/>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6" name="Picture 5">
            <a:extLst>
              <a:ext uri="{FF2B5EF4-FFF2-40B4-BE49-F238E27FC236}">
                <a16:creationId xmlns:a16="http://schemas.microsoft.com/office/drawing/2014/main" id="{166E6F12-9FFC-0205-00B0-647CE507E545}"/>
              </a:ext>
            </a:extLst>
          </p:cNvPr>
          <p:cNvPicPr>
            <a:picLocks noChangeAspect="1"/>
          </p:cNvPicPr>
          <p:nvPr/>
        </p:nvPicPr>
        <p:blipFill>
          <a:blip r:embed="rId2"/>
          <a:stretch>
            <a:fillRect/>
          </a:stretch>
        </p:blipFill>
        <p:spPr>
          <a:xfrm>
            <a:off x="66215" y="65170"/>
            <a:ext cx="1166228" cy="1130423"/>
          </a:xfrm>
          <a:prstGeom prst="rect">
            <a:avLst/>
          </a:prstGeom>
        </p:spPr>
      </p:pic>
      <p:sp>
        <p:nvSpPr>
          <p:cNvPr id="5" name="TextBox 4">
            <a:extLst>
              <a:ext uri="{FF2B5EF4-FFF2-40B4-BE49-F238E27FC236}">
                <a16:creationId xmlns:a16="http://schemas.microsoft.com/office/drawing/2014/main" id="{F258AB8E-8742-12A4-D348-E0BFCF0D1D60}"/>
              </a:ext>
            </a:extLst>
          </p:cNvPr>
          <p:cNvSpPr txBox="1"/>
          <p:nvPr/>
        </p:nvSpPr>
        <p:spPr>
          <a:xfrm>
            <a:off x="359471" y="2070738"/>
            <a:ext cx="6097656" cy="3330399"/>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800" b="1" dirty="0">
                <a:latin typeface="Arial" panose="020B0604020202020204" pitchFamily="34" charset="0"/>
                <a:cs typeface="Arial" panose="020B0604020202020204" pitchFamily="34" charset="0"/>
              </a:rPr>
              <a:t>Domain: Machine Learning</a:t>
            </a:r>
          </a:p>
          <a:p>
            <a:pPr marL="285750" indent="-285750" algn="just">
              <a:lnSpc>
                <a:spcPct val="200000"/>
              </a:lnSpc>
              <a:buFont typeface="Arial" panose="020B0604020202020204" pitchFamily="34" charset="0"/>
              <a:buChar char="•"/>
            </a:pPr>
            <a:r>
              <a:rPr lang="en-US" sz="1800" b="1" dirty="0">
                <a:latin typeface="Arial" panose="020B0604020202020204" pitchFamily="34" charset="0"/>
                <a:cs typeface="Arial" panose="020B0604020202020204" pitchFamily="34" charset="0"/>
              </a:rPr>
              <a:t>Category- Software</a:t>
            </a:r>
          </a:p>
          <a:p>
            <a:pPr marL="285750" indent="-285750" algn="just">
              <a:lnSpc>
                <a:spcPct val="200000"/>
              </a:lnSpc>
              <a:buFont typeface="Arial" panose="020B0604020202020204" pitchFamily="34" charset="0"/>
              <a:buChar char="•"/>
            </a:pPr>
            <a:r>
              <a:rPr lang="en-US" sz="1800" b="1" dirty="0">
                <a:latin typeface="Arial" panose="020B0604020202020204" pitchFamily="34" charset="0"/>
                <a:cs typeface="Arial" panose="020B0604020202020204" pitchFamily="34" charset="0"/>
              </a:rPr>
              <a:t>Batch ID- 6</a:t>
            </a:r>
          </a:p>
          <a:p>
            <a:pPr algn="just">
              <a:lnSpc>
                <a:spcPct val="200000"/>
              </a:lnSpc>
            </a:pPr>
            <a:r>
              <a:rPr lang="en-US" sz="1800" b="1" dirty="0">
                <a:latin typeface="Arial" panose="020B0604020202020204" pitchFamily="34" charset="0"/>
                <a:cs typeface="Arial" panose="020B0604020202020204" pitchFamily="34" charset="0"/>
              </a:rPr>
              <a:t>M. </a:t>
            </a:r>
            <a:r>
              <a:rPr lang="en-US" sz="1800" b="1" dirty="0" err="1">
                <a:latin typeface="Arial" panose="020B0604020202020204" pitchFamily="34" charset="0"/>
                <a:cs typeface="Arial" panose="020B0604020202020204" pitchFamily="34" charset="0"/>
              </a:rPr>
              <a:t>Gnan</a:t>
            </a:r>
            <a:r>
              <a:rPr lang="en-US" sz="1800" b="1" dirty="0">
                <a:latin typeface="Arial" panose="020B0604020202020204" pitchFamily="34" charset="0"/>
                <a:cs typeface="Arial" panose="020B0604020202020204" pitchFamily="34" charset="0"/>
              </a:rPr>
              <a:t> Vivek (22241A3234)</a:t>
            </a:r>
          </a:p>
          <a:p>
            <a:pPr algn="just">
              <a:lnSpc>
                <a:spcPct val="200000"/>
              </a:lnSpc>
            </a:pPr>
            <a:r>
              <a:rPr lang="en-US" sz="1800" b="1" dirty="0">
                <a:latin typeface="Arial" panose="020B0604020202020204" pitchFamily="34" charset="0"/>
                <a:cs typeface="Arial" panose="020B0604020202020204" pitchFamily="34" charset="0"/>
              </a:rPr>
              <a:t>K. </a:t>
            </a:r>
            <a:r>
              <a:rPr lang="en-US" sz="1800" b="1" dirty="0" err="1">
                <a:latin typeface="Arial" panose="020B0604020202020204" pitchFamily="34" charset="0"/>
                <a:cs typeface="Arial" panose="020B0604020202020204" pitchFamily="34" charset="0"/>
              </a:rPr>
              <a:t>Chandransh</a:t>
            </a:r>
            <a:r>
              <a:rPr lang="en-US" sz="1800" b="1" dirty="0">
                <a:latin typeface="Arial" panose="020B0604020202020204" pitchFamily="34" charset="0"/>
                <a:cs typeface="Arial" panose="020B0604020202020204" pitchFamily="34" charset="0"/>
              </a:rPr>
              <a:t>(22241A3225)</a:t>
            </a:r>
          </a:p>
          <a:p>
            <a:pPr algn="just">
              <a:lnSpc>
                <a:spcPct val="200000"/>
              </a:lnSpc>
            </a:pPr>
            <a:r>
              <a:rPr lang="en-US" sz="1800" b="1" dirty="0">
                <a:latin typeface="Arial" panose="020B0604020202020204" pitchFamily="34" charset="0"/>
                <a:cs typeface="Arial" panose="020B0604020202020204" pitchFamily="34" charset="0"/>
              </a:rPr>
              <a:t>A. Naren Chandra Goud (22241A3201)</a:t>
            </a:r>
            <a:endParaRPr lang="en-IN" sz="18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0FF1914-FA9E-132B-20D4-25EE0A885B52}"/>
              </a:ext>
            </a:extLst>
          </p:cNvPr>
          <p:cNvSpPr txBox="1"/>
          <p:nvPr/>
        </p:nvSpPr>
        <p:spPr>
          <a:xfrm>
            <a:off x="1245686" y="1022530"/>
            <a:ext cx="9723755" cy="523220"/>
          </a:xfrm>
          <a:prstGeom prst="rect">
            <a:avLst/>
          </a:prstGeom>
          <a:noFill/>
        </p:spPr>
        <p:txBody>
          <a:bodyPr wrap="square">
            <a:spAutoFit/>
          </a:bodyPr>
          <a:lstStyle/>
          <a:p>
            <a:r>
              <a:rPr lang="en-IN" sz="2800" b="1" dirty="0">
                <a:latin typeface="Bell MT" panose="02020503060305020303" pitchFamily="18" charset="0"/>
              </a:rPr>
              <a:t>Gender bias in graduate admissions using UCB Admissions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763800" y="397805"/>
            <a:ext cx="10972800" cy="1143000"/>
          </a:xfrm>
        </p:spPr>
        <p:txBody>
          <a:bodyPr/>
          <a:lstStyle/>
          <a:p>
            <a:pPr eaLnBrk="1" hangingPunct="1"/>
            <a:r>
              <a:rPr lang="en-IN" sz="3600" b="1" dirty="0">
                <a:latin typeface="Bell MT" panose="02020503060305020303" pitchFamily="18" charset="0"/>
              </a:rPr>
              <a:t>Gender bias in graduate admissions using UCB Admissions </a:t>
            </a:r>
            <a:br>
              <a:rPr lang="en-IN" sz="3600" b="1" dirty="0">
                <a:latin typeface="Bell MT" panose="02020503060305020303" pitchFamily="18" charset="0"/>
              </a:rPr>
            </a:b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154200" y="1886017"/>
            <a:ext cx="12191999" cy="4031873"/>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a:t>
            </a:r>
          </a:p>
          <a:p>
            <a:pPr marL="342900" indent="-342900">
              <a:buFont typeface="Wingdings" panose="05000000000000000000" pitchFamily="2" charset="2"/>
              <a:buChar char="v"/>
            </a:pPr>
            <a:r>
              <a:rPr lang="en-US" sz="2800" dirty="0"/>
              <a:t>Provide a comprehensive analysis of gender bias in graduate admissions using the UCB Admissions dataset. Enable data-driven insights for university administrators, policymakers, and researchers. Offer statistical and visual analysis of admission metrics: gender-based admission rates, department-level trends, and overall biases. Investigate critical factors like Simpson’s Paradox and predictors of admission outcomes. Deliver actionable recommendations to ensure fairness, transparency, and equitable opportunities in the admissions process.</a:t>
            </a:r>
            <a:endParaRPr lang="en-US" sz="2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2" name="Rectangle 1">
            <a:extLst>
              <a:ext uri="{FF2B5EF4-FFF2-40B4-BE49-F238E27FC236}">
                <a16:creationId xmlns:a16="http://schemas.microsoft.com/office/drawing/2014/main" id="{D01DA7AA-BC48-C8B0-6517-02FFA2E29ADE}"/>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3" name="Picture 2">
            <a:extLst>
              <a:ext uri="{FF2B5EF4-FFF2-40B4-BE49-F238E27FC236}">
                <a16:creationId xmlns:a16="http://schemas.microsoft.com/office/drawing/2014/main" id="{060C70A5-147E-25F5-8192-1A1764474F18}"/>
              </a:ext>
            </a:extLst>
          </p:cNvPr>
          <p:cNvPicPr>
            <a:picLocks noChangeAspect="1"/>
          </p:cNvPicPr>
          <p:nvPr/>
        </p:nvPicPr>
        <p:blipFill>
          <a:blip r:embed="rId3"/>
          <a:stretch>
            <a:fillRect/>
          </a:stretch>
        </p:blipFill>
        <p:spPr>
          <a:xfrm>
            <a:off x="66215" y="65170"/>
            <a:ext cx="1166228" cy="11304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09600" y="136522"/>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927643" y="1201851"/>
            <a:ext cx="9385300" cy="5755422"/>
          </a:xfrm>
          <a:prstGeom prst="rect">
            <a:avLst/>
          </a:prstGeom>
          <a:noFill/>
          <a:ln w="9525">
            <a:noFill/>
            <a:miter lim="800000"/>
            <a:headEnd/>
            <a:tailEnd/>
          </a:ln>
        </p:spPr>
        <p:txBody>
          <a:bodyPr wrap="square">
            <a:spAutoFit/>
          </a:bodyPr>
          <a:lstStyle/>
          <a:p>
            <a:pPr>
              <a:buFont typeface="Arial" panose="020B0604020202020204" pitchFamily="34" charset="0"/>
              <a:buChar char="•"/>
            </a:pPr>
            <a:r>
              <a:rPr lang="en-IN" sz="2800" b="1" dirty="0"/>
              <a:t>Programming Language</a:t>
            </a:r>
            <a:r>
              <a:rPr lang="en-IN" sz="2800" dirty="0"/>
              <a:t>: R</a:t>
            </a:r>
          </a:p>
          <a:p>
            <a:pPr>
              <a:buFont typeface="Arial" panose="020B0604020202020204" pitchFamily="34" charset="0"/>
              <a:buChar char="•"/>
            </a:pPr>
            <a:r>
              <a:rPr lang="en-IN" sz="2800" b="1" dirty="0"/>
              <a:t>Libraries</a:t>
            </a:r>
            <a:r>
              <a:rPr lang="en-IN" sz="2800" dirty="0"/>
              <a:t>: ggplot2 (visualization), </a:t>
            </a:r>
            <a:r>
              <a:rPr lang="en-IN" sz="2800" dirty="0" err="1"/>
              <a:t>dplyr</a:t>
            </a:r>
            <a:r>
              <a:rPr lang="en-IN" sz="2800" dirty="0"/>
              <a:t> (data manipulation), </a:t>
            </a:r>
            <a:r>
              <a:rPr lang="en-IN" sz="2800" dirty="0" err="1"/>
              <a:t>vcd</a:t>
            </a:r>
            <a:r>
              <a:rPr lang="en-IN" sz="2800" dirty="0"/>
              <a:t> (categorical data analysis), caret (</a:t>
            </a:r>
            <a:r>
              <a:rPr lang="en-IN" sz="2800" dirty="0" err="1"/>
              <a:t>modeling</a:t>
            </a:r>
            <a:r>
              <a:rPr lang="en-IN" sz="2800" dirty="0"/>
              <a:t>)</a:t>
            </a:r>
          </a:p>
          <a:p>
            <a:pPr>
              <a:buFont typeface="Arial" panose="020B0604020202020204" pitchFamily="34" charset="0"/>
              <a:buChar char="•"/>
            </a:pPr>
            <a:r>
              <a:rPr lang="en-IN" sz="2800" b="1" dirty="0"/>
              <a:t>Tools</a:t>
            </a:r>
            <a:r>
              <a:rPr lang="en-IN" sz="2800" dirty="0"/>
              <a:t>: RStudio, Git/GitHub for version control</a:t>
            </a:r>
          </a:p>
          <a:p>
            <a:pPr>
              <a:buFont typeface="Arial" panose="020B0604020202020204" pitchFamily="34" charset="0"/>
              <a:buChar char="•"/>
            </a:pPr>
            <a:r>
              <a:rPr lang="en-IN" sz="2800" b="1" dirty="0"/>
              <a:t>Hardware</a:t>
            </a:r>
            <a:r>
              <a:rPr lang="en-IN" sz="2800" dirty="0"/>
              <a:t>: Standard system (Intel i5, 8GB RAM)</a:t>
            </a:r>
          </a:p>
          <a:p>
            <a:r>
              <a:rPr lang="en-US" sz="2800" b="1" dirty="0"/>
              <a:t>Methodologies</a:t>
            </a:r>
          </a:p>
          <a:p>
            <a:pPr>
              <a:buFont typeface="+mj-lt"/>
              <a:buAutoNum type="arabicPeriod"/>
            </a:pPr>
            <a:r>
              <a:rPr lang="en-US" b="1" dirty="0"/>
              <a:t>Data Preparation</a:t>
            </a:r>
            <a:r>
              <a:rPr lang="en-US" dirty="0"/>
              <a:t>: Load, clean, and convert the </a:t>
            </a:r>
            <a:r>
              <a:rPr lang="en-US" dirty="0" err="1"/>
              <a:t>UCBAdmissions</a:t>
            </a:r>
            <a:r>
              <a:rPr lang="en-US" dirty="0"/>
              <a:t> dataset into a data frame.</a:t>
            </a:r>
          </a:p>
          <a:p>
            <a:pPr>
              <a:buFont typeface="+mj-lt"/>
              <a:buAutoNum type="arabicPeriod"/>
            </a:pPr>
            <a:r>
              <a:rPr lang="en-US" b="1" dirty="0"/>
              <a:t>Exploratory Data Analysis (EDA)</a:t>
            </a:r>
            <a:r>
              <a:rPr lang="en-US" dirty="0"/>
              <a:t>: Visualize admission trends by gender and department using bar and mosaic plots.</a:t>
            </a:r>
          </a:p>
          <a:p>
            <a:pPr>
              <a:buFont typeface="+mj-lt"/>
              <a:buAutoNum type="arabicPeriod"/>
            </a:pPr>
            <a:r>
              <a:rPr lang="en-US" b="1" dirty="0"/>
              <a:t>Statistical Testing</a:t>
            </a:r>
            <a:r>
              <a:rPr lang="en-US" dirty="0"/>
              <a:t>: Perform chi-square tests to identify gender bias and analyze Simpson’s Paradox.</a:t>
            </a:r>
          </a:p>
          <a:p>
            <a:pPr>
              <a:buFont typeface="+mj-lt"/>
              <a:buAutoNum type="arabicPeriod"/>
            </a:pPr>
            <a:r>
              <a:rPr lang="en-US" b="1" dirty="0"/>
              <a:t>Modeling</a:t>
            </a:r>
            <a:r>
              <a:rPr lang="en-US" dirty="0"/>
              <a:t>: Apply logistic regression to predict admission probabilities based on gender and department.</a:t>
            </a:r>
          </a:p>
          <a:p>
            <a:pPr>
              <a:buFont typeface="+mj-lt"/>
              <a:buAutoNum type="arabicPeriod"/>
            </a:pPr>
            <a:r>
              <a:rPr lang="en-US" b="1" dirty="0"/>
              <a:t>Insights and Recommendations</a:t>
            </a:r>
            <a:r>
              <a:rPr lang="en-US" dirty="0"/>
              <a:t>: Summarize findings and propose solutions to ensure fairness in admissions</a:t>
            </a:r>
            <a:r>
              <a:rPr lang="en-US" sz="2800" dirty="0"/>
              <a:t>.</a:t>
            </a:r>
          </a:p>
          <a:p>
            <a:endParaRPr lang="en-IN" sz="2800" dirty="0"/>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2" name="Rectangle 1">
            <a:extLst>
              <a:ext uri="{FF2B5EF4-FFF2-40B4-BE49-F238E27FC236}">
                <a16:creationId xmlns:a16="http://schemas.microsoft.com/office/drawing/2014/main" id="{7E8EFF42-A686-5BA3-C3F8-62CC7C87C455}"/>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3" name="Picture 2">
            <a:extLst>
              <a:ext uri="{FF2B5EF4-FFF2-40B4-BE49-F238E27FC236}">
                <a16:creationId xmlns:a16="http://schemas.microsoft.com/office/drawing/2014/main" id="{0FA6748D-FEFF-43B5-D0AA-2FA3C564CDA1}"/>
              </a:ext>
            </a:extLst>
          </p:cNvPr>
          <p:cNvPicPr>
            <a:picLocks noChangeAspect="1"/>
          </p:cNvPicPr>
          <p:nvPr/>
        </p:nvPicPr>
        <p:blipFill>
          <a:blip r:embed="rId3"/>
          <a:stretch>
            <a:fillRect/>
          </a:stretch>
        </p:blipFill>
        <p:spPr>
          <a:xfrm>
            <a:off x="66215" y="65170"/>
            <a:ext cx="1166228" cy="11304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49329" y="52593"/>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232443" y="998704"/>
            <a:ext cx="9385300" cy="4832092"/>
          </a:xfrm>
          <a:prstGeom prst="rect">
            <a:avLst/>
          </a:prstGeom>
          <a:noFill/>
          <a:ln w="9525">
            <a:noFill/>
            <a:miter lim="800000"/>
            <a:headEnd/>
            <a:tailEnd/>
          </a:ln>
        </p:spPr>
        <p:txBody>
          <a:bodyPr wrap="square">
            <a:spAutoFit/>
          </a:bodyPr>
          <a:lstStyle/>
          <a:p>
            <a:r>
              <a:rPr lang="en-US" sz="2800" b="1" dirty="0"/>
              <a:t>Feasibility</a:t>
            </a:r>
          </a:p>
          <a:p>
            <a:r>
              <a:rPr lang="en-US" sz="2800" dirty="0"/>
              <a:t>The project is feasible due to the availability of the </a:t>
            </a:r>
            <a:r>
              <a:rPr lang="en-US" sz="2800" dirty="0" err="1"/>
              <a:t>UCBAdmissions</a:t>
            </a:r>
            <a:r>
              <a:rPr lang="en-US" sz="2800" dirty="0"/>
              <a:t> dataset and the use of R for analysis, which requires minimal computational resources and is straightforward to implement.</a:t>
            </a:r>
          </a:p>
          <a:p>
            <a:r>
              <a:rPr lang="en-US" sz="2800" b="1" dirty="0"/>
              <a:t>Viability</a:t>
            </a:r>
          </a:p>
          <a:p>
            <a:r>
              <a:rPr lang="en-US" sz="2800" dirty="0"/>
              <a:t>The project is viable as it addresses gender bias in admissions, providing valuable insights for improving fairness. It has practical applications and can be extended to other datasets or institutions.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2" name="Rectangle 1">
            <a:extLst>
              <a:ext uri="{FF2B5EF4-FFF2-40B4-BE49-F238E27FC236}">
                <a16:creationId xmlns:a16="http://schemas.microsoft.com/office/drawing/2014/main" id="{ED42D034-2E98-6CDC-2356-E7516B24C5B6}"/>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3" name="Picture 2">
            <a:extLst>
              <a:ext uri="{FF2B5EF4-FFF2-40B4-BE49-F238E27FC236}">
                <a16:creationId xmlns:a16="http://schemas.microsoft.com/office/drawing/2014/main" id="{0918D84F-0A3A-8C32-4F8C-161F770FF57A}"/>
              </a:ext>
            </a:extLst>
          </p:cNvPr>
          <p:cNvPicPr>
            <a:picLocks noChangeAspect="1"/>
          </p:cNvPicPr>
          <p:nvPr/>
        </p:nvPicPr>
        <p:blipFill>
          <a:blip r:embed="rId3"/>
          <a:stretch>
            <a:fillRect/>
          </a:stretch>
        </p:blipFill>
        <p:spPr>
          <a:xfrm>
            <a:off x="66215" y="65170"/>
            <a:ext cx="1166228" cy="1130423"/>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09600" y="150123"/>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036983" y="1359131"/>
            <a:ext cx="9385300" cy="4832092"/>
          </a:xfrm>
          <a:prstGeom prst="rect">
            <a:avLst/>
          </a:prstGeom>
          <a:noFill/>
          <a:ln w="9525">
            <a:noFill/>
            <a:miter lim="800000"/>
            <a:headEnd/>
            <a:tailEnd/>
          </a:ln>
        </p:spPr>
        <p:txBody>
          <a:bodyPr wrap="square">
            <a:spAutoFit/>
          </a:bodyPr>
          <a:lstStyle/>
          <a:p>
            <a:r>
              <a:rPr lang="en-US" sz="2800" b="1" dirty="0"/>
              <a:t>Potential Impact</a:t>
            </a:r>
          </a:p>
          <a:p>
            <a:r>
              <a:rPr lang="en-US" sz="2800" dirty="0"/>
              <a:t>The project can influence university policies, promoting fairer and more transparent admission practices, benefiting administrators, policymakers, and students.</a:t>
            </a:r>
          </a:p>
          <a:p>
            <a:r>
              <a:rPr lang="en-US" sz="2800" b="1" dirty="0"/>
              <a:t>Benefits</a:t>
            </a:r>
          </a:p>
          <a:p>
            <a:pPr>
              <a:buFont typeface="Arial" panose="020B0604020202020204" pitchFamily="34" charset="0"/>
              <a:buChar char="•"/>
            </a:pPr>
            <a:r>
              <a:rPr lang="en-US" sz="2800" b="1" dirty="0"/>
              <a:t>Social</a:t>
            </a:r>
            <a:r>
              <a:rPr lang="en-US" sz="2800" dirty="0"/>
              <a:t>: Promotes gender equality in education.</a:t>
            </a:r>
          </a:p>
          <a:p>
            <a:pPr>
              <a:buFont typeface="Arial" panose="020B0604020202020204" pitchFamily="34" charset="0"/>
              <a:buChar char="•"/>
            </a:pPr>
            <a:r>
              <a:rPr lang="en-US" sz="2800" b="1" dirty="0"/>
              <a:t>Economic</a:t>
            </a:r>
            <a:r>
              <a:rPr lang="en-US" sz="2800" dirty="0"/>
              <a:t>: Increases diversity, improving institutional reputation and retention.</a:t>
            </a:r>
          </a:p>
          <a:p>
            <a:pPr>
              <a:buFont typeface="Arial" panose="020B0604020202020204" pitchFamily="34" charset="0"/>
              <a:buChar char="•"/>
            </a:pPr>
            <a:r>
              <a:rPr lang="en-US" sz="2800" b="1" dirty="0"/>
              <a:t>Environmental</a:t>
            </a:r>
            <a:r>
              <a:rPr lang="en-US" sz="2800" dirty="0"/>
              <a:t>: Supports a balanced academic environment, fostering innovation.</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8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2" name="Rectangle 1">
            <a:extLst>
              <a:ext uri="{FF2B5EF4-FFF2-40B4-BE49-F238E27FC236}">
                <a16:creationId xmlns:a16="http://schemas.microsoft.com/office/drawing/2014/main" id="{493205A6-A04E-5B32-19F0-BB1ECF0700A4}"/>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3" name="Picture 2">
            <a:extLst>
              <a:ext uri="{FF2B5EF4-FFF2-40B4-BE49-F238E27FC236}">
                <a16:creationId xmlns:a16="http://schemas.microsoft.com/office/drawing/2014/main" id="{38E5817C-C88B-D3FB-F284-4E958AB8AAB0}"/>
              </a:ext>
            </a:extLst>
          </p:cNvPr>
          <p:cNvPicPr>
            <a:picLocks noChangeAspect="1"/>
          </p:cNvPicPr>
          <p:nvPr/>
        </p:nvPicPr>
        <p:blipFill>
          <a:blip r:embed="rId3"/>
          <a:stretch>
            <a:fillRect/>
          </a:stretch>
        </p:blipFill>
        <p:spPr>
          <a:xfrm>
            <a:off x="66215" y="65170"/>
            <a:ext cx="1166228" cy="1130423"/>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600" y="136522"/>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2" name="Picture 1">
            <a:extLst>
              <a:ext uri="{FF2B5EF4-FFF2-40B4-BE49-F238E27FC236}">
                <a16:creationId xmlns:a16="http://schemas.microsoft.com/office/drawing/2014/main" id="{542FCA96-713B-C731-A3F6-DF2B0CA14911}"/>
              </a:ext>
            </a:extLst>
          </p:cNvPr>
          <p:cNvPicPr>
            <a:picLocks noChangeAspect="1"/>
          </p:cNvPicPr>
          <p:nvPr/>
        </p:nvPicPr>
        <p:blipFill>
          <a:blip r:embed="rId3"/>
          <a:stretch>
            <a:fillRect/>
          </a:stretch>
        </p:blipFill>
        <p:spPr>
          <a:xfrm>
            <a:off x="66215" y="65170"/>
            <a:ext cx="1166228" cy="1130423"/>
          </a:xfrm>
          <a:prstGeom prst="rect">
            <a:avLst/>
          </a:prstGeom>
        </p:spPr>
      </p:pic>
      <p:sp>
        <p:nvSpPr>
          <p:cNvPr id="30" name="Rectangle 26">
            <a:extLst>
              <a:ext uri="{FF2B5EF4-FFF2-40B4-BE49-F238E27FC236}">
                <a16:creationId xmlns:a16="http://schemas.microsoft.com/office/drawing/2014/main" id="{E569A039-EFED-F9FA-1366-A2B60BC7949F}"/>
              </a:ext>
            </a:extLst>
          </p:cNvPr>
          <p:cNvSpPr>
            <a:spLocks noChangeArrowheads="1"/>
          </p:cNvSpPr>
          <p:nvPr/>
        </p:nvSpPr>
        <p:spPr bwMode="auto">
          <a:xfrm>
            <a:off x="609600" y="-4763781"/>
            <a:ext cx="11366317" cy="100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err="1">
                <a:ln>
                  <a:noFill/>
                </a:ln>
                <a:solidFill>
                  <a:schemeClr val="tx1"/>
                </a:solidFill>
                <a:effectLst/>
                <a:latin typeface="Arial" panose="020B0604020202020204" pitchFamily="34" charset="0"/>
              </a:rPr>
              <a:t>UCBAdmissions</a:t>
            </a:r>
            <a:r>
              <a:rPr kumimoji="0" lang="en-US" altLang="en-US" sz="1800" b="1" i="0" u="none" strike="noStrike" cap="none" normalizeH="0" baseline="0" dirty="0">
                <a:ln>
                  <a:noFill/>
                </a:ln>
                <a:solidFill>
                  <a:schemeClr val="tx1"/>
                </a:solidFill>
                <a:effectLst/>
                <a:latin typeface="Arial" panose="020B0604020202020204" pitchFamily="34" charset="0"/>
              </a:rPr>
              <a:t> Dataset</a:t>
            </a:r>
            <a:r>
              <a:rPr kumimoji="0" lang="en-US" altLang="en-US" sz="1800" b="0" i="0" u="none" strike="noStrike" cap="none" normalizeH="0" baseline="0" dirty="0">
                <a:ln>
                  <a:noFill/>
                </a:ln>
                <a:solidFill>
                  <a:schemeClr val="tx1"/>
                </a:solidFill>
                <a:effectLst/>
                <a:latin typeface="Arial" panose="020B0604020202020204" pitchFamily="34" charset="0"/>
              </a:rPr>
              <a:t>: Available in R's built-in datasets.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 Documentation: </a:t>
            </a:r>
            <a:r>
              <a:rPr kumimoji="0" lang="en-US" altLang="en-US" sz="1800" b="0" i="0" u="none" strike="noStrike" cap="none" normalizeH="0" baseline="0" dirty="0" err="1">
                <a:ln>
                  <a:noFill/>
                </a:ln>
                <a:solidFill>
                  <a:schemeClr val="tx1"/>
                </a:solidFill>
                <a:effectLst/>
                <a:latin typeface="Arial" panose="020B0604020202020204" pitchFamily="34" charset="0"/>
              </a:rPr>
              <a:t>UCBAdmissions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Simpson's Paradox</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Bickel, R., &amp; Freedman, D. A. (1981). </a:t>
            </a:r>
            <a:r>
              <a:rPr kumimoji="0" lang="en-US" altLang="en-US" sz="1800" b="0" i="1" u="none" strike="noStrike" cap="none" normalizeH="0" baseline="0" dirty="0">
                <a:ln>
                  <a:noFill/>
                </a:ln>
                <a:solidFill>
                  <a:schemeClr val="tx1"/>
                </a:solidFill>
                <a:effectLst/>
                <a:latin typeface="Arial" panose="020B0604020202020204" pitchFamily="34" charset="0"/>
              </a:rPr>
              <a:t>Simpson’s Paradox in Real Life.</a:t>
            </a:r>
            <a:r>
              <a:rPr kumimoji="0" lang="en-US" altLang="en-US" sz="1800" b="0" i="0" u="none" strike="noStrike" cap="none" normalizeH="0" baseline="0" dirty="0">
                <a:ln>
                  <a:noFill/>
                </a:ln>
                <a:solidFill>
                  <a:schemeClr val="tx1"/>
                </a:solidFill>
                <a:effectLst/>
                <a:latin typeface="Arial" panose="020B0604020202020204" pitchFamily="34" charset="0"/>
              </a:rPr>
              <a:t> Statistical Science, 1(3), 371-381.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Simpson's Paradox Explained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Chi-Square Test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Agresti, A. (2002). </a:t>
            </a:r>
            <a:r>
              <a:rPr kumimoji="0" lang="en-US" altLang="en-US" sz="1800" b="0" i="1" u="none" strike="noStrike" cap="none" normalizeH="0" baseline="0" dirty="0">
                <a:ln>
                  <a:noFill/>
                </a:ln>
                <a:solidFill>
                  <a:schemeClr val="tx1"/>
                </a:solidFill>
                <a:effectLst/>
                <a:latin typeface="Arial" panose="020B0604020202020204" pitchFamily="34" charset="0"/>
              </a:rPr>
              <a:t>Categorical Data Analysis.</a:t>
            </a:r>
            <a:r>
              <a:rPr kumimoji="0" lang="en-US" altLang="en-US" sz="1800" b="0" i="0" u="none" strike="noStrike" cap="none" normalizeH="0" baseline="0" dirty="0">
                <a:ln>
                  <a:noFill/>
                </a:ln>
                <a:solidFill>
                  <a:schemeClr val="tx1"/>
                </a:solidFill>
                <a:effectLst/>
                <a:latin typeface="Arial" panose="020B0604020202020204" pitchFamily="34" charset="0"/>
              </a:rPr>
              <a:t> Wiley-</a:t>
            </a:r>
            <a:r>
              <a:rPr kumimoji="0" lang="en-US" altLang="en-US" sz="1800" b="0" i="0" u="none" strike="noStrike" cap="none" normalizeH="0" baseline="0" dirty="0" err="1">
                <a:ln>
                  <a:noFill/>
                </a:ln>
                <a:solidFill>
                  <a:schemeClr val="tx1"/>
                </a:solidFill>
                <a:effectLst/>
                <a:latin typeface="Arial" panose="020B0604020202020204" pitchFamily="34" charset="0"/>
              </a:rPr>
              <a:t>Interscience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Chi-Square Test Explanation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Logistic Regression in 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James, G., et al. (2013). </a:t>
            </a:r>
            <a:r>
              <a:rPr kumimoji="0" lang="en-US" altLang="en-US" sz="1800" b="0" i="1" u="none" strike="noStrike" cap="none" normalizeH="0" baseline="0" dirty="0">
                <a:ln>
                  <a:noFill/>
                </a:ln>
                <a:solidFill>
                  <a:schemeClr val="tx1"/>
                </a:solidFill>
                <a:effectLst/>
                <a:latin typeface="Arial" panose="020B0604020202020204" pitchFamily="34" charset="0"/>
              </a:rPr>
              <a:t>An Introduction to Statistical Learning.</a:t>
            </a:r>
            <a:r>
              <a:rPr kumimoji="0" lang="en-US" altLang="en-US" sz="1800" b="0" i="0" u="none" strike="noStrike" cap="none" normalizeH="0" baseline="0" dirty="0">
                <a:ln>
                  <a:noFill/>
                </a:ln>
                <a:solidFill>
                  <a:schemeClr val="tx1"/>
                </a:solidFill>
                <a:effectLst/>
                <a:latin typeface="Arial" panose="020B0604020202020204" pitchFamily="34" charset="0"/>
              </a:rPr>
              <a:t> Springer.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Logistic Regression in 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678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3" name="Round Diagonal Corner Rectangle 2"/>
          <p:cNvSpPr/>
          <p:nvPr/>
        </p:nvSpPr>
        <p:spPr>
          <a:xfrm>
            <a:off x="0" y="1791032"/>
            <a:ext cx="12192000" cy="4319200"/>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Google Shape;100;p3"/>
          <p:cNvSpPr txBox="1"/>
          <p:nvPr/>
        </p:nvSpPr>
        <p:spPr>
          <a:xfrm>
            <a:off x="367832" y="1915454"/>
            <a:ext cx="11764736" cy="4070356"/>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Kindly keep the maximum slides limit up to six </a:t>
            </a: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(6). </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Including the title slide)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Try to avoid paragraphs and post your idea in points /diagrams / Infographics /pictures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Keep your explanation precise and easy to understand</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Idea should be unique and novel.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can only use provided </a:t>
            </a:r>
            <a:r>
              <a:rPr lang="en-US" b="1" dirty="0">
                <a:solidFill>
                  <a:schemeClr val="dk1"/>
                </a:solidFill>
                <a:latin typeface="Arial" panose="020B0604020202020204" pitchFamily="34" charset="0"/>
                <a:ea typeface="Calibri"/>
                <a:cs typeface="Arial" panose="020B0604020202020204" pitchFamily="34" charset="0"/>
                <a:sym typeface="Calibri"/>
              </a:rPr>
              <a:t>template</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for making the </a:t>
            </a:r>
            <a:r>
              <a:rPr lang="en-US" b="1" dirty="0">
                <a:solidFill>
                  <a:schemeClr val="dk1"/>
                </a:solidFill>
                <a:latin typeface="Arial" panose="020B0604020202020204" pitchFamily="34" charset="0"/>
                <a:ea typeface="Calibri"/>
                <a:cs typeface="Arial" panose="020B0604020202020204" pitchFamily="34" charset="0"/>
                <a:sym typeface="Calibri"/>
              </a:rPr>
              <a:t>PPT</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without changing the idea details pointers (mentioned in previous slides).</a:t>
            </a: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need to save the file in PDF and PPT Formats and upload the same on Google drive (Link will be shared later). No Word Doc or any other format will be supported.</a:t>
            </a:r>
            <a:endParaRPr b="1" dirty="0">
              <a:latin typeface="Arial" panose="020B0604020202020204" pitchFamily="34" charset="0"/>
              <a:cs typeface="Arial" panose="020B0604020202020204" pitchFamily="34" charset="0"/>
            </a:endParaRPr>
          </a:p>
          <a:p>
            <a:pPr marL="514350" marR="0" lvl="0" indent="-349885" algn="just" rtl="0">
              <a:lnSpc>
                <a:spcPct val="90000"/>
              </a:lnSpc>
              <a:spcBef>
                <a:spcPts val="1000"/>
              </a:spcBef>
              <a:spcAft>
                <a:spcPts val="0"/>
              </a:spcAft>
              <a:buClr>
                <a:schemeClr val="dk1"/>
              </a:buClr>
              <a:buSzPct val="100000"/>
              <a:buFont typeface="Calibri"/>
              <a:buNone/>
            </a:pP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914400" marR="0" lvl="1" indent="-316230" algn="just" rtl="0">
              <a:lnSpc>
                <a:spcPct val="90000"/>
              </a:lnSpc>
              <a:spcBef>
                <a:spcPts val="500"/>
              </a:spcBef>
              <a:spcAft>
                <a:spcPts val="0"/>
              </a:spcAft>
              <a:buClr>
                <a:schemeClr val="dk1"/>
              </a:buClr>
              <a:buSzPct val="100000"/>
              <a:buFont typeface="Calibri"/>
              <a:buNone/>
            </a:pPr>
            <a:endParaRPr sz="20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p:txBody>
      </p:sp>
      <p:sp>
        <p:nvSpPr>
          <p:cNvPr id="4" name="TextBox 3"/>
          <p:cNvSpPr txBox="1"/>
          <p:nvPr/>
        </p:nvSpPr>
        <p:spPr>
          <a:xfrm>
            <a:off x="1393371" y="107066"/>
            <a:ext cx="841054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IMPORTANT INSTRUCTIONS</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2343" y="1181900"/>
            <a:ext cx="9557657" cy="341632"/>
          </a:xfrm>
          <a:prstGeom prst="rect">
            <a:avLst/>
          </a:prstGeom>
          <a:noFill/>
        </p:spPr>
        <p:txBody>
          <a:bodyPr wrap="square" rtlCol="0">
            <a:spAutoFit/>
          </a:bodyPr>
          <a:lstStyle/>
          <a:p>
            <a:pPr algn="just">
              <a:lnSpc>
                <a:spcPct val="90000"/>
              </a:lnSpc>
              <a:spcBef>
                <a:spcPts val="1000"/>
              </a:spcBef>
              <a:spcAft>
                <a:spcPts val="0"/>
              </a:spcAft>
              <a:buClr>
                <a:schemeClr val="dk1"/>
              </a:buClr>
              <a:buSzPct val="100000"/>
            </a:pPr>
            <a:r>
              <a:rPr lang="en-US" b="1" dirty="0">
                <a:solidFill>
                  <a:schemeClr val="dk1"/>
                </a:solidFill>
                <a:latin typeface="Arial" panose="020B0604020202020204" pitchFamily="34" charset="0"/>
                <a:ea typeface="Calibri"/>
                <a:cs typeface="Arial" panose="020B0604020202020204" pitchFamily="34" charset="0"/>
              </a:rPr>
              <a:t>Please ensure below pointers are met while submitting the Idea PPT:</a:t>
            </a:r>
            <a:endParaRPr lang="en-IN" b="1" dirty="0">
              <a:solidFill>
                <a:schemeClr val="dk1"/>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5880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7506</TotalTime>
  <Words>617</Words>
  <Application>Microsoft Office PowerPoint</Application>
  <PresentationFormat>Widescreen</PresentationFormat>
  <Paragraphs>90</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Arial</vt:lpstr>
      <vt:lpstr>Bell MT</vt:lpstr>
      <vt:lpstr>Calibri</vt:lpstr>
      <vt:lpstr>Garamond</vt:lpstr>
      <vt:lpstr>Times New Roman</vt:lpstr>
      <vt:lpstr>TradeGothic</vt:lpstr>
      <vt:lpstr>Wingdings</vt:lpstr>
      <vt:lpstr>Office Theme</vt:lpstr>
      <vt:lpstr>AI GLOB PROJECT-1 or 2</vt:lpstr>
      <vt:lpstr>Gender bias in graduate admissions using UCB Admissions  </vt:lpstr>
      <vt:lpstr>TECHNICAL APPROACH</vt:lpstr>
      <vt:lpstr>FEASIBILITY AND VIABILITY</vt:lpstr>
      <vt:lpstr>IMPACT AND BENEFITS</vt:lpstr>
      <vt:lpstr>RESEARCH  AND REFERENCES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reshyendra venaganti</cp:lastModifiedBy>
  <cp:revision>149</cp:revision>
  <dcterms:created xsi:type="dcterms:W3CDTF">2013-12-12T18:46:50Z</dcterms:created>
  <dcterms:modified xsi:type="dcterms:W3CDTF">2024-12-16T17:44:49Z</dcterms:modified>
  <cp:category/>
</cp:coreProperties>
</file>