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75" r:id="rId4"/>
    <p:sldId id="279" r:id="rId5"/>
    <p:sldId id="259" r:id="rId6"/>
    <p:sldId id="285" r:id="rId7"/>
    <p:sldId id="282" r:id="rId8"/>
    <p:sldId id="283" r:id="rId9"/>
    <p:sldId id="284" r:id="rId10"/>
    <p:sldId id="286" r:id="rId11"/>
    <p:sldId id="290" r:id="rId12"/>
    <p:sldId id="287" r:id="rId13"/>
    <p:sldId id="292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80BF9A-D372-D44C-8AFF-684527ECC9A5}">
          <p14:sldIdLst>
            <p14:sldId id="256"/>
            <p14:sldId id="276"/>
            <p14:sldId id="275"/>
            <p14:sldId id="279"/>
            <p14:sldId id="259"/>
            <p14:sldId id="285"/>
            <p14:sldId id="282"/>
          </p14:sldIdLst>
        </p14:section>
        <p14:section name="Untitled Section" id="{D983C349-356F-024C-ADBD-56057D3803AC}">
          <p14:sldIdLst>
            <p14:sldId id="283"/>
            <p14:sldId id="284"/>
            <p14:sldId id="286"/>
            <p14:sldId id="290"/>
            <p14:sldId id="287"/>
            <p14:sldId id="292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 Abrams" initials="MA" lastIdx="7" clrIdx="0">
    <p:extLst>
      <p:ext uri="{19B8F6BF-5375-455C-9EA6-DF929625EA0E}">
        <p15:presenceInfo xmlns:p15="http://schemas.microsoft.com/office/powerpoint/2012/main" userId="227d813b-de89-4565-b2c1-7efd5ab1d2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156194"/>
    <a:srgbClr val="002B57"/>
    <a:srgbClr val="9D5715"/>
    <a:srgbClr val="4B5E26"/>
    <a:srgbClr val="D5D4D0"/>
    <a:srgbClr val="F4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0" autoAdjust="0"/>
    <p:restoredTop sz="87801" autoAdjust="0"/>
  </p:normalViewPr>
  <p:slideViewPr>
    <p:cSldViewPr snapToGrid="0">
      <p:cViewPr>
        <p:scale>
          <a:sx n="140" d="100"/>
          <a:sy n="140" d="100"/>
        </p:scale>
        <p:origin x="608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6T18:14:00.134" idx="5">
    <p:pos x="10" y="10"/>
    <p:text>User ID = "Agent ID"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06T18:16:45.011" idx="6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CD3CD-98E4-478C-9C38-B3D6E6806238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1929A-58E9-42AB-9475-A7EFD8AC0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7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HSI </a:t>
            </a:r>
            <a:r>
              <a:rPr lang="en-US" dirty="0" err="1"/>
              <a:t>badget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12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9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HSI </a:t>
            </a:r>
            <a:r>
              <a:rPr lang="en-US" dirty="0" err="1"/>
              <a:t>badget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3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93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82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1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36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54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saw no reason to distinguish mandatory training from discretionary, so we folded user story 25 into this screen.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4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1929A-58E9-42AB-9475-A7EFD8AC05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3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F5C5-039F-4E28-8BF4-7FFE7943E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3A7F5-746D-4B3F-B6D8-DB6233574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232E-1F27-4557-8DE2-B248D24C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019F1-2D9C-4F9F-9F74-FE31D621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9AC6-8FC8-4FB0-AA6D-10600DE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A0EF-D716-4DEA-BF2E-5E729F23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0B90E-E23E-4612-B71C-BE0F9A40A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A1CDD-C6B0-4343-8C7F-9BC6F72C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F905-6B1A-4164-960F-8F3D67F2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E1C3-5434-44FD-A40C-A8BDBDD3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9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EC528-3F63-4EB9-AE8F-80081A147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C2982-6947-4370-AEF1-C7A77B47A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CA68D-492A-4ACE-A056-1157F96C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FC0E-8CB0-4991-969D-3C6B2358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EA9E-1F92-4DF5-A678-6B9FAC83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9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5675-629E-42D3-BC89-D81F0657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2343-E5FA-4C3F-BDEB-5AB3227F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B1C9-68E2-4296-92E6-DF24A38E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BC38-FE70-463C-BBB3-2258830C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6904-FCEA-4912-B43B-969437C3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3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3A38-D175-4B95-8C70-C830F390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77E83-C7A1-44DF-8DD0-4F8B0A327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AB0BC-7D97-4B23-8FC6-289C0789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CF3AA-ACBC-4C38-9F4B-AC476707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6341-13EA-4145-A76D-D70931D1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DC9B-2142-4647-B10E-EA352AE3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9B17-EA0D-47F7-A88C-C374F0E26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A6AA3-062E-4D6A-8A2A-9DCA962E1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AC3B1-70A0-4280-B226-C44C76F3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28BEC-5E87-489D-9E57-452BA5A2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C0828-9579-41B7-9886-8C5F1625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6A1B-BCEE-4881-B59F-773F6549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1523-CB05-4323-805C-776D43B7F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8541-4963-40EF-B1EC-956B0DC63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0B28C-B75C-4FCC-9479-3E0F9DFEB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8A773-7AAF-4C0C-AFA6-13CBF0CF4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48B7C-873E-47BD-B89D-2CEB731F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37288-DE36-458E-BC4F-A9E03D35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B0783-534A-4C28-A2E7-E6A175A5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48BF-9524-4A94-9060-D5B8DB5B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DBFF6-53A1-4449-B428-E26DA565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2EC09-D4E8-442B-9E0E-29DC47CB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2E597-C4A6-48CD-89D6-668864F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4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D3107-FA10-48D9-BD81-22C7C02C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7764C-865C-44FC-A322-F9AA60CA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0D23C-1F88-497E-9830-7643F105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BF96-7266-49E7-BA94-9A9D57FB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ECEC-5A5F-453C-840D-668619D0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61593-D56C-4761-9975-8771BB326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BD621-6093-4DDE-BC00-86F93696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48A50-8C1B-40DC-88CF-55ED9277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5E806-7504-40CB-B18E-95BF32CC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E1F4-715F-433A-A3EC-AC6D1628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85D54-9D18-456F-BE0E-69157A3DD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89F20-B045-4C99-B637-4D9C611C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DDE43-DEC1-452B-867C-BF48AB51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BD513-192A-47AF-A602-0AFDA6EE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8802-D99E-4AFC-96D7-9DF53880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8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1D5CE-A663-40DE-A449-BB35F59D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807DC-0796-4CB7-A77F-4FF36D5D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90007-5199-4E71-9C20-B905B04B3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36BA7-B3A5-455B-852E-55B51192236D}" type="datetimeFigureOut">
              <a:rPr lang="en-US" smtClean="0"/>
              <a:t>9/6/18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187A6-E62B-422E-8D0E-853CC98FD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9154B-AE6B-4578-8F41-47AFF6DBB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E66A1-F397-4383-8BC8-7C225324A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F9AE-DE0B-4C5D-B112-B3E3AFDF5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ICE Proposal Wireframes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C91EE-85D8-49E0-90AF-3233154AE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  <a:p>
            <a:r>
              <a:rPr lang="en-US" dirty="0"/>
              <a:t>9/6/2018</a:t>
            </a:r>
          </a:p>
        </p:txBody>
      </p:sp>
    </p:spTree>
    <p:extLst>
      <p:ext uri="{BB962C8B-B14F-4D97-AF65-F5344CB8AC3E}">
        <p14:creationId xmlns:p14="http://schemas.microsoft.com/office/powerpoint/2010/main" val="4270717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2678029" y="1249021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Login, Edit Skills or Training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449E2C-7EAE-A849-B32E-4E75EE7A8FA9}"/>
              </a:ext>
            </a:extLst>
          </p:cNvPr>
          <p:cNvSpPr/>
          <p:nvPr/>
        </p:nvSpPr>
        <p:spPr>
          <a:xfrm>
            <a:off x="3485886" y="1289509"/>
            <a:ext cx="1795182" cy="209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FBAC9E-7669-FC49-96E7-C11258D2E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15926"/>
              </p:ext>
            </p:extLst>
          </p:nvPr>
        </p:nvGraphicFramePr>
        <p:xfrm>
          <a:off x="2911809" y="2344176"/>
          <a:ext cx="6319277" cy="1531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9819">
                  <a:extLst>
                    <a:ext uri="{9D8B030D-6E8A-4147-A177-3AD203B41FA5}">
                      <a16:colId xmlns:a16="http://schemas.microsoft.com/office/drawing/2014/main" val="3890602391"/>
                    </a:ext>
                  </a:extLst>
                </a:gridCol>
                <a:gridCol w="1841772">
                  <a:extLst>
                    <a:ext uri="{9D8B030D-6E8A-4147-A177-3AD203B41FA5}">
                      <a16:colId xmlns:a16="http://schemas.microsoft.com/office/drawing/2014/main" val="2829518601"/>
                    </a:ext>
                  </a:extLst>
                </a:gridCol>
                <a:gridCol w="1722029">
                  <a:extLst>
                    <a:ext uri="{9D8B030D-6E8A-4147-A177-3AD203B41FA5}">
                      <a16:colId xmlns:a16="http://schemas.microsoft.com/office/drawing/2014/main" val="126206441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05270592"/>
                    </a:ext>
                  </a:extLst>
                </a:gridCol>
              </a:tblGrid>
              <a:tr h="28010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andatory</a:t>
                      </a:r>
                      <a:b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iscretionary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10529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82462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Pilot’s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Pilot’s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254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51688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Glock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Pistol </a:t>
                      </a:r>
                      <a:r>
                        <a:rPr lang="en-US" sz="105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</a:t>
                      </a: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13545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B1635E49-9708-0D40-9E24-2F90F39452AC}"/>
              </a:ext>
            </a:extLst>
          </p:cNvPr>
          <p:cNvSpPr txBox="1"/>
          <p:nvPr/>
        </p:nvSpPr>
        <p:spPr>
          <a:xfrm>
            <a:off x="2871877" y="2075427"/>
            <a:ext cx="1712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Skills or Training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5410E3-5C0F-3141-8E3C-28054232E1B7}"/>
              </a:ext>
            </a:extLst>
          </p:cNvPr>
          <p:cNvSpPr txBox="1"/>
          <p:nvPr/>
        </p:nvSpPr>
        <p:spPr>
          <a:xfrm>
            <a:off x="2940092" y="3981832"/>
            <a:ext cx="34458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B7019E-7001-D94D-889D-3C50AA58240B}"/>
              </a:ext>
            </a:extLst>
          </p:cNvPr>
          <p:cNvSpPr txBox="1"/>
          <p:nvPr/>
        </p:nvSpPr>
        <p:spPr>
          <a:xfrm>
            <a:off x="3339491" y="3981832"/>
            <a:ext cx="34458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id="{7617DAF2-0C4D-4C47-9CB7-21CE9205D95C}"/>
              </a:ext>
            </a:extLst>
          </p:cNvPr>
          <p:cNvSpPr/>
          <p:nvPr/>
        </p:nvSpPr>
        <p:spPr>
          <a:xfrm>
            <a:off x="4340667" y="4754498"/>
            <a:ext cx="3002322" cy="1236688"/>
          </a:xfrm>
          <a:prstGeom prst="wedgeRoundRectCallout">
            <a:avLst>
              <a:gd name="adj1" fmla="val -69453"/>
              <a:gd name="adj2" fmla="val -91895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Click “+” to add table row.</a:t>
            </a:r>
          </a:p>
          <a:p>
            <a:pPr algn="ctr"/>
            <a:r>
              <a:rPr lang="en-US" sz="1100" b="1" dirty="0"/>
              <a:t>Click “-” to disable (not remove) row.</a:t>
            </a:r>
          </a:p>
          <a:p>
            <a:pPr algn="ctr"/>
            <a:r>
              <a:rPr lang="en-US" sz="1100" b="1" dirty="0"/>
              <a:t>Or edit text in table directly.</a:t>
            </a:r>
          </a:p>
          <a:p>
            <a:pPr algn="ctr"/>
            <a:endParaRPr lang="en-US" sz="1100" b="1" dirty="0"/>
          </a:p>
        </p:txBody>
      </p:sp>
      <p:sp>
        <p:nvSpPr>
          <p:cNvPr id="63" name="Rectangle: Rounded Corners 58">
            <a:extLst>
              <a:ext uri="{FF2B5EF4-FFF2-40B4-BE49-F238E27FC236}">
                <a16:creationId xmlns:a16="http://schemas.microsoft.com/office/drawing/2014/main" id="{80971C03-75A9-A44D-BFD5-68456E21178F}"/>
              </a:ext>
            </a:extLst>
          </p:cNvPr>
          <p:cNvSpPr/>
          <p:nvPr/>
        </p:nvSpPr>
        <p:spPr>
          <a:xfrm>
            <a:off x="7940094" y="414430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4" name="Rectangle: Rounded Corners 61">
            <a:extLst>
              <a:ext uri="{FF2B5EF4-FFF2-40B4-BE49-F238E27FC236}">
                <a16:creationId xmlns:a16="http://schemas.microsoft.com/office/drawing/2014/main" id="{A78DB9AF-D215-2C4F-9957-BAE00EEB5557}"/>
              </a:ext>
            </a:extLst>
          </p:cNvPr>
          <p:cNvSpPr/>
          <p:nvPr/>
        </p:nvSpPr>
        <p:spPr>
          <a:xfrm>
            <a:off x="8562057" y="414430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199292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449E2C-7EAE-A849-B32E-4E75EE7A8FA9}"/>
              </a:ext>
            </a:extLst>
          </p:cNvPr>
          <p:cNvSpPr/>
          <p:nvPr/>
        </p:nvSpPr>
        <p:spPr>
          <a:xfrm>
            <a:off x="2427287" y="1249484"/>
            <a:ext cx="2299378" cy="230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Agent Dashboard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635E49-9708-0D40-9E24-2F90F39452AC}"/>
              </a:ext>
            </a:extLst>
          </p:cNvPr>
          <p:cNvSpPr txBox="1"/>
          <p:nvPr/>
        </p:nvSpPr>
        <p:spPr>
          <a:xfrm>
            <a:off x="2871877" y="2107701"/>
            <a:ext cx="1712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FE9410-8029-3A43-8807-2E270039BDB0}"/>
              </a:ext>
            </a:extLst>
          </p:cNvPr>
          <p:cNvSpPr txBox="1"/>
          <p:nvPr/>
        </p:nvSpPr>
        <p:spPr>
          <a:xfrm>
            <a:off x="2907101" y="4239731"/>
            <a:ext cx="33087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Expiring Certifications &amp; Overdue Training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4D33A-E3A1-EC49-9F77-FB3387036C59}"/>
              </a:ext>
            </a:extLst>
          </p:cNvPr>
          <p:cNvSpPr txBox="1"/>
          <p:nvPr/>
        </p:nvSpPr>
        <p:spPr>
          <a:xfrm>
            <a:off x="4777701" y="1241419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22" name="Rectangle: Rounded Corners 27">
            <a:extLst>
              <a:ext uri="{FF2B5EF4-FFF2-40B4-BE49-F238E27FC236}">
                <a16:creationId xmlns:a16="http://schemas.microsoft.com/office/drawing/2014/main" id="{8EF68EAC-3CCD-A443-A42F-772E947DB472}"/>
              </a:ext>
            </a:extLst>
          </p:cNvPr>
          <p:cNvSpPr/>
          <p:nvPr/>
        </p:nvSpPr>
        <p:spPr>
          <a:xfrm>
            <a:off x="5427183" y="2124500"/>
            <a:ext cx="1406702" cy="457200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Submit Degree Info with Documentation</a:t>
            </a:r>
          </a:p>
        </p:txBody>
      </p:sp>
      <p:sp>
        <p:nvSpPr>
          <p:cNvPr id="23" name="Rectangle: Rounded Corners 27">
            <a:extLst>
              <a:ext uri="{FF2B5EF4-FFF2-40B4-BE49-F238E27FC236}">
                <a16:creationId xmlns:a16="http://schemas.microsoft.com/office/drawing/2014/main" id="{C74D86F2-20FE-6F4C-A326-3D0A1DA40971}"/>
              </a:ext>
            </a:extLst>
          </p:cNvPr>
          <p:cNvSpPr/>
          <p:nvPr/>
        </p:nvSpPr>
        <p:spPr>
          <a:xfrm>
            <a:off x="3934695" y="2131289"/>
            <a:ext cx="1406702" cy="457200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Report Date Training Finished, with Documentation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6EC5E-AC37-4D42-984F-7C2EF3438367}"/>
              </a:ext>
            </a:extLst>
          </p:cNvPr>
          <p:cNvSpPr txBox="1"/>
          <p:nvPr/>
        </p:nvSpPr>
        <p:spPr>
          <a:xfrm>
            <a:off x="0" y="914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Shown Below is Special Agent: Destination After Login,  Viewing Dashboard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8869BA9-722E-E746-A649-8A756DF9A70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11809" y="2677670"/>
          <a:ext cx="6319277" cy="1531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9819">
                  <a:extLst>
                    <a:ext uri="{9D8B030D-6E8A-4147-A177-3AD203B41FA5}">
                      <a16:colId xmlns:a16="http://schemas.microsoft.com/office/drawing/2014/main" val="3890602391"/>
                    </a:ext>
                  </a:extLst>
                </a:gridCol>
                <a:gridCol w="1841772">
                  <a:extLst>
                    <a:ext uri="{9D8B030D-6E8A-4147-A177-3AD203B41FA5}">
                      <a16:colId xmlns:a16="http://schemas.microsoft.com/office/drawing/2014/main" val="2829518601"/>
                    </a:ext>
                  </a:extLst>
                </a:gridCol>
                <a:gridCol w="1722029">
                  <a:extLst>
                    <a:ext uri="{9D8B030D-6E8A-4147-A177-3AD203B41FA5}">
                      <a16:colId xmlns:a16="http://schemas.microsoft.com/office/drawing/2014/main" val="126206441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05270592"/>
                    </a:ext>
                  </a:extLst>
                </a:gridCol>
              </a:tblGrid>
              <a:tr h="28010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andatory</a:t>
                      </a:r>
                      <a:b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(D)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iscretionary</a:t>
                      </a:r>
                      <a:endParaRPr lang="en-US" sz="105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10529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82462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Pilot’s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254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Agency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51688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Firearms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Glock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Agency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13545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BD17706-E0B7-E642-B536-3C24EE624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990162"/>
              </p:ext>
            </p:extLst>
          </p:nvPr>
        </p:nvGraphicFramePr>
        <p:xfrm>
          <a:off x="2947034" y="4508480"/>
          <a:ext cx="6319277" cy="1400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9819">
                  <a:extLst>
                    <a:ext uri="{9D8B030D-6E8A-4147-A177-3AD203B41FA5}">
                      <a16:colId xmlns:a16="http://schemas.microsoft.com/office/drawing/2014/main" val="3890602391"/>
                    </a:ext>
                  </a:extLst>
                </a:gridCol>
                <a:gridCol w="1841772">
                  <a:extLst>
                    <a:ext uri="{9D8B030D-6E8A-4147-A177-3AD203B41FA5}">
                      <a16:colId xmlns:a16="http://schemas.microsoft.com/office/drawing/2014/main" val="2829518601"/>
                    </a:ext>
                  </a:extLst>
                </a:gridCol>
                <a:gridCol w="1722029">
                  <a:extLst>
                    <a:ext uri="{9D8B030D-6E8A-4147-A177-3AD203B41FA5}">
                      <a16:colId xmlns:a16="http://schemas.microsoft.com/office/drawing/2014/main" val="126206441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405270592"/>
                    </a:ext>
                  </a:extLst>
                </a:gridCol>
              </a:tblGrid>
              <a:tr h="280101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Expiration Date</a:t>
                      </a: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10529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Comm. Driver’s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 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8/21/18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82462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Commercial License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Pilot’s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 Certification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8/21/18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254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Spanish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Agency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9/2/18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51688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Glock 40</a:t>
                      </a:r>
                      <a:endParaRPr lang="en-US" sz="105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Agency Certification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7/31/18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13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10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Clicking “Report Date Training Finished”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449E2C-7EAE-A849-B32E-4E75EE7A8FA9}"/>
              </a:ext>
            </a:extLst>
          </p:cNvPr>
          <p:cNvSpPr/>
          <p:nvPr/>
        </p:nvSpPr>
        <p:spPr>
          <a:xfrm>
            <a:off x="2427287" y="1249484"/>
            <a:ext cx="2299378" cy="230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Agent Dashboard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635E49-9708-0D40-9E24-2F90F39452AC}"/>
              </a:ext>
            </a:extLst>
          </p:cNvPr>
          <p:cNvSpPr txBox="1"/>
          <p:nvPr/>
        </p:nvSpPr>
        <p:spPr>
          <a:xfrm>
            <a:off x="2871876" y="2107701"/>
            <a:ext cx="5394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Date of Mandatory or Discretionary Training Finished with Documentation: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4D33A-E3A1-EC49-9F77-FB3387036C59}"/>
              </a:ext>
            </a:extLst>
          </p:cNvPr>
          <p:cNvSpPr txBox="1"/>
          <p:nvPr/>
        </p:nvSpPr>
        <p:spPr>
          <a:xfrm>
            <a:off x="4777701" y="1241419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1CD5E1-2E3E-DB4C-836F-E9C31D9888BC}"/>
              </a:ext>
            </a:extLst>
          </p:cNvPr>
          <p:cNvSpPr txBox="1"/>
          <p:nvPr/>
        </p:nvSpPr>
        <p:spPr>
          <a:xfrm>
            <a:off x="2945345" y="2859940"/>
            <a:ext cx="1489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Training Completed: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79832B-77FF-FB43-B02B-11AB0FA116EF}"/>
              </a:ext>
            </a:extLst>
          </p:cNvPr>
          <p:cNvSpPr/>
          <p:nvPr/>
        </p:nvSpPr>
        <p:spPr>
          <a:xfrm>
            <a:off x="4512843" y="291066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58">
            <a:extLst>
              <a:ext uri="{FF2B5EF4-FFF2-40B4-BE49-F238E27FC236}">
                <a16:creationId xmlns:a16="http://schemas.microsoft.com/office/drawing/2014/main" id="{B5DB86DA-8694-7A4C-B6A9-D1E22700BEB8}"/>
              </a:ext>
            </a:extLst>
          </p:cNvPr>
          <p:cNvSpPr/>
          <p:nvPr/>
        </p:nvSpPr>
        <p:spPr>
          <a:xfrm>
            <a:off x="5332965" y="3652956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27" name="Rectangle: Rounded Corners 61">
            <a:extLst>
              <a:ext uri="{FF2B5EF4-FFF2-40B4-BE49-F238E27FC236}">
                <a16:creationId xmlns:a16="http://schemas.microsoft.com/office/drawing/2014/main" id="{A4A9E863-3BC4-8F49-85C2-826FC8D1B410}"/>
              </a:ext>
            </a:extLst>
          </p:cNvPr>
          <p:cNvSpPr/>
          <p:nvPr/>
        </p:nvSpPr>
        <p:spPr>
          <a:xfrm>
            <a:off x="5954928" y="3652956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13ECA2-9D49-174A-93D7-1A3853F62E0F}"/>
              </a:ext>
            </a:extLst>
          </p:cNvPr>
          <p:cNvSpPr txBox="1"/>
          <p:nvPr/>
        </p:nvSpPr>
        <p:spPr>
          <a:xfrm>
            <a:off x="2945345" y="2568243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Date Finished: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AF6D70-E30D-DF4C-B6F1-591E9B32FD45}"/>
              </a:ext>
            </a:extLst>
          </p:cNvPr>
          <p:cNvSpPr/>
          <p:nvPr/>
        </p:nvSpPr>
        <p:spPr>
          <a:xfrm>
            <a:off x="4554994" y="2598137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3AC6B-DC63-904F-98F4-7AD99DBECA6C}"/>
              </a:ext>
            </a:extLst>
          </p:cNvPr>
          <p:cNvSpPr txBox="1"/>
          <p:nvPr/>
        </p:nvSpPr>
        <p:spPr>
          <a:xfrm>
            <a:off x="6488178" y="2893972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1" name="Isosceles Triangle 69">
            <a:extLst>
              <a:ext uri="{FF2B5EF4-FFF2-40B4-BE49-F238E27FC236}">
                <a16:creationId xmlns:a16="http://schemas.microsoft.com/office/drawing/2014/main" id="{4B3099E6-B524-7A4C-B2B4-37FB67F9A496}"/>
              </a:ext>
            </a:extLst>
          </p:cNvPr>
          <p:cNvSpPr/>
          <p:nvPr/>
        </p:nvSpPr>
        <p:spPr>
          <a:xfrm rot="10800000">
            <a:off x="6351599" y="2953501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AF513D-8214-E240-92E4-313BF79ED2CC}"/>
              </a:ext>
            </a:extLst>
          </p:cNvPr>
          <p:cNvSpPr/>
          <p:nvPr/>
        </p:nvSpPr>
        <p:spPr>
          <a:xfrm>
            <a:off x="5165466" y="2595954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788C6A-7510-4E4E-9DA9-959E749B3639}"/>
              </a:ext>
            </a:extLst>
          </p:cNvPr>
          <p:cNvSpPr/>
          <p:nvPr/>
        </p:nvSpPr>
        <p:spPr>
          <a:xfrm>
            <a:off x="5786733" y="2595954"/>
            <a:ext cx="716835" cy="18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36BFF6-3BC3-BC48-9254-F5A7CA4FB819}"/>
              </a:ext>
            </a:extLst>
          </p:cNvPr>
          <p:cNvSpPr txBox="1"/>
          <p:nvPr/>
        </p:nvSpPr>
        <p:spPr>
          <a:xfrm>
            <a:off x="6488178" y="2523334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20A9CC-8E04-4544-9C25-A8FD7B42B785}"/>
              </a:ext>
            </a:extLst>
          </p:cNvPr>
          <p:cNvSpPr txBox="1"/>
          <p:nvPr/>
        </p:nvSpPr>
        <p:spPr>
          <a:xfrm>
            <a:off x="5393334" y="233230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Mandatory Field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416F12-58DD-9B49-B619-38060006A2EC}"/>
              </a:ext>
            </a:extLst>
          </p:cNvPr>
          <p:cNvSpPr txBox="1"/>
          <p:nvPr/>
        </p:nvSpPr>
        <p:spPr>
          <a:xfrm>
            <a:off x="6488178" y="3279124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3" name="Rectangle: Rounded Corners 58">
            <a:extLst>
              <a:ext uri="{FF2B5EF4-FFF2-40B4-BE49-F238E27FC236}">
                <a16:creationId xmlns:a16="http://schemas.microsoft.com/office/drawing/2014/main" id="{5322E584-9218-F74F-9741-E1F9DE1E4B5F}"/>
              </a:ext>
            </a:extLst>
          </p:cNvPr>
          <p:cNvSpPr/>
          <p:nvPr/>
        </p:nvSpPr>
        <p:spPr>
          <a:xfrm>
            <a:off x="3025887" y="3230238"/>
            <a:ext cx="3485339" cy="243221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scanned copy of training certificate, diploma, etc.</a:t>
            </a:r>
          </a:p>
        </p:txBody>
      </p:sp>
    </p:spTree>
    <p:extLst>
      <p:ext uri="{BB962C8B-B14F-4D97-AF65-F5344CB8AC3E}">
        <p14:creationId xmlns:p14="http://schemas.microsoft.com/office/powerpoint/2010/main" val="416572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Clicking “Report Date Training Finished”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449E2C-7EAE-A849-B32E-4E75EE7A8FA9}"/>
              </a:ext>
            </a:extLst>
          </p:cNvPr>
          <p:cNvSpPr/>
          <p:nvPr/>
        </p:nvSpPr>
        <p:spPr>
          <a:xfrm>
            <a:off x="2427287" y="1249484"/>
            <a:ext cx="2299378" cy="230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Agent Dashboard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635E49-9708-0D40-9E24-2F90F39452AC}"/>
              </a:ext>
            </a:extLst>
          </p:cNvPr>
          <p:cNvSpPr txBox="1"/>
          <p:nvPr/>
        </p:nvSpPr>
        <p:spPr>
          <a:xfrm>
            <a:off x="2871877" y="2107701"/>
            <a:ext cx="2371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 Degree Info: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4D33A-E3A1-EC49-9F77-FB3387036C59}"/>
              </a:ext>
            </a:extLst>
          </p:cNvPr>
          <p:cNvSpPr txBox="1"/>
          <p:nvPr/>
        </p:nvSpPr>
        <p:spPr>
          <a:xfrm>
            <a:off x="4777701" y="1241419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1CD5E1-2E3E-DB4C-836F-E9C31D9888BC}"/>
              </a:ext>
            </a:extLst>
          </p:cNvPr>
          <p:cNvSpPr txBox="1"/>
          <p:nvPr/>
        </p:nvSpPr>
        <p:spPr>
          <a:xfrm>
            <a:off x="2945345" y="2704492"/>
            <a:ext cx="1489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Degree Earned: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79832B-77FF-FB43-B02B-11AB0FA116EF}"/>
              </a:ext>
            </a:extLst>
          </p:cNvPr>
          <p:cNvSpPr/>
          <p:nvPr/>
        </p:nvSpPr>
        <p:spPr>
          <a:xfrm>
            <a:off x="4494555" y="275522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13ECA2-9D49-174A-93D7-1A3853F62E0F}"/>
              </a:ext>
            </a:extLst>
          </p:cNvPr>
          <p:cNvSpPr txBox="1"/>
          <p:nvPr/>
        </p:nvSpPr>
        <p:spPr>
          <a:xfrm>
            <a:off x="2945345" y="2412795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Date Finished: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AF6D70-E30D-DF4C-B6F1-591E9B32FD45}"/>
              </a:ext>
            </a:extLst>
          </p:cNvPr>
          <p:cNvSpPr/>
          <p:nvPr/>
        </p:nvSpPr>
        <p:spPr>
          <a:xfrm>
            <a:off x="4536706" y="2442689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3AC6B-DC63-904F-98F4-7AD99DBECA6C}"/>
              </a:ext>
            </a:extLst>
          </p:cNvPr>
          <p:cNvSpPr txBox="1"/>
          <p:nvPr/>
        </p:nvSpPr>
        <p:spPr>
          <a:xfrm>
            <a:off x="6499545" y="2738524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1" name="Isosceles Triangle 69">
            <a:extLst>
              <a:ext uri="{FF2B5EF4-FFF2-40B4-BE49-F238E27FC236}">
                <a16:creationId xmlns:a16="http://schemas.microsoft.com/office/drawing/2014/main" id="{4B3099E6-B524-7A4C-B2B4-37FB67F9A496}"/>
              </a:ext>
            </a:extLst>
          </p:cNvPr>
          <p:cNvSpPr/>
          <p:nvPr/>
        </p:nvSpPr>
        <p:spPr>
          <a:xfrm rot="10800000">
            <a:off x="6333311" y="2798053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AF513D-8214-E240-92E4-313BF79ED2CC}"/>
              </a:ext>
            </a:extLst>
          </p:cNvPr>
          <p:cNvSpPr/>
          <p:nvPr/>
        </p:nvSpPr>
        <p:spPr>
          <a:xfrm>
            <a:off x="5147178" y="2440506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788C6A-7510-4E4E-9DA9-959E749B3639}"/>
              </a:ext>
            </a:extLst>
          </p:cNvPr>
          <p:cNvSpPr/>
          <p:nvPr/>
        </p:nvSpPr>
        <p:spPr>
          <a:xfrm>
            <a:off x="5768445" y="2440506"/>
            <a:ext cx="716835" cy="18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36BFF6-3BC3-BC48-9254-F5A7CA4FB819}"/>
              </a:ext>
            </a:extLst>
          </p:cNvPr>
          <p:cNvSpPr txBox="1"/>
          <p:nvPr/>
        </p:nvSpPr>
        <p:spPr>
          <a:xfrm>
            <a:off x="6495496" y="2367886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20A9CC-8E04-4544-9C25-A8FD7B42B785}"/>
              </a:ext>
            </a:extLst>
          </p:cNvPr>
          <p:cNvSpPr txBox="1"/>
          <p:nvPr/>
        </p:nvSpPr>
        <p:spPr>
          <a:xfrm>
            <a:off x="5399170" y="2121395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Mandatory Field</a:t>
            </a:r>
          </a:p>
        </p:txBody>
      </p:sp>
      <p:sp>
        <p:nvSpPr>
          <p:cNvPr id="36" name="Rectangle: Rounded Corners 58">
            <a:extLst>
              <a:ext uri="{FF2B5EF4-FFF2-40B4-BE49-F238E27FC236}">
                <a16:creationId xmlns:a16="http://schemas.microsoft.com/office/drawing/2014/main" id="{702FEA11-810C-4548-87BF-6E673B801E1B}"/>
              </a:ext>
            </a:extLst>
          </p:cNvPr>
          <p:cNvSpPr/>
          <p:nvPr/>
        </p:nvSpPr>
        <p:spPr>
          <a:xfrm>
            <a:off x="5351253" y="349750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37" name="Rectangle: Rounded Corners 61">
            <a:extLst>
              <a:ext uri="{FF2B5EF4-FFF2-40B4-BE49-F238E27FC236}">
                <a16:creationId xmlns:a16="http://schemas.microsoft.com/office/drawing/2014/main" id="{113445CF-A7D5-CC4C-A993-AFF844D8D95D}"/>
              </a:ext>
            </a:extLst>
          </p:cNvPr>
          <p:cNvSpPr/>
          <p:nvPr/>
        </p:nvSpPr>
        <p:spPr>
          <a:xfrm>
            <a:off x="5973216" y="349750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3AF399-14BF-2C4D-AF14-E3DBA4271472}"/>
              </a:ext>
            </a:extLst>
          </p:cNvPr>
          <p:cNvSpPr txBox="1"/>
          <p:nvPr/>
        </p:nvSpPr>
        <p:spPr>
          <a:xfrm>
            <a:off x="6680202" y="3123676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39" name="Rectangle: Rounded Corners 58">
            <a:extLst>
              <a:ext uri="{FF2B5EF4-FFF2-40B4-BE49-F238E27FC236}">
                <a16:creationId xmlns:a16="http://schemas.microsoft.com/office/drawing/2014/main" id="{BF5ED56B-02C8-0C4E-9A2C-8F6D2C2AFA35}"/>
              </a:ext>
            </a:extLst>
          </p:cNvPr>
          <p:cNvSpPr/>
          <p:nvPr/>
        </p:nvSpPr>
        <p:spPr>
          <a:xfrm>
            <a:off x="3025887" y="3074790"/>
            <a:ext cx="3485339" cy="243221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scanned copy of diploma </a:t>
            </a:r>
          </a:p>
        </p:txBody>
      </p:sp>
    </p:spTree>
    <p:extLst>
      <p:ext uri="{BB962C8B-B14F-4D97-AF65-F5344CB8AC3E}">
        <p14:creationId xmlns:p14="http://schemas.microsoft.com/office/powerpoint/2010/main" val="367997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5887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Special Agent: Requesting Training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449E2C-7EAE-A849-B32E-4E75EE7A8FA9}"/>
              </a:ext>
            </a:extLst>
          </p:cNvPr>
          <p:cNvSpPr/>
          <p:nvPr/>
        </p:nvSpPr>
        <p:spPr>
          <a:xfrm>
            <a:off x="4612729" y="1234920"/>
            <a:ext cx="2299378" cy="230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635E49-9708-0D40-9E24-2F90F39452AC}"/>
              </a:ext>
            </a:extLst>
          </p:cNvPr>
          <p:cNvSpPr txBox="1"/>
          <p:nvPr/>
        </p:nvSpPr>
        <p:spPr>
          <a:xfrm>
            <a:off x="2871877" y="2107701"/>
            <a:ext cx="17125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Training 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4D33A-E3A1-EC49-9F77-FB3387036C59}"/>
              </a:ext>
            </a:extLst>
          </p:cNvPr>
          <p:cNvSpPr txBox="1"/>
          <p:nvPr/>
        </p:nvSpPr>
        <p:spPr>
          <a:xfrm>
            <a:off x="2871877" y="1240323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Agent Dashboard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F2DF2D-5FEA-0045-B8F8-B99716A649B7}"/>
              </a:ext>
            </a:extLst>
          </p:cNvPr>
          <p:cNvSpPr txBox="1"/>
          <p:nvPr/>
        </p:nvSpPr>
        <p:spPr>
          <a:xfrm>
            <a:off x="2962455" y="237781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Training Event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FFA5DC-1021-0749-9780-BE46DCF5B2EE}"/>
              </a:ext>
            </a:extLst>
          </p:cNvPr>
          <p:cNvSpPr txBox="1"/>
          <p:nvPr/>
        </p:nvSpPr>
        <p:spPr>
          <a:xfrm>
            <a:off x="2962455" y="2663146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Training Type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967454-7C96-2548-BC34-FC8D6DE9A99A}"/>
              </a:ext>
            </a:extLst>
          </p:cNvPr>
          <p:cNvSpPr/>
          <p:nvPr/>
        </p:nvSpPr>
        <p:spPr>
          <a:xfrm>
            <a:off x="4381202" y="24133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3BCF66-D1C3-3C41-BE78-924FE6554704}"/>
              </a:ext>
            </a:extLst>
          </p:cNvPr>
          <p:cNvSpPr/>
          <p:nvPr/>
        </p:nvSpPr>
        <p:spPr>
          <a:xfrm>
            <a:off x="4383182" y="269304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FA5307-FA81-594F-92E1-04E02696BE1D}"/>
              </a:ext>
            </a:extLst>
          </p:cNvPr>
          <p:cNvSpPr txBox="1"/>
          <p:nvPr/>
        </p:nvSpPr>
        <p:spPr>
          <a:xfrm>
            <a:off x="2934593" y="3464099"/>
            <a:ext cx="1489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Preferred School or Training Institution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F67BED-D9BA-B644-96C9-5F049D51A0A3}"/>
              </a:ext>
            </a:extLst>
          </p:cNvPr>
          <p:cNvSpPr/>
          <p:nvPr/>
        </p:nvSpPr>
        <p:spPr>
          <a:xfrm>
            <a:off x="4355320" y="357628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58">
            <a:extLst>
              <a:ext uri="{FF2B5EF4-FFF2-40B4-BE49-F238E27FC236}">
                <a16:creationId xmlns:a16="http://schemas.microsoft.com/office/drawing/2014/main" id="{3CFAF6CE-92DB-4544-9461-065396202CDF}"/>
              </a:ext>
            </a:extLst>
          </p:cNvPr>
          <p:cNvSpPr/>
          <p:nvPr/>
        </p:nvSpPr>
        <p:spPr>
          <a:xfrm>
            <a:off x="5174580" y="3878584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35" name="Rectangle: Rounded Corners 61">
            <a:extLst>
              <a:ext uri="{FF2B5EF4-FFF2-40B4-BE49-F238E27FC236}">
                <a16:creationId xmlns:a16="http://schemas.microsoft.com/office/drawing/2014/main" id="{FE6954A1-E176-6F4D-B494-A1FB2BF7F4BE}"/>
              </a:ext>
            </a:extLst>
          </p:cNvPr>
          <p:cNvSpPr/>
          <p:nvPr/>
        </p:nvSpPr>
        <p:spPr>
          <a:xfrm>
            <a:off x="5796543" y="3878584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6632F6-A223-D749-B1CD-83B0B36051D0}"/>
              </a:ext>
            </a:extLst>
          </p:cNvPr>
          <p:cNvSpPr txBox="1"/>
          <p:nvPr/>
        </p:nvSpPr>
        <p:spPr>
          <a:xfrm>
            <a:off x="2970683" y="294434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3137C1-60E5-8D4A-A251-6345AC700CDA}"/>
              </a:ext>
            </a:extLst>
          </p:cNvPr>
          <p:cNvSpPr/>
          <p:nvPr/>
        </p:nvSpPr>
        <p:spPr>
          <a:xfrm>
            <a:off x="4391410" y="2974238"/>
            <a:ext cx="1990725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F08415-43A6-6641-8913-3CE8E6848A99}"/>
              </a:ext>
            </a:extLst>
          </p:cNvPr>
          <p:cNvSpPr txBox="1"/>
          <p:nvPr/>
        </p:nvSpPr>
        <p:spPr>
          <a:xfrm>
            <a:off x="2976743" y="3233863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Date Requested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01CCA7-29FB-454E-A0FB-46CA4C0CE68B}"/>
              </a:ext>
            </a:extLst>
          </p:cNvPr>
          <p:cNvSpPr/>
          <p:nvPr/>
        </p:nvSpPr>
        <p:spPr>
          <a:xfrm>
            <a:off x="4397471" y="3263757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122D74-BF63-3D43-88D4-F32C7757AEAE}"/>
              </a:ext>
            </a:extLst>
          </p:cNvPr>
          <p:cNvSpPr txBox="1"/>
          <p:nvPr/>
        </p:nvSpPr>
        <p:spPr>
          <a:xfrm>
            <a:off x="5306905" y="211442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Mandatory Field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F2F0BD-9A86-A540-A838-6147C09B52B3}"/>
              </a:ext>
            </a:extLst>
          </p:cNvPr>
          <p:cNvSpPr txBox="1"/>
          <p:nvPr/>
        </p:nvSpPr>
        <p:spPr>
          <a:xfrm>
            <a:off x="6394818" y="2360795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EE360E-F658-A24B-B549-006371D96194}"/>
              </a:ext>
            </a:extLst>
          </p:cNvPr>
          <p:cNvSpPr txBox="1"/>
          <p:nvPr/>
        </p:nvSpPr>
        <p:spPr>
          <a:xfrm>
            <a:off x="6394818" y="2927119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2F463E-9B3C-2D48-8A00-DC78EF48860E}"/>
              </a:ext>
            </a:extLst>
          </p:cNvPr>
          <p:cNvSpPr txBox="1"/>
          <p:nvPr/>
        </p:nvSpPr>
        <p:spPr>
          <a:xfrm>
            <a:off x="6360310" y="3559592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1" name="Isosceles Triangle 69">
            <a:extLst>
              <a:ext uri="{FF2B5EF4-FFF2-40B4-BE49-F238E27FC236}">
                <a16:creationId xmlns:a16="http://schemas.microsoft.com/office/drawing/2014/main" id="{D7F30136-3D97-AD41-A34A-76899613F098}"/>
              </a:ext>
            </a:extLst>
          </p:cNvPr>
          <p:cNvSpPr/>
          <p:nvPr/>
        </p:nvSpPr>
        <p:spPr>
          <a:xfrm rot="10800000">
            <a:off x="6194076" y="3619121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9">
            <a:extLst>
              <a:ext uri="{FF2B5EF4-FFF2-40B4-BE49-F238E27FC236}">
                <a16:creationId xmlns:a16="http://schemas.microsoft.com/office/drawing/2014/main" id="{9F72E8F3-467B-AF4D-A7BF-127BAEB0E417}"/>
              </a:ext>
            </a:extLst>
          </p:cNvPr>
          <p:cNvSpPr/>
          <p:nvPr/>
        </p:nvSpPr>
        <p:spPr>
          <a:xfrm rot="10800000">
            <a:off x="6225536" y="2457310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9">
            <a:extLst>
              <a:ext uri="{FF2B5EF4-FFF2-40B4-BE49-F238E27FC236}">
                <a16:creationId xmlns:a16="http://schemas.microsoft.com/office/drawing/2014/main" id="{F5A073EA-2F0A-8342-9D56-CFE7B31F0029}"/>
              </a:ext>
            </a:extLst>
          </p:cNvPr>
          <p:cNvSpPr/>
          <p:nvPr/>
        </p:nvSpPr>
        <p:spPr>
          <a:xfrm rot="10800000">
            <a:off x="6222488" y="2765158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B12C43-7DDC-AF4A-AA5B-FA8149C4B0BE}"/>
              </a:ext>
            </a:extLst>
          </p:cNvPr>
          <p:cNvSpPr/>
          <p:nvPr/>
        </p:nvSpPr>
        <p:spPr>
          <a:xfrm>
            <a:off x="5007943" y="3261574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ADB7533-BD77-1143-8FEB-AC9A616C4859}"/>
              </a:ext>
            </a:extLst>
          </p:cNvPr>
          <p:cNvSpPr/>
          <p:nvPr/>
        </p:nvSpPr>
        <p:spPr>
          <a:xfrm>
            <a:off x="5629210" y="3261574"/>
            <a:ext cx="716835" cy="1866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</a:p>
        </p:txBody>
      </p:sp>
    </p:spTree>
    <p:extLst>
      <p:ext uri="{BB962C8B-B14F-4D97-AF65-F5344CB8AC3E}">
        <p14:creationId xmlns:p14="http://schemas.microsoft.com/office/powerpoint/2010/main" val="190827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8E4F-C724-4C37-80F5-214F28C8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30150-00F4-43FB-B6A3-68DD6BF3F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 mockups to aid development ahead of an agile Scrum event</a:t>
            </a:r>
          </a:p>
          <a:p>
            <a:r>
              <a:rPr lang="en-US" dirty="0"/>
              <a:t>4 primary user types (see personas next slide)</a:t>
            </a:r>
          </a:p>
          <a:p>
            <a:r>
              <a:rPr lang="en-US" dirty="0"/>
              <a:t>Training portal</a:t>
            </a:r>
          </a:p>
        </p:txBody>
      </p:sp>
    </p:spTree>
    <p:extLst>
      <p:ext uri="{BB962C8B-B14F-4D97-AF65-F5344CB8AC3E}">
        <p14:creationId xmlns:p14="http://schemas.microsoft.com/office/powerpoint/2010/main" val="229787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14A9-D818-466F-BA72-1390348A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6D88-4537-4062-8AC9-F1651ECD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Administrator</a:t>
            </a:r>
          </a:p>
          <a:p>
            <a:pPr lvl="1"/>
            <a:r>
              <a:rPr lang="en-US" dirty="0"/>
              <a:t>Full: Login, CRUD on users, skills, offices, supervisors </a:t>
            </a:r>
          </a:p>
          <a:p>
            <a:r>
              <a:rPr lang="en-US" dirty="0"/>
              <a:t>Special Agent</a:t>
            </a:r>
          </a:p>
          <a:p>
            <a:pPr lvl="1"/>
            <a:r>
              <a:rPr lang="en-US" dirty="0"/>
              <a:t>Limited: Login, alerts, view my training</a:t>
            </a:r>
          </a:p>
          <a:p>
            <a:r>
              <a:rPr lang="en-US" dirty="0"/>
              <a:t>Supervisor of Special Agent(s)</a:t>
            </a:r>
          </a:p>
          <a:p>
            <a:pPr lvl="1"/>
            <a:r>
              <a:rPr lang="en-US" dirty="0"/>
              <a:t>TBD (</a:t>
            </a:r>
            <a:r>
              <a:rPr lang="en-US" dirty="0" err="1"/>
              <a:t>cmoulton</a:t>
            </a:r>
            <a:r>
              <a:rPr lang="en-US" dirty="0"/>
              <a:t>)</a:t>
            </a:r>
          </a:p>
          <a:p>
            <a:r>
              <a:rPr lang="en-US" dirty="0"/>
              <a:t>Senior Leader (D4 and above)</a:t>
            </a:r>
          </a:p>
          <a:p>
            <a:pPr lvl="1"/>
            <a:r>
              <a:rPr lang="en-US" dirty="0"/>
              <a:t>TBD (</a:t>
            </a:r>
            <a:r>
              <a:rPr lang="en-US" dirty="0" err="1"/>
              <a:t>cmoulton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6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DF58-A46C-4897-9B2D-EBFB921C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Administrator 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A0D5-4116-4FFE-96B0-C4F1D77EE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7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7181491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073CC-F2E0-6E49-97CD-FD70433820A4}"/>
              </a:ext>
            </a:extLst>
          </p:cNvPr>
          <p:cNvGrpSpPr/>
          <p:nvPr/>
        </p:nvGrpSpPr>
        <p:grpSpPr>
          <a:xfrm>
            <a:off x="2832339" y="1898768"/>
            <a:ext cx="6455433" cy="2181225"/>
            <a:chOff x="2832339" y="2343150"/>
            <a:chExt cx="6455433" cy="21812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E8D1C-B32B-4B93-A476-0716FC393BDF}"/>
                </a:ext>
              </a:extLst>
            </p:cNvPr>
            <p:cNvSpPr/>
            <p:nvPr/>
          </p:nvSpPr>
          <p:spPr>
            <a:xfrm>
              <a:off x="2832339" y="2343150"/>
              <a:ext cx="6455433" cy="218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2245-264D-4A93-B4A4-E1A33D3020B3}"/>
                </a:ext>
              </a:extLst>
            </p:cNvPr>
            <p:cNvSpPr txBox="1"/>
            <p:nvPr/>
          </p:nvSpPr>
          <p:spPr>
            <a:xfrm>
              <a:off x="3028949" y="2543175"/>
              <a:ext cx="61055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Welcome to the ICE HSI Training Portal.  Please log-in using your credentials below.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ACCE32-FA51-4408-A136-5186F339417B}"/>
                </a:ext>
              </a:extLst>
            </p:cNvPr>
            <p:cNvSpPr txBox="1"/>
            <p:nvPr/>
          </p:nvSpPr>
          <p:spPr>
            <a:xfrm>
              <a:off x="4248151" y="3022432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User 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257AA-0334-4E6B-8CB9-E7F1BD0A8120}"/>
                </a:ext>
              </a:extLst>
            </p:cNvPr>
            <p:cNvSpPr txBox="1"/>
            <p:nvPr/>
          </p:nvSpPr>
          <p:spPr>
            <a:xfrm>
              <a:off x="4248151" y="3428999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FFB9A-AC72-4342-9142-E9F4D5B4EC5A}"/>
                </a:ext>
              </a:extLst>
            </p:cNvPr>
            <p:cNvSpPr/>
            <p:nvPr/>
          </p:nvSpPr>
          <p:spPr>
            <a:xfrm>
              <a:off x="5267324" y="3012907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2B0DB-352A-4ABF-9520-5398A974B884}"/>
                </a:ext>
              </a:extLst>
            </p:cNvPr>
            <p:cNvSpPr/>
            <p:nvPr/>
          </p:nvSpPr>
          <p:spPr>
            <a:xfrm>
              <a:off x="5267323" y="3433762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EAF30-1C60-4F1D-9FF8-5765550AB65E}"/>
                </a:ext>
              </a:extLst>
            </p:cNvPr>
            <p:cNvSpPr txBox="1"/>
            <p:nvPr/>
          </p:nvSpPr>
          <p:spPr>
            <a:xfrm>
              <a:off x="5286373" y="3711490"/>
              <a:ext cx="2066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u="sng" dirty="0">
                  <a:solidFill>
                    <a:schemeClr val="accent1"/>
                  </a:solidFill>
                </a:rPr>
                <a:t>I forgot my username or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EF89912-EC74-4146-A73E-8DF707545FA8}"/>
                </a:ext>
              </a:extLst>
            </p:cNvPr>
            <p:cNvSpPr/>
            <p:nvPr/>
          </p:nvSpPr>
          <p:spPr>
            <a:xfrm>
              <a:off x="5598092" y="4097307"/>
              <a:ext cx="923925" cy="277231"/>
            </a:xfrm>
            <a:prstGeom prst="roundRect">
              <a:avLst>
                <a:gd name="adj" fmla="val 4167"/>
              </a:avLst>
            </a:prstGeom>
            <a:solidFill>
              <a:srgbClr val="1561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750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Firearms quarterly report due by 8/30/2018.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System Administrator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A1413BF9-07CD-4C4D-B237-FFDA1B3E350C}"/>
              </a:ext>
            </a:extLst>
          </p:cNvPr>
          <p:cNvSpPr/>
          <p:nvPr/>
        </p:nvSpPr>
        <p:spPr>
          <a:xfrm>
            <a:off x="5617860" y="5406621"/>
            <a:ext cx="923925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22" name="Rectangle: Rounded Corners 27">
            <a:extLst>
              <a:ext uri="{FF2B5EF4-FFF2-40B4-BE49-F238E27FC236}">
                <a16:creationId xmlns:a16="http://schemas.microsoft.com/office/drawing/2014/main" id="{8DC4BD1E-3D6C-E24C-B53E-C4B976C7B6A9}"/>
              </a:ext>
            </a:extLst>
          </p:cNvPr>
          <p:cNvSpPr/>
          <p:nvPr/>
        </p:nvSpPr>
        <p:spPr>
          <a:xfrm>
            <a:off x="5731517" y="4700506"/>
            <a:ext cx="2506629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Click Here to Run Report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1A9EA-56FE-2F45-92EA-33EC628C493F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11A4BC7D-0A93-4348-B392-68CC7C2D2000}"/>
              </a:ext>
            </a:extLst>
          </p:cNvPr>
          <p:cNvSpPr/>
          <p:nvPr/>
        </p:nvSpPr>
        <p:spPr>
          <a:xfrm>
            <a:off x="9766743" y="4229727"/>
            <a:ext cx="2383971" cy="363749"/>
          </a:xfrm>
          <a:prstGeom prst="wedgeRoundRectCallout">
            <a:avLst>
              <a:gd name="adj1" fmla="val -71518"/>
              <a:gd name="adj2" fmla="val 10439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21A662E2-E657-5945-81A1-82A574F13288}"/>
              </a:ext>
            </a:extLst>
          </p:cNvPr>
          <p:cNvSpPr/>
          <p:nvPr/>
        </p:nvSpPr>
        <p:spPr>
          <a:xfrm>
            <a:off x="9766742" y="5339184"/>
            <a:ext cx="2383971" cy="615302"/>
          </a:xfrm>
          <a:prstGeom prst="wedgeRoundRectCallout">
            <a:avLst>
              <a:gd name="adj1" fmla="val -108504"/>
              <a:gd name="adj2" fmla="val -132022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Since no user story for this Alert box, the text is fixed and the Click Here button does nothing</a:t>
            </a:r>
          </a:p>
        </p:txBody>
      </p:sp>
    </p:spTree>
    <p:extLst>
      <p:ext uri="{BB962C8B-B14F-4D97-AF65-F5344CB8AC3E}">
        <p14:creationId xmlns:p14="http://schemas.microsoft.com/office/powerpoint/2010/main" val="188907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7181491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073CC-F2E0-6E49-97CD-FD70433820A4}"/>
              </a:ext>
            </a:extLst>
          </p:cNvPr>
          <p:cNvGrpSpPr/>
          <p:nvPr/>
        </p:nvGrpSpPr>
        <p:grpSpPr>
          <a:xfrm>
            <a:off x="2832339" y="1898768"/>
            <a:ext cx="6455433" cy="2181225"/>
            <a:chOff x="2832339" y="2343150"/>
            <a:chExt cx="6455433" cy="21812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E8D1C-B32B-4B93-A476-0716FC393BDF}"/>
                </a:ext>
              </a:extLst>
            </p:cNvPr>
            <p:cNvSpPr/>
            <p:nvPr/>
          </p:nvSpPr>
          <p:spPr>
            <a:xfrm>
              <a:off x="2832339" y="2343150"/>
              <a:ext cx="6455433" cy="218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2245-264D-4A93-B4A4-E1A33D3020B3}"/>
                </a:ext>
              </a:extLst>
            </p:cNvPr>
            <p:cNvSpPr txBox="1"/>
            <p:nvPr/>
          </p:nvSpPr>
          <p:spPr>
            <a:xfrm>
              <a:off x="3028949" y="2543175"/>
              <a:ext cx="61055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Welcome to the ICE HSI Training Portal.  Please log-in using your credentials below.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ACCE32-FA51-4408-A136-5186F339417B}"/>
                </a:ext>
              </a:extLst>
            </p:cNvPr>
            <p:cNvSpPr txBox="1"/>
            <p:nvPr/>
          </p:nvSpPr>
          <p:spPr>
            <a:xfrm>
              <a:off x="4248151" y="3022432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User 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257AA-0334-4E6B-8CB9-E7F1BD0A8120}"/>
                </a:ext>
              </a:extLst>
            </p:cNvPr>
            <p:cNvSpPr txBox="1"/>
            <p:nvPr/>
          </p:nvSpPr>
          <p:spPr>
            <a:xfrm>
              <a:off x="4248151" y="3428999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FFB9A-AC72-4342-9142-E9F4D5B4EC5A}"/>
                </a:ext>
              </a:extLst>
            </p:cNvPr>
            <p:cNvSpPr/>
            <p:nvPr/>
          </p:nvSpPr>
          <p:spPr>
            <a:xfrm>
              <a:off x="5267324" y="3012907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2B0DB-352A-4ABF-9520-5398A974B884}"/>
                </a:ext>
              </a:extLst>
            </p:cNvPr>
            <p:cNvSpPr/>
            <p:nvPr/>
          </p:nvSpPr>
          <p:spPr>
            <a:xfrm>
              <a:off x="5267323" y="3433762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EAF30-1C60-4F1D-9FF8-5765550AB65E}"/>
                </a:ext>
              </a:extLst>
            </p:cNvPr>
            <p:cNvSpPr txBox="1"/>
            <p:nvPr/>
          </p:nvSpPr>
          <p:spPr>
            <a:xfrm>
              <a:off x="5286373" y="3711490"/>
              <a:ext cx="2066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u="sng" dirty="0">
                  <a:solidFill>
                    <a:schemeClr val="accent1"/>
                  </a:solidFill>
                </a:rPr>
                <a:t>I forgot my username or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EF89912-EC74-4146-A73E-8DF707545FA8}"/>
                </a:ext>
              </a:extLst>
            </p:cNvPr>
            <p:cNvSpPr/>
            <p:nvPr/>
          </p:nvSpPr>
          <p:spPr>
            <a:xfrm>
              <a:off x="5598092" y="4097307"/>
              <a:ext cx="923925" cy="277231"/>
            </a:xfrm>
            <a:prstGeom prst="roundRect">
              <a:avLst>
                <a:gd name="adj" fmla="val 4167"/>
              </a:avLst>
            </a:prstGeom>
            <a:solidFill>
              <a:srgbClr val="1561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750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firearms qualification must be completed within 3 days.</a:t>
            </a:r>
          </a:p>
        </p:txBody>
      </p:sp>
      <p:sp>
        <p:nvSpPr>
          <p:cNvPr id="19" name="Rectangle: Rounded Corners 27">
            <a:extLst>
              <a:ext uri="{FF2B5EF4-FFF2-40B4-BE49-F238E27FC236}">
                <a16:creationId xmlns:a16="http://schemas.microsoft.com/office/drawing/2014/main" id="{0F834723-FDEA-C642-9143-4A68A3B75328}"/>
              </a:ext>
            </a:extLst>
          </p:cNvPr>
          <p:cNvSpPr/>
          <p:nvPr/>
        </p:nvSpPr>
        <p:spPr>
          <a:xfrm>
            <a:off x="6875007" y="4743634"/>
            <a:ext cx="1605096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Request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Special Agent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C776D388-56D3-D84E-A2CA-79E65C2FEF8D}"/>
              </a:ext>
            </a:extLst>
          </p:cNvPr>
          <p:cNvSpPr/>
          <p:nvPr/>
        </p:nvSpPr>
        <p:spPr>
          <a:xfrm>
            <a:off x="5617860" y="5406621"/>
            <a:ext cx="923925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78F219-DE12-5840-B189-319EED191970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C28CABDB-A695-544F-B726-72A6FF9C9067}"/>
              </a:ext>
            </a:extLst>
          </p:cNvPr>
          <p:cNvSpPr/>
          <p:nvPr/>
        </p:nvSpPr>
        <p:spPr>
          <a:xfrm>
            <a:off x="9681530" y="4379885"/>
            <a:ext cx="2383971" cy="363749"/>
          </a:xfrm>
          <a:prstGeom prst="wedgeRoundRectCallout">
            <a:avLst>
              <a:gd name="adj1" fmla="val -71518"/>
              <a:gd name="adj2" fmla="val 10439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</p:spTree>
    <p:extLst>
      <p:ext uri="{BB962C8B-B14F-4D97-AF65-F5344CB8AC3E}">
        <p14:creationId xmlns:p14="http://schemas.microsoft.com/office/powerpoint/2010/main" val="158319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7181491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073CC-F2E0-6E49-97CD-FD70433820A4}"/>
              </a:ext>
            </a:extLst>
          </p:cNvPr>
          <p:cNvGrpSpPr/>
          <p:nvPr/>
        </p:nvGrpSpPr>
        <p:grpSpPr>
          <a:xfrm>
            <a:off x="2832339" y="1898768"/>
            <a:ext cx="6455433" cy="2181225"/>
            <a:chOff x="2832339" y="2343150"/>
            <a:chExt cx="6455433" cy="21812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2E8D1C-B32B-4B93-A476-0716FC393BDF}"/>
                </a:ext>
              </a:extLst>
            </p:cNvPr>
            <p:cNvSpPr/>
            <p:nvPr/>
          </p:nvSpPr>
          <p:spPr>
            <a:xfrm>
              <a:off x="2832339" y="2343150"/>
              <a:ext cx="6455433" cy="2181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22245-264D-4A93-B4A4-E1A33D3020B3}"/>
                </a:ext>
              </a:extLst>
            </p:cNvPr>
            <p:cNvSpPr txBox="1"/>
            <p:nvPr/>
          </p:nvSpPr>
          <p:spPr>
            <a:xfrm>
              <a:off x="3028949" y="2543175"/>
              <a:ext cx="61055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Welcome to the HSI ICE Training Portal.  Please log-in using your credentials below.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CACCE32-FA51-4408-A136-5186F339417B}"/>
                </a:ext>
              </a:extLst>
            </p:cNvPr>
            <p:cNvSpPr txBox="1"/>
            <p:nvPr/>
          </p:nvSpPr>
          <p:spPr>
            <a:xfrm>
              <a:off x="4248151" y="3022432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User ID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8257AA-0334-4E6B-8CB9-E7F1BD0A8120}"/>
                </a:ext>
              </a:extLst>
            </p:cNvPr>
            <p:cNvSpPr txBox="1"/>
            <p:nvPr/>
          </p:nvSpPr>
          <p:spPr>
            <a:xfrm>
              <a:off x="4248151" y="3428999"/>
              <a:ext cx="12382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FFB9A-AC72-4342-9142-E9F4D5B4EC5A}"/>
                </a:ext>
              </a:extLst>
            </p:cNvPr>
            <p:cNvSpPr/>
            <p:nvPr/>
          </p:nvSpPr>
          <p:spPr>
            <a:xfrm>
              <a:off x="5267324" y="3012907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E2B0DB-352A-4ABF-9520-5398A974B884}"/>
                </a:ext>
              </a:extLst>
            </p:cNvPr>
            <p:cNvSpPr/>
            <p:nvPr/>
          </p:nvSpPr>
          <p:spPr>
            <a:xfrm>
              <a:off x="5267323" y="3433762"/>
              <a:ext cx="1990725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2EAF30-1C60-4F1D-9FF8-5765550AB65E}"/>
                </a:ext>
              </a:extLst>
            </p:cNvPr>
            <p:cNvSpPr txBox="1"/>
            <p:nvPr/>
          </p:nvSpPr>
          <p:spPr>
            <a:xfrm>
              <a:off x="5286373" y="3711490"/>
              <a:ext cx="20669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u="sng" dirty="0">
                  <a:solidFill>
                    <a:schemeClr val="accent1"/>
                  </a:solidFill>
                </a:rPr>
                <a:t>I forgot my username or password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EF89912-EC74-4146-A73E-8DF707545FA8}"/>
                </a:ext>
              </a:extLst>
            </p:cNvPr>
            <p:cNvSpPr/>
            <p:nvPr/>
          </p:nvSpPr>
          <p:spPr>
            <a:xfrm>
              <a:off x="5598092" y="4097307"/>
              <a:ext cx="923925" cy="277231"/>
            </a:xfrm>
            <a:prstGeom prst="roundRect">
              <a:avLst>
                <a:gd name="adj" fmla="val 4167"/>
              </a:avLst>
            </a:prstGeom>
            <a:solidFill>
              <a:srgbClr val="15619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Login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FDED0-90E3-4D1E-B497-7CCA6F41AECB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A7617E-8583-614D-973D-A4CE0D2E3DA2}"/>
              </a:ext>
            </a:extLst>
          </p:cNvPr>
          <p:cNvSpPr/>
          <p:nvPr/>
        </p:nvSpPr>
        <p:spPr>
          <a:xfrm>
            <a:off x="2871876" y="4411602"/>
            <a:ext cx="6415895" cy="12628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agents have proficiencies expiring soon:</a:t>
            </a:r>
          </a:p>
          <a:p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Derick Smith, Firearms qualification due 8/21/18</a:t>
            </a: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 Mya, Firearms qualification due 8/22/18</a:t>
            </a:r>
          </a:p>
          <a:p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Unser, Firearms qualification due 8/22/18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F2FA4-322F-814C-B7B1-B45F02C9727C}"/>
              </a:ext>
            </a:extLst>
          </p:cNvPr>
          <p:cNvSpPr txBox="1"/>
          <p:nvPr/>
        </p:nvSpPr>
        <p:spPr>
          <a:xfrm>
            <a:off x="0" y="0"/>
            <a:ext cx="12192000" cy="36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Login Screen for Supervisor Special Agent</a:t>
            </a:r>
          </a:p>
        </p:txBody>
      </p:sp>
      <p:sp>
        <p:nvSpPr>
          <p:cNvPr id="20" name="Rectangle: Rounded Corners 27">
            <a:extLst>
              <a:ext uri="{FF2B5EF4-FFF2-40B4-BE49-F238E27FC236}">
                <a16:creationId xmlns:a16="http://schemas.microsoft.com/office/drawing/2014/main" id="{FEE35280-4416-C545-B7D3-2F6B10B33933}"/>
              </a:ext>
            </a:extLst>
          </p:cNvPr>
          <p:cNvSpPr/>
          <p:nvPr/>
        </p:nvSpPr>
        <p:spPr>
          <a:xfrm>
            <a:off x="5634037" y="5852492"/>
            <a:ext cx="923925" cy="277231"/>
          </a:xfrm>
          <a:prstGeom prst="roundRect">
            <a:avLst>
              <a:gd name="adj" fmla="val 4167"/>
            </a:avLst>
          </a:prstGeom>
          <a:solidFill>
            <a:srgbClr val="1561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691BA2-1744-F140-878E-98335D44CD4A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548BE771-20F4-6D4F-A46A-33F2296258FA}"/>
              </a:ext>
            </a:extLst>
          </p:cNvPr>
          <p:cNvSpPr/>
          <p:nvPr/>
        </p:nvSpPr>
        <p:spPr>
          <a:xfrm>
            <a:off x="9648873" y="4679255"/>
            <a:ext cx="2383971" cy="363749"/>
          </a:xfrm>
          <a:prstGeom prst="wedgeRoundRectCallout">
            <a:avLst>
              <a:gd name="adj1" fmla="val -71518"/>
              <a:gd name="adj2" fmla="val 104397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After clicking Login button, then  the Alert and Continue button Appear</a:t>
            </a:r>
          </a:p>
        </p:txBody>
      </p:sp>
    </p:spTree>
    <p:extLst>
      <p:ext uri="{BB962C8B-B14F-4D97-AF65-F5344CB8AC3E}">
        <p14:creationId xmlns:p14="http://schemas.microsoft.com/office/powerpoint/2010/main" val="321531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3762374" y="1268837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4A1518-596C-4239-82B5-BEB6F8148C34}"/>
              </a:ext>
            </a:extLst>
          </p:cNvPr>
          <p:cNvSpPr/>
          <p:nvPr/>
        </p:nvSpPr>
        <p:spPr>
          <a:xfrm>
            <a:off x="2462626" y="1307306"/>
            <a:ext cx="1293818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C18D9-9A6D-45A4-9F40-D040BF6C8857}"/>
              </a:ext>
            </a:extLst>
          </p:cNvPr>
          <p:cNvSpPr txBox="1"/>
          <p:nvPr/>
        </p:nvSpPr>
        <p:spPr>
          <a:xfrm>
            <a:off x="2962455" y="237781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DAEC97-B749-403B-BD9E-061EBE2176AE}"/>
              </a:ext>
            </a:extLst>
          </p:cNvPr>
          <p:cNvSpPr txBox="1"/>
          <p:nvPr/>
        </p:nvSpPr>
        <p:spPr>
          <a:xfrm>
            <a:off x="2962455" y="2663146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68B84D-0F02-4648-9A35-39EBEABACDAF}"/>
              </a:ext>
            </a:extLst>
          </p:cNvPr>
          <p:cNvSpPr/>
          <p:nvPr/>
        </p:nvSpPr>
        <p:spPr>
          <a:xfrm>
            <a:off x="4112258" y="241332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194F3-F994-4F90-9FA7-9254802724DF}"/>
              </a:ext>
            </a:extLst>
          </p:cNvPr>
          <p:cNvSpPr/>
          <p:nvPr/>
        </p:nvSpPr>
        <p:spPr>
          <a:xfrm>
            <a:off x="4114238" y="269304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261B6E-EC60-44A8-934C-2D261230C5C0}"/>
              </a:ext>
            </a:extLst>
          </p:cNvPr>
          <p:cNvSpPr txBox="1"/>
          <p:nvPr/>
        </p:nvSpPr>
        <p:spPr>
          <a:xfrm>
            <a:off x="2971081" y="368771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Unique User 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A1AF56-F86B-46D9-B918-61D390876686}"/>
              </a:ext>
            </a:extLst>
          </p:cNvPr>
          <p:cNvSpPr/>
          <p:nvPr/>
        </p:nvSpPr>
        <p:spPr>
          <a:xfrm>
            <a:off x="4122864" y="371760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1099F-B9CC-4FA4-84FA-148D2C1E39CE}"/>
              </a:ext>
            </a:extLst>
          </p:cNvPr>
          <p:cNvSpPr txBox="1"/>
          <p:nvPr/>
        </p:nvSpPr>
        <p:spPr>
          <a:xfrm>
            <a:off x="2969101" y="395381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Office Code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EAF695-5172-424C-BC9C-4FE05C606722}"/>
              </a:ext>
            </a:extLst>
          </p:cNvPr>
          <p:cNvSpPr/>
          <p:nvPr/>
        </p:nvSpPr>
        <p:spPr>
          <a:xfrm>
            <a:off x="4120884" y="3983706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10ACD9-5A49-4B23-93BF-358F30DBBA24}"/>
              </a:ext>
            </a:extLst>
          </p:cNvPr>
          <p:cNvSpPr txBox="1"/>
          <p:nvPr/>
        </p:nvSpPr>
        <p:spPr>
          <a:xfrm>
            <a:off x="2969101" y="4535069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User’s Supervisor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7B14C7-9528-4A78-95B1-D67461421FFC}"/>
              </a:ext>
            </a:extLst>
          </p:cNvPr>
          <p:cNvSpPr/>
          <p:nvPr/>
        </p:nvSpPr>
        <p:spPr>
          <a:xfrm>
            <a:off x="4120884" y="4564963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760D32B-78C3-403E-9740-8D5E5E0CE2D1}"/>
              </a:ext>
            </a:extLst>
          </p:cNvPr>
          <p:cNvSpPr/>
          <p:nvPr/>
        </p:nvSpPr>
        <p:spPr>
          <a:xfrm>
            <a:off x="4940144" y="486725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4D9C382-0AFA-44D1-84C9-37F5182831D6}"/>
              </a:ext>
            </a:extLst>
          </p:cNvPr>
          <p:cNvSpPr/>
          <p:nvPr/>
        </p:nvSpPr>
        <p:spPr>
          <a:xfrm>
            <a:off x="5562107" y="486725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C9907F-5AAC-42DE-9742-43A8D47B7012}"/>
              </a:ext>
            </a:extLst>
          </p:cNvPr>
          <p:cNvSpPr txBox="1"/>
          <p:nvPr/>
        </p:nvSpPr>
        <p:spPr>
          <a:xfrm>
            <a:off x="2979309" y="424480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21E2FB-D11F-4124-92E9-773714FBE1D3}"/>
              </a:ext>
            </a:extLst>
          </p:cNvPr>
          <p:cNvSpPr txBox="1"/>
          <p:nvPr/>
        </p:nvSpPr>
        <p:spPr>
          <a:xfrm>
            <a:off x="2970683" y="2944344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CFE7A6-F9EE-4F32-A50C-B93433322F6A}"/>
              </a:ext>
            </a:extLst>
          </p:cNvPr>
          <p:cNvSpPr/>
          <p:nvPr/>
        </p:nvSpPr>
        <p:spPr>
          <a:xfrm>
            <a:off x="4122466" y="2974238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028CEA-5E0D-4D78-B4D0-141A4B35814C}"/>
              </a:ext>
            </a:extLst>
          </p:cNvPr>
          <p:cNvSpPr txBox="1"/>
          <p:nvPr/>
        </p:nvSpPr>
        <p:spPr>
          <a:xfrm>
            <a:off x="2976743" y="3233863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A1BA49-E44E-44F8-94B8-57DF2591503F}"/>
              </a:ext>
            </a:extLst>
          </p:cNvPr>
          <p:cNvSpPr/>
          <p:nvPr/>
        </p:nvSpPr>
        <p:spPr>
          <a:xfrm>
            <a:off x="4128527" y="3263757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E834CE-7DB9-464D-8959-84E0AE34D437}"/>
              </a:ext>
            </a:extLst>
          </p:cNvPr>
          <p:cNvSpPr/>
          <p:nvPr/>
        </p:nvSpPr>
        <p:spPr>
          <a:xfrm>
            <a:off x="4131058" y="4266994"/>
            <a:ext cx="1990725" cy="1828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76EF7A0-6DA8-4E8B-9C9D-4690F0E57685}"/>
              </a:ext>
            </a:extLst>
          </p:cNvPr>
          <p:cNvSpPr txBox="1"/>
          <p:nvPr/>
        </p:nvSpPr>
        <p:spPr>
          <a:xfrm>
            <a:off x="2962455" y="1830945"/>
            <a:ext cx="7939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EE654D-32B4-468D-B579-D47C5667F0AC}"/>
              </a:ext>
            </a:extLst>
          </p:cNvPr>
          <p:cNvSpPr txBox="1"/>
          <p:nvPr/>
        </p:nvSpPr>
        <p:spPr>
          <a:xfrm>
            <a:off x="3736461" y="1836681"/>
            <a:ext cx="1347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Existing Agent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20AC3D-327E-1E45-BF5F-35EA81D7093C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59BD17-4AAB-F54E-A662-DB40ECDC1FC2}"/>
              </a:ext>
            </a:extLst>
          </p:cNvPr>
          <p:cNvSpPr txBox="1"/>
          <p:nvPr/>
        </p:nvSpPr>
        <p:spPr>
          <a:xfrm>
            <a:off x="6125874" y="2360795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88323-F9EB-4B42-808C-0AE6643191FC}"/>
              </a:ext>
            </a:extLst>
          </p:cNvPr>
          <p:cNvSpPr txBox="1"/>
          <p:nvPr/>
        </p:nvSpPr>
        <p:spPr>
          <a:xfrm>
            <a:off x="6125874" y="3911086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670F97-812A-0D44-82FB-729B9D6A6277}"/>
              </a:ext>
            </a:extLst>
          </p:cNvPr>
          <p:cNvSpPr txBox="1"/>
          <p:nvPr/>
        </p:nvSpPr>
        <p:spPr>
          <a:xfrm>
            <a:off x="6125874" y="2927119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2EA799-E627-4145-8DEF-16AADC699770}"/>
              </a:ext>
            </a:extLst>
          </p:cNvPr>
          <p:cNvSpPr txBox="1"/>
          <p:nvPr/>
        </p:nvSpPr>
        <p:spPr>
          <a:xfrm>
            <a:off x="6125874" y="3711397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76B1C8-EB23-7742-A6A2-E9184E018DAE}"/>
              </a:ext>
            </a:extLst>
          </p:cNvPr>
          <p:cNvSpPr txBox="1"/>
          <p:nvPr/>
        </p:nvSpPr>
        <p:spPr>
          <a:xfrm>
            <a:off x="6125874" y="4181154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1FCD02-5F13-6E41-9F32-BDE904D3CD63}"/>
              </a:ext>
            </a:extLst>
          </p:cNvPr>
          <p:cNvSpPr txBox="1"/>
          <p:nvPr/>
        </p:nvSpPr>
        <p:spPr>
          <a:xfrm>
            <a:off x="6125874" y="4548266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9" name="Isosceles Triangle 69">
            <a:extLst>
              <a:ext uri="{FF2B5EF4-FFF2-40B4-BE49-F238E27FC236}">
                <a16:creationId xmlns:a16="http://schemas.microsoft.com/office/drawing/2014/main" id="{4EE5C8A3-B99F-C341-BA58-1701C9D3977B}"/>
              </a:ext>
            </a:extLst>
          </p:cNvPr>
          <p:cNvSpPr/>
          <p:nvPr/>
        </p:nvSpPr>
        <p:spPr>
          <a:xfrm rot="10800000">
            <a:off x="5959640" y="4607795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69">
            <a:extLst>
              <a:ext uri="{FF2B5EF4-FFF2-40B4-BE49-F238E27FC236}">
                <a16:creationId xmlns:a16="http://schemas.microsoft.com/office/drawing/2014/main" id="{83B43A4B-B5F4-484E-9BDE-62C030F34124}"/>
              </a:ext>
            </a:extLst>
          </p:cNvPr>
          <p:cNvSpPr/>
          <p:nvPr/>
        </p:nvSpPr>
        <p:spPr>
          <a:xfrm rot="10800000">
            <a:off x="5959640" y="4312714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69">
            <a:extLst>
              <a:ext uri="{FF2B5EF4-FFF2-40B4-BE49-F238E27FC236}">
                <a16:creationId xmlns:a16="http://schemas.microsoft.com/office/drawing/2014/main" id="{373001BF-19FF-7744-ABB2-391C719215BE}"/>
              </a:ext>
            </a:extLst>
          </p:cNvPr>
          <p:cNvSpPr/>
          <p:nvPr/>
        </p:nvSpPr>
        <p:spPr>
          <a:xfrm rot="10800000">
            <a:off x="5959640" y="4044600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69">
            <a:extLst>
              <a:ext uri="{FF2B5EF4-FFF2-40B4-BE49-F238E27FC236}">
                <a16:creationId xmlns:a16="http://schemas.microsoft.com/office/drawing/2014/main" id="{1AB0A96D-C1BF-1A48-BD89-1B2B0B46A606}"/>
              </a:ext>
            </a:extLst>
          </p:cNvPr>
          <p:cNvSpPr/>
          <p:nvPr/>
        </p:nvSpPr>
        <p:spPr>
          <a:xfrm rot="10800000">
            <a:off x="5959640" y="3776486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07A42B89-F6B6-D748-95D6-0F3964561860}"/>
              </a:ext>
            </a:extLst>
          </p:cNvPr>
          <p:cNvSpPr/>
          <p:nvPr/>
        </p:nvSpPr>
        <p:spPr>
          <a:xfrm>
            <a:off x="7397809" y="4090320"/>
            <a:ext cx="2383971" cy="363749"/>
          </a:xfrm>
          <a:prstGeom prst="wedgeRoundRectCallout">
            <a:avLst>
              <a:gd name="adj1" fmla="val -102568"/>
              <a:gd name="adj2" fmla="val 38559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Drop downs for office and location sorted alphabetically</a:t>
            </a:r>
          </a:p>
        </p:txBody>
      </p:sp>
      <p:sp>
        <p:nvSpPr>
          <p:cNvPr id="85" name="Rounded Rectangular Callout 84">
            <a:extLst>
              <a:ext uri="{FF2B5EF4-FFF2-40B4-BE49-F238E27FC236}">
                <a16:creationId xmlns:a16="http://schemas.microsoft.com/office/drawing/2014/main" id="{9E6F54F0-D789-0A43-96C6-600BD780A9FF}"/>
              </a:ext>
            </a:extLst>
          </p:cNvPr>
          <p:cNvSpPr/>
          <p:nvPr/>
        </p:nvSpPr>
        <p:spPr>
          <a:xfrm>
            <a:off x="7310624" y="2398885"/>
            <a:ext cx="2383971" cy="363749"/>
          </a:xfrm>
          <a:prstGeom prst="wedgeRoundRectCallout">
            <a:avLst>
              <a:gd name="adj1" fmla="val -102568"/>
              <a:gd name="adj2" fmla="val 38559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Allow dash in first or last name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AB00D1-5576-E24D-969E-54083B9E9841}"/>
              </a:ext>
            </a:extLst>
          </p:cNvPr>
          <p:cNvSpPr txBox="1"/>
          <p:nvPr/>
        </p:nvSpPr>
        <p:spPr>
          <a:xfrm>
            <a:off x="2969101" y="3457480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1EB647D-B0C5-4B49-9FF8-DE3286C2B981}"/>
              </a:ext>
            </a:extLst>
          </p:cNvPr>
          <p:cNvSpPr/>
          <p:nvPr/>
        </p:nvSpPr>
        <p:spPr>
          <a:xfrm>
            <a:off x="4120884" y="348737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01E9472-C73F-A349-A8DA-CD6049DD2160}"/>
              </a:ext>
            </a:extLst>
          </p:cNvPr>
          <p:cNvSpPr txBox="1"/>
          <p:nvPr/>
        </p:nvSpPr>
        <p:spPr>
          <a:xfrm>
            <a:off x="6125874" y="3470677"/>
            <a:ext cx="246110" cy="25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90" name="Isosceles Triangle 69">
            <a:extLst>
              <a:ext uri="{FF2B5EF4-FFF2-40B4-BE49-F238E27FC236}">
                <a16:creationId xmlns:a16="http://schemas.microsoft.com/office/drawing/2014/main" id="{CF5E9E2D-8E4F-B549-A737-16FB05DD0DDB}"/>
              </a:ext>
            </a:extLst>
          </p:cNvPr>
          <p:cNvSpPr/>
          <p:nvPr/>
        </p:nvSpPr>
        <p:spPr>
          <a:xfrm rot="10800000">
            <a:off x="5959640" y="3530206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ular Callout 90">
            <a:extLst>
              <a:ext uri="{FF2B5EF4-FFF2-40B4-BE49-F238E27FC236}">
                <a16:creationId xmlns:a16="http://schemas.microsoft.com/office/drawing/2014/main" id="{9383B763-E37E-1947-9D0A-AAF2C0B0A1D0}"/>
              </a:ext>
            </a:extLst>
          </p:cNvPr>
          <p:cNvSpPr/>
          <p:nvPr/>
        </p:nvSpPr>
        <p:spPr>
          <a:xfrm>
            <a:off x="27108" y="2950485"/>
            <a:ext cx="2383971" cy="637449"/>
          </a:xfrm>
          <a:prstGeom prst="wedgeRoundRectCallout">
            <a:avLst>
              <a:gd name="adj1" fmla="val 75059"/>
              <a:gd name="adj2" fmla="val 46335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Role dropdown: System Owner, System Admin, Supervisory Special Agent, Special Agent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BEDA0A-737D-164C-AFAB-DBEF8006EED6}"/>
              </a:ext>
            </a:extLst>
          </p:cNvPr>
          <p:cNvSpPr txBox="1"/>
          <p:nvPr/>
        </p:nvSpPr>
        <p:spPr>
          <a:xfrm>
            <a:off x="4993655" y="2123809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Mandatory Field</a:t>
            </a:r>
          </a:p>
        </p:txBody>
      </p:sp>
    </p:spTree>
    <p:extLst>
      <p:ext uri="{BB962C8B-B14F-4D97-AF65-F5344CB8AC3E}">
        <p14:creationId xmlns:p14="http://schemas.microsoft.com/office/powerpoint/2010/main" val="207012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DA5337-8C1A-43EE-B06A-A1338611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524"/>
            <a:ext cx="12192000" cy="59909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383D8C3-3700-4A64-BB5F-F580E5B7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498" r="1314"/>
          <a:stretch/>
        </p:blipFill>
        <p:spPr>
          <a:xfrm>
            <a:off x="5010509" y="428205"/>
            <a:ext cx="4303468" cy="599095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E6026DE-2E81-41C7-AAE2-F205BA346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05" t="14140" r="1314"/>
          <a:stretch/>
        </p:blipFill>
        <p:spPr>
          <a:xfrm>
            <a:off x="733245" y="1278255"/>
            <a:ext cx="4277264" cy="5143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DF9E77-E13B-4D10-8582-23CA36AEC084}"/>
              </a:ext>
            </a:extLst>
          </p:cNvPr>
          <p:cNvSpPr txBox="1"/>
          <p:nvPr/>
        </p:nvSpPr>
        <p:spPr>
          <a:xfrm>
            <a:off x="5010509" y="806715"/>
            <a:ext cx="246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Training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C8BE2-3535-4308-8907-39DA19BFD372}"/>
              </a:ext>
            </a:extLst>
          </p:cNvPr>
          <p:cNvSpPr txBox="1"/>
          <p:nvPr/>
        </p:nvSpPr>
        <p:spPr>
          <a:xfrm>
            <a:off x="3762374" y="1268837"/>
            <a:ext cx="6851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4A1518-596C-4239-82B5-BEB6F8148C34}"/>
              </a:ext>
            </a:extLst>
          </p:cNvPr>
          <p:cNvSpPr/>
          <p:nvPr/>
        </p:nvSpPr>
        <p:spPr>
          <a:xfrm>
            <a:off x="2462626" y="1307306"/>
            <a:ext cx="1293818" cy="187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2B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19859D-0D49-43C9-AB36-78361B6D9CAC}"/>
              </a:ext>
            </a:extLst>
          </p:cNvPr>
          <p:cNvSpPr/>
          <p:nvPr/>
        </p:nvSpPr>
        <p:spPr>
          <a:xfrm>
            <a:off x="2907102" y="2056199"/>
            <a:ext cx="7706623" cy="436295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0C18D9-9A6D-45A4-9F40-D040BF6C8857}"/>
              </a:ext>
            </a:extLst>
          </p:cNvPr>
          <p:cNvSpPr txBox="1"/>
          <p:nvPr/>
        </p:nvSpPr>
        <p:spPr>
          <a:xfrm>
            <a:off x="2943655" y="383099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DAEC97-B749-403B-BD9E-061EBE2176AE}"/>
              </a:ext>
            </a:extLst>
          </p:cNvPr>
          <p:cNvSpPr txBox="1"/>
          <p:nvPr/>
        </p:nvSpPr>
        <p:spPr>
          <a:xfrm>
            <a:off x="2943655" y="4094555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Middle Initial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68B84D-0F02-4648-9A35-39EBEABACDAF}"/>
              </a:ext>
            </a:extLst>
          </p:cNvPr>
          <p:cNvSpPr/>
          <p:nvPr/>
        </p:nvSpPr>
        <p:spPr>
          <a:xfrm>
            <a:off x="4169654" y="386650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194F3-F994-4F90-9FA7-9254802724DF}"/>
              </a:ext>
            </a:extLst>
          </p:cNvPr>
          <p:cNvSpPr/>
          <p:nvPr/>
        </p:nvSpPr>
        <p:spPr>
          <a:xfrm>
            <a:off x="4171634" y="4124449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261B6E-EC60-44A8-934C-2D261230C5C0}"/>
              </a:ext>
            </a:extLst>
          </p:cNvPr>
          <p:cNvSpPr txBox="1"/>
          <p:nvPr/>
        </p:nvSpPr>
        <p:spPr>
          <a:xfrm>
            <a:off x="2952281" y="5173551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Unique User 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A1AF56-F86B-46D9-B918-61D390876686}"/>
              </a:ext>
            </a:extLst>
          </p:cNvPr>
          <p:cNvSpPr/>
          <p:nvPr/>
        </p:nvSpPr>
        <p:spPr>
          <a:xfrm>
            <a:off x="4180260" y="520344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1099F-B9CC-4FA4-84FA-148D2C1E39CE}"/>
              </a:ext>
            </a:extLst>
          </p:cNvPr>
          <p:cNvSpPr txBox="1"/>
          <p:nvPr/>
        </p:nvSpPr>
        <p:spPr>
          <a:xfrm>
            <a:off x="2950301" y="5439650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Office Code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EAF695-5172-424C-BC9C-4FE05C606722}"/>
              </a:ext>
            </a:extLst>
          </p:cNvPr>
          <p:cNvSpPr/>
          <p:nvPr/>
        </p:nvSpPr>
        <p:spPr>
          <a:xfrm>
            <a:off x="4178280" y="5469544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10ACD9-5A49-4B23-93BF-358F30DBBA24}"/>
              </a:ext>
            </a:extLst>
          </p:cNvPr>
          <p:cNvSpPr txBox="1"/>
          <p:nvPr/>
        </p:nvSpPr>
        <p:spPr>
          <a:xfrm>
            <a:off x="2950301" y="6020907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User’s Supervisor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7B14C7-9528-4A78-95B1-D67461421FFC}"/>
              </a:ext>
            </a:extLst>
          </p:cNvPr>
          <p:cNvSpPr/>
          <p:nvPr/>
        </p:nvSpPr>
        <p:spPr>
          <a:xfrm>
            <a:off x="4178280" y="605080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760D32B-78C3-403E-9740-8D5E5E0CE2D1}"/>
              </a:ext>
            </a:extLst>
          </p:cNvPr>
          <p:cNvSpPr/>
          <p:nvPr/>
        </p:nvSpPr>
        <p:spPr>
          <a:xfrm>
            <a:off x="4749810" y="636266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4D9C382-0AFA-44D1-84C9-37F5182831D6}"/>
              </a:ext>
            </a:extLst>
          </p:cNvPr>
          <p:cNvSpPr/>
          <p:nvPr/>
        </p:nvSpPr>
        <p:spPr>
          <a:xfrm>
            <a:off x="5371773" y="6362668"/>
            <a:ext cx="548640" cy="182880"/>
          </a:xfrm>
          <a:prstGeom prst="roundRect">
            <a:avLst>
              <a:gd name="adj" fmla="val 416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C9907F-5AAC-42DE-9742-43A8D47B7012}"/>
              </a:ext>
            </a:extLst>
          </p:cNvPr>
          <p:cNvSpPr txBox="1"/>
          <p:nvPr/>
        </p:nvSpPr>
        <p:spPr>
          <a:xfrm>
            <a:off x="2960509" y="573064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21E2FB-D11F-4124-92E9-773714FBE1D3}"/>
              </a:ext>
            </a:extLst>
          </p:cNvPr>
          <p:cNvSpPr txBox="1"/>
          <p:nvPr/>
        </p:nvSpPr>
        <p:spPr>
          <a:xfrm>
            <a:off x="2951883" y="4375753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CFE7A6-F9EE-4F32-A50C-B93433322F6A}"/>
              </a:ext>
            </a:extLst>
          </p:cNvPr>
          <p:cNvSpPr/>
          <p:nvPr/>
        </p:nvSpPr>
        <p:spPr>
          <a:xfrm>
            <a:off x="4179862" y="4405647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028CEA-5E0D-4D78-B4D0-141A4B35814C}"/>
              </a:ext>
            </a:extLst>
          </p:cNvPr>
          <p:cNvSpPr txBox="1"/>
          <p:nvPr/>
        </p:nvSpPr>
        <p:spPr>
          <a:xfrm>
            <a:off x="2957943" y="466527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EA1BA49-E44E-44F8-94B8-57DF2591503F}"/>
              </a:ext>
            </a:extLst>
          </p:cNvPr>
          <p:cNvSpPr/>
          <p:nvPr/>
        </p:nvSpPr>
        <p:spPr>
          <a:xfrm>
            <a:off x="4185923" y="4695166"/>
            <a:ext cx="532556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E834CE-7DB9-464D-8959-84E0AE34D437}"/>
              </a:ext>
            </a:extLst>
          </p:cNvPr>
          <p:cNvSpPr/>
          <p:nvPr/>
        </p:nvSpPr>
        <p:spPr>
          <a:xfrm>
            <a:off x="4188454" y="5752832"/>
            <a:ext cx="1990725" cy="1828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3EE87B-1459-4E01-9340-6E5A8B67AD70}"/>
              </a:ext>
            </a:extLst>
          </p:cNvPr>
          <p:cNvCxnSpPr/>
          <p:nvPr/>
        </p:nvCxnSpPr>
        <p:spPr>
          <a:xfrm>
            <a:off x="0" y="6419156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76EF7A0-6DA8-4E8B-9C9D-4690F0E57685}"/>
              </a:ext>
            </a:extLst>
          </p:cNvPr>
          <p:cNvSpPr txBox="1"/>
          <p:nvPr/>
        </p:nvSpPr>
        <p:spPr>
          <a:xfrm>
            <a:off x="2962455" y="1830945"/>
            <a:ext cx="7939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New Agent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EE654D-32B4-468D-B579-D47C5667F0AC}"/>
              </a:ext>
            </a:extLst>
          </p:cNvPr>
          <p:cNvSpPr txBox="1"/>
          <p:nvPr/>
        </p:nvSpPr>
        <p:spPr>
          <a:xfrm>
            <a:off x="3736461" y="1836681"/>
            <a:ext cx="13473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Agent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6C11C-D2A9-40D7-8AA9-56299AFCFC7F}"/>
              </a:ext>
            </a:extLst>
          </p:cNvPr>
          <p:cNvCxnSpPr>
            <a:cxnSpLocks/>
          </p:cNvCxnSpPr>
          <p:nvPr/>
        </p:nvCxnSpPr>
        <p:spPr>
          <a:xfrm>
            <a:off x="3719209" y="1874075"/>
            <a:ext cx="0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8B37CE4-0EBD-4444-8D2B-6C4A65B927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Shown Below is System Administrator: Destination After Login, Update Existing User Info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12195E-2832-1C4F-A34F-E4278D828601}"/>
              </a:ext>
            </a:extLst>
          </p:cNvPr>
          <p:cNvSpPr txBox="1"/>
          <p:nvPr/>
        </p:nvSpPr>
        <p:spPr>
          <a:xfrm>
            <a:off x="2960475" y="2108332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Agent: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2E9613-5315-124C-BF4D-83A5F0B5B896}"/>
              </a:ext>
            </a:extLst>
          </p:cNvPr>
          <p:cNvSpPr/>
          <p:nvPr/>
        </p:nvSpPr>
        <p:spPr>
          <a:xfrm>
            <a:off x="3981626" y="2149111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B7098B7-A729-1947-8B94-A998B67C607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125" y="2166384"/>
            <a:ext cx="137160" cy="13750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C305259-648E-8441-B067-E6B3ECE945FC}"/>
              </a:ext>
            </a:extLst>
          </p:cNvPr>
          <p:cNvSpPr/>
          <p:nvPr/>
        </p:nvSpPr>
        <p:spPr>
          <a:xfrm>
            <a:off x="3057654" y="2438218"/>
            <a:ext cx="3361617" cy="294072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F47569-4978-C34C-B0A7-202F4906FD17}"/>
              </a:ext>
            </a:extLst>
          </p:cNvPr>
          <p:cNvSpPr txBox="1"/>
          <p:nvPr/>
        </p:nvSpPr>
        <p:spPr>
          <a:xfrm>
            <a:off x="3057653" y="2472124"/>
            <a:ext cx="2862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      FIRST NAME      MIDDLE      LAST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04E39E-6551-3E49-AC1F-FFE67DD0F217}"/>
              </a:ext>
            </a:extLst>
          </p:cNvPr>
          <p:cNvCxnSpPr>
            <a:cxnSpLocks/>
          </p:cNvCxnSpPr>
          <p:nvPr/>
        </p:nvCxnSpPr>
        <p:spPr>
          <a:xfrm>
            <a:off x="3917997" y="2438647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AD84842-8473-C44F-9508-C90F6073D78C}"/>
              </a:ext>
            </a:extLst>
          </p:cNvPr>
          <p:cNvSpPr/>
          <p:nvPr/>
        </p:nvSpPr>
        <p:spPr>
          <a:xfrm>
            <a:off x="3085879" y="3223205"/>
            <a:ext cx="3304035" cy="465040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BB9D610-060C-3947-8FC2-E1E3DB50461B}"/>
              </a:ext>
            </a:extLst>
          </p:cNvPr>
          <p:cNvCxnSpPr>
            <a:cxnSpLocks/>
          </p:cNvCxnSpPr>
          <p:nvPr/>
        </p:nvCxnSpPr>
        <p:spPr>
          <a:xfrm>
            <a:off x="4810650" y="2438218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AF17AD-BFE5-D04B-8118-0E008975CBB2}"/>
              </a:ext>
            </a:extLst>
          </p:cNvPr>
          <p:cNvCxnSpPr>
            <a:cxnSpLocks/>
          </p:cNvCxnSpPr>
          <p:nvPr/>
        </p:nvCxnSpPr>
        <p:spPr>
          <a:xfrm>
            <a:off x="5491241" y="2438218"/>
            <a:ext cx="0" cy="2941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FF976EA-4037-D74E-812F-073EAA2FF453}"/>
              </a:ext>
            </a:extLst>
          </p:cNvPr>
          <p:cNvSpPr txBox="1"/>
          <p:nvPr/>
        </p:nvSpPr>
        <p:spPr>
          <a:xfrm>
            <a:off x="3050860" y="2808201"/>
            <a:ext cx="7348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                 Middle        Last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First                  Middle        Last      4361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29091A-B23F-7145-BCD2-8CC71993A818}"/>
              </a:ext>
            </a:extLst>
          </p:cNvPr>
          <p:cNvSpPr txBox="1"/>
          <p:nvPr/>
        </p:nvSpPr>
        <p:spPr>
          <a:xfrm>
            <a:off x="7113916" y="806715"/>
            <a:ext cx="39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Homeland Security Investigations</a:t>
            </a:r>
          </a:p>
        </p:txBody>
      </p: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003704A6-F9B6-D946-B69B-199016A07A34}"/>
              </a:ext>
            </a:extLst>
          </p:cNvPr>
          <p:cNvSpPr/>
          <p:nvPr/>
        </p:nvSpPr>
        <p:spPr>
          <a:xfrm>
            <a:off x="8229754" y="4127260"/>
            <a:ext cx="2383971" cy="1236688"/>
          </a:xfrm>
          <a:prstGeom prst="wedgeRoundRectCallout">
            <a:avLst>
              <a:gd name="adj1" fmla="val -98459"/>
              <a:gd name="adj2" fmla="val -47883"/>
              <a:gd name="adj3" fmla="val 1666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1. Admin searches for name.</a:t>
            </a:r>
          </a:p>
          <a:p>
            <a:pPr algn="ctr"/>
            <a:r>
              <a:rPr lang="en-US" sz="1100" b="1" dirty="0"/>
              <a:t>2. Admin chooses name in table</a:t>
            </a:r>
          </a:p>
          <a:p>
            <a:pPr algn="ctr"/>
            <a:r>
              <a:rPr lang="en-US" sz="1100" b="1" dirty="0"/>
              <a:t>3. Text boxes here display current info for agent clicked on in step 3.</a:t>
            </a:r>
          </a:p>
          <a:p>
            <a:pPr algn="ctr"/>
            <a:r>
              <a:rPr lang="en-US" sz="1100" b="1" dirty="0"/>
              <a:t>4. Admin can change any info and click “Save.” </a:t>
            </a:r>
          </a:p>
        </p:txBody>
      </p:sp>
      <p:sp>
        <p:nvSpPr>
          <p:cNvPr id="72" name="Isosceles Triangle 69">
            <a:extLst>
              <a:ext uri="{FF2B5EF4-FFF2-40B4-BE49-F238E27FC236}">
                <a16:creationId xmlns:a16="http://schemas.microsoft.com/office/drawing/2014/main" id="{20E4D386-BFFA-7745-8732-5D395D800250}"/>
              </a:ext>
            </a:extLst>
          </p:cNvPr>
          <p:cNvSpPr/>
          <p:nvPr/>
        </p:nvSpPr>
        <p:spPr>
          <a:xfrm rot="10800000">
            <a:off x="6035836" y="6110023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69">
            <a:extLst>
              <a:ext uri="{FF2B5EF4-FFF2-40B4-BE49-F238E27FC236}">
                <a16:creationId xmlns:a16="http://schemas.microsoft.com/office/drawing/2014/main" id="{930AEEE6-B4C1-4A49-A627-606EAF1F905A}"/>
              </a:ext>
            </a:extLst>
          </p:cNvPr>
          <p:cNvSpPr/>
          <p:nvPr/>
        </p:nvSpPr>
        <p:spPr>
          <a:xfrm rot="10800000">
            <a:off x="6035836" y="5814942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69">
            <a:extLst>
              <a:ext uri="{FF2B5EF4-FFF2-40B4-BE49-F238E27FC236}">
                <a16:creationId xmlns:a16="http://schemas.microsoft.com/office/drawing/2014/main" id="{AA4C62D5-C599-224B-ABD0-A6954E57D213}"/>
              </a:ext>
            </a:extLst>
          </p:cNvPr>
          <p:cNvSpPr/>
          <p:nvPr/>
        </p:nvSpPr>
        <p:spPr>
          <a:xfrm rot="10800000">
            <a:off x="6035836" y="5546828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69">
            <a:extLst>
              <a:ext uri="{FF2B5EF4-FFF2-40B4-BE49-F238E27FC236}">
                <a16:creationId xmlns:a16="http://schemas.microsoft.com/office/drawing/2014/main" id="{B9FE2958-ED69-E34E-8170-FC236BF6066A}"/>
              </a:ext>
            </a:extLst>
          </p:cNvPr>
          <p:cNvSpPr/>
          <p:nvPr/>
        </p:nvSpPr>
        <p:spPr>
          <a:xfrm rot="10800000">
            <a:off x="6035836" y="5278714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496E4A-7C0C-B74E-BEEE-E0578372903B}"/>
              </a:ext>
            </a:extLst>
          </p:cNvPr>
          <p:cNvSpPr txBox="1"/>
          <p:nvPr/>
        </p:nvSpPr>
        <p:spPr>
          <a:xfrm>
            <a:off x="2971503" y="4927116"/>
            <a:ext cx="1238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0F17DF6-6430-4648-B9B1-C774DDFB825D}"/>
              </a:ext>
            </a:extLst>
          </p:cNvPr>
          <p:cNvSpPr/>
          <p:nvPr/>
        </p:nvSpPr>
        <p:spPr>
          <a:xfrm>
            <a:off x="4177716" y="4957010"/>
            <a:ext cx="1990725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69">
            <a:extLst>
              <a:ext uri="{FF2B5EF4-FFF2-40B4-BE49-F238E27FC236}">
                <a16:creationId xmlns:a16="http://schemas.microsoft.com/office/drawing/2014/main" id="{4BA94A4E-F44D-B746-ABC6-78923590D0A4}"/>
              </a:ext>
            </a:extLst>
          </p:cNvPr>
          <p:cNvSpPr/>
          <p:nvPr/>
        </p:nvSpPr>
        <p:spPr>
          <a:xfrm rot="10800000">
            <a:off x="6017032" y="5011596"/>
            <a:ext cx="91440" cy="914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8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883</Words>
  <Application>Microsoft Macintosh PowerPoint</Application>
  <PresentationFormat>Widescreen</PresentationFormat>
  <Paragraphs>271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Office Theme</vt:lpstr>
      <vt:lpstr>ICE Proposal Wireframes</vt:lpstr>
      <vt:lpstr>Purpose</vt:lpstr>
      <vt:lpstr>Personas</vt:lpstr>
      <vt:lpstr>System Administrator Mockups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NPS Proposal Wireframes</dc:title>
  <dc:creator>Christopher Moulton</dc:creator>
  <cp:lastModifiedBy>Marc Abrams</cp:lastModifiedBy>
  <cp:revision>199</cp:revision>
  <dcterms:created xsi:type="dcterms:W3CDTF">2018-09-02T14:41:50Z</dcterms:created>
  <dcterms:modified xsi:type="dcterms:W3CDTF">2018-09-07T00:58:03Z</dcterms:modified>
</cp:coreProperties>
</file>