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76" r:id="rId3"/>
    <p:sldId id="275" r:id="rId4"/>
    <p:sldId id="279" r:id="rId5"/>
    <p:sldId id="259" r:id="rId6"/>
    <p:sldId id="285" r:id="rId7"/>
    <p:sldId id="282" r:id="rId8"/>
    <p:sldId id="283" r:id="rId9"/>
    <p:sldId id="284" r:id="rId10"/>
    <p:sldId id="286" r:id="rId11"/>
    <p:sldId id="290" r:id="rId12"/>
    <p:sldId id="287" r:id="rId13"/>
    <p:sldId id="292" r:id="rId14"/>
    <p:sldId id="28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680BF9A-D372-D44C-8AFF-684527ECC9A5}">
          <p14:sldIdLst>
            <p14:sldId id="256"/>
            <p14:sldId id="276"/>
            <p14:sldId id="275"/>
            <p14:sldId id="279"/>
            <p14:sldId id="259"/>
            <p14:sldId id="285"/>
            <p14:sldId id="282"/>
          </p14:sldIdLst>
        </p14:section>
        <p14:section name="Untitled Section" id="{D983C349-356F-024C-ADBD-56057D3803AC}">
          <p14:sldIdLst>
            <p14:sldId id="283"/>
            <p14:sldId id="284"/>
            <p14:sldId id="286"/>
            <p14:sldId id="290"/>
            <p14:sldId id="287"/>
            <p14:sldId id="292"/>
            <p14:sldId id="28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c Abrams" initials="MA" lastIdx="7" clrIdx="0">
    <p:extLst>
      <p:ext uri="{19B8F6BF-5375-455C-9EA6-DF929625EA0E}">
        <p15:presenceInfo xmlns:p15="http://schemas.microsoft.com/office/powerpoint/2012/main" userId="227d813b-de89-4565-b2c1-7efd5ab1d24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  <a:srgbClr val="000000"/>
    <a:srgbClr val="156194"/>
    <a:srgbClr val="002B57"/>
    <a:srgbClr val="9D5715"/>
    <a:srgbClr val="4B5E26"/>
    <a:srgbClr val="D5D4D0"/>
    <a:srgbClr val="F4F4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20" autoAdjust="0"/>
    <p:restoredTop sz="87801" autoAdjust="0"/>
  </p:normalViewPr>
  <p:slideViewPr>
    <p:cSldViewPr snapToGrid="0">
      <p:cViewPr>
        <p:scale>
          <a:sx n="140" d="100"/>
          <a:sy n="140" d="100"/>
        </p:scale>
        <p:origin x="608" y="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9-06T18:14:00.134" idx="5">
    <p:pos x="10" y="10"/>
    <p:text>User ID = "Agent ID"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9-06T18:16:45.011" idx="6">
    <p:pos x="10" y="10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CCD3CD-98E4-478C-9C38-B3D6E6806238}" type="datetimeFigureOut">
              <a:rPr lang="en-US" smtClean="0"/>
              <a:t>9/6/18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21929A-58E9-42AB-9475-A7EFD8AC0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474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HSI </a:t>
            </a:r>
            <a:r>
              <a:rPr lang="en-US" dirty="0" err="1"/>
              <a:t>badget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21929A-58E9-42AB-9475-A7EFD8AC05B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6124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21929A-58E9-42AB-9475-A7EFD8AC05B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9937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HSI </a:t>
            </a:r>
            <a:r>
              <a:rPr lang="en-US" dirty="0" err="1"/>
              <a:t>badget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21929A-58E9-42AB-9475-A7EFD8AC05B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3327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21929A-58E9-42AB-9475-A7EFD8AC05B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4939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21929A-58E9-42AB-9475-A7EFD8AC05B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6824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21929A-58E9-42AB-9475-A7EFD8AC05B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7122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21929A-58E9-42AB-9475-A7EFD8AC05B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8360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21929A-58E9-42AB-9475-A7EFD8AC05B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2546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saw no reason to distinguish mandatory training from discretionary, so we folded user story 25 into this screen.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21929A-58E9-42AB-9475-A7EFD8AC05B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1647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21929A-58E9-42AB-9475-A7EFD8AC05B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932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6F5C5-039F-4E28-8BF4-7FFE7943E3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E3A7F5-746D-4B3F-B6D8-DB62335746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91232E-1F27-4557-8DE2-B248D24CB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36BA7-B3A5-455B-852E-55B51192236D}" type="datetimeFigureOut">
              <a:rPr lang="en-US" smtClean="0"/>
              <a:t>9/6/18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5019F1-2D9C-4F9F-9F74-FE31D6215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CE9AC6-8FC8-4FB0-AA6D-10600DE39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E66A1-F397-4383-8BC8-7C225324A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651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AA0EF-D716-4DEA-BF2E-5E729F233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D0B90E-E23E-4612-B71C-BE0F9A40A7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A1CDD-C6B0-4343-8C7F-9BC6F72C8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36BA7-B3A5-455B-852E-55B51192236D}" type="datetimeFigureOut">
              <a:rPr lang="en-US" smtClean="0"/>
              <a:t>9/6/18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5F905-6B1A-4164-960F-8F3D67F25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DE1C3-5434-44FD-A40C-A8BDBDD33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E66A1-F397-4383-8BC8-7C225324A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695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8EC528-3F63-4EB9-AE8F-80081A1476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0C2982-6947-4370-AEF1-C7A77B47A2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DCA68D-492A-4ACE-A056-1157F96CA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36BA7-B3A5-455B-852E-55B51192236D}" type="datetimeFigureOut">
              <a:rPr lang="en-US" smtClean="0"/>
              <a:t>9/6/18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30FC0E-8CB0-4991-969D-3C6B23583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EAEA9E-1F92-4DF5-A678-6B9FAC83A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E66A1-F397-4383-8BC8-7C225324A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996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F5675-629E-42D3-BC89-D81F06578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2B2343-E5FA-4C3F-BDEB-5AB3227F96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1B1C9-68E2-4296-92E6-DF24A38E4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36BA7-B3A5-455B-852E-55B51192236D}" type="datetimeFigureOut">
              <a:rPr lang="en-US" smtClean="0"/>
              <a:t>9/6/18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AFBC38-FE70-463C-BBB3-2258830C3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666904-FCEA-4912-B43B-969437C39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E66A1-F397-4383-8BC8-7C225324A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035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83A38-D175-4B95-8C70-C830F3905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877E83-C7A1-44DF-8DD0-4F8B0A327F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AB0BC-7D97-4B23-8FC6-289C07898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36BA7-B3A5-455B-852E-55B51192236D}" type="datetimeFigureOut">
              <a:rPr lang="en-US" smtClean="0"/>
              <a:t>9/6/18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2CF3AA-ACBC-4C38-9F4B-AC476707B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E6341-13EA-4145-A76D-D70931D13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E66A1-F397-4383-8BC8-7C225324A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54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2DC9B-2142-4647-B10E-EA352AE3B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C9B17-EA0D-47F7-A88C-C374F0E268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3A6AA3-062E-4D6A-8A2A-9DCA962E16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BAC3B1-70A0-4280-B226-C44C76F30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36BA7-B3A5-455B-852E-55B51192236D}" type="datetimeFigureOut">
              <a:rPr lang="en-US" smtClean="0"/>
              <a:t>9/6/18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528BEC-5E87-489D-9E57-452BA5A28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AC0828-9579-41B7-9886-8C5F1625E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E66A1-F397-4383-8BC8-7C225324A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71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56A1B-BCEE-4881-B59F-773F65496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9C1523-CB05-4323-805C-776D43B7FA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828541-4963-40EF-B1EC-956B0DC63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60B28C-B75C-4FCC-9479-3E0F9DFEB0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C8A773-7AAF-4C0C-AFA6-13CBF0CF45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F48B7C-873E-47BD-B89D-2CEB731F9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36BA7-B3A5-455B-852E-55B51192236D}" type="datetimeFigureOut">
              <a:rPr lang="en-US" smtClean="0"/>
              <a:t>9/6/18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537288-DE36-458E-BC4F-A9E03D357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BB0783-534A-4C28-A2E7-E6A175A5D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E66A1-F397-4383-8BC8-7C225324A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25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148BF-9524-4A94-9060-D5B8DB5B1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4DBFF6-53A1-4449-B428-E26DA565A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36BA7-B3A5-455B-852E-55B51192236D}" type="datetimeFigureOut">
              <a:rPr lang="en-US" smtClean="0"/>
              <a:t>9/6/18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B2EC09-D4E8-442B-9E0E-29DC47CB9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32E597-C4A6-48CD-89D6-668864FE0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E66A1-F397-4383-8BC8-7C225324A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448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8D3107-FA10-48D9-BD81-22C7C02C2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36BA7-B3A5-455B-852E-55B51192236D}" type="datetimeFigureOut">
              <a:rPr lang="en-US" smtClean="0"/>
              <a:t>9/6/18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67764C-865C-44FC-A322-F9AA60CA4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20D23C-1F88-497E-9830-7643F1053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E66A1-F397-4383-8BC8-7C225324A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77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4BF96-7266-49E7-BA94-9A9D57FB2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0ECEC-5A5F-453C-840D-668619D0CA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E61593-D56C-4761-9975-8771BB3262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6BD621-6093-4DDE-BC00-86F936964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36BA7-B3A5-455B-852E-55B51192236D}" type="datetimeFigureOut">
              <a:rPr lang="en-US" smtClean="0"/>
              <a:t>9/6/18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548A50-8C1B-40DC-88CF-55ED9277C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95E806-7504-40CB-B18E-95BF32CCE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E66A1-F397-4383-8BC8-7C225324A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725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AE1F4-715F-433A-A3EC-AC6D16289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A85D54-9D18-456F-BE0E-69157A3DDF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689F20-B045-4C99-B637-4D9C611CAB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2DDE43-DEC1-452B-867C-BF48AB518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36BA7-B3A5-455B-852E-55B51192236D}" type="datetimeFigureOut">
              <a:rPr lang="en-US" smtClean="0"/>
              <a:t>9/6/18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EBD513-192A-47AF-A602-0AFDA6EED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0D8802-D99E-4AFC-96D7-9DF53880F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E66A1-F397-4383-8BC8-7C225324A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784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E1D5CE-A663-40DE-A449-BB35F59D7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B807DC-0796-4CB7-A77F-4FF36D5D93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890007-5199-4E71-9C20-B905B04B37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836BA7-B3A5-455B-852E-55B51192236D}" type="datetimeFigureOut">
              <a:rPr lang="en-US" smtClean="0"/>
              <a:t>9/6/18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8187A6-E62B-422E-8D0E-853CC98FD2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29154B-AE6B-4578-8F41-47AFF6DBBF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6E66A1-F397-4383-8BC8-7C225324A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247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AF9AE-DE0B-4C5D-B112-B3E3AFDF58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ICE Proposal Wireframes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9C91EE-85D8-49E0-90AF-3233154AE2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Version 1</a:t>
            </a:r>
          </a:p>
          <a:p>
            <a:r>
              <a:rPr lang="en-US" dirty="0"/>
              <a:t>9/6/2018</a:t>
            </a:r>
          </a:p>
        </p:txBody>
      </p:sp>
    </p:spTree>
    <p:extLst>
      <p:ext uri="{BB962C8B-B14F-4D97-AF65-F5344CB8AC3E}">
        <p14:creationId xmlns:p14="http://schemas.microsoft.com/office/powerpoint/2010/main" val="42707177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5DA5337-8C1A-43EE-B06A-A1338611B8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33524"/>
            <a:ext cx="12192000" cy="5990951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4383D8C3-3700-4A64-BB5F-F580E5B7572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9498" r="1314"/>
          <a:stretch/>
        </p:blipFill>
        <p:spPr>
          <a:xfrm>
            <a:off x="5010509" y="428205"/>
            <a:ext cx="4303468" cy="5990951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1E6026DE-2E81-41C7-AAE2-F205BA3468B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6405" t="14140" r="1314"/>
          <a:stretch/>
        </p:blipFill>
        <p:spPr>
          <a:xfrm>
            <a:off x="733245" y="1278255"/>
            <a:ext cx="4277264" cy="514381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3DF9E77-E13B-4D10-8582-23CA36AEC084}"/>
              </a:ext>
            </a:extLst>
          </p:cNvPr>
          <p:cNvSpPr txBox="1"/>
          <p:nvPr/>
        </p:nvSpPr>
        <p:spPr>
          <a:xfrm>
            <a:off x="5010509" y="806715"/>
            <a:ext cx="2465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  <a:latin typeface="Arial Rounded MT Bold" panose="020F0704030504030204" pitchFamily="34" charset="0"/>
                <a:cs typeface="Arial" panose="020B0604020202020204" pitchFamily="34" charset="0"/>
              </a:rPr>
              <a:t>Training Portal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3C8BE2-3535-4308-8907-39DA19BFD372}"/>
              </a:ext>
            </a:extLst>
          </p:cNvPr>
          <p:cNvSpPr txBox="1"/>
          <p:nvPr/>
        </p:nvSpPr>
        <p:spPr>
          <a:xfrm>
            <a:off x="2678029" y="1249021"/>
            <a:ext cx="68513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Agent Info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119859D-0D49-43C9-AB36-78361B6D9CAC}"/>
              </a:ext>
            </a:extLst>
          </p:cNvPr>
          <p:cNvSpPr/>
          <p:nvPr/>
        </p:nvSpPr>
        <p:spPr>
          <a:xfrm>
            <a:off x="2907102" y="2056199"/>
            <a:ext cx="7706623" cy="436295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53EE87B-1459-4E01-9340-6E5A8B67AD70}"/>
              </a:ext>
            </a:extLst>
          </p:cNvPr>
          <p:cNvCxnSpPr/>
          <p:nvPr/>
        </p:nvCxnSpPr>
        <p:spPr>
          <a:xfrm>
            <a:off x="0" y="6419156"/>
            <a:ext cx="12192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D76C11C-D2A9-40D7-8AA9-56299AFCFC7F}"/>
              </a:ext>
            </a:extLst>
          </p:cNvPr>
          <p:cNvCxnSpPr>
            <a:cxnSpLocks/>
          </p:cNvCxnSpPr>
          <p:nvPr/>
        </p:nvCxnSpPr>
        <p:spPr>
          <a:xfrm>
            <a:off x="3719209" y="1874075"/>
            <a:ext cx="0" cy="1371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C8B37CE4-0EBD-4444-8D2B-6C4A65B9279C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Shown Below is System Administrator: Destination After Login, Edit Skills or Training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029091A-B23F-7145-BCD2-8CC71993A818}"/>
              </a:ext>
            </a:extLst>
          </p:cNvPr>
          <p:cNvSpPr txBox="1"/>
          <p:nvPr/>
        </p:nvSpPr>
        <p:spPr>
          <a:xfrm>
            <a:off x="7113916" y="806715"/>
            <a:ext cx="3925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  <a:latin typeface="Arial Rounded MT Bold" panose="020F0704030504030204" pitchFamily="34" charset="0"/>
                <a:cs typeface="Arial" panose="020B0604020202020204" pitchFamily="34" charset="0"/>
              </a:rPr>
              <a:t>Homeland Security Investigations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F449E2C-7EAE-A849-B32E-4E75EE7A8FA9}"/>
              </a:ext>
            </a:extLst>
          </p:cNvPr>
          <p:cNvSpPr/>
          <p:nvPr/>
        </p:nvSpPr>
        <p:spPr>
          <a:xfrm>
            <a:off x="3485886" y="1289509"/>
            <a:ext cx="1795182" cy="2092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2B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 Administration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0FBAC9E-7669-FC49-96E7-C11258D2EF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0315926"/>
              </p:ext>
            </p:extLst>
          </p:nvPr>
        </p:nvGraphicFramePr>
        <p:xfrm>
          <a:off x="2911809" y="2344176"/>
          <a:ext cx="6319277" cy="15318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79819">
                  <a:extLst>
                    <a:ext uri="{9D8B030D-6E8A-4147-A177-3AD203B41FA5}">
                      <a16:colId xmlns:a16="http://schemas.microsoft.com/office/drawing/2014/main" val="3890602391"/>
                    </a:ext>
                  </a:extLst>
                </a:gridCol>
                <a:gridCol w="1841772">
                  <a:extLst>
                    <a:ext uri="{9D8B030D-6E8A-4147-A177-3AD203B41FA5}">
                      <a16:colId xmlns:a16="http://schemas.microsoft.com/office/drawing/2014/main" val="2829518601"/>
                    </a:ext>
                  </a:extLst>
                </a:gridCol>
                <a:gridCol w="1722029">
                  <a:extLst>
                    <a:ext uri="{9D8B030D-6E8A-4147-A177-3AD203B41FA5}">
                      <a16:colId xmlns:a16="http://schemas.microsoft.com/office/drawing/2014/main" val="1262064417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2405270592"/>
                    </a:ext>
                  </a:extLst>
                </a:gridCol>
              </a:tblGrid>
              <a:tr h="280101">
                <a:tc>
                  <a:txBody>
                    <a:bodyPr/>
                    <a:lstStyle/>
                    <a:p>
                      <a:r>
                        <a:rPr lang="en-US" sz="105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Category</a:t>
                      </a:r>
                    </a:p>
                  </a:txBody>
                  <a:tcPr>
                    <a:solidFill>
                      <a:srgbClr val="C000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Type</a:t>
                      </a:r>
                    </a:p>
                  </a:txBody>
                  <a:tcPr>
                    <a:solidFill>
                      <a:srgbClr val="C000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Training</a:t>
                      </a:r>
                    </a:p>
                  </a:txBody>
                  <a:tcPr>
                    <a:solidFill>
                      <a:srgbClr val="C000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(M)</a:t>
                      </a:r>
                      <a:r>
                        <a:rPr lang="en-US" sz="1050" b="1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andatory</a:t>
                      </a:r>
                      <a:br>
                        <a:rPr lang="en-US" sz="105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sz="105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(D)</a:t>
                      </a:r>
                      <a:r>
                        <a:rPr lang="en-US" sz="1050" b="1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iscretionary</a:t>
                      </a:r>
                      <a:endParaRPr lang="en-US" sz="105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3610529"/>
                  </a:ext>
                </a:extLst>
              </a:tr>
              <a:tr h="280101"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Commercial License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Comm. Driver’s License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Comm. Driver’s Training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7382462"/>
                  </a:ext>
                </a:extLst>
              </a:tr>
              <a:tr h="280101"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Commercial License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Pilot’s License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Comm. Pilot’s License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712544"/>
                  </a:ext>
                </a:extLst>
              </a:tr>
              <a:tr h="280101"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Language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Spanish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Spanish Training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3651688"/>
                  </a:ext>
                </a:extLst>
              </a:tr>
              <a:tr h="280101"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Firearms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Glock 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Pistol </a:t>
                      </a:r>
                      <a:r>
                        <a:rPr lang="en-US" sz="105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Qual</a:t>
                      </a:r>
                      <a:r>
                        <a:rPr lang="en-US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Course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6313545"/>
                  </a:ext>
                </a:extLst>
              </a:tr>
            </a:tbl>
          </a:graphicData>
        </a:graphic>
      </p:graphicFrame>
      <p:sp>
        <p:nvSpPr>
          <p:cNvPr id="56" name="TextBox 55">
            <a:extLst>
              <a:ext uri="{FF2B5EF4-FFF2-40B4-BE49-F238E27FC236}">
                <a16:creationId xmlns:a16="http://schemas.microsoft.com/office/drawing/2014/main" id="{B1635E49-9708-0D40-9E24-2F90F39452AC}"/>
              </a:ext>
            </a:extLst>
          </p:cNvPr>
          <p:cNvSpPr txBox="1"/>
          <p:nvPr/>
        </p:nvSpPr>
        <p:spPr>
          <a:xfrm>
            <a:off x="2871877" y="2075427"/>
            <a:ext cx="17125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Edit Skills or Training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75410E3-5C0F-3141-8E3C-28054232E1B7}"/>
              </a:ext>
            </a:extLst>
          </p:cNvPr>
          <p:cNvSpPr txBox="1"/>
          <p:nvPr/>
        </p:nvSpPr>
        <p:spPr>
          <a:xfrm>
            <a:off x="2940092" y="3981832"/>
            <a:ext cx="344585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8B7019E-7001-D94D-889D-3C50AA58240B}"/>
              </a:ext>
            </a:extLst>
          </p:cNvPr>
          <p:cNvSpPr txBox="1"/>
          <p:nvPr/>
        </p:nvSpPr>
        <p:spPr>
          <a:xfrm>
            <a:off x="3339491" y="3981832"/>
            <a:ext cx="344585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60" name="Rounded Rectangular Callout 59">
            <a:extLst>
              <a:ext uri="{FF2B5EF4-FFF2-40B4-BE49-F238E27FC236}">
                <a16:creationId xmlns:a16="http://schemas.microsoft.com/office/drawing/2014/main" id="{7617DAF2-0C4D-4C47-9CB7-21CE9205D95C}"/>
              </a:ext>
            </a:extLst>
          </p:cNvPr>
          <p:cNvSpPr/>
          <p:nvPr/>
        </p:nvSpPr>
        <p:spPr>
          <a:xfrm>
            <a:off x="4340667" y="4754498"/>
            <a:ext cx="3002322" cy="1236688"/>
          </a:xfrm>
          <a:prstGeom prst="wedgeRoundRectCallout">
            <a:avLst>
              <a:gd name="adj1" fmla="val -69453"/>
              <a:gd name="adj2" fmla="val -91895"/>
              <a:gd name="adj3" fmla="val 16667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Click “+” to add table row.</a:t>
            </a:r>
          </a:p>
          <a:p>
            <a:pPr algn="ctr"/>
            <a:r>
              <a:rPr lang="en-US" sz="1100" b="1" dirty="0"/>
              <a:t>Click “-” to disable (not remove) row.</a:t>
            </a:r>
          </a:p>
          <a:p>
            <a:pPr algn="ctr"/>
            <a:r>
              <a:rPr lang="en-US" sz="1100" b="1" dirty="0"/>
              <a:t>Or edit text in table directly.</a:t>
            </a:r>
          </a:p>
          <a:p>
            <a:pPr algn="ctr"/>
            <a:endParaRPr lang="en-US" sz="1100" b="1" dirty="0"/>
          </a:p>
        </p:txBody>
      </p:sp>
      <p:sp>
        <p:nvSpPr>
          <p:cNvPr id="63" name="Rectangle: Rounded Corners 58">
            <a:extLst>
              <a:ext uri="{FF2B5EF4-FFF2-40B4-BE49-F238E27FC236}">
                <a16:creationId xmlns:a16="http://schemas.microsoft.com/office/drawing/2014/main" id="{80971C03-75A9-A44D-BFD5-68456E21178F}"/>
              </a:ext>
            </a:extLst>
          </p:cNvPr>
          <p:cNvSpPr/>
          <p:nvPr/>
        </p:nvSpPr>
        <p:spPr>
          <a:xfrm>
            <a:off x="7940094" y="4144308"/>
            <a:ext cx="548640" cy="182880"/>
          </a:xfrm>
          <a:prstGeom prst="roundRect">
            <a:avLst>
              <a:gd name="adj" fmla="val 4167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Cancel</a:t>
            </a:r>
          </a:p>
        </p:txBody>
      </p:sp>
      <p:sp>
        <p:nvSpPr>
          <p:cNvPr id="64" name="Rectangle: Rounded Corners 61">
            <a:extLst>
              <a:ext uri="{FF2B5EF4-FFF2-40B4-BE49-F238E27FC236}">
                <a16:creationId xmlns:a16="http://schemas.microsoft.com/office/drawing/2014/main" id="{A78DB9AF-D215-2C4F-9957-BAE00EEB5557}"/>
              </a:ext>
            </a:extLst>
          </p:cNvPr>
          <p:cNvSpPr/>
          <p:nvPr/>
        </p:nvSpPr>
        <p:spPr>
          <a:xfrm>
            <a:off x="8562057" y="4144308"/>
            <a:ext cx="548640" cy="182880"/>
          </a:xfrm>
          <a:prstGeom prst="roundRect">
            <a:avLst>
              <a:gd name="adj" fmla="val 4167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</a:t>
            </a:r>
          </a:p>
        </p:txBody>
      </p:sp>
    </p:spTree>
    <p:extLst>
      <p:ext uri="{BB962C8B-B14F-4D97-AF65-F5344CB8AC3E}">
        <p14:creationId xmlns:p14="http://schemas.microsoft.com/office/powerpoint/2010/main" val="19929212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5DA5337-8C1A-43EE-B06A-A1338611B8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33524"/>
            <a:ext cx="12192000" cy="5990951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4383D8C3-3700-4A64-BB5F-F580E5B7572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9498" r="1314"/>
          <a:stretch/>
        </p:blipFill>
        <p:spPr>
          <a:xfrm>
            <a:off x="5010509" y="428205"/>
            <a:ext cx="4303468" cy="5990951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1E6026DE-2E81-41C7-AAE2-F205BA3468B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6405" t="14140" r="1314"/>
          <a:stretch/>
        </p:blipFill>
        <p:spPr>
          <a:xfrm>
            <a:off x="733245" y="1278255"/>
            <a:ext cx="4277264" cy="514381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3DF9E77-E13B-4D10-8582-23CA36AEC084}"/>
              </a:ext>
            </a:extLst>
          </p:cNvPr>
          <p:cNvSpPr txBox="1"/>
          <p:nvPr/>
        </p:nvSpPr>
        <p:spPr>
          <a:xfrm>
            <a:off x="5010509" y="806715"/>
            <a:ext cx="2465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  <a:latin typeface="Arial Rounded MT Bold" panose="020F0704030504030204" pitchFamily="34" charset="0"/>
                <a:cs typeface="Arial" panose="020B0604020202020204" pitchFamily="34" charset="0"/>
              </a:rPr>
              <a:t>Training Portal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119859D-0D49-43C9-AB36-78361B6D9CAC}"/>
              </a:ext>
            </a:extLst>
          </p:cNvPr>
          <p:cNvSpPr/>
          <p:nvPr/>
        </p:nvSpPr>
        <p:spPr>
          <a:xfrm>
            <a:off x="2907102" y="2056199"/>
            <a:ext cx="7706623" cy="436295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53EE87B-1459-4E01-9340-6E5A8B67AD70}"/>
              </a:ext>
            </a:extLst>
          </p:cNvPr>
          <p:cNvCxnSpPr/>
          <p:nvPr/>
        </p:nvCxnSpPr>
        <p:spPr>
          <a:xfrm>
            <a:off x="0" y="6419156"/>
            <a:ext cx="12192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D76C11C-D2A9-40D7-8AA9-56299AFCFC7F}"/>
              </a:ext>
            </a:extLst>
          </p:cNvPr>
          <p:cNvCxnSpPr>
            <a:cxnSpLocks/>
          </p:cNvCxnSpPr>
          <p:nvPr/>
        </p:nvCxnSpPr>
        <p:spPr>
          <a:xfrm>
            <a:off x="3719209" y="1874075"/>
            <a:ext cx="0" cy="1371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6029091A-B23F-7145-BCD2-8CC71993A818}"/>
              </a:ext>
            </a:extLst>
          </p:cNvPr>
          <p:cNvSpPr txBox="1"/>
          <p:nvPr/>
        </p:nvSpPr>
        <p:spPr>
          <a:xfrm>
            <a:off x="7113916" y="806715"/>
            <a:ext cx="3925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  <a:latin typeface="Arial Rounded MT Bold" panose="020F0704030504030204" pitchFamily="34" charset="0"/>
                <a:cs typeface="Arial" panose="020B0604020202020204" pitchFamily="34" charset="0"/>
              </a:rPr>
              <a:t>Homeland Security Investigations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F449E2C-7EAE-A849-B32E-4E75EE7A8FA9}"/>
              </a:ext>
            </a:extLst>
          </p:cNvPr>
          <p:cNvSpPr/>
          <p:nvPr/>
        </p:nvSpPr>
        <p:spPr>
          <a:xfrm>
            <a:off x="2427287" y="1249484"/>
            <a:ext cx="2299378" cy="2307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2B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Special Agent Dashboard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1635E49-9708-0D40-9E24-2F90F39452AC}"/>
              </a:ext>
            </a:extLst>
          </p:cNvPr>
          <p:cNvSpPr txBox="1"/>
          <p:nvPr/>
        </p:nvSpPr>
        <p:spPr>
          <a:xfrm>
            <a:off x="2871877" y="2107701"/>
            <a:ext cx="17125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 Training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2FE9410-8029-3A43-8807-2E270039BDB0}"/>
              </a:ext>
            </a:extLst>
          </p:cNvPr>
          <p:cNvSpPr txBox="1"/>
          <p:nvPr/>
        </p:nvSpPr>
        <p:spPr>
          <a:xfrm>
            <a:off x="2907101" y="4239731"/>
            <a:ext cx="33087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 Expiring Certifications &amp; Overdue Training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134D33A-E3A1-EC49-9F77-FB3387036C59}"/>
              </a:ext>
            </a:extLst>
          </p:cNvPr>
          <p:cNvSpPr txBox="1"/>
          <p:nvPr/>
        </p:nvSpPr>
        <p:spPr>
          <a:xfrm>
            <a:off x="4777701" y="1241419"/>
            <a:ext cx="68513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Request Training</a:t>
            </a:r>
          </a:p>
        </p:txBody>
      </p:sp>
      <p:sp>
        <p:nvSpPr>
          <p:cNvPr id="22" name="Rectangle: Rounded Corners 27">
            <a:extLst>
              <a:ext uri="{FF2B5EF4-FFF2-40B4-BE49-F238E27FC236}">
                <a16:creationId xmlns:a16="http://schemas.microsoft.com/office/drawing/2014/main" id="{8EF68EAC-3CCD-A443-A42F-772E947DB472}"/>
              </a:ext>
            </a:extLst>
          </p:cNvPr>
          <p:cNvSpPr/>
          <p:nvPr/>
        </p:nvSpPr>
        <p:spPr>
          <a:xfrm>
            <a:off x="5427183" y="2124500"/>
            <a:ext cx="1406702" cy="457200"/>
          </a:xfrm>
          <a:prstGeom prst="roundRect">
            <a:avLst>
              <a:gd name="adj" fmla="val 4167"/>
            </a:avLst>
          </a:prstGeom>
          <a:solidFill>
            <a:srgbClr val="1561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Submit Degree Info with Documentation</a:t>
            </a:r>
          </a:p>
        </p:txBody>
      </p:sp>
      <p:sp>
        <p:nvSpPr>
          <p:cNvPr id="23" name="Rectangle: Rounded Corners 27">
            <a:extLst>
              <a:ext uri="{FF2B5EF4-FFF2-40B4-BE49-F238E27FC236}">
                <a16:creationId xmlns:a16="http://schemas.microsoft.com/office/drawing/2014/main" id="{C74D86F2-20FE-6F4C-A326-3D0A1DA40971}"/>
              </a:ext>
            </a:extLst>
          </p:cNvPr>
          <p:cNvSpPr/>
          <p:nvPr/>
        </p:nvSpPr>
        <p:spPr>
          <a:xfrm>
            <a:off x="3934695" y="2131289"/>
            <a:ext cx="1406702" cy="457200"/>
          </a:xfrm>
          <a:prstGeom prst="roundRect">
            <a:avLst>
              <a:gd name="adj" fmla="val 4167"/>
            </a:avLst>
          </a:prstGeom>
          <a:solidFill>
            <a:srgbClr val="1561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Report Date Training Finished, with Documentation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76EC5E-AC37-4D42-984F-7C2EF3438367}"/>
              </a:ext>
            </a:extLst>
          </p:cNvPr>
          <p:cNvSpPr txBox="1"/>
          <p:nvPr/>
        </p:nvSpPr>
        <p:spPr>
          <a:xfrm>
            <a:off x="0" y="9144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>
                <a:solidFill>
                  <a:srgbClr val="FF0000"/>
                </a:solidFill>
              </a:rPr>
              <a:t>Shown Below is Special Agent: Destination After Login,  Viewing Dashboard</a:t>
            </a:r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F8869BA9-722E-E746-A649-8A756DF9A70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911809" y="2677670"/>
          <a:ext cx="6319277" cy="15318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79819">
                  <a:extLst>
                    <a:ext uri="{9D8B030D-6E8A-4147-A177-3AD203B41FA5}">
                      <a16:colId xmlns:a16="http://schemas.microsoft.com/office/drawing/2014/main" val="3890602391"/>
                    </a:ext>
                  </a:extLst>
                </a:gridCol>
                <a:gridCol w="1841772">
                  <a:extLst>
                    <a:ext uri="{9D8B030D-6E8A-4147-A177-3AD203B41FA5}">
                      <a16:colId xmlns:a16="http://schemas.microsoft.com/office/drawing/2014/main" val="2829518601"/>
                    </a:ext>
                  </a:extLst>
                </a:gridCol>
                <a:gridCol w="1722029">
                  <a:extLst>
                    <a:ext uri="{9D8B030D-6E8A-4147-A177-3AD203B41FA5}">
                      <a16:colId xmlns:a16="http://schemas.microsoft.com/office/drawing/2014/main" val="1262064417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2405270592"/>
                    </a:ext>
                  </a:extLst>
                </a:gridCol>
              </a:tblGrid>
              <a:tr h="280101">
                <a:tc>
                  <a:txBody>
                    <a:bodyPr/>
                    <a:lstStyle/>
                    <a:p>
                      <a:r>
                        <a:rPr lang="en-US" sz="105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Category</a:t>
                      </a:r>
                    </a:p>
                  </a:txBody>
                  <a:tcPr>
                    <a:solidFill>
                      <a:srgbClr val="C000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Type</a:t>
                      </a:r>
                    </a:p>
                  </a:txBody>
                  <a:tcPr>
                    <a:solidFill>
                      <a:srgbClr val="C000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Training</a:t>
                      </a:r>
                    </a:p>
                  </a:txBody>
                  <a:tcPr>
                    <a:solidFill>
                      <a:srgbClr val="C000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(M)</a:t>
                      </a:r>
                      <a:r>
                        <a:rPr lang="en-US" sz="1050" b="1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andatory</a:t>
                      </a:r>
                      <a:br>
                        <a:rPr lang="en-US" sz="105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sz="105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(D)</a:t>
                      </a:r>
                      <a:r>
                        <a:rPr lang="en-US" sz="1050" b="1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iscretionary</a:t>
                      </a:r>
                      <a:endParaRPr lang="en-US" sz="105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3610529"/>
                  </a:ext>
                </a:extLst>
              </a:tr>
              <a:tr h="280101"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Commercial License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Comm. Driver’s License</a:t>
                      </a:r>
                      <a:endParaRPr 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State Certification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</a:t>
                      </a:r>
                      <a:endParaRPr 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7382462"/>
                  </a:ext>
                </a:extLst>
              </a:tr>
              <a:tr h="280101">
                <a:tc>
                  <a:txBody>
                    <a:bodyPr/>
                    <a:lstStyle/>
                    <a:p>
                      <a:r>
                        <a:rPr lang="en-US" sz="105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Commercial License</a:t>
                      </a:r>
                      <a:endParaRPr 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Pilot’s License</a:t>
                      </a:r>
                      <a:endParaRPr 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State Certification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</a:t>
                      </a:r>
                      <a:endParaRPr 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712544"/>
                  </a:ext>
                </a:extLst>
              </a:tr>
              <a:tr h="280101">
                <a:tc>
                  <a:txBody>
                    <a:bodyPr/>
                    <a:lstStyle/>
                    <a:p>
                      <a:r>
                        <a:rPr lang="en-US" sz="105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Language</a:t>
                      </a:r>
                      <a:endParaRPr 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Spanish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Agency Verification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</a:t>
                      </a:r>
                      <a:endParaRPr 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3651688"/>
                  </a:ext>
                </a:extLst>
              </a:tr>
              <a:tr h="280101">
                <a:tc>
                  <a:txBody>
                    <a:bodyPr/>
                    <a:lstStyle/>
                    <a:p>
                      <a:r>
                        <a:rPr lang="en-US" sz="105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Firearms</a:t>
                      </a:r>
                      <a:endParaRPr 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Glock 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Agency Certification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6313545"/>
                  </a:ext>
                </a:extLst>
              </a:tr>
            </a:tbl>
          </a:graphicData>
        </a:graphic>
      </p:graphicFrame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ABD17706-E0B7-E642-B536-3C24EE6248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1067577"/>
              </p:ext>
            </p:extLst>
          </p:nvPr>
        </p:nvGraphicFramePr>
        <p:xfrm>
          <a:off x="2947034" y="4508480"/>
          <a:ext cx="6319277" cy="11204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79819">
                  <a:extLst>
                    <a:ext uri="{9D8B030D-6E8A-4147-A177-3AD203B41FA5}">
                      <a16:colId xmlns:a16="http://schemas.microsoft.com/office/drawing/2014/main" val="3890602391"/>
                    </a:ext>
                  </a:extLst>
                </a:gridCol>
                <a:gridCol w="1841772">
                  <a:extLst>
                    <a:ext uri="{9D8B030D-6E8A-4147-A177-3AD203B41FA5}">
                      <a16:colId xmlns:a16="http://schemas.microsoft.com/office/drawing/2014/main" val="2829518601"/>
                    </a:ext>
                  </a:extLst>
                </a:gridCol>
                <a:gridCol w="1722029">
                  <a:extLst>
                    <a:ext uri="{9D8B030D-6E8A-4147-A177-3AD203B41FA5}">
                      <a16:colId xmlns:a16="http://schemas.microsoft.com/office/drawing/2014/main" val="1262064417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2405270592"/>
                    </a:ext>
                  </a:extLst>
                </a:gridCol>
              </a:tblGrid>
              <a:tr h="280101">
                <a:tc>
                  <a:txBody>
                    <a:bodyPr/>
                    <a:lstStyle/>
                    <a:p>
                      <a:r>
                        <a:rPr lang="en-US" sz="105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Category</a:t>
                      </a:r>
                    </a:p>
                  </a:txBody>
                  <a:tcPr>
                    <a:solidFill>
                      <a:srgbClr val="C000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Type</a:t>
                      </a:r>
                    </a:p>
                  </a:txBody>
                  <a:tcPr>
                    <a:solidFill>
                      <a:srgbClr val="C000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Training</a:t>
                      </a:r>
                    </a:p>
                  </a:txBody>
                  <a:tcPr>
                    <a:solidFill>
                      <a:srgbClr val="C000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Expiration Date</a:t>
                      </a:r>
                    </a:p>
                  </a:txBody>
                  <a:tcPr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3610529"/>
                  </a:ext>
                </a:extLst>
              </a:tr>
              <a:tr h="280101">
                <a:tc>
                  <a:txBody>
                    <a:bodyPr/>
                    <a:lstStyle/>
                    <a:p>
                      <a:r>
                        <a:rPr lang="en-US" sz="105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Commercial License</a:t>
                      </a:r>
                      <a:endParaRPr 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Pilot’s License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State Certification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8/21/18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712544"/>
                  </a:ext>
                </a:extLst>
              </a:tr>
              <a:tr h="280101"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Language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Spanish</a:t>
                      </a:r>
                      <a:endParaRPr 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Agency Verification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9/2/18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3651688"/>
                  </a:ext>
                </a:extLst>
              </a:tr>
              <a:tr h="280101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Firearms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Glock 40</a:t>
                      </a:r>
                      <a:endParaRPr lang="en-US" sz="105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Agency Certification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7/31/18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6313545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F4944D48-31E6-1648-A876-A0DD2FFAB1A8}"/>
              </a:ext>
            </a:extLst>
          </p:cNvPr>
          <p:cNvSpPr txBox="1"/>
          <p:nvPr/>
        </p:nvSpPr>
        <p:spPr>
          <a:xfrm>
            <a:off x="2899368" y="5652953"/>
            <a:ext cx="33087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 Education</a:t>
            </a:r>
          </a:p>
        </p:txBody>
      </p: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2E201895-A22F-6548-B48E-098C77BCCC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1571738"/>
              </p:ext>
            </p:extLst>
          </p:nvPr>
        </p:nvGraphicFramePr>
        <p:xfrm>
          <a:off x="2921422" y="5894744"/>
          <a:ext cx="5143620" cy="5602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79819">
                  <a:extLst>
                    <a:ext uri="{9D8B030D-6E8A-4147-A177-3AD203B41FA5}">
                      <a16:colId xmlns:a16="http://schemas.microsoft.com/office/drawing/2014/main" val="3890602391"/>
                    </a:ext>
                  </a:extLst>
                </a:gridCol>
                <a:gridCol w="1841772">
                  <a:extLst>
                    <a:ext uri="{9D8B030D-6E8A-4147-A177-3AD203B41FA5}">
                      <a16:colId xmlns:a16="http://schemas.microsoft.com/office/drawing/2014/main" val="2829518601"/>
                    </a:ext>
                  </a:extLst>
                </a:gridCol>
                <a:gridCol w="1722029">
                  <a:extLst>
                    <a:ext uri="{9D8B030D-6E8A-4147-A177-3AD203B41FA5}">
                      <a16:colId xmlns:a16="http://schemas.microsoft.com/office/drawing/2014/main" val="1262064417"/>
                    </a:ext>
                  </a:extLst>
                </a:gridCol>
              </a:tblGrid>
              <a:tr h="280101">
                <a:tc>
                  <a:txBody>
                    <a:bodyPr/>
                    <a:lstStyle/>
                    <a:p>
                      <a:r>
                        <a:rPr lang="en-US" sz="105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Degree</a:t>
                      </a:r>
                    </a:p>
                  </a:txBody>
                  <a:tcPr>
                    <a:solidFill>
                      <a:srgbClr val="C000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School</a:t>
                      </a:r>
                    </a:p>
                  </a:txBody>
                  <a:tcPr>
                    <a:solidFill>
                      <a:srgbClr val="C000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Date Received</a:t>
                      </a:r>
                    </a:p>
                  </a:txBody>
                  <a:tcPr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3610529"/>
                  </a:ext>
                </a:extLst>
              </a:tr>
              <a:tr h="280101"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M.S.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Georgia Tech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8/31/2010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7125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61071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5DA5337-8C1A-43EE-B06A-A1338611B8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33524"/>
            <a:ext cx="12192000" cy="5990951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4383D8C3-3700-4A64-BB5F-F580E5B7572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9498" r="1314"/>
          <a:stretch/>
        </p:blipFill>
        <p:spPr>
          <a:xfrm>
            <a:off x="5010509" y="428205"/>
            <a:ext cx="4303468" cy="5990951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1E6026DE-2E81-41C7-AAE2-F205BA3468B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6405" t="14140" r="1314"/>
          <a:stretch/>
        </p:blipFill>
        <p:spPr>
          <a:xfrm>
            <a:off x="733245" y="1278255"/>
            <a:ext cx="4277264" cy="514381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3DF9E77-E13B-4D10-8582-23CA36AEC084}"/>
              </a:ext>
            </a:extLst>
          </p:cNvPr>
          <p:cNvSpPr txBox="1"/>
          <p:nvPr/>
        </p:nvSpPr>
        <p:spPr>
          <a:xfrm>
            <a:off x="5010509" y="806715"/>
            <a:ext cx="2465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  <a:latin typeface="Arial Rounded MT Bold" panose="020F0704030504030204" pitchFamily="34" charset="0"/>
                <a:cs typeface="Arial" panose="020B0604020202020204" pitchFamily="34" charset="0"/>
              </a:rPr>
              <a:t>Training Portal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119859D-0D49-43C9-AB36-78361B6D9CAC}"/>
              </a:ext>
            </a:extLst>
          </p:cNvPr>
          <p:cNvSpPr/>
          <p:nvPr/>
        </p:nvSpPr>
        <p:spPr>
          <a:xfrm>
            <a:off x="2907102" y="2056199"/>
            <a:ext cx="7706623" cy="436295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53EE87B-1459-4E01-9340-6E5A8B67AD70}"/>
              </a:ext>
            </a:extLst>
          </p:cNvPr>
          <p:cNvCxnSpPr/>
          <p:nvPr/>
        </p:nvCxnSpPr>
        <p:spPr>
          <a:xfrm>
            <a:off x="0" y="6419156"/>
            <a:ext cx="12192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C8B37CE4-0EBD-4444-8D2B-6C4A65B9279C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 Clicking “Report Date Training Finished”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029091A-B23F-7145-BCD2-8CC71993A818}"/>
              </a:ext>
            </a:extLst>
          </p:cNvPr>
          <p:cNvSpPr txBox="1"/>
          <p:nvPr/>
        </p:nvSpPr>
        <p:spPr>
          <a:xfrm>
            <a:off x="7113916" y="806715"/>
            <a:ext cx="3925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  <a:latin typeface="Arial Rounded MT Bold" panose="020F0704030504030204" pitchFamily="34" charset="0"/>
                <a:cs typeface="Arial" panose="020B0604020202020204" pitchFamily="34" charset="0"/>
              </a:rPr>
              <a:t>Homeland Security Investigations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F449E2C-7EAE-A849-B32E-4E75EE7A8FA9}"/>
              </a:ext>
            </a:extLst>
          </p:cNvPr>
          <p:cNvSpPr/>
          <p:nvPr/>
        </p:nvSpPr>
        <p:spPr>
          <a:xfrm>
            <a:off x="2427287" y="1249484"/>
            <a:ext cx="2299378" cy="2307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2B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Special Agent Dashboard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1635E49-9708-0D40-9E24-2F90F39452AC}"/>
              </a:ext>
            </a:extLst>
          </p:cNvPr>
          <p:cNvSpPr txBox="1"/>
          <p:nvPr/>
        </p:nvSpPr>
        <p:spPr>
          <a:xfrm>
            <a:off x="2871876" y="2107701"/>
            <a:ext cx="53943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Report Date of Mandatory or Discretionary Training Finished with Documentation: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134D33A-E3A1-EC49-9F77-FB3387036C59}"/>
              </a:ext>
            </a:extLst>
          </p:cNvPr>
          <p:cNvSpPr txBox="1"/>
          <p:nvPr/>
        </p:nvSpPr>
        <p:spPr>
          <a:xfrm>
            <a:off x="4777701" y="1241419"/>
            <a:ext cx="68513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Request Training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D1CD5E1-2E3E-DB4C-836F-E9C31D9888BC}"/>
              </a:ext>
            </a:extLst>
          </p:cNvPr>
          <p:cNvSpPr txBox="1"/>
          <p:nvPr/>
        </p:nvSpPr>
        <p:spPr>
          <a:xfrm>
            <a:off x="2945345" y="2859940"/>
            <a:ext cx="14898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Training Completed: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F79832B-77FF-FB43-B02B-11AB0FA116EF}"/>
              </a:ext>
            </a:extLst>
          </p:cNvPr>
          <p:cNvSpPr/>
          <p:nvPr/>
        </p:nvSpPr>
        <p:spPr>
          <a:xfrm>
            <a:off x="4512843" y="2910669"/>
            <a:ext cx="1990725" cy="1828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: Rounded Corners 58">
            <a:extLst>
              <a:ext uri="{FF2B5EF4-FFF2-40B4-BE49-F238E27FC236}">
                <a16:creationId xmlns:a16="http://schemas.microsoft.com/office/drawing/2014/main" id="{B5DB86DA-8694-7A4C-B6A9-D1E22700BEB8}"/>
              </a:ext>
            </a:extLst>
          </p:cNvPr>
          <p:cNvSpPr/>
          <p:nvPr/>
        </p:nvSpPr>
        <p:spPr>
          <a:xfrm>
            <a:off x="5332965" y="3652956"/>
            <a:ext cx="548640" cy="182880"/>
          </a:xfrm>
          <a:prstGeom prst="roundRect">
            <a:avLst>
              <a:gd name="adj" fmla="val 4167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Cancel</a:t>
            </a:r>
          </a:p>
        </p:txBody>
      </p:sp>
      <p:sp>
        <p:nvSpPr>
          <p:cNvPr id="27" name="Rectangle: Rounded Corners 61">
            <a:extLst>
              <a:ext uri="{FF2B5EF4-FFF2-40B4-BE49-F238E27FC236}">
                <a16:creationId xmlns:a16="http://schemas.microsoft.com/office/drawing/2014/main" id="{A4A9E863-3BC4-8F49-85C2-826FC8D1B410}"/>
              </a:ext>
            </a:extLst>
          </p:cNvPr>
          <p:cNvSpPr/>
          <p:nvPr/>
        </p:nvSpPr>
        <p:spPr>
          <a:xfrm>
            <a:off x="5954928" y="3652956"/>
            <a:ext cx="548640" cy="182880"/>
          </a:xfrm>
          <a:prstGeom prst="roundRect">
            <a:avLst>
              <a:gd name="adj" fmla="val 4167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9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813ECA2-9D49-174A-93D7-1A3853F62E0F}"/>
              </a:ext>
            </a:extLst>
          </p:cNvPr>
          <p:cNvSpPr txBox="1"/>
          <p:nvPr/>
        </p:nvSpPr>
        <p:spPr>
          <a:xfrm>
            <a:off x="2945345" y="2568243"/>
            <a:ext cx="12382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Date Finished: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DAF6D70-E30D-DF4C-B6F1-591E9B32FD45}"/>
              </a:ext>
            </a:extLst>
          </p:cNvPr>
          <p:cNvSpPr/>
          <p:nvPr/>
        </p:nvSpPr>
        <p:spPr>
          <a:xfrm>
            <a:off x="4554994" y="2598137"/>
            <a:ext cx="532556" cy="1828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MM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453AC6B-DC63-904F-98F4-7AD99DBECA6C}"/>
              </a:ext>
            </a:extLst>
          </p:cNvPr>
          <p:cNvSpPr txBox="1"/>
          <p:nvPr/>
        </p:nvSpPr>
        <p:spPr>
          <a:xfrm>
            <a:off x="6488178" y="2893972"/>
            <a:ext cx="246110" cy="255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</a:p>
        </p:txBody>
      </p:sp>
      <p:sp>
        <p:nvSpPr>
          <p:cNvPr id="31" name="Isosceles Triangle 69">
            <a:extLst>
              <a:ext uri="{FF2B5EF4-FFF2-40B4-BE49-F238E27FC236}">
                <a16:creationId xmlns:a16="http://schemas.microsoft.com/office/drawing/2014/main" id="{4B3099E6-B524-7A4C-B2B4-37FB67F9A496}"/>
              </a:ext>
            </a:extLst>
          </p:cNvPr>
          <p:cNvSpPr/>
          <p:nvPr/>
        </p:nvSpPr>
        <p:spPr>
          <a:xfrm rot="10800000">
            <a:off x="6351599" y="2953501"/>
            <a:ext cx="91440" cy="9144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1AF513D-8214-E240-92E4-313BF79ED2CC}"/>
              </a:ext>
            </a:extLst>
          </p:cNvPr>
          <p:cNvSpPr/>
          <p:nvPr/>
        </p:nvSpPr>
        <p:spPr>
          <a:xfrm>
            <a:off x="5165466" y="2595954"/>
            <a:ext cx="532556" cy="1828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DD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1788C6A-7510-4E4E-9DA9-959E749B3639}"/>
              </a:ext>
            </a:extLst>
          </p:cNvPr>
          <p:cNvSpPr/>
          <p:nvPr/>
        </p:nvSpPr>
        <p:spPr>
          <a:xfrm>
            <a:off x="5786733" y="2595954"/>
            <a:ext cx="716835" cy="1866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YYYY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936BFF6-3BC3-BC48-9254-F5A7CA4FB819}"/>
              </a:ext>
            </a:extLst>
          </p:cNvPr>
          <p:cNvSpPr txBox="1"/>
          <p:nvPr/>
        </p:nvSpPr>
        <p:spPr>
          <a:xfrm>
            <a:off x="6488178" y="2523334"/>
            <a:ext cx="246110" cy="255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A20A9CC-8E04-4544-9C25-A8FD7B42B785}"/>
              </a:ext>
            </a:extLst>
          </p:cNvPr>
          <p:cNvSpPr txBox="1"/>
          <p:nvPr/>
        </p:nvSpPr>
        <p:spPr>
          <a:xfrm>
            <a:off x="5393334" y="2332307"/>
            <a:ext cx="12382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 Mandatory Field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C416F12-58DD-9B49-B619-38060006A2EC}"/>
              </a:ext>
            </a:extLst>
          </p:cNvPr>
          <p:cNvSpPr txBox="1"/>
          <p:nvPr/>
        </p:nvSpPr>
        <p:spPr>
          <a:xfrm>
            <a:off x="6488178" y="3279124"/>
            <a:ext cx="246110" cy="255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</a:p>
        </p:txBody>
      </p:sp>
      <p:sp>
        <p:nvSpPr>
          <p:cNvPr id="43" name="Rectangle: Rounded Corners 58">
            <a:extLst>
              <a:ext uri="{FF2B5EF4-FFF2-40B4-BE49-F238E27FC236}">
                <a16:creationId xmlns:a16="http://schemas.microsoft.com/office/drawing/2014/main" id="{5322E584-9218-F74F-9741-E1F9DE1E4B5F}"/>
              </a:ext>
            </a:extLst>
          </p:cNvPr>
          <p:cNvSpPr/>
          <p:nvPr/>
        </p:nvSpPr>
        <p:spPr>
          <a:xfrm>
            <a:off x="3025887" y="3230238"/>
            <a:ext cx="3485339" cy="243221"/>
          </a:xfrm>
          <a:prstGeom prst="roundRect">
            <a:avLst>
              <a:gd name="adj" fmla="val 4167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Upload scanned copy of training certificate, diploma, etc.</a:t>
            </a:r>
          </a:p>
        </p:txBody>
      </p:sp>
    </p:spTree>
    <p:extLst>
      <p:ext uri="{BB962C8B-B14F-4D97-AF65-F5344CB8AC3E}">
        <p14:creationId xmlns:p14="http://schemas.microsoft.com/office/powerpoint/2010/main" val="41657204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5DA5337-8C1A-43EE-B06A-A1338611B8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33524"/>
            <a:ext cx="12192000" cy="5990951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4383D8C3-3700-4A64-BB5F-F580E5B7572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9498" r="1314"/>
          <a:stretch/>
        </p:blipFill>
        <p:spPr>
          <a:xfrm>
            <a:off x="5010509" y="428205"/>
            <a:ext cx="4303468" cy="5990951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1E6026DE-2E81-41C7-AAE2-F205BA3468B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6405" t="14140" r="1314"/>
          <a:stretch/>
        </p:blipFill>
        <p:spPr>
          <a:xfrm>
            <a:off x="733245" y="1278255"/>
            <a:ext cx="4277264" cy="514381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3DF9E77-E13B-4D10-8582-23CA36AEC084}"/>
              </a:ext>
            </a:extLst>
          </p:cNvPr>
          <p:cNvSpPr txBox="1"/>
          <p:nvPr/>
        </p:nvSpPr>
        <p:spPr>
          <a:xfrm>
            <a:off x="5010509" y="806715"/>
            <a:ext cx="2465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  <a:latin typeface="Arial Rounded MT Bold" panose="020F0704030504030204" pitchFamily="34" charset="0"/>
                <a:cs typeface="Arial" panose="020B0604020202020204" pitchFamily="34" charset="0"/>
              </a:rPr>
              <a:t>Training Portal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119859D-0D49-43C9-AB36-78361B6D9CAC}"/>
              </a:ext>
            </a:extLst>
          </p:cNvPr>
          <p:cNvSpPr/>
          <p:nvPr/>
        </p:nvSpPr>
        <p:spPr>
          <a:xfrm>
            <a:off x="2907102" y="2056199"/>
            <a:ext cx="7706623" cy="436295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53EE87B-1459-4E01-9340-6E5A8B67AD70}"/>
              </a:ext>
            </a:extLst>
          </p:cNvPr>
          <p:cNvCxnSpPr/>
          <p:nvPr/>
        </p:nvCxnSpPr>
        <p:spPr>
          <a:xfrm>
            <a:off x="0" y="6419156"/>
            <a:ext cx="12192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C8B37CE4-0EBD-4444-8D2B-6C4A65B9279C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 Clicking “Report Date Training Finished”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029091A-B23F-7145-BCD2-8CC71993A818}"/>
              </a:ext>
            </a:extLst>
          </p:cNvPr>
          <p:cNvSpPr txBox="1"/>
          <p:nvPr/>
        </p:nvSpPr>
        <p:spPr>
          <a:xfrm>
            <a:off x="7113916" y="806715"/>
            <a:ext cx="3925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  <a:latin typeface="Arial Rounded MT Bold" panose="020F0704030504030204" pitchFamily="34" charset="0"/>
                <a:cs typeface="Arial" panose="020B0604020202020204" pitchFamily="34" charset="0"/>
              </a:rPr>
              <a:t>Homeland Security Investigations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F449E2C-7EAE-A849-B32E-4E75EE7A8FA9}"/>
              </a:ext>
            </a:extLst>
          </p:cNvPr>
          <p:cNvSpPr/>
          <p:nvPr/>
        </p:nvSpPr>
        <p:spPr>
          <a:xfrm>
            <a:off x="2427287" y="1249484"/>
            <a:ext cx="2299378" cy="2307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2B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Special Agent Dashboard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1635E49-9708-0D40-9E24-2F90F39452AC}"/>
              </a:ext>
            </a:extLst>
          </p:cNvPr>
          <p:cNvSpPr txBox="1"/>
          <p:nvPr/>
        </p:nvSpPr>
        <p:spPr>
          <a:xfrm>
            <a:off x="2871877" y="2107701"/>
            <a:ext cx="23714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Submit Degree Info: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134D33A-E3A1-EC49-9F77-FB3387036C59}"/>
              </a:ext>
            </a:extLst>
          </p:cNvPr>
          <p:cNvSpPr txBox="1"/>
          <p:nvPr/>
        </p:nvSpPr>
        <p:spPr>
          <a:xfrm>
            <a:off x="4777701" y="1241419"/>
            <a:ext cx="68513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Request Training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D1CD5E1-2E3E-DB4C-836F-E9C31D9888BC}"/>
              </a:ext>
            </a:extLst>
          </p:cNvPr>
          <p:cNvSpPr txBox="1"/>
          <p:nvPr/>
        </p:nvSpPr>
        <p:spPr>
          <a:xfrm>
            <a:off x="2945345" y="2704492"/>
            <a:ext cx="14898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Degree Earned: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F79832B-77FF-FB43-B02B-11AB0FA116EF}"/>
              </a:ext>
            </a:extLst>
          </p:cNvPr>
          <p:cNvSpPr/>
          <p:nvPr/>
        </p:nvSpPr>
        <p:spPr>
          <a:xfrm>
            <a:off x="4494555" y="2755221"/>
            <a:ext cx="1990725" cy="1828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813ECA2-9D49-174A-93D7-1A3853F62E0F}"/>
              </a:ext>
            </a:extLst>
          </p:cNvPr>
          <p:cNvSpPr txBox="1"/>
          <p:nvPr/>
        </p:nvSpPr>
        <p:spPr>
          <a:xfrm>
            <a:off x="2945345" y="2412795"/>
            <a:ext cx="12382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Date Finished: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DAF6D70-E30D-DF4C-B6F1-591E9B32FD45}"/>
              </a:ext>
            </a:extLst>
          </p:cNvPr>
          <p:cNvSpPr/>
          <p:nvPr/>
        </p:nvSpPr>
        <p:spPr>
          <a:xfrm>
            <a:off x="4536706" y="2442689"/>
            <a:ext cx="532556" cy="1828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MM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453AC6B-DC63-904F-98F4-7AD99DBECA6C}"/>
              </a:ext>
            </a:extLst>
          </p:cNvPr>
          <p:cNvSpPr txBox="1"/>
          <p:nvPr/>
        </p:nvSpPr>
        <p:spPr>
          <a:xfrm>
            <a:off x="6499545" y="2738524"/>
            <a:ext cx="246110" cy="255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</a:p>
        </p:txBody>
      </p:sp>
      <p:sp>
        <p:nvSpPr>
          <p:cNvPr id="31" name="Isosceles Triangle 69">
            <a:extLst>
              <a:ext uri="{FF2B5EF4-FFF2-40B4-BE49-F238E27FC236}">
                <a16:creationId xmlns:a16="http://schemas.microsoft.com/office/drawing/2014/main" id="{4B3099E6-B524-7A4C-B2B4-37FB67F9A496}"/>
              </a:ext>
            </a:extLst>
          </p:cNvPr>
          <p:cNvSpPr/>
          <p:nvPr/>
        </p:nvSpPr>
        <p:spPr>
          <a:xfrm rot="10800000">
            <a:off x="6333311" y="2798053"/>
            <a:ext cx="91440" cy="9144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1AF513D-8214-E240-92E4-313BF79ED2CC}"/>
              </a:ext>
            </a:extLst>
          </p:cNvPr>
          <p:cNvSpPr/>
          <p:nvPr/>
        </p:nvSpPr>
        <p:spPr>
          <a:xfrm>
            <a:off x="5147178" y="2440506"/>
            <a:ext cx="532556" cy="1828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DD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1788C6A-7510-4E4E-9DA9-959E749B3639}"/>
              </a:ext>
            </a:extLst>
          </p:cNvPr>
          <p:cNvSpPr/>
          <p:nvPr/>
        </p:nvSpPr>
        <p:spPr>
          <a:xfrm>
            <a:off x="5768445" y="2440506"/>
            <a:ext cx="716835" cy="1866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YYYY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936BFF6-3BC3-BC48-9254-F5A7CA4FB819}"/>
              </a:ext>
            </a:extLst>
          </p:cNvPr>
          <p:cNvSpPr txBox="1"/>
          <p:nvPr/>
        </p:nvSpPr>
        <p:spPr>
          <a:xfrm>
            <a:off x="6495496" y="2367886"/>
            <a:ext cx="246110" cy="255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A20A9CC-8E04-4544-9C25-A8FD7B42B785}"/>
              </a:ext>
            </a:extLst>
          </p:cNvPr>
          <p:cNvSpPr txBox="1"/>
          <p:nvPr/>
        </p:nvSpPr>
        <p:spPr>
          <a:xfrm>
            <a:off x="5399170" y="2121395"/>
            <a:ext cx="12382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 Mandatory Field</a:t>
            </a:r>
          </a:p>
        </p:txBody>
      </p:sp>
      <p:sp>
        <p:nvSpPr>
          <p:cNvPr id="36" name="Rectangle: Rounded Corners 58">
            <a:extLst>
              <a:ext uri="{FF2B5EF4-FFF2-40B4-BE49-F238E27FC236}">
                <a16:creationId xmlns:a16="http://schemas.microsoft.com/office/drawing/2014/main" id="{702FEA11-810C-4548-87BF-6E673B801E1B}"/>
              </a:ext>
            </a:extLst>
          </p:cNvPr>
          <p:cNvSpPr/>
          <p:nvPr/>
        </p:nvSpPr>
        <p:spPr>
          <a:xfrm>
            <a:off x="5351253" y="3698676"/>
            <a:ext cx="548640" cy="182880"/>
          </a:xfrm>
          <a:prstGeom prst="roundRect">
            <a:avLst>
              <a:gd name="adj" fmla="val 4167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Cancel</a:t>
            </a:r>
          </a:p>
        </p:txBody>
      </p:sp>
      <p:sp>
        <p:nvSpPr>
          <p:cNvPr id="37" name="Rectangle: Rounded Corners 61">
            <a:extLst>
              <a:ext uri="{FF2B5EF4-FFF2-40B4-BE49-F238E27FC236}">
                <a16:creationId xmlns:a16="http://schemas.microsoft.com/office/drawing/2014/main" id="{113445CF-A7D5-CC4C-A993-AFF844D8D95D}"/>
              </a:ext>
            </a:extLst>
          </p:cNvPr>
          <p:cNvSpPr/>
          <p:nvPr/>
        </p:nvSpPr>
        <p:spPr>
          <a:xfrm>
            <a:off x="5973216" y="3698676"/>
            <a:ext cx="548640" cy="182880"/>
          </a:xfrm>
          <a:prstGeom prst="roundRect">
            <a:avLst>
              <a:gd name="adj" fmla="val 4167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9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E3AF399-14BF-2C4D-AF14-E3DBA4271472}"/>
              </a:ext>
            </a:extLst>
          </p:cNvPr>
          <p:cNvSpPr txBox="1"/>
          <p:nvPr/>
        </p:nvSpPr>
        <p:spPr>
          <a:xfrm>
            <a:off x="6680202" y="3324844"/>
            <a:ext cx="246110" cy="255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</a:p>
        </p:txBody>
      </p:sp>
      <p:sp>
        <p:nvSpPr>
          <p:cNvPr id="39" name="Rectangle: Rounded Corners 58">
            <a:extLst>
              <a:ext uri="{FF2B5EF4-FFF2-40B4-BE49-F238E27FC236}">
                <a16:creationId xmlns:a16="http://schemas.microsoft.com/office/drawing/2014/main" id="{BF5ED56B-02C8-0C4E-9A2C-8F6D2C2AFA35}"/>
              </a:ext>
            </a:extLst>
          </p:cNvPr>
          <p:cNvSpPr/>
          <p:nvPr/>
        </p:nvSpPr>
        <p:spPr>
          <a:xfrm>
            <a:off x="3025887" y="3275958"/>
            <a:ext cx="3485339" cy="243221"/>
          </a:xfrm>
          <a:prstGeom prst="roundRect">
            <a:avLst>
              <a:gd name="adj" fmla="val 4167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Upload scanned copy of diploma 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4806876-6A31-7B43-B3A7-4EF225578E64}"/>
              </a:ext>
            </a:extLst>
          </p:cNvPr>
          <p:cNvSpPr txBox="1"/>
          <p:nvPr/>
        </p:nvSpPr>
        <p:spPr>
          <a:xfrm>
            <a:off x="2933776" y="2948161"/>
            <a:ext cx="14898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Institution: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F680E62-1E24-A143-8D0F-2DF27AE5B783}"/>
              </a:ext>
            </a:extLst>
          </p:cNvPr>
          <p:cNvSpPr/>
          <p:nvPr/>
        </p:nvSpPr>
        <p:spPr>
          <a:xfrm>
            <a:off x="4482986" y="2998890"/>
            <a:ext cx="1990725" cy="1828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2ADAD2A-3386-0D4F-8C79-4A36F4884EAF}"/>
              </a:ext>
            </a:extLst>
          </p:cNvPr>
          <p:cNvSpPr txBox="1"/>
          <p:nvPr/>
        </p:nvSpPr>
        <p:spPr>
          <a:xfrm>
            <a:off x="6487976" y="2982193"/>
            <a:ext cx="246110" cy="255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</a:p>
        </p:txBody>
      </p:sp>
      <p:sp>
        <p:nvSpPr>
          <p:cNvPr id="43" name="Isosceles Triangle 69">
            <a:extLst>
              <a:ext uri="{FF2B5EF4-FFF2-40B4-BE49-F238E27FC236}">
                <a16:creationId xmlns:a16="http://schemas.microsoft.com/office/drawing/2014/main" id="{05A3770E-C995-8E44-9C0D-B4444DDBABEE}"/>
              </a:ext>
            </a:extLst>
          </p:cNvPr>
          <p:cNvSpPr/>
          <p:nvPr/>
        </p:nvSpPr>
        <p:spPr>
          <a:xfrm rot="10800000">
            <a:off x="6321742" y="3041722"/>
            <a:ext cx="91440" cy="9144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972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5DA5337-8C1A-43EE-B06A-A1338611B8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33524"/>
            <a:ext cx="12192000" cy="5990951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4383D8C3-3700-4A64-BB5F-F580E5B7572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9498" r="1314"/>
          <a:stretch/>
        </p:blipFill>
        <p:spPr>
          <a:xfrm>
            <a:off x="5010509" y="428205"/>
            <a:ext cx="4303468" cy="5990951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1E6026DE-2E81-41C7-AAE2-F205BA3468B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6405" t="14140" r="1314"/>
          <a:stretch/>
        </p:blipFill>
        <p:spPr>
          <a:xfrm>
            <a:off x="733245" y="1278255"/>
            <a:ext cx="4277264" cy="514381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3DF9E77-E13B-4D10-8582-23CA36AEC084}"/>
              </a:ext>
            </a:extLst>
          </p:cNvPr>
          <p:cNvSpPr txBox="1"/>
          <p:nvPr/>
        </p:nvSpPr>
        <p:spPr>
          <a:xfrm>
            <a:off x="5010509" y="806715"/>
            <a:ext cx="2465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  <a:latin typeface="Arial Rounded MT Bold" panose="020F0704030504030204" pitchFamily="34" charset="0"/>
                <a:cs typeface="Arial" panose="020B0604020202020204" pitchFamily="34" charset="0"/>
              </a:rPr>
              <a:t>Training Portal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119859D-0D49-43C9-AB36-78361B6D9CAC}"/>
              </a:ext>
            </a:extLst>
          </p:cNvPr>
          <p:cNvSpPr/>
          <p:nvPr/>
        </p:nvSpPr>
        <p:spPr>
          <a:xfrm>
            <a:off x="2907102" y="2056199"/>
            <a:ext cx="7706623" cy="436295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53EE87B-1459-4E01-9340-6E5A8B67AD70}"/>
              </a:ext>
            </a:extLst>
          </p:cNvPr>
          <p:cNvCxnSpPr/>
          <p:nvPr/>
        </p:nvCxnSpPr>
        <p:spPr>
          <a:xfrm>
            <a:off x="0" y="6419156"/>
            <a:ext cx="12192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D76C11C-D2A9-40D7-8AA9-56299AFCFC7F}"/>
              </a:ext>
            </a:extLst>
          </p:cNvPr>
          <p:cNvCxnSpPr>
            <a:cxnSpLocks/>
          </p:cNvCxnSpPr>
          <p:nvPr/>
        </p:nvCxnSpPr>
        <p:spPr>
          <a:xfrm>
            <a:off x="3719209" y="1874075"/>
            <a:ext cx="0" cy="1371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C8B37CE4-0EBD-4444-8D2B-6C4A65B9279C}"/>
              </a:ext>
            </a:extLst>
          </p:cNvPr>
          <p:cNvSpPr txBox="1"/>
          <p:nvPr/>
        </p:nvSpPr>
        <p:spPr>
          <a:xfrm>
            <a:off x="0" y="58873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Shown Below is Special Agent: Requesting Training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029091A-B23F-7145-BCD2-8CC71993A818}"/>
              </a:ext>
            </a:extLst>
          </p:cNvPr>
          <p:cNvSpPr txBox="1"/>
          <p:nvPr/>
        </p:nvSpPr>
        <p:spPr>
          <a:xfrm>
            <a:off x="7113916" y="806715"/>
            <a:ext cx="3925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  <a:latin typeface="Arial Rounded MT Bold" panose="020F0704030504030204" pitchFamily="34" charset="0"/>
                <a:cs typeface="Arial" panose="020B0604020202020204" pitchFamily="34" charset="0"/>
              </a:rPr>
              <a:t>Homeland Security Investigations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F449E2C-7EAE-A849-B32E-4E75EE7A8FA9}"/>
              </a:ext>
            </a:extLst>
          </p:cNvPr>
          <p:cNvSpPr/>
          <p:nvPr/>
        </p:nvSpPr>
        <p:spPr>
          <a:xfrm>
            <a:off x="4612729" y="1234920"/>
            <a:ext cx="2299378" cy="2307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b="1" dirty="0">
                <a:solidFill>
                  <a:srgbClr val="002B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Request Training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1635E49-9708-0D40-9E24-2F90F39452AC}"/>
              </a:ext>
            </a:extLst>
          </p:cNvPr>
          <p:cNvSpPr txBox="1"/>
          <p:nvPr/>
        </p:nvSpPr>
        <p:spPr>
          <a:xfrm>
            <a:off x="2871877" y="2107701"/>
            <a:ext cx="17125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 Training Request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134D33A-E3A1-EC49-9F77-FB3387036C59}"/>
              </a:ext>
            </a:extLst>
          </p:cNvPr>
          <p:cNvSpPr txBox="1"/>
          <p:nvPr/>
        </p:nvSpPr>
        <p:spPr>
          <a:xfrm>
            <a:off x="2871877" y="1240323"/>
            <a:ext cx="68513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Special Agent Dashboard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3F2DF2D-5FEA-0045-B8F8-B99716A649B7}"/>
              </a:ext>
            </a:extLst>
          </p:cNvPr>
          <p:cNvSpPr txBox="1"/>
          <p:nvPr/>
        </p:nvSpPr>
        <p:spPr>
          <a:xfrm>
            <a:off x="2962455" y="2377811"/>
            <a:ext cx="12382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Training Event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6FFA5DC-1021-0749-9780-BE46DCF5B2EE}"/>
              </a:ext>
            </a:extLst>
          </p:cNvPr>
          <p:cNvSpPr txBox="1"/>
          <p:nvPr/>
        </p:nvSpPr>
        <p:spPr>
          <a:xfrm>
            <a:off x="2962455" y="2663146"/>
            <a:ext cx="12382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Training Type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8967454-7C96-2548-BC34-FC8D6DE9A99A}"/>
              </a:ext>
            </a:extLst>
          </p:cNvPr>
          <p:cNvSpPr/>
          <p:nvPr/>
        </p:nvSpPr>
        <p:spPr>
          <a:xfrm>
            <a:off x="4381202" y="2413329"/>
            <a:ext cx="1990725" cy="1828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93BCF66-D1C3-3C41-BE78-924FE6554704}"/>
              </a:ext>
            </a:extLst>
          </p:cNvPr>
          <p:cNvSpPr/>
          <p:nvPr/>
        </p:nvSpPr>
        <p:spPr>
          <a:xfrm>
            <a:off x="4383182" y="2693040"/>
            <a:ext cx="1990725" cy="1828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EFA5307-FA81-594F-92E1-04E02696BE1D}"/>
              </a:ext>
            </a:extLst>
          </p:cNvPr>
          <p:cNvSpPr txBox="1"/>
          <p:nvPr/>
        </p:nvSpPr>
        <p:spPr>
          <a:xfrm>
            <a:off x="2934593" y="3464099"/>
            <a:ext cx="14898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Preferred School or Training Institution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3F67BED-D9BA-B644-96C9-5F049D51A0A3}"/>
              </a:ext>
            </a:extLst>
          </p:cNvPr>
          <p:cNvSpPr/>
          <p:nvPr/>
        </p:nvSpPr>
        <p:spPr>
          <a:xfrm>
            <a:off x="4355320" y="3576289"/>
            <a:ext cx="1990725" cy="1828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: Rounded Corners 58">
            <a:extLst>
              <a:ext uri="{FF2B5EF4-FFF2-40B4-BE49-F238E27FC236}">
                <a16:creationId xmlns:a16="http://schemas.microsoft.com/office/drawing/2014/main" id="{3CFAF6CE-92DB-4544-9461-065396202CDF}"/>
              </a:ext>
            </a:extLst>
          </p:cNvPr>
          <p:cNvSpPr/>
          <p:nvPr/>
        </p:nvSpPr>
        <p:spPr>
          <a:xfrm>
            <a:off x="5174580" y="3878584"/>
            <a:ext cx="548640" cy="182880"/>
          </a:xfrm>
          <a:prstGeom prst="roundRect">
            <a:avLst>
              <a:gd name="adj" fmla="val 4167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Cancel</a:t>
            </a:r>
          </a:p>
        </p:txBody>
      </p:sp>
      <p:sp>
        <p:nvSpPr>
          <p:cNvPr id="35" name="Rectangle: Rounded Corners 61">
            <a:extLst>
              <a:ext uri="{FF2B5EF4-FFF2-40B4-BE49-F238E27FC236}">
                <a16:creationId xmlns:a16="http://schemas.microsoft.com/office/drawing/2014/main" id="{FE6954A1-E176-6F4D-B494-A1FB2BF7F4BE}"/>
              </a:ext>
            </a:extLst>
          </p:cNvPr>
          <p:cNvSpPr/>
          <p:nvPr/>
        </p:nvSpPr>
        <p:spPr>
          <a:xfrm>
            <a:off x="5796543" y="3878584"/>
            <a:ext cx="548640" cy="182880"/>
          </a:xfrm>
          <a:prstGeom prst="roundRect">
            <a:avLst>
              <a:gd name="adj" fmla="val 4167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9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96632F6-A223-D749-B1CD-83B0B36051D0}"/>
              </a:ext>
            </a:extLst>
          </p:cNvPr>
          <p:cNvSpPr txBox="1"/>
          <p:nvPr/>
        </p:nvSpPr>
        <p:spPr>
          <a:xfrm>
            <a:off x="2970683" y="2944344"/>
            <a:ext cx="12382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Cost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E3137C1-60E5-8D4A-A251-6345AC700CDA}"/>
              </a:ext>
            </a:extLst>
          </p:cNvPr>
          <p:cNvSpPr/>
          <p:nvPr/>
        </p:nvSpPr>
        <p:spPr>
          <a:xfrm>
            <a:off x="4391410" y="2974238"/>
            <a:ext cx="1990725" cy="1828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6F08415-43A6-6641-8913-3CE8E6848A99}"/>
              </a:ext>
            </a:extLst>
          </p:cNvPr>
          <p:cNvSpPr txBox="1"/>
          <p:nvPr/>
        </p:nvSpPr>
        <p:spPr>
          <a:xfrm>
            <a:off x="2976743" y="3233863"/>
            <a:ext cx="12382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Date Requested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701CCA7-29FB-454E-A0FB-46CA4C0CE68B}"/>
              </a:ext>
            </a:extLst>
          </p:cNvPr>
          <p:cNvSpPr/>
          <p:nvPr/>
        </p:nvSpPr>
        <p:spPr>
          <a:xfrm>
            <a:off x="4397471" y="3263757"/>
            <a:ext cx="532556" cy="1828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MM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C122D74-BF63-3D43-88D4-F32C7757AEAE}"/>
              </a:ext>
            </a:extLst>
          </p:cNvPr>
          <p:cNvSpPr txBox="1"/>
          <p:nvPr/>
        </p:nvSpPr>
        <p:spPr>
          <a:xfrm>
            <a:off x="5306905" y="2114422"/>
            <a:ext cx="12382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 Mandatory Field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8F2F0BD-9A86-A540-A838-6147C09B52B3}"/>
              </a:ext>
            </a:extLst>
          </p:cNvPr>
          <p:cNvSpPr txBox="1"/>
          <p:nvPr/>
        </p:nvSpPr>
        <p:spPr>
          <a:xfrm>
            <a:off x="6394818" y="2360795"/>
            <a:ext cx="246110" cy="255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9EE360E-F658-A24B-B549-006371D96194}"/>
              </a:ext>
            </a:extLst>
          </p:cNvPr>
          <p:cNvSpPr txBox="1"/>
          <p:nvPr/>
        </p:nvSpPr>
        <p:spPr>
          <a:xfrm>
            <a:off x="6394818" y="2927119"/>
            <a:ext cx="246110" cy="255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12F463E-9B3C-2D48-8A00-DC78EF48860E}"/>
              </a:ext>
            </a:extLst>
          </p:cNvPr>
          <p:cNvSpPr txBox="1"/>
          <p:nvPr/>
        </p:nvSpPr>
        <p:spPr>
          <a:xfrm>
            <a:off x="6360310" y="3559592"/>
            <a:ext cx="246110" cy="255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</a:p>
        </p:txBody>
      </p:sp>
      <p:sp>
        <p:nvSpPr>
          <p:cNvPr id="51" name="Isosceles Triangle 69">
            <a:extLst>
              <a:ext uri="{FF2B5EF4-FFF2-40B4-BE49-F238E27FC236}">
                <a16:creationId xmlns:a16="http://schemas.microsoft.com/office/drawing/2014/main" id="{D7F30136-3D97-AD41-A34A-76899613F098}"/>
              </a:ext>
            </a:extLst>
          </p:cNvPr>
          <p:cNvSpPr/>
          <p:nvPr/>
        </p:nvSpPr>
        <p:spPr>
          <a:xfrm rot="10800000">
            <a:off x="6194076" y="3619121"/>
            <a:ext cx="91440" cy="9144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Isosceles Triangle 69">
            <a:extLst>
              <a:ext uri="{FF2B5EF4-FFF2-40B4-BE49-F238E27FC236}">
                <a16:creationId xmlns:a16="http://schemas.microsoft.com/office/drawing/2014/main" id="{9F72E8F3-467B-AF4D-A7BF-127BAEB0E417}"/>
              </a:ext>
            </a:extLst>
          </p:cNvPr>
          <p:cNvSpPr/>
          <p:nvPr/>
        </p:nvSpPr>
        <p:spPr>
          <a:xfrm rot="10800000">
            <a:off x="6225536" y="2457310"/>
            <a:ext cx="91440" cy="9144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Isosceles Triangle 69">
            <a:extLst>
              <a:ext uri="{FF2B5EF4-FFF2-40B4-BE49-F238E27FC236}">
                <a16:creationId xmlns:a16="http://schemas.microsoft.com/office/drawing/2014/main" id="{F5A073EA-2F0A-8342-9D56-CFE7B31F0029}"/>
              </a:ext>
            </a:extLst>
          </p:cNvPr>
          <p:cNvSpPr/>
          <p:nvPr/>
        </p:nvSpPr>
        <p:spPr>
          <a:xfrm rot="10800000">
            <a:off x="6222488" y="2765158"/>
            <a:ext cx="91440" cy="9144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2FB12C43-7DDC-AF4A-AA5B-FA8149C4B0BE}"/>
              </a:ext>
            </a:extLst>
          </p:cNvPr>
          <p:cNvSpPr/>
          <p:nvPr/>
        </p:nvSpPr>
        <p:spPr>
          <a:xfrm>
            <a:off x="5007943" y="3261574"/>
            <a:ext cx="532556" cy="1828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DD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7ADB7533-BD77-1143-8FEB-AC9A616C4859}"/>
              </a:ext>
            </a:extLst>
          </p:cNvPr>
          <p:cNvSpPr/>
          <p:nvPr/>
        </p:nvSpPr>
        <p:spPr>
          <a:xfrm>
            <a:off x="5629210" y="3261574"/>
            <a:ext cx="716835" cy="1866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YYYY</a:t>
            </a:r>
          </a:p>
        </p:txBody>
      </p:sp>
    </p:spTree>
    <p:extLst>
      <p:ext uri="{BB962C8B-B14F-4D97-AF65-F5344CB8AC3E}">
        <p14:creationId xmlns:p14="http://schemas.microsoft.com/office/powerpoint/2010/main" val="1908271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58E4F-C724-4C37-80F5-214F28C82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30150-00F4-43FB-B6A3-68DD6BF3F1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Screen mockups to aid development ahead of an agile Scrum event</a:t>
            </a:r>
          </a:p>
          <a:p>
            <a:r>
              <a:rPr lang="en-US" dirty="0"/>
              <a:t>4 primary user types (see personas next slide)</a:t>
            </a:r>
          </a:p>
          <a:p>
            <a:r>
              <a:rPr lang="en-US" dirty="0"/>
              <a:t>Training portal</a:t>
            </a:r>
          </a:p>
        </p:txBody>
      </p:sp>
    </p:spTree>
    <p:extLst>
      <p:ext uri="{BB962C8B-B14F-4D97-AF65-F5344CB8AC3E}">
        <p14:creationId xmlns:p14="http://schemas.microsoft.com/office/powerpoint/2010/main" val="2297870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014A9-D818-466F-BA72-1390348A9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Personas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56D88-4537-4062-8AC9-F1651ECD9B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System Administrator</a:t>
            </a:r>
          </a:p>
          <a:p>
            <a:pPr lvl="1"/>
            <a:r>
              <a:rPr lang="en-US" dirty="0"/>
              <a:t>Full: Login, CRUD on users, skills, offices, supervisors </a:t>
            </a:r>
          </a:p>
          <a:p>
            <a:r>
              <a:rPr lang="en-US" dirty="0"/>
              <a:t>Special Agent</a:t>
            </a:r>
          </a:p>
          <a:p>
            <a:pPr lvl="1"/>
            <a:r>
              <a:rPr lang="en-US" dirty="0"/>
              <a:t>Limited: Login, alerts, view my training</a:t>
            </a:r>
          </a:p>
          <a:p>
            <a:r>
              <a:rPr lang="en-US" dirty="0"/>
              <a:t>Supervisor of Special Agent(s)</a:t>
            </a:r>
          </a:p>
          <a:p>
            <a:pPr lvl="1"/>
            <a:r>
              <a:rPr lang="en-US" dirty="0"/>
              <a:t>TBD (</a:t>
            </a:r>
            <a:r>
              <a:rPr lang="en-US" dirty="0" err="1"/>
              <a:t>cmoulton</a:t>
            </a:r>
            <a:r>
              <a:rPr lang="en-US" dirty="0"/>
              <a:t>)</a:t>
            </a:r>
          </a:p>
          <a:p>
            <a:r>
              <a:rPr lang="en-US" dirty="0"/>
              <a:t>Senior Leader (D4 and above)</a:t>
            </a:r>
          </a:p>
          <a:p>
            <a:pPr lvl="1"/>
            <a:r>
              <a:rPr lang="en-US" dirty="0"/>
              <a:t>TBD (</a:t>
            </a:r>
            <a:r>
              <a:rPr lang="en-US" dirty="0" err="1"/>
              <a:t>cmoulton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166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9DF58-A46C-4897-9B2D-EBFB921C9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Administrator Mockups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4A0D5-4116-4FFE-96B0-C4F1D77EEB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171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5DA5337-8C1A-43EE-B06A-A1338611B8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33524"/>
            <a:ext cx="12192000" cy="5990951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4383D8C3-3700-4A64-BB5F-F580E5B7572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9498" r="1314"/>
          <a:stretch/>
        </p:blipFill>
        <p:spPr>
          <a:xfrm>
            <a:off x="5010509" y="428205"/>
            <a:ext cx="7181491" cy="5990951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1E6026DE-2E81-41C7-AAE2-F205BA3468B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6405" t="14140" r="1314"/>
          <a:stretch/>
        </p:blipFill>
        <p:spPr>
          <a:xfrm>
            <a:off x="733245" y="1278255"/>
            <a:ext cx="4277264" cy="514381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3DF9E77-E13B-4D10-8582-23CA36AEC084}"/>
              </a:ext>
            </a:extLst>
          </p:cNvPr>
          <p:cNvSpPr txBox="1"/>
          <p:nvPr/>
        </p:nvSpPr>
        <p:spPr>
          <a:xfrm>
            <a:off x="5010509" y="806715"/>
            <a:ext cx="2465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  <a:latin typeface="Arial" panose="020B0604020202020204" pitchFamily="34" charset="0"/>
                <a:cs typeface="Arial" panose="020B0604020202020204" pitchFamily="34" charset="0"/>
              </a:rPr>
              <a:t>Training Portal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87073CC-F2E0-6E49-97CD-FD70433820A4}"/>
              </a:ext>
            </a:extLst>
          </p:cNvPr>
          <p:cNvGrpSpPr/>
          <p:nvPr/>
        </p:nvGrpSpPr>
        <p:grpSpPr>
          <a:xfrm>
            <a:off x="2832339" y="1898768"/>
            <a:ext cx="6455433" cy="2181225"/>
            <a:chOff x="2832339" y="2343150"/>
            <a:chExt cx="6455433" cy="2181225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32E8D1C-B32B-4B93-A476-0716FC393BDF}"/>
                </a:ext>
              </a:extLst>
            </p:cNvPr>
            <p:cNvSpPr/>
            <p:nvPr/>
          </p:nvSpPr>
          <p:spPr>
            <a:xfrm>
              <a:off x="2832339" y="2343150"/>
              <a:ext cx="6455433" cy="21812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D722245-264D-4A93-B4A4-E1A33D3020B3}"/>
                </a:ext>
              </a:extLst>
            </p:cNvPr>
            <p:cNvSpPr txBox="1"/>
            <p:nvPr/>
          </p:nvSpPr>
          <p:spPr>
            <a:xfrm>
              <a:off x="3028949" y="2543175"/>
              <a:ext cx="610552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Welcome to the ICE HSI Training Portal.  Please log-in using your credentials below.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1CACCE32-FA51-4408-A136-5186F339417B}"/>
                </a:ext>
              </a:extLst>
            </p:cNvPr>
            <p:cNvSpPr txBox="1"/>
            <p:nvPr/>
          </p:nvSpPr>
          <p:spPr>
            <a:xfrm>
              <a:off x="4248151" y="3022432"/>
              <a:ext cx="123825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User ID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7F8257AA-0334-4E6B-8CB9-E7F1BD0A8120}"/>
                </a:ext>
              </a:extLst>
            </p:cNvPr>
            <p:cNvSpPr txBox="1"/>
            <p:nvPr/>
          </p:nvSpPr>
          <p:spPr>
            <a:xfrm>
              <a:off x="4248151" y="3428999"/>
              <a:ext cx="123825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Password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8DFFB9A-AC72-4342-9142-E9F4D5B4EC5A}"/>
                </a:ext>
              </a:extLst>
            </p:cNvPr>
            <p:cNvSpPr/>
            <p:nvPr/>
          </p:nvSpPr>
          <p:spPr>
            <a:xfrm>
              <a:off x="5267324" y="3012907"/>
              <a:ext cx="1990725" cy="2539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F3E2B0DB-352A-4ABF-9520-5398A974B884}"/>
                </a:ext>
              </a:extLst>
            </p:cNvPr>
            <p:cNvSpPr/>
            <p:nvPr/>
          </p:nvSpPr>
          <p:spPr>
            <a:xfrm>
              <a:off x="5267323" y="3433762"/>
              <a:ext cx="1990725" cy="2539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32EAF30-1C60-4F1D-9FF8-5765550AB65E}"/>
                </a:ext>
              </a:extLst>
            </p:cNvPr>
            <p:cNvSpPr txBox="1"/>
            <p:nvPr/>
          </p:nvSpPr>
          <p:spPr>
            <a:xfrm>
              <a:off x="5286373" y="3711490"/>
              <a:ext cx="206692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00" u="sng" dirty="0">
                  <a:solidFill>
                    <a:schemeClr val="accent1"/>
                  </a:solidFill>
                </a:rPr>
                <a:t>I forgot my username or password</a:t>
              </a:r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7EF89912-EC74-4146-A73E-8DF707545FA8}"/>
                </a:ext>
              </a:extLst>
            </p:cNvPr>
            <p:cNvSpPr/>
            <p:nvPr/>
          </p:nvSpPr>
          <p:spPr>
            <a:xfrm>
              <a:off x="5598092" y="4097307"/>
              <a:ext cx="923925" cy="277231"/>
            </a:xfrm>
            <a:prstGeom prst="roundRect">
              <a:avLst>
                <a:gd name="adj" fmla="val 4167"/>
              </a:avLst>
            </a:prstGeom>
            <a:solidFill>
              <a:srgbClr val="15619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Login</a:t>
              </a:r>
            </a:p>
          </p:txBody>
        </p:sp>
      </p:grp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B57FDED0-90E3-4D1E-B497-7CCA6F41AECB}"/>
              </a:ext>
            </a:extLst>
          </p:cNvPr>
          <p:cNvCxnSpPr/>
          <p:nvPr/>
        </p:nvCxnSpPr>
        <p:spPr>
          <a:xfrm>
            <a:off x="0" y="6419156"/>
            <a:ext cx="12192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ECA7617E-8583-614D-973D-A4CE0D2E3DA2}"/>
              </a:ext>
            </a:extLst>
          </p:cNvPr>
          <p:cNvSpPr/>
          <p:nvPr/>
        </p:nvSpPr>
        <p:spPr>
          <a:xfrm>
            <a:off x="2871876" y="4411602"/>
            <a:ext cx="6415895" cy="75000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ALERT:</a:t>
            </a:r>
          </a:p>
          <a:p>
            <a:endParaRPr lang="en-US" sz="105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Firearms quarterly report due by 8/30/2018.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4F2FA4-322F-814C-B7B1-B45F02C9727C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Shown Below is Login Screen for System Administrator</a:t>
            </a:r>
          </a:p>
        </p:txBody>
      </p:sp>
      <p:sp>
        <p:nvSpPr>
          <p:cNvPr id="20" name="Rectangle: Rounded Corners 27">
            <a:extLst>
              <a:ext uri="{FF2B5EF4-FFF2-40B4-BE49-F238E27FC236}">
                <a16:creationId xmlns:a16="http://schemas.microsoft.com/office/drawing/2014/main" id="{A1413BF9-07CD-4C4D-B237-FFDA1B3E350C}"/>
              </a:ext>
            </a:extLst>
          </p:cNvPr>
          <p:cNvSpPr/>
          <p:nvPr/>
        </p:nvSpPr>
        <p:spPr>
          <a:xfrm>
            <a:off x="5617860" y="5406621"/>
            <a:ext cx="923925" cy="277231"/>
          </a:xfrm>
          <a:prstGeom prst="roundRect">
            <a:avLst>
              <a:gd name="adj" fmla="val 4167"/>
            </a:avLst>
          </a:prstGeom>
          <a:solidFill>
            <a:srgbClr val="1561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Continue</a:t>
            </a:r>
          </a:p>
        </p:txBody>
      </p:sp>
      <p:sp>
        <p:nvSpPr>
          <p:cNvPr id="22" name="Rectangle: Rounded Corners 27">
            <a:extLst>
              <a:ext uri="{FF2B5EF4-FFF2-40B4-BE49-F238E27FC236}">
                <a16:creationId xmlns:a16="http://schemas.microsoft.com/office/drawing/2014/main" id="{8DC4BD1E-3D6C-E24C-B53E-C4B976C7B6A9}"/>
              </a:ext>
            </a:extLst>
          </p:cNvPr>
          <p:cNvSpPr/>
          <p:nvPr/>
        </p:nvSpPr>
        <p:spPr>
          <a:xfrm>
            <a:off x="5731517" y="4700506"/>
            <a:ext cx="2506629" cy="277231"/>
          </a:xfrm>
          <a:prstGeom prst="roundRect">
            <a:avLst>
              <a:gd name="adj" fmla="val 4167"/>
            </a:avLst>
          </a:prstGeom>
          <a:solidFill>
            <a:srgbClr val="1561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Click Here to Run Report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D81A9EA-56FE-2F45-92EA-33EC628C493F}"/>
              </a:ext>
            </a:extLst>
          </p:cNvPr>
          <p:cNvSpPr txBox="1"/>
          <p:nvPr/>
        </p:nvSpPr>
        <p:spPr>
          <a:xfrm>
            <a:off x="7113916" y="806715"/>
            <a:ext cx="3925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  <a:latin typeface="Arial Rounded MT Bold" panose="020F0704030504030204" pitchFamily="34" charset="0"/>
                <a:cs typeface="Arial" panose="020B0604020202020204" pitchFamily="34" charset="0"/>
              </a:rPr>
              <a:t>Homeland Security Investigations</a:t>
            </a:r>
          </a:p>
        </p:txBody>
      </p:sp>
      <p:sp>
        <p:nvSpPr>
          <p:cNvPr id="24" name="Rounded Rectangular Callout 23">
            <a:extLst>
              <a:ext uri="{FF2B5EF4-FFF2-40B4-BE49-F238E27FC236}">
                <a16:creationId xmlns:a16="http://schemas.microsoft.com/office/drawing/2014/main" id="{11A4BC7D-0A93-4348-B392-68CC7C2D2000}"/>
              </a:ext>
            </a:extLst>
          </p:cNvPr>
          <p:cNvSpPr/>
          <p:nvPr/>
        </p:nvSpPr>
        <p:spPr>
          <a:xfrm>
            <a:off x="9766743" y="4229727"/>
            <a:ext cx="2383971" cy="363749"/>
          </a:xfrm>
          <a:prstGeom prst="wedgeRoundRectCallout">
            <a:avLst>
              <a:gd name="adj1" fmla="val -71518"/>
              <a:gd name="adj2" fmla="val 104397"/>
              <a:gd name="adj3" fmla="val 16667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After clicking Login button, then  the Alert and Continue button Appear</a:t>
            </a:r>
          </a:p>
        </p:txBody>
      </p:sp>
      <p:sp>
        <p:nvSpPr>
          <p:cNvPr id="29" name="Rounded Rectangular Callout 28">
            <a:extLst>
              <a:ext uri="{FF2B5EF4-FFF2-40B4-BE49-F238E27FC236}">
                <a16:creationId xmlns:a16="http://schemas.microsoft.com/office/drawing/2014/main" id="{21A662E2-E657-5945-81A1-82A574F13288}"/>
              </a:ext>
            </a:extLst>
          </p:cNvPr>
          <p:cNvSpPr/>
          <p:nvPr/>
        </p:nvSpPr>
        <p:spPr>
          <a:xfrm>
            <a:off x="9766742" y="5339184"/>
            <a:ext cx="2383971" cy="615302"/>
          </a:xfrm>
          <a:prstGeom prst="wedgeRoundRectCallout">
            <a:avLst>
              <a:gd name="adj1" fmla="val -108504"/>
              <a:gd name="adj2" fmla="val -132022"/>
              <a:gd name="adj3" fmla="val 16667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Since no user story for this Alert box, the text is fixed and the Click Here button does nothing</a:t>
            </a:r>
          </a:p>
        </p:txBody>
      </p:sp>
    </p:spTree>
    <p:extLst>
      <p:ext uri="{BB962C8B-B14F-4D97-AF65-F5344CB8AC3E}">
        <p14:creationId xmlns:p14="http://schemas.microsoft.com/office/powerpoint/2010/main" val="1889070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5DA5337-8C1A-43EE-B06A-A1338611B8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33524"/>
            <a:ext cx="12192000" cy="5990951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4383D8C3-3700-4A64-BB5F-F580E5B7572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9498" r="1314"/>
          <a:stretch/>
        </p:blipFill>
        <p:spPr>
          <a:xfrm>
            <a:off x="5010509" y="428205"/>
            <a:ext cx="7181491" cy="5990951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1E6026DE-2E81-41C7-AAE2-F205BA3468B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6405" t="14140" r="1314"/>
          <a:stretch/>
        </p:blipFill>
        <p:spPr>
          <a:xfrm>
            <a:off x="733245" y="1278255"/>
            <a:ext cx="4277264" cy="514381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3DF9E77-E13B-4D10-8582-23CA36AEC084}"/>
              </a:ext>
            </a:extLst>
          </p:cNvPr>
          <p:cNvSpPr txBox="1"/>
          <p:nvPr/>
        </p:nvSpPr>
        <p:spPr>
          <a:xfrm>
            <a:off x="5010509" y="806715"/>
            <a:ext cx="2465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  <a:latin typeface="Arial" panose="020B0604020202020204" pitchFamily="34" charset="0"/>
                <a:cs typeface="Arial" panose="020B0604020202020204" pitchFamily="34" charset="0"/>
              </a:rPr>
              <a:t>Training Portal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87073CC-F2E0-6E49-97CD-FD70433820A4}"/>
              </a:ext>
            </a:extLst>
          </p:cNvPr>
          <p:cNvGrpSpPr/>
          <p:nvPr/>
        </p:nvGrpSpPr>
        <p:grpSpPr>
          <a:xfrm>
            <a:off x="2832339" y="1898768"/>
            <a:ext cx="6455433" cy="2181225"/>
            <a:chOff x="2832339" y="2343150"/>
            <a:chExt cx="6455433" cy="2181225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32E8D1C-B32B-4B93-A476-0716FC393BDF}"/>
                </a:ext>
              </a:extLst>
            </p:cNvPr>
            <p:cNvSpPr/>
            <p:nvPr/>
          </p:nvSpPr>
          <p:spPr>
            <a:xfrm>
              <a:off x="2832339" y="2343150"/>
              <a:ext cx="6455433" cy="21812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D722245-264D-4A93-B4A4-E1A33D3020B3}"/>
                </a:ext>
              </a:extLst>
            </p:cNvPr>
            <p:cNvSpPr txBox="1"/>
            <p:nvPr/>
          </p:nvSpPr>
          <p:spPr>
            <a:xfrm>
              <a:off x="3028949" y="2543175"/>
              <a:ext cx="610552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Welcome to the ICE HSI Training Portal.  Please log-in using your credentials below.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1CACCE32-FA51-4408-A136-5186F339417B}"/>
                </a:ext>
              </a:extLst>
            </p:cNvPr>
            <p:cNvSpPr txBox="1"/>
            <p:nvPr/>
          </p:nvSpPr>
          <p:spPr>
            <a:xfrm>
              <a:off x="4248151" y="3022432"/>
              <a:ext cx="123825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User ID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7F8257AA-0334-4E6B-8CB9-E7F1BD0A8120}"/>
                </a:ext>
              </a:extLst>
            </p:cNvPr>
            <p:cNvSpPr txBox="1"/>
            <p:nvPr/>
          </p:nvSpPr>
          <p:spPr>
            <a:xfrm>
              <a:off x="4248151" y="3428999"/>
              <a:ext cx="123825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Password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8DFFB9A-AC72-4342-9142-E9F4D5B4EC5A}"/>
                </a:ext>
              </a:extLst>
            </p:cNvPr>
            <p:cNvSpPr/>
            <p:nvPr/>
          </p:nvSpPr>
          <p:spPr>
            <a:xfrm>
              <a:off x="5267324" y="3012907"/>
              <a:ext cx="1990725" cy="2539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F3E2B0DB-352A-4ABF-9520-5398A974B884}"/>
                </a:ext>
              </a:extLst>
            </p:cNvPr>
            <p:cNvSpPr/>
            <p:nvPr/>
          </p:nvSpPr>
          <p:spPr>
            <a:xfrm>
              <a:off x="5267323" y="3433762"/>
              <a:ext cx="1990725" cy="2539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32EAF30-1C60-4F1D-9FF8-5765550AB65E}"/>
                </a:ext>
              </a:extLst>
            </p:cNvPr>
            <p:cNvSpPr txBox="1"/>
            <p:nvPr/>
          </p:nvSpPr>
          <p:spPr>
            <a:xfrm>
              <a:off x="5286373" y="3711490"/>
              <a:ext cx="206692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00" u="sng" dirty="0">
                  <a:solidFill>
                    <a:schemeClr val="accent1"/>
                  </a:solidFill>
                </a:rPr>
                <a:t>I forgot my username or password</a:t>
              </a:r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7EF89912-EC74-4146-A73E-8DF707545FA8}"/>
                </a:ext>
              </a:extLst>
            </p:cNvPr>
            <p:cNvSpPr/>
            <p:nvPr/>
          </p:nvSpPr>
          <p:spPr>
            <a:xfrm>
              <a:off x="5598092" y="4097307"/>
              <a:ext cx="923925" cy="277231"/>
            </a:xfrm>
            <a:prstGeom prst="roundRect">
              <a:avLst>
                <a:gd name="adj" fmla="val 4167"/>
              </a:avLst>
            </a:prstGeom>
            <a:solidFill>
              <a:srgbClr val="15619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Login</a:t>
              </a:r>
            </a:p>
          </p:txBody>
        </p:sp>
      </p:grp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B57FDED0-90E3-4D1E-B497-7CCA6F41AECB}"/>
              </a:ext>
            </a:extLst>
          </p:cNvPr>
          <p:cNvCxnSpPr/>
          <p:nvPr/>
        </p:nvCxnSpPr>
        <p:spPr>
          <a:xfrm>
            <a:off x="0" y="6419156"/>
            <a:ext cx="12192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ECA7617E-8583-614D-973D-A4CE0D2E3DA2}"/>
              </a:ext>
            </a:extLst>
          </p:cNvPr>
          <p:cNvSpPr/>
          <p:nvPr/>
        </p:nvSpPr>
        <p:spPr>
          <a:xfrm>
            <a:off x="2871876" y="4411602"/>
            <a:ext cx="6415895" cy="75000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ALERT:</a:t>
            </a:r>
          </a:p>
          <a:p>
            <a:endParaRPr lang="en-US" sz="105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 firearms qualification must be completed within 3 days.</a:t>
            </a:r>
          </a:p>
        </p:txBody>
      </p:sp>
      <p:sp>
        <p:nvSpPr>
          <p:cNvPr id="19" name="Rectangle: Rounded Corners 27">
            <a:extLst>
              <a:ext uri="{FF2B5EF4-FFF2-40B4-BE49-F238E27FC236}">
                <a16:creationId xmlns:a16="http://schemas.microsoft.com/office/drawing/2014/main" id="{0F834723-FDEA-C642-9143-4A68A3B75328}"/>
              </a:ext>
            </a:extLst>
          </p:cNvPr>
          <p:cNvSpPr/>
          <p:nvPr/>
        </p:nvSpPr>
        <p:spPr>
          <a:xfrm>
            <a:off x="6875007" y="4743634"/>
            <a:ext cx="1605096" cy="277231"/>
          </a:xfrm>
          <a:prstGeom prst="roundRect">
            <a:avLst>
              <a:gd name="adj" fmla="val 4167"/>
            </a:avLst>
          </a:prstGeom>
          <a:solidFill>
            <a:srgbClr val="1561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Request Training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4F2FA4-322F-814C-B7B1-B45F02C9727C}"/>
              </a:ext>
            </a:extLst>
          </p:cNvPr>
          <p:cNvSpPr txBox="1"/>
          <p:nvPr/>
        </p:nvSpPr>
        <p:spPr>
          <a:xfrm>
            <a:off x="0" y="0"/>
            <a:ext cx="12192000" cy="3674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Shown Below is Login Screen for Special Agent</a:t>
            </a:r>
          </a:p>
        </p:txBody>
      </p:sp>
      <p:sp>
        <p:nvSpPr>
          <p:cNvPr id="20" name="Rectangle: Rounded Corners 27">
            <a:extLst>
              <a:ext uri="{FF2B5EF4-FFF2-40B4-BE49-F238E27FC236}">
                <a16:creationId xmlns:a16="http://schemas.microsoft.com/office/drawing/2014/main" id="{C776D388-56D3-D84E-A2CA-79E65C2FEF8D}"/>
              </a:ext>
            </a:extLst>
          </p:cNvPr>
          <p:cNvSpPr/>
          <p:nvPr/>
        </p:nvSpPr>
        <p:spPr>
          <a:xfrm>
            <a:off x="5617860" y="5406621"/>
            <a:ext cx="923925" cy="277231"/>
          </a:xfrm>
          <a:prstGeom prst="roundRect">
            <a:avLst>
              <a:gd name="adj" fmla="val 4167"/>
            </a:avLst>
          </a:prstGeom>
          <a:solidFill>
            <a:srgbClr val="1561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Continue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778F219-DE12-5840-B189-319EED191970}"/>
              </a:ext>
            </a:extLst>
          </p:cNvPr>
          <p:cNvSpPr txBox="1"/>
          <p:nvPr/>
        </p:nvSpPr>
        <p:spPr>
          <a:xfrm>
            <a:off x="7113916" y="806715"/>
            <a:ext cx="3925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  <a:latin typeface="Arial Rounded MT Bold" panose="020F0704030504030204" pitchFamily="34" charset="0"/>
                <a:cs typeface="Arial" panose="020B0604020202020204" pitchFamily="34" charset="0"/>
              </a:rPr>
              <a:t>Homeland Security Investigations</a:t>
            </a:r>
          </a:p>
        </p:txBody>
      </p:sp>
      <p:sp>
        <p:nvSpPr>
          <p:cNvPr id="22" name="Rounded Rectangular Callout 21">
            <a:extLst>
              <a:ext uri="{FF2B5EF4-FFF2-40B4-BE49-F238E27FC236}">
                <a16:creationId xmlns:a16="http://schemas.microsoft.com/office/drawing/2014/main" id="{C28CABDB-A695-544F-B726-72A6FF9C9067}"/>
              </a:ext>
            </a:extLst>
          </p:cNvPr>
          <p:cNvSpPr/>
          <p:nvPr/>
        </p:nvSpPr>
        <p:spPr>
          <a:xfrm>
            <a:off x="9681530" y="4379885"/>
            <a:ext cx="2383971" cy="363749"/>
          </a:xfrm>
          <a:prstGeom prst="wedgeRoundRectCallout">
            <a:avLst>
              <a:gd name="adj1" fmla="val -71518"/>
              <a:gd name="adj2" fmla="val 104397"/>
              <a:gd name="adj3" fmla="val 16667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After clicking Login button, then  the Alert and Continue button Appear</a:t>
            </a:r>
          </a:p>
        </p:txBody>
      </p:sp>
    </p:spTree>
    <p:extLst>
      <p:ext uri="{BB962C8B-B14F-4D97-AF65-F5344CB8AC3E}">
        <p14:creationId xmlns:p14="http://schemas.microsoft.com/office/powerpoint/2010/main" val="1583195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5DA5337-8C1A-43EE-B06A-A1338611B8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33524"/>
            <a:ext cx="12192000" cy="5990951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4383D8C3-3700-4A64-BB5F-F580E5B7572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9498" r="1314"/>
          <a:stretch/>
        </p:blipFill>
        <p:spPr>
          <a:xfrm>
            <a:off x="5010509" y="428205"/>
            <a:ext cx="7181491" cy="5990951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1E6026DE-2E81-41C7-AAE2-F205BA3468B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6405" t="14140" r="1314"/>
          <a:stretch/>
        </p:blipFill>
        <p:spPr>
          <a:xfrm>
            <a:off x="733245" y="1278255"/>
            <a:ext cx="4277264" cy="514381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3DF9E77-E13B-4D10-8582-23CA36AEC084}"/>
              </a:ext>
            </a:extLst>
          </p:cNvPr>
          <p:cNvSpPr txBox="1"/>
          <p:nvPr/>
        </p:nvSpPr>
        <p:spPr>
          <a:xfrm>
            <a:off x="5010509" y="806715"/>
            <a:ext cx="2465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  <a:latin typeface="Arial" panose="020B0604020202020204" pitchFamily="34" charset="0"/>
                <a:cs typeface="Arial" panose="020B0604020202020204" pitchFamily="34" charset="0"/>
              </a:rPr>
              <a:t>Training Portal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87073CC-F2E0-6E49-97CD-FD70433820A4}"/>
              </a:ext>
            </a:extLst>
          </p:cNvPr>
          <p:cNvGrpSpPr/>
          <p:nvPr/>
        </p:nvGrpSpPr>
        <p:grpSpPr>
          <a:xfrm>
            <a:off x="2832339" y="1898768"/>
            <a:ext cx="6455433" cy="2181225"/>
            <a:chOff x="2832339" y="2343150"/>
            <a:chExt cx="6455433" cy="2181225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32E8D1C-B32B-4B93-A476-0716FC393BDF}"/>
                </a:ext>
              </a:extLst>
            </p:cNvPr>
            <p:cNvSpPr/>
            <p:nvPr/>
          </p:nvSpPr>
          <p:spPr>
            <a:xfrm>
              <a:off x="2832339" y="2343150"/>
              <a:ext cx="6455433" cy="21812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D722245-264D-4A93-B4A4-E1A33D3020B3}"/>
                </a:ext>
              </a:extLst>
            </p:cNvPr>
            <p:cNvSpPr txBox="1"/>
            <p:nvPr/>
          </p:nvSpPr>
          <p:spPr>
            <a:xfrm>
              <a:off x="3028949" y="2543175"/>
              <a:ext cx="610552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Welcome to the HSI ICE Training Portal.  Please log-in using your credentials below.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1CACCE32-FA51-4408-A136-5186F339417B}"/>
                </a:ext>
              </a:extLst>
            </p:cNvPr>
            <p:cNvSpPr txBox="1"/>
            <p:nvPr/>
          </p:nvSpPr>
          <p:spPr>
            <a:xfrm>
              <a:off x="4248151" y="3022432"/>
              <a:ext cx="123825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User ID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7F8257AA-0334-4E6B-8CB9-E7F1BD0A8120}"/>
                </a:ext>
              </a:extLst>
            </p:cNvPr>
            <p:cNvSpPr txBox="1"/>
            <p:nvPr/>
          </p:nvSpPr>
          <p:spPr>
            <a:xfrm>
              <a:off x="4248151" y="3428999"/>
              <a:ext cx="123825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Password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8DFFB9A-AC72-4342-9142-E9F4D5B4EC5A}"/>
                </a:ext>
              </a:extLst>
            </p:cNvPr>
            <p:cNvSpPr/>
            <p:nvPr/>
          </p:nvSpPr>
          <p:spPr>
            <a:xfrm>
              <a:off x="5267324" y="3012907"/>
              <a:ext cx="1990725" cy="2539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F3E2B0DB-352A-4ABF-9520-5398A974B884}"/>
                </a:ext>
              </a:extLst>
            </p:cNvPr>
            <p:cNvSpPr/>
            <p:nvPr/>
          </p:nvSpPr>
          <p:spPr>
            <a:xfrm>
              <a:off x="5267323" y="3433762"/>
              <a:ext cx="1990725" cy="2539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32EAF30-1C60-4F1D-9FF8-5765550AB65E}"/>
                </a:ext>
              </a:extLst>
            </p:cNvPr>
            <p:cNvSpPr txBox="1"/>
            <p:nvPr/>
          </p:nvSpPr>
          <p:spPr>
            <a:xfrm>
              <a:off x="5286373" y="3711490"/>
              <a:ext cx="206692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00" u="sng" dirty="0">
                  <a:solidFill>
                    <a:schemeClr val="accent1"/>
                  </a:solidFill>
                </a:rPr>
                <a:t>I forgot my username or password</a:t>
              </a:r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7EF89912-EC74-4146-A73E-8DF707545FA8}"/>
                </a:ext>
              </a:extLst>
            </p:cNvPr>
            <p:cNvSpPr/>
            <p:nvPr/>
          </p:nvSpPr>
          <p:spPr>
            <a:xfrm>
              <a:off x="5598092" y="4097307"/>
              <a:ext cx="923925" cy="277231"/>
            </a:xfrm>
            <a:prstGeom prst="roundRect">
              <a:avLst>
                <a:gd name="adj" fmla="val 4167"/>
              </a:avLst>
            </a:prstGeom>
            <a:solidFill>
              <a:srgbClr val="15619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Login</a:t>
              </a:r>
            </a:p>
          </p:txBody>
        </p:sp>
      </p:grp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B57FDED0-90E3-4D1E-B497-7CCA6F41AECB}"/>
              </a:ext>
            </a:extLst>
          </p:cNvPr>
          <p:cNvCxnSpPr/>
          <p:nvPr/>
        </p:nvCxnSpPr>
        <p:spPr>
          <a:xfrm>
            <a:off x="0" y="6419156"/>
            <a:ext cx="12192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ECA7617E-8583-614D-973D-A4CE0D2E3DA2}"/>
              </a:ext>
            </a:extLst>
          </p:cNvPr>
          <p:cNvSpPr/>
          <p:nvPr/>
        </p:nvSpPr>
        <p:spPr>
          <a:xfrm>
            <a:off x="2871876" y="4411602"/>
            <a:ext cx="6415895" cy="126280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ALERT:</a:t>
            </a:r>
          </a:p>
          <a:p>
            <a:endParaRPr lang="en-US" sz="105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following agents have proficiencies expiring soon:</a:t>
            </a:r>
          </a:p>
          <a:p>
            <a:endParaRPr lang="en-US" sz="105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Derick Smith, Firearms qualification due 8/21/18</a:t>
            </a:r>
          </a:p>
          <a:p>
            <a:r>
              <a:rPr lang="en-US" sz="10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Lia Mya, Firearms qualification due 8/22/18</a:t>
            </a:r>
          </a:p>
          <a:p>
            <a:r>
              <a:rPr lang="en-US" sz="10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 Unser, Firearms qualification due 8/22/18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4F2FA4-322F-814C-B7B1-B45F02C9727C}"/>
              </a:ext>
            </a:extLst>
          </p:cNvPr>
          <p:cNvSpPr txBox="1"/>
          <p:nvPr/>
        </p:nvSpPr>
        <p:spPr>
          <a:xfrm>
            <a:off x="0" y="0"/>
            <a:ext cx="12192000" cy="3674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Shown Below is Login Screen for Supervisor Special Agent</a:t>
            </a:r>
          </a:p>
        </p:txBody>
      </p:sp>
      <p:sp>
        <p:nvSpPr>
          <p:cNvPr id="20" name="Rectangle: Rounded Corners 27">
            <a:extLst>
              <a:ext uri="{FF2B5EF4-FFF2-40B4-BE49-F238E27FC236}">
                <a16:creationId xmlns:a16="http://schemas.microsoft.com/office/drawing/2014/main" id="{FEE35280-4416-C545-B7D3-2F6B10B33933}"/>
              </a:ext>
            </a:extLst>
          </p:cNvPr>
          <p:cNvSpPr/>
          <p:nvPr/>
        </p:nvSpPr>
        <p:spPr>
          <a:xfrm>
            <a:off x="5634037" y="5852492"/>
            <a:ext cx="923925" cy="277231"/>
          </a:xfrm>
          <a:prstGeom prst="roundRect">
            <a:avLst>
              <a:gd name="adj" fmla="val 4167"/>
            </a:avLst>
          </a:prstGeom>
          <a:solidFill>
            <a:srgbClr val="1561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Continue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E691BA2-1744-F140-878E-98335D44CD4A}"/>
              </a:ext>
            </a:extLst>
          </p:cNvPr>
          <p:cNvSpPr txBox="1"/>
          <p:nvPr/>
        </p:nvSpPr>
        <p:spPr>
          <a:xfrm>
            <a:off x="7113916" y="806715"/>
            <a:ext cx="3925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  <a:latin typeface="Arial Rounded MT Bold" panose="020F0704030504030204" pitchFamily="34" charset="0"/>
                <a:cs typeface="Arial" panose="020B0604020202020204" pitchFamily="34" charset="0"/>
              </a:rPr>
              <a:t>Homeland Security Investigations</a:t>
            </a:r>
          </a:p>
        </p:txBody>
      </p:sp>
      <p:sp>
        <p:nvSpPr>
          <p:cNvPr id="22" name="Rounded Rectangular Callout 21">
            <a:extLst>
              <a:ext uri="{FF2B5EF4-FFF2-40B4-BE49-F238E27FC236}">
                <a16:creationId xmlns:a16="http://schemas.microsoft.com/office/drawing/2014/main" id="{548BE771-20F4-6D4F-A46A-33F2296258FA}"/>
              </a:ext>
            </a:extLst>
          </p:cNvPr>
          <p:cNvSpPr/>
          <p:nvPr/>
        </p:nvSpPr>
        <p:spPr>
          <a:xfrm>
            <a:off x="9648873" y="4679255"/>
            <a:ext cx="2383971" cy="363749"/>
          </a:xfrm>
          <a:prstGeom prst="wedgeRoundRectCallout">
            <a:avLst>
              <a:gd name="adj1" fmla="val -71518"/>
              <a:gd name="adj2" fmla="val 104397"/>
              <a:gd name="adj3" fmla="val 16667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After clicking Login button, then  the Alert and Continue button Appear</a:t>
            </a:r>
          </a:p>
        </p:txBody>
      </p:sp>
    </p:spTree>
    <p:extLst>
      <p:ext uri="{BB962C8B-B14F-4D97-AF65-F5344CB8AC3E}">
        <p14:creationId xmlns:p14="http://schemas.microsoft.com/office/powerpoint/2010/main" val="3215312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5DA5337-8C1A-43EE-B06A-A1338611B8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33524"/>
            <a:ext cx="12192000" cy="5990951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4383D8C3-3700-4A64-BB5F-F580E5B7572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9498" r="1314"/>
          <a:stretch/>
        </p:blipFill>
        <p:spPr>
          <a:xfrm>
            <a:off x="5010509" y="428205"/>
            <a:ext cx="4303468" cy="5990951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1E6026DE-2E81-41C7-AAE2-F205BA3468B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6405" t="14140" r="1314"/>
          <a:stretch/>
        </p:blipFill>
        <p:spPr>
          <a:xfrm>
            <a:off x="733245" y="1278255"/>
            <a:ext cx="4277264" cy="514381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3DF9E77-E13B-4D10-8582-23CA36AEC084}"/>
              </a:ext>
            </a:extLst>
          </p:cNvPr>
          <p:cNvSpPr txBox="1"/>
          <p:nvPr/>
        </p:nvSpPr>
        <p:spPr>
          <a:xfrm>
            <a:off x="5010509" y="806715"/>
            <a:ext cx="2465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  <a:latin typeface="Arial Rounded MT Bold" panose="020F0704030504030204" pitchFamily="34" charset="0"/>
                <a:cs typeface="Arial" panose="020B0604020202020204" pitchFamily="34" charset="0"/>
              </a:rPr>
              <a:t>Training Portal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3C8BE2-3535-4308-8907-39DA19BFD372}"/>
              </a:ext>
            </a:extLst>
          </p:cNvPr>
          <p:cNvSpPr txBox="1"/>
          <p:nvPr/>
        </p:nvSpPr>
        <p:spPr>
          <a:xfrm>
            <a:off x="3762374" y="1268837"/>
            <a:ext cx="68513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 Administration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4A1518-596C-4239-82B5-BEB6F8148C34}"/>
              </a:ext>
            </a:extLst>
          </p:cNvPr>
          <p:cNvSpPr/>
          <p:nvPr/>
        </p:nvSpPr>
        <p:spPr>
          <a:xfrm>
            <a:off x="2462626" y="1307306"/>
            <a:ext cx="1293818" cy="1870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2B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Agent Info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119859D-0D49-43C9-AB36-78361B6D9CAC}"/>
              </a:ext>
            </a:extLst>
          </p:cNvPr>
          <p:cNvSpPr/>
          <p:nvPr/>
        </p:nvSpPr>
        <p:spPr>
          <a:xfrm>
            <a:off x="2907102" y="2056199"/>
            <a:ext cx="7706623" cy="436295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A0C18D9-9A6D-45A4-9F40-D040BF6C8857}"/>
              </a:ext>
            </a:extLst>
          </p:cNvPr>
          <p:cNvSpPr txBox="1"/>
          <p:nvPr/>
        </p:nvSpPr>
        <p:spPr>
          <a:xfrm>
            <a:off x="2962455" y="2377811"/>
            <a:ext cx="12382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First Name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0DAEC97-B749-403B-BD9E-061EBE2176AE}"/>
              </a:ext>
            </a:extLst>
          </p:cNvPr>
          <p:cNvSpPr txBox="1"/>
          <p:nvPr/>
        </p:nvSpPr>
        <p:spPr>
          <a:xfrm>
            <a:off x="2962455" y="2663146"/>
            <a:ext cx="12382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Middle Initial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468B84D-0F02-4648-9A35-39EBEABACDAF}"/>
              </a:ext>
            </a:extLst>
          </p:cNvPr>
          <p:cNvSpPr/>
          <p:nvPr/>
        </p:nvSpPr>
        <p:spPr>
          <a:xfrm>
            <a:off x="4112258" y="2413329"/>
            <a:ext cx="1990725" cy="1828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EB194F3-F994-4F90-9FA7-9254802724DF}"/>
              </a:ext>
            </a:extLst>
          </p:cNvPr>
          <p:cNvSpPr/>
          <p:nvPr/>
        </p:nvSpPr>
        <p:spPr>
          <a:xfrm>
            <a:off x="4114238" y="2693040"/>
            <a:ext cx="1990725" cy="1828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0261B6E-EC60-44A8-934C-2D261230C5C0}"/>
              </a:ext>
            </a:extLst>
          </p:cNvPr>
          <p:cNvSpPr txBox="1"/>
          <p:nvPr/>
        </p:nvSpPr>
        <p:spPr>
          <a:xfrm>
            <a:off x="2971081" y="3687712"/>
            <a:ext cx="12382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Unique User ID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5A1AF56-F86B-46D9-B918-61D390876686}"/>
              </a:ext>
            </a:extLst>
          </p:cNvPr>
          <p:cNvSpPr/>
          <p:nvPr/>
        </p:nvSpPr>
        <p:spPr>
          <a:xfrm>
            <a:off x="4122864" y="3717606"/>
            <a:ext cx="1990725" cy="1828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CA1099F-B9CC-4FA4-84FA-148D2C1E39CE}"/>
              </a:ext>
            </a:extLst>
          </p:cNvPr>
          <p:cNvSpPr txBox="1"/>
          <p:nvPr/>
        </p:nvSpPr>
        <p:spPr>
          <a:xfrm>
            <a:off x="2969101" y="3953812"/>
            <a:ext cx="12382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Office Code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7EAF695-5172-424C-BC9C-4FE05C606722}"/>
              </a:ext>
            </a:extLst>
          </p:cNvPr>
          <p:cNvSpPr/>
          <p:nvPr/>
        </p:nvSpPr>
        <p:spPr>
          <a:xfrm>
            <a:off x="4120884" y="3983706"/>
            <a:ext cx="1990725" cy="1828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D10ACD9-5A49-4B23-93BF-358F30DBBA24}"/>
              </a:ext>
            </a:extLst>
          </p:cNvPr>
          <p:cNvSpPr txBox="1"/>
          <p:nvPr/>
        </p:nvSpPr>
        <p:spPr>
          <a:xfrm>
            <a:off x="2969101" y="4535069"/>
            <a:ext cx="12382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User’s Supervisor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77B14C7-9528-4A78-95B1-D67461421FFC}"/>
              </a:ext>
            </a:extLst>
          </p:cNvPr>
          <p:cNvSpPr/>
          <p:nvPr/>
        </p:nvSpPr>
        <p:spPr>
          <a:xfrm>
            <a:off x="4120884" y="4564963"/>
            <a:ext cx="1990725" cy="1828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B760D32B-78C3-403E-9740-8D5E5E0CE2D1}"/>
              </a:ext>
            </a:extLst>
          </p:cNvPr>
          <p:cNvSpPr/>
          <p:nvPr/>
        </p:nvSpPr>
        <p:spPr>
          <a:xfrm>
            <a:off x="4940144" y="4867258"/>
            <a:ext cx="548640" cy="182880"/>
          </a:xfrm>
          <a:prstGeom prst="roundRect">
            <a:avLst>
              <a:gd name="adj" fmla="val 4167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Cancel</a:t>
            </a: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74D9C382-0AFA-44D1-84C9-37F5182831D6}"/>
              </a:ext>
            </a:extLst>
          </p:cNvPr>
          <p:cNvSpPr/>
          <p:nvPr/>
        </p:nvSpPr>
        <p:spPr>
          <a:xfrm>
            <a:off x="5562107" y="4867258"/>
            <a:ext cx="548640" cy="182880"/>
          </a:xfrm>
          <a:prstGeom prst="roundRect">
            <a:avLst>
              <a:gd name="adj" fmla="val 4167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9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CC9907F-5AAC-42DE-9742-43A8D47B7012}"/>
              </a:ext>
            </a:extLst>
          </p:cNvPr>
          <p:cNvSpPr txBox="1"/>
          <p:nvPr/>
        </p:nvSpPr>
        <p:spPr>
          <a:xfrm>
            <a:off x="2979309" y="4244804"/>
            <a:ext cx="12382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Location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A21E2FB-D11F-4124-92E9-773714FBE1D3}"/>
              </a:ext>
            </a:extLst>
          </p:cNvPr>
          <p:cNvSpPr txBox="1"/>
          <p:nvPr/>
        </p:nvSpPr>
        <p:spPr>
          <a:xfrm>
            <a:off x="2970683" y="2944344"/>
            <a:ext cx="12382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Last Name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51CFE7A6-F9EE-4F32-A50C-B93433322F6A}"/>
              </a:ext>
            </a:extLst>
          </p:cNvPr>
          <p:cNvSpPr/>
          <p:nvPr/>
        </p:nvSpPr>
        <p:spPr>
          <a:xfrm>
            <a:off x="4122466" y="2974238"/>
            <a:ext cx="1990725" cy="1828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A028CEA-5E0D-4D78-B4D0-141A4B35814C}"/>
              </a:ext>
            </a:extLst>
          </p:cNvPr>
          <p:cNvSpPr txBox="1"/>
          <p:nvPr/>
        </p:nvSpPr>
        <p:spPr>
          <a:xfrm>
            <a:off x="2976743" y="3233863"/>
            <a:ext cx="12382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Suffix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EEA1BA49-E44E-44F8-94B8-57DF2591503F}"/>
              </a:ext>
            </a:extLst>
          </p:cNvPr>
          <p:cNvSpPr/>
          <p:nvPr/>
        </p:nvSpPr>
        <p:spPr>
          <a:xfrm>
            <a:off x="4128527" y="3263757"/>
            <a:ext cx="532556" cy="1828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30E834CE-7DB9-464D-8959-84E0AE34D437}"/>
              </a:ext>
            </a:extLst>
          </p:cNvPr>
          <p:cNvSpPr/>
          <p:nvPr/>
        </p:nvSpPr>
        <p:spPr>
          <a:xfrm>
            <a:off x="4131058" y="4266994"/>
            <a:ext cx="1990725" cy="18288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53EE87B-1459-4E01-9340-6E5A8B67AD70}"/>
              </a:ext>
            </a:extLst>
          </p:cNvPr>
          <p:cNvCxnSpPr/>
          <p:nvPr/>
        </p:nvCxnSpPr>
        <p:spPr>
          <a:xfrm>
            <a:off x="0" y="6419156"/>
            <a:ext cx="12192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B76EF7A0-6DA8-4E8B-9C9D-4690F0E57685}"/>
              </a:ext>
            </a:extLst>
          </p:cNvPr>
          <p:cNvSpPr txBox="1"/>
          <p:nvPr/>
        </p:nvSpPr>
        <p:spPr>
          <a:xfrm>
            <a:off x="2962455" y="1830945"/>
            <a:ext cx="79398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Agent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BEE654D-32B4-468D-B579-D47C5667F0AC}"/>
              </a:ext>
            </a:extLst>
          </p:cNvPr>
          <p:cNvSpPr txBox="1"/>
          <p:nvPr/>
        </p:nvSpPr>
        <p:spPr>
          <a:xfrm>
            <a:off x="3736461" y="1836681"/>
            <a:ext cx="134737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Existing Agent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D76C11C-D2A9-40D7-8AA9-56299AFCFC7F}"/>
              </a:ext>
            </a:extLst>
          </p:cNvPr>
          <p:cNvCxnSpPr>
            <a:cxnSpLocks/>
          </p:cNvCxnSpPr>
          <p:nvPr/>
        </p:nvCxnSpPr>
        <p:spPr>
          <a:xfrm>
            <a:off x="3719209" y="1874075"/>
            <a:ext cx="0" cy="1371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C8B37CE4-0EBD-4444-8D2B-6C4A65B9279C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Shown Below is System Administrator: Destination After Login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B20AC3D-327E-1E45-BF5F-35EA81D7093C}"/>
              </a:ext>
            </a:extLst>
          </p:cNvPr>
          <p:cNvSpPr txBox="1"/>
          <p:nvPr/>
        </p:nvSpPr>
        <p:spPr>
          <a:xfrm>
            <a:off x="7113916" y="806715"/>
            <a:ext cx="3925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  <a:latin typeface="Arial Rounded MT Bold" panose="020F0704030504030204" pitchFamily="34" charset="0"/>
                <a:cs typeface="Arial" panose="020B0604020202020204" pitchFamily="34" charset="0"/>
              </a:rPr>
              <a:t>Homeland Security Investigations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759BD17-4AAB-F54E-A662-DB40ECDC1FC2}"/>
              </a:ext>
            </a:extLst>
          </p:cNvPr>
          <p:cNvSpPr txBox="1"/>
          <p:nvPr/>
        </p:nvSpPr>
        <p:spPr>
          <a:xfrm>
            <a:off x="6125874" y="2360795"/>
            <a:ext cx="246110" cy="255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2088323-F9EB-4B42-808C-0AE6643191FC}"/>
              </a:ext>
            </a:extLst>
          </p:cNvPr>
          <p:cNvSpPr txBox="1"/>
          <p:nvPr/>
        </p:nvSpPr>
        <p:spPr>
          <a:xfrm>
            <a:off x="6125874" y="3911086"/>
            <a:ext cx="246110" cy="255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3670F97-812A-0D44-82FB-729B9D6A6277}"/>
              </a:ext>
            </a:extLst>
          </p:cNvPr>
          <p:cNvSpPr txBox="1"/>
          <p:nvPr/>
        </p:nvSpPr>
        <p:spPr>
          <a:xfrm>
            <a:off x="6125874" y="2927119"/>
            <a:ext cx="246110" cy="255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22EA799-E627-4145-8DEF-16AADC699770}"/>
              </a:ext>
            </a:extLst>
          </p:cNvPr>
          <p:cNvSpPr txBox="1"/>
          <p:nvPr/>
        </p:nvSpPr>
        <p:spPr>
          <a:xfrm>
            <a:off x="6125874" y="3711397"/>
            <a:ext cx="246110" cy="255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76B1C8-EB23-7742-A6A2-E9184E018DAE}"/>
              </a:ext>
            </a:extLst>
          </p:cNvPr>
          <p:cNvSpPr txBox="1"/>
          <p:nvPr/>
        </p:nvSpPr>
        <p:spPr>
          <a:xfrm>
            <a:off x="6125874" y="4181154"/>
            <a:ext cx="246110" cy="255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21FCD02-5F13-6E41-9F32-BDE904D3CD63}"/>
              </a:ext>
            </a:extLst>
          </p:cNvPr>
          <p:cNvSpPr txBox="1"/>
          <p:nvPr/>
        </p:nvSpPr>
        <p:spPr>
          <a:xfrm>
            <a:off x="6125874" y="4548266"/>
            <a:ext cx="246110" cy="255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</a:p>
        </p:txBody>
      </p:sp>
      <p:sp>
        <p:nvSpPr>
          <p:cNvPr id="69" name="Isosceles Triangle 69">
            <a:extLst>
              <a:ext uri="{FF2B5EF4-FFF2-40B4-BE49-F238E27FC236}">
                <a16:creationId xmlns:a16="http://schemas.microsoft.com/office/drawing/2014/main" id="{4EE5C8A3-B99F-C341-BA58-1701C9D3977B}"/>
              </a:ext>
            </a:extLst>
          </p:cNvPr>
          <p:cNvSpPr/>
          <p:nvPr/>
        </p:nvSpPr>
        <p:spPr>
          <a:xfrm rot="10800000">
            <a:off x="5959640" y="4607795"/>
            <a:ext cx="91440" cy="9144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Isosceles Triangle 69">
            <a:extLst>
              <a:ext uri="{FF2B5EF4-FFF2-40B4-BE49-F238E27FC236}">
                <a16:creationId xmlns:a16="http://schemas.microsoft.com/office/drawing/2014/main" id="{83B43A4B-B5F4-484E-9BDE-62C030F34124}"/>
              </a:ext>
            </a:extLst>
          </p:cNvPr>
          <p:cNvSpPr/>
          <p:nvPr/>
        </p:nvSpPr>
        <p:spPr>
          <a:xfrm rot="10800000">
            <a:off x="5959640" y="4312714"/>
            <a:ext cx="91440" cy="9144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Isosceles Triangle 69">
            <a:extLst>
              <a:ext uri="{FF2B5EF4-FFF2-40B4-BE49-F238E27FC236}">
                <a16:creationId xmlns:a16="http://schemas.microsoft.com/office/drawing/2014/main" id="{373001BF-19FF-7744-ABB2-391C719215BE}"/>
              </a:ext>
            </a:extLst>
          </p:cNvPr>
          <p:cNvSpPr/>
          <p:nvPr/>
        </p:nvSpPr>
        <p:spPr>
          <a:xfrm rot="10800000">
            <a:off x="5959640" y="4044600"/>
            <a:ext cx="91440" cy="9144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Isosceles Triangle 69">
            <a:extLst>
              <a:ext uri="{FF2B5EF4-FFF2-40B4-BE49-F238E27FC236}">
                <a16:creationId xmlns:a16="http://schemas.microsoft.com/office/drawing/2014/main" id="{1AB0A96D-C1BF-1A48-BD89-1B2B0B46A606}"/>
              </a:ext>
            </a:extLst>
          </p:cNvPr>
          <p:cNvSpPr/>
          <p:nvPr/>
        </p:nvSpPr>
        <p:spPr>
          <a:xfrm rot="10800000">
            <a:off x="5959640" y="3776486"/>
            <a:ext cx="91440" cy="9144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ular Callout 10">
            <a:extLst>
              <a:ext uri="{FF2B5EF4-FFF2-40B4-BE49-F238E27FC236}">
                <a16:creationId xmlns:a16="http://schemas.microsoft.com/office/drawing/2014/main" id="{07A42B89-F6B6-D748-95D6-0F3964561860}"/>
              </a:ext>
            </a:extLst>
          </p:cNvPr>
          <p:cNvSpPr/>
          <p:nvPr/>
        </p:nvSpPr>
        <p:spPr>
          <a:xfrm>
            <a:off x="7397809" y="4090320"/>
            <a:ext cx="2383971" cy="363749"/>
          </a:xfrm>
          <a:prstGeom prst="wedgeRoundRectCallout">
            <a:avLst>
              <a:gd name="adj1" fmla="val -102568"/>
              <a:gd name="adj2" fmla="val 38559"/>
              <a:gd name="adj3" fmla="val 16667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Drop downs for office and location sorted alphabetically</a:t>
            </a:r>
          </a:p>
        </p:txBody>
      </p:sp>
      <p:sp>
        <p:nvSpPr>
          <p:cNvPr id="85" name="Rounded Rectangular Callout 84">
            <a:extLst>
              <a:ext uri="{FF2B5EF4-FFF2-40B4-BE49-F238E27FC236}">
                <a16:creationId xmlns:a16="http://schemas.microsoft.com/office/drawing/2014/main" id="{9E6F54F0-D789-0A43-96C6-600BD780A9FF}"/>
              </a:ext>
            </a:extLst>
          </p:cNvPr>
          <p:cNvSpPr/>
          <p:nvPr/>
        </p:nvSpPr>
        <p:spPr>
          <a:xfrm>
            <a:off x="7310624" y="2398885"/>
            <a:ext cx="2383971" cy="363749"/>
          </a:xfrm>
          <a:prstGeom prst="wedgeRoundRectCallout">
            <a:avLst>
              <a:gd name="adj1" fmla="val -102568"/>
              <a:gd name="adj2" fmla="val 38559"/>
              <a:gd name="adj3" fmla="val 16667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Allow dash in first or last name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FAB00D1-5576-E24D-969E-54083B9E9841}"/>
              </a:ext>
            </a:extLst>
          </p:cNvPr>
          <p:cNvSpPr txBox="1"/>
          <p:nvPr/>
        </p:nvSpPr>
        <p:spPr>
          <a:xfrm>
            <a:off x="2969101" y="3457480"/>
            <a:ext cx="12382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Role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01EB647D-B0C5-4B49-9FF8-DE3286C2B981}"/>
              </a:ext>
            </a:extLst>
          </p:cNvPr>
          <p:cNvSpPr/>
          <p:nvPr/>
        </p:nvSpPr>
        <p:spPr>
          <a:xfrm>
            <a:off x="4120884" y="3487374"/>
            <a:ext cx="1990725" cy="1828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01E9472-C73F-A349-A8DA-CD6049DD2160}"/>
              </a:ext>
            </a:extLst>
          </p:cNvPr>
          <p:cNvSpPr txBox="1"/>
          <p:nvPr/>
        </p:nvSpPr>
        <p:spPr>
          <a:xfrm>
            <a:off x="6125874" y="3470677"/>
            <a:ext cx="246110" cy="255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</a:p>
        </p:txBody>
      </p:sp>
      <p:sp>
        <p:nvSpPr>
          <p:cNvPr id="90" name="Isosceles Triangle 69">
            <a:extLst>
              <a:ext uri="{FF2B5EF4-FFF2-40B4-BE49-F238E27FC236}">
                <a16:creationId xmlns:a16="http://schemas.microsoft.com/office/drawing/2014/main" id="{CF5E9E2D-8E4F-B549-A737-16FB05DD0DDB}"/>
              </a:ext>
            </a:extLst>
          </p:cNvPr>
          <p:cNvSpPr/>
          <p:nvPr/>
        </p:nvSpPr>
        <p:spPr>
          <a:xfrm rot="10800000">
            <a:off x="5959640" y="3530206"/>
            <a:ext cx="91440" cy="9144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ounded Rectangular Callout 90">
            <a:extLst>
              <a:ext uri="{FF2B5EF4-FFF2-40B4-BE49-F238E27FC236}">
                <a16:creationId xmlns:a16="http://schemas.microsoft.com/office/drawing/2014/main" id="{9383B763-E37E-1947-9D0A-AAF2C0B0A1D0}"/>
              </a:ext>
            </a:extLst>
          </p:cNvPr>
          <p:cNvSpPr/>
          <p:nvPr/>
        </p:nvSpPr>
        <p:spPr>
          <a:xfrm>
            <a:off x="27108" y="2950485"/>
            <a:ext cx="2383971" cy="637449"/>
          </a:xfrm>
          <a:prstGeom prst="wedgeRoundRectCallout">
            <a:avLst>
              <a:gd name="adj1" fmla="val 75059"/>
              <a:gd name="adj2" fmla="val 46335"/>
              <a:gd name="adj3" fmla="val 16667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Role dropdown: System Owner, System Admin, Supervisory Special Agent, Special Agent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FBEDA0A-737D-164C-AFAB-DBEF8006EED6}"/>
              </a:ext>
            </a:extLst>
          </p:cNvPr>
          <p:cNvSpPr txBox="1"/>
          <p:nvPr/>
        </p:nvSpPr>
        <p:spPr>
          <a:xfrm>
            <a:off x="4993655" y="2123809"/>
            <a:ext cx="12382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 Mandatory Field</a:t>
            </a:r>
          </a:p>
        </p:txBody>
      </p:sp>
    </p:spTree>
    <p:extLst>
      <p:ext uri="{BB962C8B-B14F-4D97-AF65-F5344CB8AC3E}">
        <p14:creationId xmlns:p14="http://schemas.microsoft.com/office/powerpoint/2010/main" val="2070122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5DA5337-8C1A-43EE-B06A-A1338611B8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33524"/>
            <a:ext cx="12192000" cy="5990951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4383D8C3-3700-4A64-BB5F-F580E5B7572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9498" r="1314"/>
          <a:stretch/>
        </p:blipFill>
        <p:spPr>
          <a:xfrm>
            <a:off x="5010509" y="428205"/>
            <a:ext cx="4303468" cy="5990951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1E6026DE-2E81-41C7-AAE2-F205BA3468B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6405" t="14140" r="1314"/>
          <a:stretch/>
        </p:blipFill>
        <p:spPr>
          <a:xfrm>
            <a:off x="733245" y="1278255"/>
            <a:ext cx="4277264" cy="514381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3DF9E77-E13B-4D10-8582-23CA36AEC084}"/>
              </a:ext>
            </a:extLst>
          </p:cNvPr>
          <p:cNvSpPr txBox="1"/>
          <p:nvPr/>
        </p:nvSpPr>
        <p:spPr>
          <a:xfrm>
            <a:off x="5010509" y="806715"/>
            <a:ext cx="2465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  <a:latin typeface="Arial Rounded MT Bold" panose="020F0704030504030204" pitchFamily="34" charset="0"/>
                <a:cs typeface="Arial" panose="020B0604020202020204" pitchFamily="34" charset="0"/>
              </a:rPr>
              <a:t>Training Portal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3C8BE2-3535-4308-8907-39DA19BFD372}"/>
              </a:ext>
            </a:extLst>
          </p:cNvPr>
          <p:cNvSpPr txBox="1"/>
          <p:nvPr/>
        </p:nvSpPr>
        <p:spPr>
          <a:xfrm>
            <a:off x="3762374" y="1268837"/>
            <a:ext cx="68513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 Administration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4A1518-596C-4239-82B5-BEB6F8148C34}"/>
              </a:ext>
            </a:extLst>
          </p:cNvPr>
          <p:cNvSpPr/>
          <p:nvPr/>
        </p:nvSpPr>
        <p:spPr>
          <a:xfrm>
            <a:off x="2462626" y="1307306"/>
            <a:ext cx="1293818" cy="1870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2B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Agent Info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119859D-0D49-43C9-AB36-78361B6D9CAC}"/>
              </a:ext>
            </a:extLst>
          </p:cNvPr>
          <p:cNvSpPr/>
          <p:nvPr/>
        </p:nvSpPr>
        <p:spPr>
          <a:xfrm>
            <a:off x="2907102" y="2056199"/>
            <a:ext cx="7706623" cy="436295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A0C18D9-9A6D-45A4-9F40-D040BF6C8857}"/>
              </a:ext>
            </a:extLst>
          </p:cNvPr>
          <p:cNvSpPr txBox="1"/>
          <p:nvPr/>
        </p:nvSpPr>
        <p:spPr>
          <a:xfrm>
            <a:off x="2943655" y="3830991"/>
            <a:ext cx="12382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First Name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0DAEC97-B749-403B-BD9E-061EBE2176AE}"/>
              </a:ext>
            </a:extLst>
          </p:cNvPr>
          <p:cNvSpPr txBox="1"/>
          <p:nvPr/>
        </p:nvSpPr>
        <p:spPr>
          <a:xfrm>
            <a:off x="2943655" y="4094555"/>
            <a:ext cx="12382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Middle Initial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468B84D-0F02-4648-9A35-39EBEABACDAF}"/>
              </a:ext>
            </a:extLst>
          </p:cNvPr>
          <p:cNvSpPr/>
          <p:nvPr/>
        </p:nvSpPr>
        <p:spPr>
          <a:xfrm>
            <a:off x="4169654" y="3866509"/>
            <a:ext cx="1990725" cy="1828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EB194F3-F994-4F90-9FA7-9254802724DF}"/>
              </a:ext>
            </a:extLst>
          </p:cNvPr>
          <p:cNvSpPr/>
          <p:nvPr/>
        </p:nvSpPr>
        <p:spPr>
          <a:xfrm>
            <a:off x="4171634" y="4124449"/>
            <a:ext cx="1990725" cy="1828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0261B6E-EC60-44A8-934C-2D261230C5C0}"/>
              </a:ext>
            </a:extLst>
          </p:cNvPr>
          <p:cNvSpPr txBox="1"/>
          <p:nvPr/>
        </p:nvSpPr>
        <p:spPr>
          <a:xfrm>
            <a:off x="2952281" y="5173551"/>
            <a:ext cx="12382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Unique User ID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5A1AF56-F86B-46D9-B918-61D390876686}"/>
              </a:ext>
            </a:extLst>
          </p:cNvPr>
          <p:cNvSpPr/>
          <p:nvPr/>
        </p:nvSpPr>
        <p:spPr>
          <a:xfrm>
            <a:off x="4180260" y="5203444"/>
            <a:ext cx="1990725" cy="1828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CA1099F-B9CC-4FA4-84FA-148D2C1E39CE}"/>
              </a:ext>
            </a:extLst>
          </p:cNvPr>
          <p:cNvSpPr txBox="1"/>
          <p:nvPr/>
        </p:nvSpPr>
        <p:spPr>
          <a:xfrm>
            <a:off x="2950301" y="5439650"/>
            <a:ext cx="12382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Office Code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7EAF695-5172-424C-BC9C-4FE05C606722}"/>
              </a:ext>
            </a:extLst>
          </p:cNvPr>
          <p:cNvSpPr/>
          <p:nvPr/>
        </p:nvSpPr>
        <p:spPr>
          <a:xfrm>
            <a:off x="4178280" y="5469544"/>
            <a:ext cx="1990725" cy="1828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D10ACD9-5A49-4B23-93BF-358F30DBBA24}"/>
              </a:ext>
            </a:extLst>
          </p:cNvPr>
          <p:cNvSpPr txBox="1"/>
          <p:nvPr/>
        </p:nvSpPr>
        <p:spPr>
          <a:xfrm>
            <a:off x="2950301" y="6020907"/>
            <a:ext cx="12382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User’s Supervisor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77B14C7-9528-4A78-95B1-D67461421FFC}"/>
              </a:ext>
            </a:extLst>
          </p:cNvPr>
          <p:cNvSpPr/>
          <p:nvPr/>
        </p:nvSpPr>
        <p:spPr>
          <a:xfrm>
            <a:off x="4178280" y="6050801"/>
            <a:ext cx="1990725" cy="1828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B760D32B-78C3-403E-9740-8D5E5E0CE2D1}"/>
              </a:ext>
            </a:extLst>
          </p:cNvPr>
          <p:cNvSpPr/>
          <p:nvPr/>
        </p:nvSpPr>
        <p:spPr>
          <a:xfrm>
            <a:off x="4749810" y="6362668"/>
            <a:ext cx="548640" cy="182880"/>
          </a:xfrm>
          <a:prstGeom prst="roundRect">
            <a:avLst>
              <a:gd name="adj" fmla="val 4167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Cancel</a:t>
            </a: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74D9C382-0AFA-44D1-84C9-37F5182831D6}"/>
              </a:ext>
            </a:extLst>
          </p:cNvPr>
          <p:cNvSpPr/>
          <p:nvPr/>
        </p:nvSpPr>
        <p:spPr>
          <a:xfrm>
            <a:off x="5371773" y="6362668"/>
            <a:ext cx="548640" cy="182880"/>
          </a:xfrm>
          <a:prstGeom prst="roundRect">
            <a:avLst>
              <a:gd name="adj" fmla="val 4167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CC9907F-5AAC-42DE-9742-43A8D47B7012}"/>
              </a:ext>
            </a:extLst>
          </p:cNvPr>
          <p:cNvSpPr txBox="1"/>
          <p:nvPr/>
        </p:nvSpPr>
        <p:spPr>
          <a:xfrm>
            <a:off x="2960509" y="5730642"/>
            <a:ext cx="12382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Location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A21E2FB-D11F-4124-92E9-773714FBE1D3}"/>
              </a:ext>
            </a:extLst>
          </p:cNvPr>
          <p:cNvSpPr txBox="1"/>
          <p:nvPr/>
        </p:nvSpPr>
        <p:spPr>
          <a:xfrm>
            <a:off x="2951883" y="4375753"/>
            <a:ext cx="12382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Last Name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51CFE7A6-F9EE-4F32-A50C-B93433322F6A}"/>
              </a:ext>
            </a:extLst>
          </p:cNvPr>
          <p:cNvSpPr/>
          <p:nvPr/>
        </p:nvSpPr>
        <p:spPr>
          <a:xfrm>
            <a:off x="4179862" y="4405647"/>
            <a:ext cx="1990725" cy="1828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A028CEA-5E0D-4D78-B4D0-141A4B35814C}"/>
              </a:ext>
            </a:extLst>
          </p:cNvPr>
          <p:cNvSpPr txBox="1"/>
          <p:nvPr/>
        </p:nvSpPr>
        <p:spPr>
          <a:xfrm>
            <a:off x="2957943" y="4665272"/>
            <a:ext cx="12382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Suffix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EEA1BA49-E44E-44F8-94B8-57DF2591503F}"/>
              </a:ext>
            </a:extLst>
          </p:cNvPr>
          <p:cNvSpPr/>
          <p:nvPr/>
        </p:nvSpPr>
        <p:spPr>
          <a:xfrm>
            <a:off x="4185923" y="4695166"/>
            <a:ext cx="532556" cy="1828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30E834CE-7DB9-464D-8959-84E0AE34D437}"/>
              </a:ext>
            </a:extLst>
          </p:cNvPr>
          <p:cNvSpPr/>
          <p:nvPr/>
        </p:nvSpPr>
        <p:spPr>
          <a:xfrm>
            <a:off x="4188454" y="5752832"/>
            <a:ext cx="1990725" cy="18288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53EE87B-1459-4E01-9340-6E5A8B67AD70}"/>
              </a:ext>
            </a:extLst>
          </p:cNvPr>
          <p:cNvCxnSpPr/>
          <p:nvPr/>
        </p:nvCxnSpPr>
        <p:spPr>
          <a:xfrm>
            <a:off x="0" y="6419156"/>
            <a:ext cx="12192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B76EF7A0-6DA8-4E8B-9C9D-4690F0E57685}"/>
              </a:ext>
            </a:extLst>
          </p:cNvPr>
          <p:cNvSpPr txBox="1"/>
          <p:nvPr/>
        </p:nvSpPr>
        <p:spPr>
          <a:xfrm>
            <a:off x="2962455" y="1830945"/>
            <a:ext cx="79398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New Agent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BEE654D-32B4-468D-B579-D47C5667F0AC}"/>
              </a:ext>
            </a:extLst>
          </p:cNvPr>
          <p:cNvSpPr txBox="1"/>
          <p:nvPr/>
        </p:nvSpPr>
        <p:spPr>
          <a:xfrm>
            <a:off x="3736461" y="1836681"/>
            <a:ext cx="134737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Existing Agent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D76C11C-D2A9-40D7-8AA9-56299AFCFC7F}"/>
              </a:ext>
            </a:extLst>
          </p:cNvPr>
          <p:cNvCxnSpPr>
            <a:cxnSpLocks/>
          </p:cNvCxnSpPr>
          <p:nvPr/>
        </p:nvCxnSpPr>
        <p:spPr>
          <a:xfrm>
            <a:off x="3719209" y="1874075"/>
            <a:ext cx="0" cy="1371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C8B37CE4-0EBD-4444-8D2B-6C4A65B9279C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Shown Below is System Administrator: Destination After Login, Update Existing User Info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312195E-2832-1C4F-A34F-E4278D828601}"/>
              </a:ext>
            </a:extLst>
          </p:cNvPr>
          <p:cNvSpPr txBox="1"/>
          <p:nvPr/>
        </p:nvSpPr>
        <p:spPr>
          <a:xfrm>
            <a:off x="2960475" y="2108332"/>
            <a:ext cx="12382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Find Agent: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52E9613-5315-124C-BF4D-83A5F0B5B896}"/>
              </a:ext>
            </a:extLst>
          </p:cNvPr>
          <p:cNvSpPr/>
          <p:nvPr/>
        </p:nvSpPr>
        <p:spPr>
          <a:xfrm>
            <a:off x="3981626" y="2149111"/>
            <a:ext cx="1990725" cy="1828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EB7098B7-A729-1947-8B94-A998B67C6078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5125" y="2166384"/>
            <a:ext cx="137160" cy="137502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FC305259-648E-8441-B067-E6B3ECE945FC}"/>
              </a:ext>
            </a:extLst>
          </p:cNvPr>
          <p:cNvSpPr/>
          <p:nvPr/>
        </p:nvSpPr>
        <p:spPr>
          <a:xfrm>
            <a:off x="3057654" y="2438218"/>
            <a:ext cx="3361617" cy="294072"/>
          </a:xfrm>
          <a:prstGeom prst="rect">
            <a:avLst/>
          </a:prstGeom>
          <a:solidFill>
            <a:srgbClr val="C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DF47569-4978-C34C-B0A7-202F4906FD17}"/>
              </a:ext>
            </a:extLst>
          </p:cNvPr>
          <p:cNvSpPr txBox="1"/>
          <p:nvPr/>
        </p:nvSpPr>
        <p:spPr>
          <a:xfrm>
            <a:off x="3057653" y="2472124"/>
            <a:ext cx="286276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USERNAME      FIRST NAME      MIDDLE      LAST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0704E39E-6551-3E49-AC1F-FFE67DD0F217}"/>
              </a:ext>
            </a:extLst>
          </p:cNvPr>
          <p:cNvCxnSpPr>
            <a:cxnSpLocks/>
          </p:cNvCxnSpPr>
          <p:nvPr/>
        </p:nvCxnSpPr>
        <p:spPr>
          <a:xfrm>
            <a:off x="3917997" y="2438647"/>
            <a:ext cx="0" cy="29418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5AD84842-8473-C44F-9508-C90F6073D78C}"/>
              </a:ext>
            </a:extLst>
          </p:cNvPr>
          <p:cNvSpPr/>
          <p:nvPr/>
        </p:nvSpPr>
        <p:spPr>
          <a:xfrm>
            <a:off x="3085879" y="3223205"/>
            <a:ext cx="3304035" cy="465040"/>
          </a:xfrm>
          <a:prstGeom prst="rect">
            <a:avLst/>
          </a:prstGeom>
          <a:solidFill>
            <a:srgbClr val="000000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BB9D610-060C-3947-8FC2-E1E3DB50461B}"/>
              </a:ext>
            </a:extLst>
          </p:cNvPr>
          <p:cNvCxnSpPr>
            <a:cxnSpLocks/>
          </p:cNvCxnSpPr>
          <p:nvPr/>
        </p:nvCxnSpPr>
        <p:spPr>
          <a:xfrm>
            <a:off x="4810650" y="2438218"/>
            <a:ext cx="0" cy="29418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6DAF17AD-BFE5-D04B-8118-0E008975CBB2}"/>
              </a:ext>
            </a:extLst>
          </p:cNvPr>
          <p:cNvCxnSpPr>
            <a:cxnSpLocks/>
          </p:cNvCxnSpPr>
          <p:nvPr/>
        </p:nvCxnSpPr>
        <p:spPr>
          <a:xfrm>
            <a:off x="5491241" y="2438218"/>
            <a:ext cx="0" cy="29418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FFF976EA-4037-D74E-812F-073EAA2FF453}"/>
              </a:ext>
            </a:extLst>
          </p:cNvPr>
          <p:cNvSpPr txBox="1"/>
          <p:nvPr/>
        </p:nvSpPr>
        <p:spPr>
          <a:xfrm>
            <a:off x="3050860" y="2808201"/>
            <a:ext cx="73488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u="sng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UserID</a:t>
            </a:r>
            <a:r>
              <a:rPr lang="en-US" sz="1000" u="sng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X</a:t>
            </a:r>
            <a:r>
              <a:rPr lang="en-US" sz="1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First                  Middle        Last</a:t>
            </a:r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u="sng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UserID</a:t>
            </a:r>
            <a:r>
              <a:rPr lang="en-US" sz="1000" u="sng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          First                  Middle        Last      4361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029091A-B23F-7145-BCD2-8CC71993A818}"/>
              </a:ext>
            </a:extLst>
          </p:cNvPr>
          <p:cNvSpPr txBox="1"/>
          <p:nvPr/>
        </p:nvSpPr>
        <p:spPr>
          <a:xfrm>
            <a:off x="7113916" y="806715"/>
            <a:ext cx="3925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  <a:latin typeface="Arial Rounded MT Bold" panose="020F0704030504030204" pitchFamily="34" charset="0"/>
                <a:cs typeface="Arial" panose="020B0604020202020204" pitchFamily="34" charset="0"/>
              </a:rPr>
              <a:t>Homeland Security Investigations</a:t>
            </a:r>
          </a:p>
        </p:txBody>
      </p:sp>
      <p:sp>
        <p:nvSpPr>
          <p:cNvPr id="71" name="Rounded Rectangular Callout 70">
            <a:extLst>
              <a:ext uri="{FF2B5EF4-FFF2-40B4-BE49-F238E27FC236}">
                <a16:creationId xmlns:a16="http://schemas.microsoft.com/office/drawing/2014/main" id="{003704A6-F9B6-D946-B69B-199016A07A34}"/>
              </a:ext>
            </a:extLst>
          </p:cNvPr>
          <p:cNvSpPr/>
          <p:nvPr/>
        </p:nvSpPr>
        <p:spPr>
          <a:xfrm>
            <a:off x="8229754" y="4127260"/>
            <a:ext cx="2383971" cy="1236688"/>
          </a:xfrm>
          <a:prstGeom prst="wedgeRoundRectCallout">
            <a:avLst>
              <a:gd name="adj1" fmla="val -98459"/>
              <a:gd name="adj2" fmla="val -47883"/>
              <a:gd name="adj3" fmla="val 16667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1. Admin searches for name.</a:t>
            </a:r>
          </a:p>
          <a:p>
            <a:pPr algn="ctr"/>
            <a:r>
              <a:rPr lang="en-US" sz="1100" b="1" dirty="0"/>
              <a:t>2. Admin chooses name in table</a:t>
            </a:r>
          </a:p>
          <a:p>
            <a:pPr algn="ctr"/>
            <a:r>
              <a:rPr lang="en-US" sz="1100" b="1" dirty="0"/>
              <a:t>3. Text boxes here display current info for agent clicked on in step 3.</a:t>
            </a:r>
          </a:p>
          <a:p>
            <a:pPr algn="ctr"/>
            <a:r>
              <a:rPr lang="en-US" sz="1100" b="1" dirty="0"/>
              <a:t>4. Admin can change any info and click “Save.” </a:t>
            </a:r>
          </a:p>
        </p:txBody>
      </p:sp>
      <p:sp>
        <p:nvSpPr>
          <p:cNvPr id="72" name="Isosceles Triangle 69">
            <a:extLst>
              <a:ext uri="{FF2B5EF4-FFF2-40B4-BE49-F238E27FC236}">
                <a16:creationId xmlns:a16="http://schemas.microsoft.com/office/drawing/2014/main" id="{20E4D386-BFFA-7745-8732-5D395D800250}"/>
              </a:ext>
            </a:extLst>
          </p:cNvPr>
          <p:cNvSpPr/>
          <p:nvPr/>
        </p:nvSpPr>
        <p:spPr>
          <a:xfrm rot="10800000">
            <a:off x="6035836" y="6110023"/>
            <a:ext cx="91440" cy="9144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Isosceles Triangle 69">
            <a:extLst>
              <a:ext uri="{FF2B5EF4-FFF2-40B4-BE49-F238E27FC236}">
                <a16:creationId xmlns:a16="http://schemas.microsoft.com/office/drawing/2014/main" id="{930AEEE6-B4C1-4A49-A627-606EAF1F905A}"/>
              </a:ext>
            </a:extLst>
          </p:cNvPr>
          <p:cNvSpPr/>
          <p:nvPr/>
        </p:nvSpPr>
        <p:spPr>
          <a:xfrm rot="10800000">
            <a:off x="6035836" y="5814942"/>
            <a:ext cx="91440" cy="9144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Isosceles Triangle 69">
            <a:extLst>
              <a:ext uri="{FF2B5EF4-FFF2-40B4-BE49-F238E27FC236}">
                <a16:creationId xmlns:a16="http://schemas.microsoft.com/office/drawing/2014/main" id="{AA4C62D5-C599-224B-ABD0-A6954E57D213}"/>
              </a:ext>
            </a:extLst>
          </p:cNvPr>
          <p:cNvSpPr/>
          <p:nvPr/>
        </p:nvSpPr>
        <p:spPr>
          <a:xfrm rot="10800000">
            <a:off x="6035836" y="5546828"/>
            <a:ext cx="91440" cy="9144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Isosceles Triangle 69">
            <a:extLst>
              <a:ext uri="{FF2B5EF4-FFF2-40B4-BE49-F238E27FC236}">
                <a16:creationId xmlns:a16="http://schemas.microsoft.com/office/drawing/2014/main" id="{B9FE2958-ED69-E34E-8170-FC236BF6066A}"/>
              </a:ext>
            </a:extLst>
          </p:cNvPr>
          <p:cNvSpPr/>
          <p:nvPr/>
        </p:nvSpPr>
        <p:spPr>
          <a:xfrm rot="10800000">
            <a:off x="6035836" y="5278714"/>
            <a:ext cx="91440" cy="9144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2496E4A-7C0C-B74E-BEEE-E0578372903B}"/>
              </a:ext>
            </a:extLst>
          </p:cNvPr>
          <p:cNvSpPr txBox="1"/>
          <p:nvPr/>
        </p:nvSpPr>
        <p:spPr>
          <a:xfrm>
            <a:off x="2971503" y="4927116"/>
            <a:ext cx="12382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Role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20F17DF6-6430-4648-B9B1-C774DDFB825D}"/>
              </a:ext>
            </a:extLst>
          </p:cNvPr>
          <p:cNvSpPr/>
          <p:nvPr/>
        </p:nvSpPr>
        <p:spPr>
          <a:xfrm>
            <a:off x="4177716" y="4957010"/>
            <a:ext cx="1990725" cy="1828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Isosceles Triangle 69">
            <a:extLst>
              <a:ext uri="{FF2B5EF4-FFF2-40B4-BE49-F238E27FC236}">
                <a16:creationId xmlns:a16="http://schemas.microsoft.com/office/drawing/2014/main" id="{4BA94A4E-F44D-B746-ABC6-78923590D0A4}"/>
              </a:ext>
            </a:extLst>
          </p:cNvPr>
          <p:cNvSpPr/>
          <p:nvPr/>
        </p:nvSpPr>
        <p:spPr>
          <a:xfrm rot="10800000">
            <a:off x="6017032" y="5011596"/>
            <a:ext cx="91440" cy="9144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0892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921</TotalTime>
  <Words>890</Words>
  <Application>Microsoft Macintosh PowerPoint</Application>
  <PresentationFormat>Widescreen</PresentationFormat>
  <Paragraphs>276</Paragraphs>
  <Slides>14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Arial Rounded MT Bold</vt:lpstr>
      <vt:lpstr>Calibri</vt:lpstr>
      <vt:lpstr>Calibri Light</vt:lpstr>
      <vt:lpstr>Office Theme</vt:lpstr>
      <vt:lpstr>ICE Proposal Wireframes</vt:lpstr>
      <vt:lpstr>Purpose</vt:lpstr>
      <vt:lpstr>Personas</vt:lpstr>
      <vt:lpstr>System Administrator Mockups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NPS Proposal Wireframes</dc:title>
  <dc:creator>Christopher Moulton</dc:creator>
  <cp:lastModifiedBy>Marc Abrams</cp:lastModifiedBy>
  <cp:revision>202</cp:revision>
  <dcterms:created xsi:type="dcterms:W3CDTF">2018-09-02T14:41:50Z</dcterms:created>
  <dcterms:modified xsi:type="dcterms:W3CDTF">2018-09-07T01:15:39Z</dcterms:modified>
</cp:coreProperties>
</file>