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6" r:id="rId3"/>
    <p:sldId id="275" r:id="rId4"/>
    <p:sldId id="279" r:id="rId5"/>
    <p:sldId id="259" r:id="rId6"/>
    <p:sldId id="285" r:id="rId7"/>
    <p:sldId id="282" r:id="rId8"/>
    <p:sldId id="283" r:id="rId9"/>
    <p:sldId id="284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0BF9A-D372-D44C-8AFF-684527ECC9A5}">
          <p14:sldIdLst>
            <p14:sldId id="256"/>
            <p14:sldId id="276"/>
            <p14:sldId id="275"/>
            <p14:sldId id="279"/>
            <p14:sldId id="259"/>
            <p14:sldId id="285"/>
            <p14:sldId id="282"/>
          </p14:sldIdLst>
        </p14:section>
        <p14:section name="Untitled Section" id="{D983C349-356F-024C-ADBD-56057D3803AC}">
          <p14:sldIdLst>
            <p14:sldId id="283"/>
            <p14:sldId id="28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 Abrams" initials="MA" lastIdx="7" clrIdx="0">
    <p:extLst>
      <p:ext uri="{19B8F6BF-5375-455C-9EA6-DF929625EA0E}">
        <p15:presenceInfo xmlns:p15="http://schemas.microsoft.com/office/powerpoint/2012/main" userId="227d813b-de89-4565-b2c1-7efd5ab1d2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00"/>
    <a:srgbClr val="156194"/>
    <a:srgbClr val="002B57"/>
    <a:srgbClr val="9D5715"/>
    <a:srgbClr val="4B5E26"/>
    <a:srgbClr val="D5D4D0"/>
    <a:srgbClr val="F4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7" autoAdjust="0"/>
    <p:restoredTop sz="82190" autoAdjust="0"/>
  </p:normalViewPr>
  <p:slideViewPr>
    <p:cSldViewPr snapToGrid="0">
      <p:cViewPr varScale="1">
        <p:scale>
          <a:sx n="117" d="100"/>
          <a:sy n="117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6T18:14:00.134" idx="5">
    <p:pos x="10" y="10"/>
    <p:text>User ID = "Agent ID"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6T18:16:45.011" idx="6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CD3CD-98E4-478C-9C38-B3D6E6806238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1929A-58E9-42AB-9475-A7EFD8AC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HSI </a:t>
            </a:r>
            <a:r>
              <a:rPr lang="en-US" dirty="0" err="1"/>
              <a:t>badget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1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HSI </a:t>
            </a:r>
            <a:r>
              <a:rPr lang="en-US" dirty="0" err="1"/>
              <a:t>badget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3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9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82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1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3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5C5-039F-4E28-8BF4-7FFE7943E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3A7F5-746D-4B3F-B6D8-DB6233574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232E-1F27-4557-8DE2-B248D24C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19F1-2D9C-4F9F-9F74-FE31D621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9AC6-8FC8-4FB0-AA6D-10600DE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A0EF-D716-4DEA-BF2E-5E729F23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0B90E-E23E-4612-B71C-BE0F9A40A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A1CDD-C6B0-4343-8C7F-9BC6F72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5F905-6B1A-4164-960F-8F3D67F2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E1C3-5434-44FD-A40C-A8BDBDD3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9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EC528-3F63-4EB9-AE8F-80081A147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C2982-6947-4370-AEF1-C7A77B47A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CA68D-492A-4ACE-A056-1157F96C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FC0E-8CB0-4991-969D-3C6B2358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AEA9E-1F92-4DF5-A678-6B9FAC83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9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5675-629E-42D3-BC89-D81F0657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2343-E5FA-4C3F-BDEB-5AB3227F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B1C9-68E2-4296-92E6-DF24A38E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BC38-FE70-463C-BBB3-2258830C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6904-FCEA-4912-B43B-969437C3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3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3A38-D175-4B95-8C70-C830F390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77E83-C7A1-44DF-8DD0-4F8B0A327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AB0BC-7D97-4B23-8FC6-289C0789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CF3AA-ACBC-4C38-9F4B-AC476707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6341-13EA-4145-A76D-D70931D1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DC9B-2142-4647-B10E-EA352AE3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9B17-EA0D-47F7-A88C-C374F0E26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A6AA3-062E-4D6A-8A2A-9DCA962E1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AC3B1-70A0-4280-B226-C44C76F3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28BEC-5E87-489D-9E57-452BA5A2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C0828-9579-41B7-9886-8C5F1625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6A1B-BCEE-4881-B59F-773F6549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1523-CB05-4323-805C-776D43B7F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28541-4963-40EF-B1EC-956B0DC63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0B28C-B75C-4FCC-9479-3E0F9DFEB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8A773-7AAF-4C0C-AFA6-13CBF0CF4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48B7C-873E-47BD-B89D-2CEB731F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37288-DE36-458E-BC4F-A9E03D35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B0783-534A-4C28-A2E7-E6A175A5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48BF-9524-4A94-9060-D5B8DB5B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DBFF6-53A1-4449-B428-E26DA565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2EC09-D4E8-442B-9E0E-29DC47CB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2E597-C4A6-48CD-89D6-668864FE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4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D3107-FA10-48D9-BD81-22C7C02C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7764C-865C-44FC-A322-F9AA60CA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0D23C-1F88-497E-9830-7643F105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BF96-7266-49E7-BA94-9A9D57FB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ECEC-5A5F-453C-840D-668619D0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61593-D56C-4761-9975-8771BB326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BD621-6093-4DDE-BC00-86F93696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48A50-8C1B-40DC-88CF-55ED9277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5E806-7504-40CB-B18E-95BF32CC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E1F4-715F-433A-A3EC-AC6D1628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85D54-9D18-456F-BE0E-69157A3DD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89F20-B045-4C99-B637-4D9C611CA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DDE43-DEC1-452B-867C-BF48AB51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BD513-192A-47AF-A602-0AFDA6EE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8802-D99E-4AFC-96D7-9DF53880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8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1D5CE-A663-40DE-A449-BB35F59D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807DC-0796-4CB7-A77F-4FF36D5D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90007-5199-4E71-9C20-B905B04B3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187A6-E62B-422E-8D0E-853CC98FD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9154B-AE6B-4578-8F41-47AFF6DBB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F9AE-DE0B-4C5D-B112-B3E3AFDF5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ICE Proposal Wireframes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C91EE-85D8-49E0-90AF-3233154AE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  <a:p>
            <a:r>
              <a:rPr lang="en-US" dirty="0"/>
              <a:t>9/6/2018</a:t>
            </a:r>
          </a:p>
        </p:txBody>
      </p:sp>
    </p:spTree>
    <p:extLst>
      <p:ext uri="{BB962C8B-B14F-4D97-AF65-F5344CB8AC3E}">
        <p14:creationId xmlns:p14="http://schemas.microsoft.com/office/powerpoint/2010/main" val="4270717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C8BE2-3535-4308-8907-39DA19BFD372}"/>
              </a:ext>
            </a:extLst>
          </p:cNvPr>
          <p:cNvSpPr txBox="1"/>
          <p:nvPr/>
        </p:nvSpPr>
        <p:spPr>
          <a:xfrm>
            <a:off x="2678029" y="1249021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Login, Update Existing User Info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449E2C-7EAE-A849-B32E-4E75EE7A8FA9}"/>
              </a:ext>
            </a:extLst>
          </p:cNvPr>
          <p:cNvSpPr/>
          <p:nvPr/>
        </p:nvSpPr>
        <p:spPr>
          <a:xfrm>
            <a:off x="3485886" y="1289509"/>
            <a:ext cx="1795182" cy="209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FBAC9E-7669-FC49-96E7-C11258D2E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15926"/>
              </p:ext>
            </p:extLst>
          </p:nvPr>
        </p:nvGraphicFramePr>
        <p:xfrm>
          <a:off x="2911809" y="2344176"/>
          <a:ext cx="6319277" cy="1531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9819">
                  <a:extLst>
                    <a:ext uri="{9D8B030D-6E8A-4147-A177-3AD203B41FA5}">
                      <a16:colId xmlns:a16="http://schemas.microsoft.com/office/drawing/2014/main" val="3890602391"/>
                    </a:ext>
                  </a:extLst>
                </a:gridCol>
                <a:gridCol w="1841772">
                  <a:extLst>
                    <a:ext uri="{9D8B030D-6E8A-4147-A177-3AD203B41FA5}">
                      <a16:colId xmlns:a16="http://schemas.microsoft.com/office/drawing/2014/main" val="2829518601"/>
                    </a:ext>
                  </a:extLst>
                </a:gridCol>
                <a:gridCol w="1722029">
                  <a:extLst>
                    <a:ext uri="{9D8B030D-6E8A-4147-A177-3AD203B41FA5}">
                      <a16:colId xmlns:a16="http://schemas.microsoft.com/office/drawing/2014/main" val="126206441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405270592"/>
                    </a:ext>
                  </a:extLst>
                </a:gridCol>
              </a:tblGrid>
              <a:tr h="28010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(M)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andatory</a:t>
                      </a:r>
                      <a:b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(D)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iscretionary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10529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Driver’s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Driver’s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82462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Pilot’s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Pilot’s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254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Spanish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51688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Glock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Pistol </a:t>
                      </a:r>
                      <a:r>
                        <a:rPr lang="en-US" sz="105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13545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B1635E49-9708-0D40-9E24-2F90F39452AC}"/>
              </a:ext>
            </a:extLst>
          </p:cNvPr>
          <p:cNvSpPr txBox="1"/>
          <p:nvPr/>
        </p:nvSpPr>
        <p:spPr>
          <a:xfrm>
            <a:off x="2871877" y="2075427"/>
            <a:ext cx="1712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Skills or Training</a:t>
            </a:r>
          </a:p>
        </p:txBody>
      </p:sp>
    </p:spTree>
    <p:extLst>
      <p:ext uri="{BB962C8B-B14F-4D97-AF65-F5344CB8AC3E}">
        <p14:creationId xmlns:p14="http://schemas.microsoft.com/office/powerpoint/2010/main" val="199292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8E4F-C724-4C37-80F5-214F28C8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30150-00F4-43FB-B6A3-68DD6BF3F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mockups to aid development ahead of an agile Scrum event</a:t>
            </a:r>
          </a:p>
          <a:p>
            <a:r>
              <a:rPr lang="en-US" dirty="0"/>
              <a:t>4 primary user types (see personas next slide)</a:t>
            </a:r>
          </a:p>
          <a:p>
            <a:r>
              <a:rPr lang="en-US" dirty="0"/>
              <a:t>Training portal</a:t>
            </a:r>
          </a:p>
        </p:txBody>
      </p:sp>
    </p:spTree>
    <p:extLst>
      <p:ext uri="{BB962C8B-B14F-4D97-AF65-F5344CB8AC3E}">
        <p14:creationId xmlns:p14="http://schemas.microsoft.com/office/powerpoint/2010/main" val="229787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14A9-D818-466F-BA72-1390348A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6D88-4537-4062-8AC9-F1651ECD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Administrator</a:t>
            </a:r>
          </a:p>
          <a:p>
            <a:pPr lvl="1"/>
            <a:r>
              <a:rPr lang="en-US" dirty="0"/>
              <a:t>Full: Login, CRUD on users, skills, offices, supervisors </a:t>
            </a:r>
          </a:p>
          <a:p>
            <a:r>
              <a:rPr lang="en-US" dirty="0"/>
              <a:t>Special Agent</a:t>
            </a:r>
          </a:p>
          <a:p>
            <a:pPr lvl="1"/>
            <a:r>
              <a:rPr lang="en-US" dirty="0"/>
              <a:t>Limited: Login, alerts, view my training</a:t>
            </a:r>
          </a:p>
          <a:p>
            <a:r>
              <a:rPr lang="en-US" dirty="0"/>
              <a:t>Supervisor of Special Agent(s)</a:t>
            </a:r>
          </a:p>
          <a:p>
            <a:pPr lvl="1"/>
            <a:r>
              <a:rPr lang="en-US" dirty="0"/>
              <a:t>TBD (</a:t>
            </a:r>
            <a:r>
              <a:rPr lang="en-US" dirty="0" err="1"/>
              <a:t>cmoulton</a:t>
            </a:r>
            <a:r>
              <a:rPr lang="en-US" dirty="0"/>
              <a:t>)</a:t>
            </a:r>
          </a:p>
          <a:p>
            <a:r>
              <a:rPr lang="en-US" dirty="0"/>
              <a:t>Senior Leader (D4 and above)</a:t>
            </a:r>
          </a:p>
          <a:p>
            <a:pPr lvl="1"/>
            <a:r>
              <a:rPr lang="en-US" dirty="0"/>
              <a:t>TBD (</a:t>
            </a:r>
            <a:r>
              <a:rPr lang="en-US" dirty="0" err="1"/>
              <a:t>cmoulton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6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DF58-A46C-4897-9B2D-EBFB921C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Administrator 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A0D5-4116-4FFE-96B0-C4F1D77EE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7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7181491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073CC-F2E0-6E49-97CD-FD70433820A4}"/>
              </a:ext>
            </a:extLst>
          </p:cNvPr>
          <p:cNvGrpSpPr/>
          <p:nvPr/>
        </p:nvGrpSpPr>
        <p:grpSpPr>
          <a:xfrm>
            <a:off x="2832339" y="1898768"/>
            <a:ext cx="6455433" cy="2181225"/>
            <a:chOff x="2832339" y="2343150"/>
            <a:chExt cx="6455433" cy="21812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2E8D1C-B32B-4B93-A476-0716FC393BDF}"/>
                </a:ext>
              </a:extLst>
            </p:cNvPr>
            <p:cNvSpPr/>
            <p:nvPr/>
          </p:nvSpPr>
          <p:spPr>
            <a:xfrm>
              <a:off x="2832339" y="2343150"/>
              <a:ext cx="6455433" cy="2181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722245-264D-4A93-B4A4-E1A33D3020B3}"/>
                </a:ext>
              </a:extLst>
            </p:cNvPr>
            <p:cNvSpPr txBox="1"/>
            <p:nvPr/>
          </p:nvSpPr>
          <p:spPr>
            <a:xfrm>
              <a:off x="3028949" y="2543175"/>
              <a:ext cx="61055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Welcome to the ICE HSI Training Portal.  Please log-in using your credentials below.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ACCE32-FA51-4408-A136-5186F339417B}"/>
                </a:ext>
              </a:extLst>
            </p:cNvPr>
            <p:cNvSpPr txBox="1"/>
            <p:nvPr/>
          </p:nvSpPr>
          <p:spPr>
            <a:xfrm>
              <a:off x="4248151" y="3022432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User ID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8257AA-0334-4E6B-8CB9-E7F1BD0A8120}"/>
                </a:ext>
              </a:extLst>
            </p:cNvPr>
            <p:cNvSpPr txBox="1"/>
            <p:nvPr/>
          </p:nvSpPr>
          <p:spPr>
            <a:xfrm>
              <a:off x="4248151" y="3428999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DFFB9A-AC72-4342-9142-E9F4D5B4EC5A}"/>
                </a:ext>
              </a:extLst>
            </p:cNvPr>
            <p:cNvSpPr/>
            <p:nvPr/>
          </p:nvSpPr>
          <p:spPr>
            <a:xfrm>
              <a:off x="5267324" y="3012907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E2B0DB-352A-4ABF-9520-5398A974B884}"/>
                </a:ext>
              </a:extLst>
            </p:cNvPr>
            <p:cNvSpPr/>
            <p:nvPr/>
          </p:nvSpPr>
          <p:spPr>
            <a:xfrm>
              <a:off x="5267323" y="3433762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2EAF30-1C60-4F1D-9FF8-5765550AB65E}"/>
                </a:ext>
              </a:extLst>
            </p:cNvPr>
            <p:cNvSpPr txBox="1"/>
            <p:nvPr/>
          </p:nvSpPr>
          <p:spPr>
            <a:xfrm>
              <a:off x="5286373" y="3711490"/>
              <a:ext cx="20669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u="sng" dirty="0">
                  <a:solidFill>
                    <a:schemeClr val="accent1"/>
                  </a:solidFill>
                </a:rPr>
                <a:t>I forgot my username or 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EF89912-EC74-4146-A73E-8DF707545FA8}"/>
                </a:ext>
              </a:extLst>
            </p:cNvPr>
            <p:cNvSpPr/>
            <p:nvPr/>
          </p:nvSpPr>
          <p:spPr>
            <a:xfrm>
              <a:off x="5598092" y="4097307"/>
              <a:ext cx="923925" cy="277231"/>
            </a:xfrm>
            <a:prstGeom prst="roundRect">
              <a:avLst>
                <a:gd name="adj" fmla="val 4167"/>
              </a:avLst>
            </a:prstGeom>
            <a:solidFill>
              <a:srgbClr val="1561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FDED0-90E3-4D1E-B497-7CCA6F41AECB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7617E-8583-614D-973D-A4CE0D2E3DA2}"/>
              </a:ext>
            </a:extLst>
          </p:cNvPr>
          <p:cNvSpPr/>
          <p:nvPr/>
        </p:nvSpPr>
        <p:spPr>
          <a:xfrm>
            <a:off x="2871876" y="4411602"/>
            <a:ext cx="6415895" cy="750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Firearms quarterly report due by 8/30/2018.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System Administrator</a:t>
            </a:r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A1413BF9-07CD-4C4D-B237-FFDA1B3E350C}"/>
              </a:ext>
            </a:extLst>
          </p:cNvPr>
          <p:cNvSpPr/>
          <p:nvPr/>
        </p:nvSpPr>
        <p:spPr>
          <a:xfrm>
            <a:off x="5617860" y="5406621"/>
            <a:ext cx="923925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22" name="Rectangle: Rounded Corners 27">
            <a:extLst>
              <a:ext uri="{FF2B5EF4-FFF2-40B4-BE49-F238E27FC236}">
                <a16:creationId xmlns:a16="http://schemas.microsoft.com/office/drawing/2014/main" id="{8DC4BD1E-3D6C-E24C-B53E-C4B976C7B6A9}"/>
              </a:ext>
            </a:extLst>
          </p:cNvPr>
          <p:cNvSpPr/>
          <p:nvPr/>
        </p:nvSpPr>
        <p:spPr>
          <a:xfrm>
            <a:off x="5731517" y="4700506"/>
            <a:ext cx="2506629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Click Here to Run Report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81A9EA-56FE-2F45-92EA-33EC628C493F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11A4BC7D-0A93-4348-B392-68CC7C2D2000}"/>
              </a:ext>
            </a:extLst>
          </p:cNvPr>
          <p:cNvSpPr/>
          <p:nvPr/>
        </p:nvSpPr>
        <p:spPr>
          <a:xfrm>
            <a:off x="9766743" y="4229727"/>
            <a:ext cx="2383971" cy="363749"/>
          </a:xfrm>
          <a:prstGeom prst="wedgeRoundRectCallout">
            <a:avLst>
              <a:gd name="adj1" fmla="val -71518"/>
              <a:gd name="adj2" fmla="val 104397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After clicking Login button, then  the Alert and Continue button Appear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21A662E2-E657-5945-81A1-82A574F13288}"/>
              </a:ext>
            </a:extLst>
          </p:cNvPr>
          <p:cNvSpPr/>
          <p:nvPr/>
        </p:nvSpPr>
        <p:spPr>
          <a:xfrm>
            <a:off x="9766742" y="5339184"/>
            <a:ext cx="2383971" cy="615302"/>
          </a:xfrm>
          <a:prstGeom prst="wedgeRoundRectCallout">
            <a:avLst>
              <a:gd name="adj1" fmla="val -108504"/>
              <a:gd name="adj2" fmla="val -132022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Since no user story for this Alert box, the text is fixed and the Click Here button does nothing</a:t>
            </a:r>
          </a:p>
        </p:txBody>
      </p:sp>
    </p:spTree>
    <p:extLst>
      <p:ext uri="{BB962C8B-B14F-4D97-AF65-F5344CB8AC3E}">
        <p14:creationId xmlns:p14="http://schemas.microsoft.com/office/powerpoint/2010/main" val="188907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7181491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073CC-F2E0-6E49-97CD-FD70433820A4}"/>
              </a:ext>
            </a:extLst>
          </p:cNvPr>
          <p:cNvGrpSpPr/>
          <p:nvPr/>
        </p:nvGrpSpPr>
        <p:grpSpPr>
          <a:xfrm>
            <a:off x="2832339" y="1898768"/>
            <a:ext cx="6455433" cy="2181225"/>
            <a:chOff x="2832339" y="2343150"/>
            <a:chExt cx="6455433" cy="21812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2E8D1C-B32B-4B93-A476-0716FC393BDF}"/>
                </a:ext>
              </a:extLst>
            </p:cNvPr>
            <p:cNvSpPr/>
            <p:nvPr/>
          </p:nvSpPr>
          <p:spPr>
            <a:xfrm>
              <a:off x="2832339" y="2343150"/>
              <a:ext cx="6455433" cy="2181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722245-264D-4A93-B4A4-E1A33D3020B3}"/>
                </a:ext>
              </a:extLst>
            </p:cNvPr>
            <p:cNvSpPr txBox="1"/>
            <p:nvPr/>
          </p:nvSpPr>
          <p:spPr>
            <a:xfrm>
              <a:off x="3028949" y="2543175"/>
              <a:ext cx="61055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Welcome to the ICE HSI Training Portal.  Please log-in using your credentials below.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ACCE32-FA51-4408-A136-5186F339417B}"/>
                </a:ext>
              </a:extLst>
            </p:cNvPr>
            <p:cNvSpPr txBox="1"/>
            <p:nvPr/>
          </p:nvSpPr>
          <p:spPr>
            <a:xfrm>
              <a:off x="4248151" y="3022432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User ID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8257AA-0334-4E6B-8CB9-E7F1BD0A8120}"/>
                </a:ext>
              </a:extLst>
            </p:cNvPr>
            <p:cNvSpPr txBox="1"/>
            <p:nvPr/>
          </p:nvSpPr>
          <p:spPr>
            <a:xfrm>
              <a:off x="4248151" y="3428999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DFFB9A-AC72-4342-9142-E9F4D5B4EC5A}"/>
                </a:ext>
              </a:extLst>
            </p:cNvPr>
            <p:cNvSpPr/>
            <p:nvPr/>
          </p:nvSpPr>
          <p:spPr>
            <a:xfrm>
              <a:off x="5267324" y="3012907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E2B0DB-352A-4ABF-9520-5398A974B884}"/>
                </a:ext>
              </a:extLst>
            </p:cNvPr>
            <p:cNvSpPr/>
            <p:nvPr/>
          </p:nvSpPr>
          <p:spPr>
            <a:xfrm>
              <a:off x="5267323" y="3433762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2EAF30-1C60-4F1D-9FF8-5765550AB65E}"/>
                </a:ext>
              </a:extLst>
            </p:cNvPr>
            <p:cNvSpPr txBox="1"/>
            <p:nvPr/>
          </p:nvSpPr>
          <p:spPr>
            <a:xfrm>
              <a:off x="5286373" y="3711490"/>
              <a:ext cx="20669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u="sng" dirty="0">
                  <a:solidFill>
                    <a:schemeClr val="accent1"/>
                  </a:solidFill>
                </a:rPr>
                <a:t>I forgot my username or 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EF89912-EC74-4146-A73E-8DF707545FA8}"/>
                </a:ext>
              </a:extLst>
            </p:cNvPr>
            <p:cNvSpPr/>
            <p:nvPr/>
          </p:nvSpPr>
          <p:spPr>
            <a:xfrm>
              <a:off x="5598092" y="4097307"/>
              <a:ext cx="923925" cy="277231"/>
            </a:xfrm>
            <a:prstGeom prst="roundRect">
              <a:avLst>
                <a:gd name="adj" fmla="val 4167"/>
              </a:avLst>
            </a:prstGeom>
            <a:solidFill>
              <a:srgbClr val="1561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FDED0-90E3-4D1E-B497-7CCA6F41AECB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7617E-8583-614D-973D-A4CE0D2E3DA2}"/>
              </a:ext>
            </a:extLst>
          </p:cNvPr>
          <p:cNvSpPr/>
          <p:nvPr/>
        </p:nvSpPr>
        <p:spPr>
          <a:xfrm>
            <a:off x="2871876" y="4411602"/>
            <a:ext cx="6415895" cy="750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firearms qualification must be completed within 3 days.</a:t>
            </a:r>
          </a:p>
        </p:txBody>
      </p:sp>
      <p:sp>
        <p:nvSpPr>
          <p:cNvPr id="19" name="Rectangle: Rounded Corners 27">
            <a:extLst>
              <a:ext uri="{FF2B5EF4-FFF2-40B4-BE49-F238E27FC236}">
                <a16:creationId xmlns:a16="http://schemas.microsoft.com/office/drawing/2014/main" id="{0F834723-FDEA-C642-9143-4A68A3B75328}"/>
              </a:ext>
            </a:extLst>
          </p:cNvPr>
          <p:cNvSpPr/>
          <p:nvPr/>
        </p:nvSpPr>
        <p:spPr>
          <a:xfrm>
            <a:off x="6875007" y="4743634"/>
            <a:ext cx="1605096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Special Agent</a:t>
            </a:r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C776D388-56D3-D84E-A2CA-79E65C2FEF8D}"/>
              </a:ext>
            </a:extLst>
          </p:cNvPr>
          <p:cNvSpPr/>
          <p:nvPr/>
        </p:nvSpPr>
        <p:spPr>
          <a:xfrm>
            <a:off x="5617860" y="5406621"/>
            <a:ext cx="923925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78F219-DE12-5840-B189-319EED191970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C28CABDB-A695-544F-B726-72A6FF9C9067}"/>
              </a:ext>
            </a:extLst>
          </p:cNvPr>
          <p:cNvSpPr/>
          <p:nvPr/>
        </p:nvSpPr>
        <p:spPr>
          <a:xfrm>
            <a:off x="9681530" y="4379885"/>
            <a:ext cx="2383971" cy="363749"/>
          </a:xfrm>
          <a:prstGeom prst="wedgeRoundRectCallout">
            <a:avLst>
              <a:gd name="adj1" fmla="val -71518"/>
              <a:gd name="adj2" fmla="val 104397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After clicking Login button, then  the Alert and Continue button Appear</a:t>
            </a:r>
          </a:p>
        </p:txBody>
      </p:sp>
    </p:spTree>
    <p:extLst>
      <p:ext uri="{BB962C8B-B14F-4D97-AF65-F5344CB8AC3E}">
        <p14:creationId xmlns:p14="http://schemas.microsoft.com/office/powerpoint/2010/main" val="158319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7181491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073CC-F2E0-6E49-97CD-FD70433820A4}"/>
              </a:ext>
            </a:extLst>
          </p:cNvPr>
          <p:cNvGrpSpPr/>
          <p:nvPr/>
        </p:nvGrpSpPr>
        <p:grpSpPr>
          <a:xfrm>
            <a:off x="2832339" y="1898768"/>
            <a:ext cx="6455433" cy="2181225"/>
            <a:chOff x="2832339" y="2343150"/>
            <a:chExt cx="6455433" cy="21812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2E8D1C-B32B-4B93-A476-0716FC393BDF}"/>
                </a:ext>
              </a:extLst>
            </p:cNvPr>
            <p:cNvSpPr/>
            <p:nvPr/>
          </p:nvSpPr>
          <p:spPr>
            <a:xfrm>
              <a:off x="2832339" y="2343150"/>
              <a:ext cx="6455433" cy="2181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722245-264D-4A93-B4A4-E1A33D3020B3}"/>
                </a:ext>
              </a:extLst>
            </p:cNvPr>
            <p:cNvSpPr txBox="1"/>
            <p:nvPr/>
          </p:nvSpPr>
          <p:spPr>
            <a:xfrm>
              <a:off x="3028949" y="2543175"/>
              <a:ext cx="61055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Welcome to the HSI ICE Training Portal.  Please log-in using your credentials below.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ACCE32-FA51-4408-A136-5186F339417B}"/>
                </a:ext>
              </a:extLst>
            </p:cNvPr>
            <p:cNvSpPr txBox="1"/>
            <p:nvPr/>
          </p:nvSpPr>
          <p:spPr>
            <a:xfrm>
              <a:off x="4248151" y="3022432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User ID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8257AA-0334-4E6B-8CB9-E7F1BD0A8120}"/>
                </a:ext>
              </a:extLst>
            </p:cNvPr>
            <p:cNvSpPr txBox="1"/>
            <p:nvPr/>
          </p:nvSpPr>
          <p:spPr>
            <a:xfrm>
              <a:off x="4248151" y="3428999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DFFB9A-AC72-4342-9142-E9F4D5B4EC5A}"/>
                </a:ext>
              </a:extLst>
            </p:cNvPr>
            <p:cNvSpPr/>
            <p:nvPr/>
          </p:nvSpPr>
          <p:spPr>
            <a:xfrm>
              <a:off x="5267324" y="3012907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E2B0DB-352A-4ABF-9520-5398A974B884}"/>
                </a:ext>
              </a:extLst>
            </p:cNvPr>
            <p:cNvSpPr/>
            <p:nvPr/>
          </p:nvSpPr>
          <p:spPr>
            <a:xfrm>
              <a:off x="5267323" y="3433762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2EAF30-1C60-4F1D-9FF8-5765550AB65E}"/>
                </a:ext>
              </a:extLst>
            </p:cNvPr>
            <p:cNvSpPr txBox="1"/>
            <p:nvPr/>
          </p:nvSpPr>
          <p:spPr>
            <a:xfrm>
              <a:off x="5286373" y="3711490"/>
              <a:ext cx="20669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u="sng" dirty="0">
                  <a:solidFill>
                    <a:schemeClr val="accent1"/>
                  </a:solidFill>
                </a:rPr>
                <a:t>I forgot my username or 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EF89912-EC74-4146-A73E-8DF707545FA8}"/>
                </a:ext>
              </a:extLst>
            </p:cNvPr>
            <p:cNvSpPr/>
            <p:nvPr/>
          </p:nvSpPr>
          <p:spPr>
            <a:xfrm>
              <a:off x="5598092" y="4097307"/>
              <a:ext cx="923925" cy="277231"/>
            </a:xfrm>
            <a:prstGeom prst="roundRect">
              <a:avLst>
                <a:gd name="adj" fmla="val 4167"/>
              </a:avLst>
            </a:prstGeom>
            <a:solidFill>
              <a:srgbClr val="1561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FDED0-90E3-4D1E-B497-7CCA6F41AECB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7617E-8583-614D-973D-A4CE0D2E3DA2}"/>
              </a:ext>
            </a:extLst>
          </p:cNvPr>
          <p:cNvSpPr/>
          <p:nvPr/>
        </p:nvSpPr>
        <p:spPr>
          <a:xfrm>
            <a:off x="2871876" y="4411602"/>
            <a:ext cx="6415895" cy="12628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following agents have proficiencies expiring soon: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Derick Smith, Firearms qualification due 8/21/18</a:t>
            </a: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 Mya, Firearms qualification due 8/22/18</a:t>
            </a: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Unser, Firearms qualification due 8/22/18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Supervisor Special Agent</a:t>
            </a:r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FEE35280-4416-C545-B7D3-2F6B10B33933}"/>
              </a:ext>
            </a:extLst>
          </p:cNvPr>
          <p:cNvSpPr/>
          <p:nvPr/>
        </p:nvSpPr>
        <p:spPr>
          <a:xfrm>
            <a:off x="5634037" y="5852492"/>
            <a:ext cx="923925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691BA2-1744-F140-878E-98335D44CD4A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548BE771-20F4-6D4F-A46A-33F2296258FA}"/>
              </a:ext>
            </a:extLst>
          </p:cNvPr>
          <p:cNvSpPr/>
          <p:nvPr/>
        </p:nvSpPr>
        <p:spPr>
          <a:xfrm>
            <a:off x="9648873" y="4679255"/>
            <a:ext cx="2383971" cy="363749"/>
          </a:xfrm>
          <a:prstGeom prst="wedgeRoundRectCallout">
            <a:avLst>
              <a:gd name="adj1" fmla="val -71518"/>
              <a:gd name="adj2" fmla="val 104397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After clicking Login button, then  the Alert and Continue button Appear</a:t>
            </a:r>
          </a:p>
        </p:txBody>
      </p:sp>
    </p:spTree>
    <p:extLst>
      <p:ext uri="{BB962C8B-B14F-4D97-AF65-F5344CB8AC3E}">
        <p14:creationId xmlns:p14="http://schemas.microsoft.com/office/powerpoint/2010/main" val="321531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C8BE2-3535-4308-8907-39DA19BFD372}"/>
              </a:ext>
            </a:extLst>
          </p:cNvPr>
          <p:cNvSpPr txBox="1"/>
          <p:nvPr/>
        </p:nvSpPr>
        <p:spPr>
          <a:xfrm>
            <a:off x="3762374" y="1268837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4A1518-596C-4239-82B5-BEB6F8148C34}"/>
              </a:ext>
            </a:extLst>
          </p:cNvPr>
          <p:cNvSpPr/>
          <p:nvPr/>
        </p:nvSpPr>
        <p:spPr>
          <a:xfrm>
            <a:off x="2462626" y="1307306"/>
            <a:ext cx="1293818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C18D9-9A6D-45A4-9F40-D040BF6C8857}"/>
              </a:ext>
            </a:extLst>
          </p:cNvPr>
          <p:cNvSpPr txBox="1"/>
          <p:nvPr/>
        </p:nvSpPr>
        <p:spPr>
          <a:xfrm>
            <a:off x="2962455" y="237781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DAEC97-B749-403B-BD9E-061EBE2176AE}"/>
              </a:ext>
            </a:extLst>
          </p:cNvPr>
          <p:cNvSpPr txBox="1"/>
          <p:nvPr/>
        </p:nvSpPr>
        <p:spPr>
          <a:xfrm>
            <a:off x="2962455" y="2663146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Middle Initial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68B84D-0F02-4648-9A35-39EBEABACDAF}"/>
              </a:ext>
            </a:extLst>
          </p:cNvPr>
          <p:cNvSpPr/>
          <p:nvPr/>
        </p:nvSpPr>
        <p:spPr>
          <a:xfrm>
            <a:off x="4112258" y="241332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194F3-F994-4F90-9FA7-9254802724DF}"/>
              </a:ext>
            </a:extLst>
          </p:cNvPr>
          <p:cNvSpPr/>
          <p:nvPr/>
        </p:nvSpPr>
        <p:spPr>
          <a:xfrm>
            <a:off x="4114238" y="269304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261B6E-EC60-44A8-934C-2D261230C5C0}"/>
              </a:ext>
            </a:extLst>
          </p:cNvPr>
          <p:cNvSpPr txBox="1"/>
          <p:nvPr/>
        </p:nvSpPr>
        <p:spPr>
          <a:xfrm>
            <a:off x="2971081" y="368771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Unique User ID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A1AF56-F86B-46D9-B918-61D390876686}"/>
              </a:ext>
            </a:extLst>
          </p:cNvPr>
          <p:cNvSpPr/>
          <p:nvPr/>
        </p:nvSpPr>
        <p:spPr>
          <a:xfrm>
            <a:off x="4122864" y="3717606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A1099F-B9CC-4FA4-84FA-148D2C1E39CE}"/>
              </a:ext>
            </a:extLst>
          </p:cNvPr>
          <p:cNvSpPr txBox="1"/>
          <p:nvPr/>
        </p:nvSpPr>
        <p:spPr>
          <a:xfrm>
            <a:off x="2969101" y="395381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Office Code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EAF695-5172-424C-BC9C-4FE05C606722}"/>
              </a:ext>
            </a:extLst>
          </p:cNvPr>
          <p:cNvSpPr/>
          <p:nvPr/>
        </p:nvSpPr>
        <p:spPr>
          <a:xfrm>
            <a:off x="4120884" y="3983706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10ACD9-5A49-4B23-93BF-358F30DBBA24}"/>
              </a:ext>
            </a:extLst>
          </p:cNvPr>
          <p:cNvSpPr txBox="1"/>
          <p:nvPr/>
        </p:nvSpPr>
        <p:spPr>
          <a:xfrm>
            <a:off x="2969101" y="4535069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User’s Supervisor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7B14C7-9528-4A78-95B1-D67461421FFC}"/>
              </a:ext>
            </a:extLst>
          </p:cNvPr>
          <p:cNvSpPr/>
          <p:nvPr/>
        </p:nvSpPr>
        <p:spPr>
          <a:xfrm>
            <a:off x="4120884" y="4564963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760D32B-78C3-403E-9740-8D5E5E0CE2D1}"/>
              </a:ext>
            </a:extLst>
          </p:cNvPr>
          <p:cNvSpPr/>
          <p:nvPr/>
        </p:nvSpPr>
        <p:spPr>
          <a:xfrm>
            <a:off x="4940144" y="486725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4D9C382-0AFA-44D1-84C9-37F5182831D6}"/>
              </a:ext>
            </a:extLst>
          </p:cNvPr>
          <p:cNvSpPr/>
          <p:nvPr/>
        </p:nvSpPr>
        <p:spPr>
          <a:xfrm>
            <a:off x="5562107" y="486725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C9907F-5AAC-42DE-9742-43A8D47B7012}"/>
              </a:ext>
            </a:extLst>
          </p:cNvPr>
          <p:cNvSpPr txBox="1"/>
          <p:nvPr/>
        </p:nvSpPr>
        <p:spPr>
          <a:xfrm>
            <a:off x="2979309" y="424480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21E2FB-D11F-4124-92E9-773714FBE1D3}"/>
              </a:ext>
            </a:extLst>
          </p:cNvPr>
          <p:cNvSpPr txBox="1"/>
          <p:nvPr/>
        </p:nvSpPr>
        <p:spPr>
          <a:xfrm>
            <a:off x="2970683" y="294434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CFE7A6-F9EE-4F32-A50C-B93433322F6A}"/>
              </a:ext>
            </a:extLst>
          </p:cNvPr>
          <p:cNvSpPr/>
          <p:nvPr/>
        </p:nvSpPr>
        <p:spPr>
          <a:xfrm>
            <a:off x="4122466" y="2974238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028CEA-5E0D-4D78-B4D0-141A4B35814C}"/>
              </a:ext>
            </a:extLst>
          </p:cNvPr>
          <p:cNvSpPr txBox="1"/>
          <p:nvPr/>
        </p:nvSpPr>
        <p:spPr>
          <a:xfrm>
            <a:off x="2976743" y="3233863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A1BA49-E44E-44F8-94B8-57DF2591503F}"/>
              </a:ext>
            </a:extLst>
          </p:cNvPr>
          <p:cNvSpPr/>
          <p:nvPr/>
        </p:nvSpPr>
        <p:spPr>
          <a:xfrm>
            <a:off x="4128527" y="3263757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0E834CE-7DB9-464D-8959-84E0AE34D437}"/>
              </a:ext>
            </a:extLst>
          </p:cNvPr>
          <p:cNvSpPr/>
          <p:nvPr/>
        </p:nvSpPr>
        <p:spPr>
          <a:xfrm>
            <a:off x="4131058" y="4266994"/>
            <a:ext cx="1990725" cy="1828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76EF7A0-6DA8-4E8B-9C9D-4690F0E57685}"/>
              </a:ext>
            </a:extLst>
          </p:cNvPr>
          <p:cNvSpPr txBox="1"/>
          <p:nvPr/>
        </p:nvSpPr>
        <p:spPr>
          <a:xfrm>
            <a:off x="2962455" y="1830945"/>
            <a:ext cx="7939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Agent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EE654D-32B4-468D-B579-D47C5667F0AC}"/>
              </a:ext>
            </a:extLst>
          </p:cNvPr>
          <p:cNvSpPr txBox="1"/>
          <p:nvPr/>
        </p:nvSpPr>
        <p:spPr>
          <a:xfrm>
            <a:off x="3736461" y="1836681"/>
            <a:ext cx="1347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Existing Agent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20AC3D-327E-1E45-BF5F-35EA81D7093C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1E0AFA-AF7C-3F49-BF59-6F40BDDB5C52}"/>
              </a:ext>
            </a:extLst>
          </p:cNvPr>
          <p:cNvSpPr txBox="1"/>
          <p:nvPr/>
        </p:nvSpPr>
        <p:spPr>
          <a:xfrm>
            <a:off x="3304456" y="485017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Mandatory Field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59BD17-4AAB-F54E-A662-DB40ECDC1FC2}"/>
              </a:ext>
            </a:extLst>
          </p:cNvPr>
          <p:cNvSpPr txBox="1"/>
          <p:nvPr/>
        </p:nvSpPr>
        <p:spPr>
          <a:xfrm>
            <a:off x="6125874" y="2360795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88323-F9EB-4B42-808C-0AE6643191FC}"/>
              </a:ext>
            </a:extLst>
          </p:cNvPr>
          <p:cNvSpPr txBox="1"/>
          <p:nvPr/>
        </p:nvSpPr>
        <p:spPr>
          <a:xfrm>
            <a:off x="6125874" y="3911086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670F97-812A-0D44-82FB-729B9D6A6277}"/>
              </a:ext>
            </a:extLst>
          </p:cNvPr>
          <p:cNvSpPr txBox="1"/>
          <p:nvPr/>
        </p:nvSpPr>
        <p:spPr>
          <a:xfrm>
            <a:off x="6125874" y="2927119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2EA799-E627-4145-8DEF-16AADC699770}"/>
              </a:ext>
            </a:extLst>
          </p:cNvPr>
          <p:cNvSpPr txBox="1"/>
          <p:nvPr/>
        </p:nvSpPr>
        <p:spPr>
          <a:xfrm>
            <a:off x="6125874" y="3711397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76B1C8-EB23-7742-A6A2-E9184E018DAE}"/>
              </a:ext>
            </a:extLst>
          </p:cNvPr>
          <p:cNvSpPr txBox="1"/>
          <p:nvPr/>
        </p:nvSpPr>
        <p:spPr>
          <a:xfrm>
            <a:off x="6125874" y="4181154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1FCD02-5F13-6E41-9F32-BDE904D3CD63}"/>
              </a:ext>
            </a:extLst>
          </p:cNvPr>
          <p:cNvSpPr txBox="1"/>
          <p:nvPr/>
        </p:nvSpPr>
        <p:spPr>
          <a:xfrm>
            <a:off x="6125874" y="4548266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9" name="Isosceles Triangle 69">
            <a:extLst>
              <a:ext uri="{FF2B5EF4-FFF2-40B4-BE49-F238E27FC236}">
                <a16:creationId xmlns:a16="http://schemas.microsoft.com/office/drawing/2014/main" id="{4EE5C8A3-B99F-C341-BA58-1701C9D3977B}"/>
              </a:ext>
            </a:extLst>
          </p:cNvPr>
          <p:cNvSpPr/>
          <p:nvPr/>
        </p:nvSpPr>
        <p:spPr>
          <a:xfrm rot="10800000">
            <a:off x="5959640" y="4607795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69">
            <a:extLst>
              <a:ext uri="{FF2B5EF4-FFF2-40B4-BE49-F238E27FC236}">
                <a16:creationId xmlns:a16="http://schemas.microsoft.com/office/drawing/2014/main" id="{83B43A4B-B5F4-484E-9BDE-62C030F34124}"/>
              </a:ext>
            </a:extLst>
          </p:cNvPr>
          <p:cNvSpPr/>
          <p:nvPr/>
        </p:nvSpPr>
        <p:spPr>
          <a:xfrm rot="10800000">
            <a:off x="5959640" y="4312714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69">
            <a:extLst>
              <a:ext uri="{FF2B5EF4-FFF2-40B4-BE49-F238E27FC236}">
                <a16:creationId xmlns:a16="http://schemas.microsoft.com/office/drawing/2014/main" id="{373001BF-19FF-7744-ABB2-391C719215BE}"/>
              </a:ext>
            </a:extLst>
          </p:cNvPr>
          <p:cNvSpPr/>
          <p:nvPr/>
        </p:nvSpPr>
        <p:spPr>
          <a:xfrm rot="10800000">
            <a:off x="5959640" y="4044600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69">
            <a:extLst>
              <a:ext uri="{FF2B5EF4-FFF2-40B4-BE49-F238E27FC236}">
                <a16:creationId xmlns:a16="http://schemas.microsoft.com/office/drawing/2014/main" id="{1AB0A96D-C1BF-1A48-BD89-1B2B0B46A606}"/>
              </a:ext>
            </a:extLst>
          </p:cNvPr>
          <p:cNvSpPr/>
          <p:nvPr/>
        </p:nvSpPr>
        <p:spPr>
          <a:xfrm rot="10800000">
            <a:off x="5959640" y="3776486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07A42B89-F6B6-D748-95D6-0F3964561860}"/>
              </a:ext>
            </a:extLst>
          </p:cNvPr>
          <p:cNvSpPr/>
          <p:nvPr/>
        </p:nvSpPr>
        <p:spPr>
          <a:xfrm>
            <a:off x="7397809" y="4090320"/>
            <a:ext cx="2383971" cy="363749"/>
          </a:xfrm>
          <a:prstGeom prst="wedgeRoundRectCallout">
            <a:avLst>
              <a:gd name="adj1" fmla="val -102568"/>
              <a:gd name="adj2" fmla="val 38559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Drop downs for office and location sorted alphabetically</a:t>
            </a:r>
          </a:p>
        </p:txBody>
      </p:sp>
      <p:sp>
        <p:nvSpPr>
          <p:cNvPr id="85" name="Rounded Rectangular Callout 84">
            <a:extLst>
              <a:ext uri="{FF2B5EF4-FFF2-40B4-BE49-F238E27FC236}">
                <a16:creationId xmlns:a16="http://schemas.microsoft.com/office/drawing/2014/main" id="{9E6F54F0-D789-0A43-96C6-600BD780A9FF}"/>
              </a:ext>
            </a:extLst>
          </p:cNvPr>
          <p:cNvSpPr/>
          <p:nvPr/>
        </p:nvSpPr>
        <p:spPr>
          <a:xfrm>
            <a:off x="7310624" y="2398885"/>
            <a:ext cx="2383971" cy="363749"/>
          </a:xfrm>
          <a:prstGeom prst="wedgeRoundRectCallout">
            <a:avLst>
              <a:gd name="adj1" fmla="val -102568"/>
              <a:gd name="adj2" fmla="val 38559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Allow dash in first or last name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AB00D1-5576-E24D-969E-54083B9E9841}"/>
              </a:ext>
            </a:extLst>
          </p:cNvPr>
          <p:cNvSpPr txBox="1"/>
          <p:nvPr/>
        </p:nvSpPr>
        <p:spPr>
          <a:xfrm>
            <a:off x="2969101" y="3457480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1EB647D-B0C5-4B49-9FF8-DE3286C2B981}"/>
              </a:ext>
            </a:extLst>
          </p:cNvPr>
          <p:cNvSpPr/>
          <p:nvPr/>
        </p:nvSpPr>
        <p:spPr>
          <a:xfrm>
            <a:off x="4120884" y="348737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01E9472-C73F-A349-A8DA-CD6049DD2160}"/>
              </a:ext>
            </a:extLst>
          </p:cNvPr>
          <p:cNvSpPr txBox="1"/>
          <p:nvPr/>
        </p:nvSpPr>
        <p:spPr>
          <a:xfrm>
            <a:off x="6125874" y="3470677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0" name="Isosceles Triangle 69">
            <a:extLst>
              <a:ext uri="{FF2B5EF4-FFF2-40B4-BE49-F238E27FC236}">
                <a16:creationId xmlns:a16="http://schemas.microsoft.com/office/drawing/2014/main" id="{CF5E9E2D-8E4F-B549-A737-16FB05DD0DDB}"/>
              </a:ext>
            </a:extLst>
          </p:cNvPr>
          <p:cNvSpPr/>
          <p:nvPr/>
        </p:nvSpPr>
        <p:spPr>
          <a:xfrm rot="10800000">
            <a:off x="5959640" y="3530206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ular Callout 90">
            <a:extLst>
              <a:ext uri="{FF2B5EF4-FFF2-40B4-BE49-F238E27FC236}">
                <a16:creationId xmlns:a16="http://schemas.microsoft.com/office/drawing/2014/main" id="{9383B763-E37E-1947-9D0A-AAF2C0B0A1D0}"/>
              </a:ext>
            </a:extLst>
          </p:cNvPr>
          <p:cNvSpPr/>
          <p:nvPr/>
        </p:nvSpPr>
        <p:spPr>
          <a:xfrm>
            <a:off x="27108" y="2950485"/>
            <a:ext cx="2383971" cy="637449"/>
          </a:xfrm>
          <a:prstGeom prst="wedgeRoundRectCallout">
            <a:avLst>
              <a:gd name="adj1" fmla="val 75059"/>
              <a:gd name="adj2" fmla="val 46335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Role dropdown: System Owner, System Admin, Supervisory Special Agent, Special Agent</a:t>
            </a:r>
          </a:p>
        </p:txBody>
      </p:sp>
    </p:spTree>
    <p:extLst>
      <p:ext uri="{BB962C8B-B14F-4D97-AF65-F5344CB8AC3E}">
        <p14:creationId xmlns:p14="http://schemas.microsoft.com/office/powerpoint/2010/main" val="207012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C8BE2-3535-4308-8907-39DA19BFD372}"/>
              </a:ext>
            </a:extLst>
          </p:cNvPr>
          <p:cNvSpPr txBox="1"/>
          <p:nvPr/>
        </p:nvSpPr>
        <p:spPr>
          <a:xfrm>
            <a:off x="3762374" y="1268837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4A1518-596C-4239-82B5-BEB6F8148C34}"/>
              </a:ext>
            </a:extLst>
          </p:cNvPr>
          <p:cNvSpPr/>
          <p:nvPr/>
        </p:nvSpPr>
        <p:spPr>
          <a:xfrm>
            <a:off x="2462626" y="1307306"/>
            <a:ext cx="1293818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C18D9-9A6D-45A4-9F40-D040BF6C8857}"/>
              </a:ext>
            </a:extLst>
          </p:cNvPr>
          <p:cNvSpPr txBox="1"/>
          <p:nvPr/>
        </p:nvSpPr>
        <p:spPr>
          <a:xfrm>
            <a:off x="2943655" y="383099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DAEC97-B749-403B-BD9E-061EBE2176AE}"/>
              </a:ext>
            </a:extLst>
          </p:cNvPr>
          <p:cNvSpPr txBox="1"/>
          <p:nvPr/>
        </p:nvSpPr>
        <p:spPr>
          <a:xfrm>
            <a:off x="2943655" y="4094555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Middle Initial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68B84D-0F02-4648-9A35-39EBEABACDAF}"/>
              </a:ext>
            </a:extLst>
          </p:cNvPr>
          <p:cNvSpPr/>
          <p:nvPr/>
        </p:nvSpPr>
        <p:spPr>
          <a:xfrm>
            <a:off x="4169654" y="386650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194F3-F994-4F90-9FA7-9254802724DF}"/>
              </a:ext>
            </a:extLst>
          </p:cNvPr>
          <p:cNvSpPr/>
          <p:nvPr/>
        </p:nvSpPr>
        <p:spPr>
          <a:xfrm>
            <a:off x="4171634" y="412444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261B6E-EC60-44A8-934C-2D261230C5C0}"/>
              </a:ext>
            </a:extLst>
          </p:cNvPr>
          <p:cNvSpPr txBox="1"/>
          <p:nvPr/>
        </p:nvSpPr>
        <p:spPr>
          <a:xfrm>
            <a:off x="2952281" y="517355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Unique User ID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A1AF56-F86B-46D9-B918-61D390876686}"/>
              </a:ext>
            </a:extLst>
          </p:cNvPr>
          <p:cNvSpPr/>
          <p:nvPr/>
        </p:nvSpPr>
        <p:spPr>
          <a:xfrm>
            <a:off x="4180260" y="520344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A1099F-B9CC-4FA4-84FA-148D2C1E39CE}"/>
              </a:ext>
            </a:extLst>
          </p:cNvPr>
          <p:cNvSpPr txBox="1"/>
          <p:nvPr/>
        </p:nvSpPr>
        <p:spPr>
          <a:xfrm>
            <a:off x="2950301" y="5439650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Office Code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EAF695-5172-424C-BC9C-4FE05C606722}"/>
              </a:ext>
            </a:extLst>
          </p:cNvPr>
          <p:cNvSpPr/>
          <p:nvPr/>
        </p:nvSpPr>
        <p:spPr>
          <a:xfrm>
            <a:off x="4178280" y="546954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10ACD9-5A49-4B23-93BF-358F30DBBA24}"/>
              </a:ext>
            </a:extLst>
          </p:cNvPr>
          <p:cNvSpPr txBox="1"/>
          <p:nvPr/>
        </p:nvSpPr>
        <p:spPr>
          <a:xfrm>
            <a:off x="2950301" y="602090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User’s Supervisor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7B14C7-9528-4A78-95B1-D67461421FFC}"/>
              </a:ext>
            </a:extLst>
          </p:cNvPr>
          <p:cNvSpPr/>
          <p:nvPr/>
        </p:nvSpPr>
        <p:spPr>
          <a:xfrm>
            <a:off x="4178280" y="605080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760D32B-78C3-403E-9740-8D5E5E0CE2D1}"/>
              </a:ext>
            </a:extLst>
          </p:cNvPr>
          <p:cNvSpPr/>
          <p:nvPr/>
        </p:nvSpPr>
        <p:spPr>
          <a:xfrm>
            <a:off x="4749810" y="636266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4D9C382-0AFA-44D1-84C9-37F5182831D6}"/>
              </a:ext>
            </a:extLst>
          </p:cNvPr>
          <p:cNvSpPr/>
          <p:nvPr/>
        </p:nvSpPr>
        <p:spPr>
          <a:xfrm>
            <a:off x="5371773" y="636266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C9907F-5AAC-42DE-9742-43A8D47B7012}"/>
              </a:ext>
            </a:extLst>
          </p:cNvPr>
          <p:cNvSpPr txBox="1"/>
          <p:nvPr/>
        </p:nvSpPr>
        <p:spPr>
          <a:xfrm>
            <a:off x="2960509" y="573064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21E2FB-D11F-4124-92E9-773714FBE1D3}"/>
              </a:ext>
            </a:extLst>
          </p:cNvPr>
          <p:cNvSpPr txBox="1"/>
          <p:nvPr/>
        </p:nvSpPr>
        <p:spPr>
          <a:xfrm>
            <a:off x="2951883" y="4375753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CFE7A6-F9EE-4F32-A50C-B93433322F6A}"/>
              </a:ext>
            </a:extLst>
          </p:cNvPr>
          <p:cNvSpPr/>
          <p:nvPr/>
        </p:nvSpPr>
        <p:spPr>
          <a:xfrm>
            <a:off x="4179862" y="4405647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028CEA-5E0D-4D78-B4D0-141A4B35814C}"/>
              </a:ext>
            </a:extLst>
          </p:cNvPr>
          <p:cNvSpPr txBox="1"/>
          <p:nvPr/>
        </p:nvSpPr>
        <p:spPr>
          <a:xfrm>
            <a:off x="2957943" y="466527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A1BA49-E44E-44F8-94B8-57DF2591503F}"/>
              </a:ext>
            </a:extLst>
          </p:cNvPr>
          <p:cNvSpPr/>
          <p:nvPr/>
        </p:nvSpPr>
        <p:spPr>
          <a:xfrm>
            <a:off x="4185923" y="4695166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0E834CE-7DB9-464D-8959-84E0AE34D437}"/>
              </a:ext>
            </a:extLst>
          </p:cNvPr>
          <p:cNvSpPr/>
          <p:nvPr/>
        </p:nvSpPr>
        <p:spPr>
          <a:xfrm>
            <a:off x="4188454" y="5752832"/>
            <a:ext cx="1990725" cy="1828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76EF7A0-6DA8-4E8B-9C9D-4690F0E57685}"/>
              </a:ext>
            </a:extLst>
          </p:cNvPr>
          <p:cNvSpPr txBox="1"/>
          <p:nvPr/>
        </p:nvSpPr>
        <p:spPr>
          <a:xfrm>
            <a:off x="2962455" y="1830945"/>
            <a:ext cx="7939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New Agent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EE654D-32B4-468D-B579-D47C5667F0AC}"/>
              </a:ext>
            </a:extLst>
          </p:cNvPr>
          <p:cNvSpPr txBox="1"/>
          <p:nvPr/>
        </p:nvSpPr>
        <p:spPr>
          <a:xfrm>
            <a:off x="3736461" y="1836681"/>
            <a:ext cx="1347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Agent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Login, Update Existing User Info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2195E-2832-1C4F-A34F-E4278D828601}"/>
              </a:ext>
            </a:extLst>
          </p:cNvPr>
          <p:cNvSpPr txBox="1"/>
          <p:nvPr/>
        </p:nvSpPr>
        <p:spPr>
          <a:xfrm>
            <a:off x="2960475" y="210833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Agent: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2E9613-5315-124C-BF4D-83A5F0B5B896}"/>
              </a:ext>
            </a:extLst>
          </p:cNvPr>
          <p:cNvSpPr/>
          <p:nvPr/>
        </p:nvSpPr>
        <p:spPr>
          <a:xfrm>
            <a:off x="3981626" y="214911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B7098B7-A729-1947-8B94-A998B67C607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125" y="2166384"/>
            <a:ext cx="137160" cy="13750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C305259-648E-8441-B067-E6B3ECE945FC}"/>
              </a:ext>
            </a:extLst>
          </p:cNvPr>
          <p:cNvSpPr/>
          <p:nvPr/>
        </p:nvSpPr>
        <p:spPr>
          <a:xfrm>
            <a:off x="3057654" y="2438218"/>
            <a:ext cx="3361617" cy="294072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F47569-4978-C34C-B0A7-202F4906FD17}"/>
              </a:ext>
            </a:extLst>
          </p:cNvPr>
          <p:cNvSpPr txBox="1"/>
          <p:nvPr/>
        </p:nvSpPr>
        <p:spPr>
          <a:xfrm>
            <a:off x="3057653" y="2472124"/>
            <a:ext cx="2862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      FIRST NAME      MIDDLE      LAST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04E39E-6551-3E49-AC1F-FFE67DD0F217}"/>
              </a:ext>
            </a:extLst>
          </p:cNvPr>
          <p:cNvCxnSpPr>
            <a:cxnSpLocks/>
          </p:cNvCxnSpPr>
          <p:nvPr/>
        </p:nvCxnSpPr>
        <p:spPr>
          <a:xfrm>
            <a:off x="3917997" y="2438647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AD84842-8473-C44F-9508-C90F6073D78C}"/>
              </a:ext>
            </a:extLst>
          </p:cNvPr>
          <p:cNvSpPr/>
          <p:nvPr/>
        </p:nvSpPr>
        <p:spPr>
          <a:xfrm>
            <a:off x="3085879" y="3223205"/>
            <a:ext cx="3304035" cy="465040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BB9D610-060C-3947-8FC2-E1E3DB50461B}"/>
              </a:ext>
            </a:extLst>
          </p:cNvPr>
          <p:cNvCxnSpPr>
            <a:cxnSpLocks/>
          </p:cNvCxnSpPr>
          <p:nvPr/>
        </p:nvCxnSpPr>
        <p:spPr>
          <a:xfrm>
            <a:off x="4810650" y="2438218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AF17AD-BFE5-D04B-8118-0E008975CBB2}"/>
              </a:ext>
            </a:extLst>
          </p:cNvPr>
          <p:cNvCxnSpPr>
            <a:cxnSpLocks/>
          </p:cNvCxnSpPr>
          <p:nvPr/>
        </p:nvCxnSpPr>
        <p:spPr>
          <a:xfrm>
            <a:off x="5491241" y="2438218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FF976EA-4037-D74E-812F-073EAA2FF453}"/>
              </a:ext>
            </a:extLst>
          </p:cNvPr>
          <p:cNvSpPr txBox="1"/>
          <p:nvPr/>
        </p:nvSpPr>
        <p:spPr>
          <a:xfrm>
            <a:off x="3050860" y="2808201"/>
            <a:ext cx="7348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                 Middle        Last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First                  Middle        Last      4361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003704A6-F9B6-D946-B69B-199016A07A34}"/>
              </a:ext>
            </a:extLst>
          </p:cNvPr>
          <p:cNvSpPr/>
          <p:nvPr/>
        </p:nvSpPr>
        <p:spPr>
          <a:xfrm>
            <a:off x="8229754" y="4127260"/>
            <a:ext cx="2383971" cy="1236688"/>
          </a:xfrm>
          <a:prstGeom prst="wedgeRoundRectCallout">
            <a:avLst>
              <a:gd name="adj1" fmla="val -98459"/>
              <a:gd name="adj2" fmla="val -47883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1. Admin searches for name.</a:t>
            </a:r>
          </a:p>
          <a:p>
            <a:pPr algn="ctr"/>
            <a:r>
              <a:rPr lang="en-US" sz="1100" b="1" dirty="0"/>
              <a:t>2. Admin chooses name in table</a:t>
            </a:r>
          </a:p>
          <a:p>
            <a:pPr algn="ctr"/>
            <a:r>
              <a:rPr lang="en-US" sz="1100" b="1" dirty="0"/>
              <a:t>3. Text boxes here display current info for agent clicked on in step 3.</a:t>
            </a:r>
          </a:p>
          <a:p>
            <a:pPr algn="ctr"/>
            <a:r>
              <a:rPr lang="en-US" sz="1100" b="1" dirty="0"/>
              <a:t>4. Admin can change any info and click “Save.” </a:t>
            </a:r>
          </a:p>
        </p:txBody>
      </p:sp>
      <p:sp>
        <p:nvSpPr>
          <p:cNvPr id="72" name="Isosceles Triangle 69">
            <a:extLst>
              <a:ext uri="{FF2B5EF4-FFF2-40B4-BE49-F238E27FC236}">
                <a16:creationId xmlns:a16="http://schemas.microsoft.com/office/drawing/2014/main" id="{20E4D386-BFFA-7745-8732-5D395D800250}"/>
              </a:ext>
            </a:extLst>
          </p:cNvPr>
          <p:cNvSpPr/>
          <p:nvPr/>
        </p:nvSpPr>
        <p:spPr>
          <a:xfrm rot="10800000">
            <a:off x="6035836" y="6110023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69">
            <a:extLst>
              <a:ext uri="{FF2B5EF4-FFF2-40B4-BE49-F238E27FC236}">
                <a16:creationId xmlns:a16="http://schemas.microsoft.com/office/drawing/2014/main" id="{930AEEE6-B4C1-4A49-A627-606EAF1F905A}"/>
              </a:ext>
            </a:extLst>
          </p:cNvPr>
          <p:cNvSpPr/>
          <p:nvPr/>
        </p:nvSpPr>
        <p:spPr>
          <a:xfrm rot="10800000">
            <a:off x="6035836" y="5814942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69">
            <a:extLst>
              <a:ext uri="{FF2B5EF4-FFF2-40B4-BE49-F238E27FC236}">
                <a16:creationId xmlns:a16="http://schemas.microsoft.com/office/drawing/2014/main" id="{AA4C62D5-C599-224B-ABD0-A6954E57D213}"/>
              </a:ext>
            </a:extLst>
          </p:cNvPr>
          <p:cNvSpPr/>
          <p:nvPr/>
        </p:nvSpPr>
        <p:spPr>
          <a:xfrm rot="10800000">
            <a:off x="6035836" y="5546828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69">
            <a:extLst>
              <a:ext uri="{FF2B5EF4-FFF2-40B4-BE49-F238E27FC236}">
                <a16:creationId xmlns:a16="http://schemas.microsoft.com/office/drawing/2014/main" id="{B9FE2958-ED69-E34E-8170-FC236BF6066A}"/>
              </a:ext>
            </a:extLst>
          </p:cNvPr>
          <p:cNvSpPr/>
          <p:nvPr/>
        </p:nvSpPr>
        <p:spPr>
          <a:xfrm rot="10800000">
            <a:off x="6035836" y="5278714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496E4A-7C0C-B74E-BEEE-E0578372903B}"/>
              </a:ext>
            </a:extLst>
          </p:cNvPr>
          <p:cNvSpPr txBox="1"/>
          <p:nvPr/>
        </p:nvSpPr>
        <p:spPr>
          <a:xfrm>
            <a:off x="2971503" y="4927116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0F17DF6-6430-4648-B9B1-C774DDFB825D}"/>
              </a:ext>
            </a:extLst>
          </p:cNvPr>
          <p:cNvSpPr/>
          <p:nvPr/>
        </p:nvSpPr>
        <p:spPr>
          <a:xfrm>
            <a:off x="4177716" y="495701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69">
            <a:extLst>
              <a:ext uri="{FF2B5EF4-FFF2-40B4-BE49-F238E27FC236}">
                <a16:creationId xmlns:a16="http://schemas.microsoft.com/office/drawing/2014/main" id="{4BA94A4E-F44D-B746-ABC6-78923590D0A4}"/>
              </a:ext>
            </a:extLst>
          </p:cNvPr>
          <p:cNvSpPr/>
          <p:nvPr/>
        </p:nvSpPr>
        <p:spPr>
          <a:xfrm rot="10800000">
            <a:off x="6017032" y="5011596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8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577</Words>
  <Application>Microsoft Macintosh PowerPoint</Application>
  <PresentationFormat>Widescreen</PresentationFormat>
  <Paragraphs>154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Office Theme</vt:lpstr>
      <vt:lpstr>ICE Proposal Wireframes</vt:lpstr>
      <vt:lpstr>Purpose</vt:lpstr>
      <vt:lpstr>Personas</vt:lpstr>
      <vt:lpstr>System Administrator Mockups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NPS Proposal Wireframes</dc:title>
  <dc:creator>Christopher Moulton</dc:creator>
  <cp:lastModifiedBy>Marc Abrams</cp:lastModifiedBy>
  <cp:revision>155</cp:revision>
  <dcterms:created xsi:type="dcterms:W3CDTF">2018-09-02T14:41:50Z</dcterms:created>
  <dcterms:modified xsi:type="dcterms:W3CDTF">2018-09-06T23:24:21Z</dcterms:modified>
</cp:coreProperties>
</file>