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Source Sans Pr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 name="段超"/>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italic.fntdata"/><Relationship Id="rId30" Type="http://schemas.openxmlformats.org/officeDocument/2006/relationships/font" Target="fonts/SourceSansPr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ourceSansPr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这里贴这个不好看啊~ 太杂乱了~</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p:pos x="6000" y="0"/>
    <p:text>这里可以补充一张你的自拍，不然有点单调</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zh-CN"/>
              <a:t>For starter , lets see how the differencial-based optical flow derived. there’s an assumption that the image brightness remained asame for a short time changed. while an object may change position, the reflectivity and illumination will ramain consatant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69850" lvl="0" marL="0" rtl="0">
              <a:lnSpc>
                <a:spcPct val="115000"/>
              </a:lnSpc>
              <a:spcBef>
                <a:spcPts val="0"/>
              </a:spcBef>
              <a:buClr>
                <a:schemeClr val="dk2"/>
              </a:buClr>
              <a:buSzPct val="91666"/>
              <a:buFont typeface="Arial"/>
              <a:buNone/>
            </a:pPr>
            <a:r>
              <a:rPr lang="zh-CN" sz="1200">
                <a:latin typeface="Raleway"/>
                <a:ea typeface="Raleway"/>
                <a:cs typeface="Raleway"/>
                <a:sym typeface="Raleway"/>
              </a:rPr>
              <a:t>smoothness consraint(the neighbouring points move with similar velocity) and the flow constraint (minimize the rate of change of optical flow )</a:t>
            </a:r>
            <a:r>
              <a:rPr lang="zh-CN" sz="3600">
                <a:solidFill>
                  <a:schemeClr val="dk2"/>
                </a:solidFill>
                <a:latin typeface="Raleway"/>
                <a:ea typeface="Raleway"/>
                <a:cs typeface="Raleway"/>
                <a:sym typeface="Raleway"/>
              </a:rPr>
              <a:t>			</a:t>
            </a:r>
          </a:p>
          <a:p>
            <a:pPr indent="361950" lvl="0" rtl="0">
              <a:lnSpc>
                <a:spcPct val="115000"/>
              </a:lnSpc>
              <a:spcBef>
                <a:spcPts val="0"/>
              </a:spcBef>
              <a:buClr>
                <a:schemeClr val="dk2"/>
              </a:buClr>
              <a:buSzPct val="30555"/>
              <a:buFont typeface="Arial"/>
              <a:buNone/>
            </a:pPr>
            <a:r>
              <a:rPr lang="zh-CN" sz="3600">
                <a:solidFill>
                  <a:schemeClr val="dk2"/>
                </a:solidFill>
                <a:latin typeface="Raleway"/>
                <a:ea typeface="Raleway"/>
                <a:cs typeface="Raleway"/>
                <a:sym typeface="Raleway"/>
              </a:rPr>
              <a:t>			</a:t>
            </a:r>
          </a:p>
          <a:p>
            <a:pPr indent="361950" lvl="0" rtl="0">
              <a:lnSpc>
                <a:spcPct val="115000"/>
              </a:lnSpc>
              <a:spcBef>
                <a:spcPts val="0"/>
              </a:spcBef>
              <a:buClr>
                <a:schemeClr val="dk2"/>
              </a:buClr>
              <a:buSzPct val="30555"/>
              <a:buFont typeface="Arial"/>
              <a:buNone/>
            </a:pPr>
            <a:r>
              <a:rPr lang="zh-CN" sz="3600">
                <a:solidFill>
                  <a:schemeClr val="dk2"/>
                </a:solidFill>
                <a:latin typeface="Raleway"/>
                <a:ea typeface="Raleway"/>
                <a:cs typeface="Raleway"/>
                <a:sym typeface="Raleway"/>
              </a:rPr>
              <a:t>		</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zh-CN" sz="1150">
                <a:solidFill>
                  <a:schemeClr val="dk2"/>
                </a:solidFill>
                <a:highlight>
                  <a:srgbClr val="FFFFFF"/>
                </a:highlight>
                <a:latin typeface="Georgia"/>
                <a:ea typeface="Georgia"/>
                <a:cs typeface="Georgia"/>
                <a:sym typeface="Georgia"/>
              </a:rPr>
              <a:t>Lucas&amp;Kanade’s methods uses small windows (in my code, I used 3 by 3 window), and least squares method.</a:t>
            </a:r>
          </a:p>
          <a:p>
            <a:pPr lvl="0" rtl="0">
              <a:spcBef>
                <a:spcPts val="0"/>
              </a:spcBef>
              <a:buNone/>
            </a:pPr>
            <a:r>
              <a:rPr lang="zh-CN" sz="1150">
                <a:solidFill>
                  <a:schemeClr val="dk2"/>
                </a:solidFill>
                <a:highlight>
                  <a:srgbClr val="FFFFFF"/>
                </a:highlight>
                <a:latin typeface="Georgia"/>
                <a:ea typeface="Georgia"/>
                <a:cs typeface="Georgia"/>
                <a:sym typeface="Georgia"/>
              </a:rPr>
              <a:t>We need to find the difference between these two images and we need to get the vector to minimize the difference</a:t>
            </a:r>
          </a:p>
          <a:p>
            <a:pPr lvl="0" rtl="0">
              <a:spcBef>
                <a:spcPts val="0"/>
              </a:spcBef>
              <a:buNone/>
            </a:pPr>
            <a:r>
              <a:rPr lang="zh-CN" sz="1150">
                <a:solidFill>
                  <a:schemeClr val="dk2"/>
                </a:solidFill>
                <a:highlight>
                  <a:srgbClr val="FFFFFF"/>
                </a:highlight>
                <a:latin typeface="Georgia"/>
                <a:ea typeface="Georgia"/>
                <a:cs typeface="Georgia"/>
                <a:sym typeface="Georgia"/>
              </a:rPr>
              <a:t>However, we are more interenested in an other methods,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zh-CN" sz="1200">
                <a:solidFill>
                  <a:schemeClr val="accent1"/>
                </a:solidFill>
                <a:highlight>
                  <a:srgbClr val="FFFFFF"/>
                </a:highlight>
                <a:latin typeface="Georgia"/>
                <a:ea typeface="Georgia"/>
                <a:cs typeface="Georgia"/>
                <a:sym typeface="Georgia"/>
              </a:rPr>
              <a:t>The Gunnar-Farneback algorithm was developed to produce dense Optical Flow technique results (that is, on a dense grid of points). The first step is to approximate each neighborhood of both frames by quadratic polynomials. Afterwards, considering these quadratic polynomials, a new signal is constructed by a global displacement. Finally, this global displacement is calculated by equating the coefficients in the quadratic polynomials' area.</a:t>
            </a:r>
          </a:p>
          <a:p>
            <a:pPr lvl="0">
              <a:spcBef>
                <a:spcPts val="0"/>
              </a:spcBef>
              <a:buNone/>
            </a:pPr>
            <a:r>
              <a:rPr lang="zh-CN" sz="1200">
                <a:solidFill>
                  <a:schemeClr val="accent1"/>
                </a:solidFill>
                <a:highlight>
                  <a:srgbClr val="FFFFFF"/>
                </a:highlight>
                <a:latin typeface="Georgia"/>
                <a:ea typeface="Georgia"/>
                <a:cs typeface="Georgia"/>
                <a:sym typeface="Georgia"/>
              </a:rPr>
              <a:t>About why we are interested in this method, lets see two demos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zh-CN"/>
              <a:t>we used that on the real time video capture. first we used the g filter to smooth every frame of the video, which can make the vector of the flows more optimal</a:t>
            </a:r>
          </a:p>
          <a:p>
            <a:pPr lvl="0" rtl="0">
              <a:spcBef>
                <a:spcPts val="0"/>
              </a:spcBef>
              <a:buNone/>
            </a:pPr>
            <a:r>
              <a:rPr lang="zh-CN"/>
              <a:t>then we use the gf algorithm from opencv to get the flow vectors, but only kept the vectors which higher than the threshold. then we can seperate the object from the bg.</a:t>
            </a:r>
          </a:p>
          <a:p>
            <a:pPr lvl="0" rtl="0">
              <a:spcBef>
                <a:spcPts val="0"/>
              </a:spcBef>
              <a:buNone/>
            </a:pPr>
            <a:r>
              <a:t/>
            </a:r>
            <a:endParaRPr/>
          </a:p>
          <a:p>
            <a:pPr lvl="0" rtl="0">
              <a:spcBef>
                <a:spcPts val="0"/>
              </a:spcBef>
              <a:buNone/>
            </a:pPr>
            <a:r>
              <a:rPr lang="zh-CN"/>
              <a:t>then the second demo is based on the first one. </a:t>
            </a:r>
          </a:p>
          <a:p>
            <a:pPr lvl="0" rtl="0">
              <a:spcBef>
                <a:spcPts val="0"/>
              </a:spcBef>
              <a:buNone/>
            </a:pPr>
            <a:r>
              <a:rPr lang="zh-CN"/>
              <a:t> </a:t>
            </a:r>
          </a:p>
          <a:p>
            <a:pPr lvl="0" rtl="0">
              <a:spcBef>
                <a:spcPts val="0"/>
              </a:spcBef>
              <a:buNone/>
            </a:pPr>
            <a:r>
              <a:rPr lang="zh-CN"/>
              <a:t>turn the static bg into black and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485875" y="264475"/>
            <a:ext cx="8183700" cy="1473600"/>
          </a:xfrm>
          <a:prstGeom prst="rect">
            <a:avLst/>
          </a:prstGeom>
        </p:spPr>
        <p:txBody>
          <a:bodyPr anchorCtr="0" anchor="b"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2" name="Shape 12"/>
          <p:cNvSpPr txBox="1"/>
          <p:nvPr>
            <p:ph idx="1" type="subTitle"/>
          </p:nvPr>
        </p:nvSpPr>
        <p:spPr>
          <a:xfrm>
            <a:off x="485875" y="1738075"/>
            <a:ext cx="8183700" cy="861000"/>
          </a:xfrm>
          <a:prstGeom prst="rect">
            <a:avLst/>
          </a:prstGeom>
        </p:spPr>
        <p:txBody>
          <a:bodyPr anchorCtr="0" anchor="t" bIns="91425" lIns="91425" rIns="91425" tIns="91425"/>
          <a:lstStyle>
            <a:lvl1pPr lvl="0">
              <a:lnSpc>
                <a:spcPct val="100000"/>
              </a:lnSpc>
              <a:spcBef>
                <a:spcPts val="0"/>
              </a:spcBef>
              <a:spcAft>
                <a:spcPts val="0"/>
              </a:spcAft>
              <a:buSzPct val="100000"/>
              <a:buNone/>
              <a:defRPr sz="2400"/>
            </a:lvl1pPr>
            <a:lvl2pPr lvl="1">
              <a:lnSpc>
                <a:spcPct val="100000"/>
              </a:lnSpc>
              <a:spcBef>
                <a:spcPts val="0"/>
              </a:spcBef>
              <a:spcAft>
                <a:spcPts val="0"/>
              </a:spcAft>
              <a:buSzPct val="100000"/>
              <a:buNone/>
              <a:defRPr sz="2400"/>
            </a:lvl2pPr>
            <a:lvl3pPr lvl="2">
              <a:lnSpc>
                <a:spcPct val="100000"/>
              </a:lnSpc>
              <a:spcBef>
                <a:spcPts val="0"/>
              </a:spcBef>
              <a:spcAft>
                <a:spcPts val="0"/>
              </a:spcAft>
              <a:buSzPct val="100000"/>
              <a:buNone/>
              <a:defRPr sz="2400"/>
            </a:lvl3pPr>
            <a:lvl4pPr lvl="3">
              <a:lnSpc>
                <a:spcPct val="100000"/>
              </a:lnSpc>
              <a:spcBef>
                <a:spcPts val="0"/>
              </a:spcBef>
              <a:spcAft>
                <a:spcPts val="0"/>
              </a:spcAft>
              <a:buSzPct val="100000"/>
              <a:buNone/>
              <a:defRPr sz="2400"/>
            </a:lvl4pPr>
            <a:lvl5pPr lvl="4">
              <a:lnSpc>
                <a:spcPct val="100000"/>
              </a:lnSpc>
              <a:spcBef>
                <a:spcPts val="0"/>
              </a:spcBef>
              <a:spcAft>
                <a:spcPts val="0"/>
              </a:spcAft>
              <a:buSzPct val="100000"/>
              <a:buNone/>
              <a:defRPr sz="2400"/>
            </a:lvl5pPr>
            <a:lvl6pPr lvl="5">
              <a:lnSpc>
                <a:spcPct val="100000"/>
              </a:lnSpc>
              <a:spcBef>
                <a:spcPts val="0"/>
              </a:spcBef>
              <a:spcAft>
                <a:spcPts val="0"/>
              </a:spcAft>
              <a:buSzPct val="100000"/>
              <a:buNone/>
              <a:defRPr sz="2400"/>
            </a:lvl6pPr>
            <a:lvl7pPr lvl="6">
              <a:lnSpc>
                <a:spcPct val="100000"/>
              </a:lnSpc>
              <a:spcBef>
                <a:spcPts val="0"/>
              </a:spcBef>
              <a:spcAft>
                <a:spcPts val="0"/>
              </a:spcAft>
              <a:buSzPct val="100000"/>
              <a:buNone/>
              <a:defRPr sz="2400"/>
            </a:lvl7pPr>
            <a:lvl8pPr lvl="7">
              <a:lnSpc>
                <a:spcPct val="100000"/>
              </a:lnSpc>
              <a:spcBef>
                <a:spcPts val="0"/>
              </a:spcBef>
              <a:spcAft>
                <a:spcPts val="0"/>
              </a:spcAft>
              <a:buSzPct val="100000"/>
              <a:buNone/>
              <a:defRPr sz="2400"/>
            </a:lvl8pPr>
            <a:lvl9pPr lvl="8">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7" name="Shape 47"/>
        <p:cNvGrpSpPr/>
        <p:nvPr/>
      </p:nvGrpSpPr>
      <p:grpSpPr>
        <a:xfrm>
          <a:off x="0" y="0"/>
          <a:ext cx="0" cy="0"/>
          <a:chOff x="0" y="0"/>
          <a:chExt cx="0" cy="0"/>
        </a:xfrm>
      </p:grpSpPr>
      <p:sp>
        <p:nvSpPr>
          <p:cNvPr id="48" name="Shape 48"/>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49" name="Shape 49"/>
          <p:cNvSpPr txBox="1"/>
          <p:nvPr>
            <p:ph type="title"/>
          </p:nvPr>
        </p:nvSpPr>
        <p:spPr>
          <a:xfrm>
            <a:off x="311700" y="743000"/>
            <a:ext cx="8520599" cy="2006399"/>
          </a:xfrm>
          <a:prstGeom prst="rect">
            <a:avLst/>
          </a:prstGeom>
        </p:spPr>
        <p:txBody>
          <a:bodyPr anchorCtr="0" anchor="b" bIns="91425" lIns="91425" rIns="91425" tIns="91425"/>
          <a:lstStyle>
            <a:lvl1pPr lvl="0" algn="ctr">
              <a:spcBef>
                <a:spcPts val="0"/>
              </a:spcBef>
              <a:buSzPct val="100000"/>
              <a:buFont typeface="Source Sans Pro"/>
              <a:defRPr sz="12000">
                <a:latin typeface="Source Sans Pro"/>
                <a:ea typeface="Source Sans Pro"/>
                <a:cs typeface="Source Sans Pro"/>
                <a:sym typeface="Source Sans Pro"/>
              </a:defRPr>
            </a:lvl1pPr>
            <a:lvl2pPr lvl="1" algn="ctr">
              <a:spcBef>
                <a:spcPts val="0"/>
              </a:spcBef>
              <a:buSzPct val="100000"/>
              <a:buFont typeface="Source Sans Pro"/>
              <a:defRPr sz="12000">
                <a:latin typeface="Source Sans Pro"/>
                <a:ea typeface="Source Sans Pro"/>
                <a:cs typeface="Source Sans Pro"/>
                <a:sym typeface="Source Sans Pro"/>
              </a:defRPr>
            </a:lvl2pPr>
            <a:lvl3pPr lvl="2" algn="ctr">
              <a:spcBef>
                <a:spcPts val="0"/>
              </a:spcBef>
              <a:buSzPct val="100000"/>
              <a:buFont typeface="Source Sans Pro"/>
              <a:defRPr sz="12000">
                <a:latin typeface="Source Sans Pro"/>
                <a:ea typeface="Source Sans Pro"/>
                <a:cs typeface="Source Sans Pro"/>
                <a:sym typeface="Source Sans Pro"/>
              </a:defRPr>
            </a:lvl3pPr>
            <a:lvl4pPr lvl="3" algn="ctr">
              <a:spcBef>
                <a:spcPts val="0"/>
              </a:spcBef>
              <a:buSzPct val="100000"/>
              <a:buFont typeface="Source Sans Pro"/>
              <a:defRPr sz="12000">
                <a:latin typeface="Source Sans Pro"/>
                <a:ea typeface="Source Sans Pro"/>
                <a:cs typeface="Source Sans Pro"/>
                <a:sym typeface="Source Sans Pro"/>
              </a:defRPr>
            </a:lvl4pPr>
            <a:lvl5pPr lvl="4" algn="ctr">
              <a:spcBef>
                <a:spcPts val="0"/>
              </a:spcBef>
              <a:buSzPct val="100000"/>
              <a:buFont typeface="Source Sans Pro"/>
              <a:defRPr sz="12000">
                <a:latin typeface="Source Sans Pro"/>
                <a:ea typeface="Source Sans Pro"/>
                <a:cs typeface="Source Sans Pro"/>
                <a:sym typeface="Source Sans Pro"/>
              </a:defRPr>
            </a:lvl5pPr>
            <a:lvl6pPr lvl="5" algn="ctr">
              <a:spcBef>
                <a:spcPts val="0"/>
              </a:spcBef>
              <a:buSzPct val="100000"/>
              <a:buFont typeface="Source Sans Pro"/>
              <a:defRPr sz="12000">
                <a:latin typeface="Source Sans Pro"/>
                <a:ea typeface="Source Sans Pro"/>
                <a:cs typeface="Source Sans Pro"/>
                <a:sym typeface="Source Sans Pro"/>
              </a:defRPr>
            </a:lvl6pPr>
            <a:lvl7pPr lvl="6" algn="ctr">
              <a:spcBef>
                <a:spcPts val="0"/>
              </a:spcBef>
              <a:buSzPct val="100000"/>
              <a:buFont typeface="Source Sans Pro"/>
              <a:defRPr sz="12000">
                <a:latin typeface="Source Sans Pro"/>
                <a:ea typeface="Source Sans Pro"/>
                <a:cs typeface="Source Sans Pro"/>
                <a:sym typeface="Source Sans Pro"/>
              </a:defRPr>
            </a:lvl7pPr>
            <a:lvl8pPr lvl="7" algn="ctr">
              <a:spcBef>
                <a:spcPts val="0"/>
              </a:spcBef>
              <a:buSzPct val="100000"/>
              <a:buFont typeface="Source Sans Pro"/>
              <a:defRPr sz="12000">
                <a:latin typeface="Source Sans Pro"/>
                <a:ea typeface="Source Sans Pro"/>
                <a:cs typeface="Source Sans Pro"/>
                <a:sym typeface="Source Sans Pro"/>
              </a:defRPr>
            </a:lvl8pPr>
            <a:lvl9pPr lvl="8" algn="ctr">
              <a:spcBef>
                <a:spcPts val="0"/>
              </a:spcBef>
              <a:buSzPct val="100000"/>
              <a:buFont typeface="Source Sans Pro"/>
              <a:defRPr sz="12000">
                <a:latin typeface="Source Sans Pro"/>
                <a:ea typeface="Source Sans Pro"/>
                <a:cs typeface="Source Sans Pro"/>
                <a:sym typeface="Source Sans Pro"/>
              </a:defRPr>
            </a:lvl9pPr>
          </a:lstStyle>
          <a:p/>
        </p:txBody>
      </p:sp>
      <p:sp>
        <p:nvSpPr>
          <p:cNvPr id="50" name="Shape 50"/>
          <p:cNvSpPr txBox="1"/>
          <p:nvPr>
            <p:ph idx="1" type="body"/>
          </p:nvPr>
        </p:nvSpPr>
        <p:spPr>
          <a:xfrm>
            <a:off x="311700" y="2845181"/>
            <a:ext cx="8520599" cy="1300800"/>
          </a:xfrm>
          <a:prstGeom prst="rect">
            <a:avLst/>
          </a:prstGeom>
        </p:spPr>
        <p:txBody>
          <a:bodyPr anchorCtr="0" anchor="t" bIns="91425" lIns="91425" rIns="91425"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51" name="Shape 51"/>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4" name="Shape 14"/>
        <p:cNvGrpSpPr/>
        <p:nvPr/>
      </p:nvGrpSpPr>
      <p:grpSpPr>
        <a:xfrm>
          <a:off x="0" y="0"/>
          <a:ext cx="0" cy="0"/>
          <a:chOff x="0" y="0"/>
          <a:chExt cx="0" cy="0"/>
        </a:xfrm>
      </p:grpSpPr>
      <p:sp>
        <p:nvSpPr>
          <p:cNvPr id="15" name="Shape 15"/>
          <p:cNvSpPr/>
          <p:nvPr/>
        </p:nvSpPr>
        <p:spPr>
          <a:xfrm>
            <a:off x="80700" y="2651100"/>
            <a:ext cx="8982599" cy="24117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title"/>
          </p:nvPr>
        </p:nvSpPr>
        <p:spPr>
          <a:xfrm>
            <a:off x="485875" y="1714500"/>
            <a:ext cx="8183700" cy="785700"/>
          </a:xfrm>
          <a:prstGeom prst="rect">
            <a:avLst/>
          </a:prstGeom>
        </p:spPr>
        <p:txBody>
          <a:bodyPr anchorCtr="0" anchor="b" bIns="91425" lIns="91425" rIns="91425"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7" name="Shape 1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599" cy="623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2"/>
        </a:solidFill>
      </p:bgPr>
    </p:bg>
    <p:spTree>
      <p:nvGrpSpPr>
        <p:cNvPr id="34" name="Shape 34"/>
        <p:cNvGrpSpPr/>
        <p:nvPr/>
      </p:nvGrpSpPr>
      <p:grpSpPr>
        <a:xfrm>
          <a:off x="0" y="0"/>
          <a:ext cx="0" cy="0"/>
          <a:chOff x="0" y="0"/>
          <a:chExt cx="0" cy="0"/>
        </a:xfrm>
      </p:grpSpPr>
      <p:sp>
        <p:nvSpPr>
          <p:cNvPr id="35" name="Shape 35"/>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6" name="Shape 3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636800" y="80700"/>
            <a:ext cx="4426499" cy="49820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cxnSp>
        <p:nvCxnSpPr>
          <p:cNvPr id="39" name="Shape 39"/>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0" name="Shape 40"/>
          <p:cNvSpPr txBox="1"/>
          <p:nvPr>
            <p:ph type="title"/>
          </p:nvPr>
        </p:nvSpPr>
        <p:spPr>
          <a:xfrm>
            <a:off x="265500" y="1181700"/>
            <a:ext cx="4045199" cy="15336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1" name="Shape 41"/>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2" name="Shape 42"/>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3" name="Shape 4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4" name="Shape 44"/>
        <p:cNvGrpSpPr/>
        <p:nvPr/>
      </p:nvGrpSpPr>
      <p:grpSpPr>
        <a:xfrm>
          <a:off x="0" y="0"/>
          <a:ext cx="0" cy="0"/>
          <a:chOff x="0" y="0"/>
          <a:chExt cx="0" cy="0"/>
        </a:xfrm>
      </p:grpSpPr>
      <p:sp>
        <p:nvSpPr>
          <p:cNvPr id="45" name="Shape 45"/>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SzPct val="100000"/>
              <a:buNone/>
              <a:defRPr sz="2100"/>
            </a:lvl1pPr>
          </a:lstStyle>
          <a:p/>
        </p:txBody>
      </p:sp>
      <p:sp>
        <p:nvSpPr>
          <p:cNvPr id="46" name="Shape 46"/>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zh-C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623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Source Sans Pro"/>
              <a:defRPr sz="1800">
                <a:solidFill>
                  <a:schemeClr val="lt2"/>
                </a:solidFill>
                <a:latin typeface="Source Sans Pro"/>
                <a:ea typeface="Source Sans Pro"/>
                <a:cs typeface="Source Sans Pro"/>
                <a:sym typeface="Source Sans Pro"/>
              </a:defRPr>
            </a:lvl1pPr>
            <a:lvl2pPr lvl="1">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2pPr>
            <a:lvl3pPr lvl="2">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3pPr>
            <a:lvl4pPr lvl="3">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4pPr>
            <a:lvl5pPr lvl="4">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5pPr>
            <a:lvl6pPr lvl="5">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6pPr>
            <a:lvl7pPr lvl="6">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7pPr>
            <a:lvl8pPr lvl="7">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8pPr>
            <a:lvl9pPr lvl="8">
              <a:lnSpc>
                <a:spcPct val="115000"/>
              </a:lnSpc>
              <a:spcBef>
                <a:spcPts val="0"/>
              </a:spcBef>
              <a:spcAft>
                <a:spcPts val="1600"/>
              </a:spcAft>
              <a:buClr>
                <a:schemeClr val="lt2"/>
              </a:buClr>
              <a:buFont typeface="Source Sans Pro"/>
              <a:defRPr>
                <a:solidFill>
                  <a:schemeClr val="lt2"/>
                </a:solidFill>
                <a:latin typeface="Source Sans Pro"/>
                <a:ea typeface="Source Sans Pro"/>
                <a:cs typeface="Source Sans Pro"/>
                <a:sym typeface="Source Sans Pro"/>
              </a:defRPr>
            </a:lvl9pPr>
          </a:lstStyle>
          <a:p/>
        </p:txBody>
      </p:sp>
      <p:sp>
        <p:nvSpPr>
          <p:cNvPr id="8" name="Shape 8"/>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zh-CN" sz="1000">
                <a:solidFill>
                  <a:schemeClr val="lt2"/>
                </a:solidFill>
                <a:latin typeface="Source Sans Pro"/>
                <a:ea typeface="Source Sans Pro"/>
                <a:cs typeface="Source Sans Pro"/>
                <a:sym typeface="Source Sans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0.png"/><Relationship Id="rId5" Type="http://schemas.openxmlformats.org/officeDocument/2006/relationships/image" Target="../media/image26.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8.png"/><Relationship Id="rId4" Type="http://schemas.openxmlformats.org/officeDocument/2006/relationships/image" Target="../media/image33.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comments" Target="../comments/commen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0.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6.png"/><Relationship Id="rId4" Type="http://schemas.openxmlformats.org/officeDocument/2006/relationships/image" Target="../media/image05.png"/><Relationship Id="rId5" Type="http://schemas.openxmlformats.org/officeDocument/2006/relationships/image" Target="../media/image03.png"/><Relationship Id="rId6"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7.png"/><Relationship Id="rId4" Type="http://schemas.openxmlformats.org/officeDocument/2006/relationships/image" Target="../media/image08.png"/><Relationship Id="rId5" Type="http://schemas.openxmlformats.org/officeDocument/2006/relationships/image" Target="../media/image09.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311700" y="326775"/>
            <a:ext cx="8520599" cy="2006399"/>
          </a:xfrm>
          <a:prstGeom prst="rect">
            <a:avLst/>
          </a:prstGeom>
        </p:spPr>
        <p:txBody>
          <a:bodyPr anchorCtr="0" anchor="b" bIns="91425" lIns="91425" rIns="91425" tIns="91425">
            <a:noAutofit/>
          </a:bodyPr>
          <a:lstStyle/>
          <a:p>
            <a:pPr lvl="0">
              <a:spcBef>
                <a:spcPts val="0"/>
              </a:spcBef>
              <a:buNone/>
            </a:pPr>
            <a:r>
              <a:rPr lang="zh-CN" sz="8000"/>
              <a:t>Optical Flow</a:t>
            </a:r>
          </a:p>
        </p:txBody>
      </p:sp>
      <p:sp>
        <p:nvSpPr>
          <p:cNvPr id="59" name="Shape 59"/>
          <p:cNvSpPr txBox="1"/>
          <p:nvPr>
            <p:ph idx="1" type="body"/>
          </p:nvPr>
        </p:nvSpPr>
        <p:spPr>
          <a:xfrm>
            <a:off x="311700" y="2908256"/>
            <a:ext cx="8520599" cy="1300800"/>
          </a:xfrm>
          <a:prstGeom prst="rect">
            <a:avLst/>
          </a:prstGeom>
        </p:spPr>
        <p:txBody>
          <a:bodyPr anchorCtr="0" anchor="t" bIns="91425" lIns="91425" rIns="91425" tIns="91425">
            <a:noAutofit/>
          </a:bodyPr>
          <a:lstStyle/>
          <a:p>
            <a:pPr lvl="0">
              <a:spcBef>
                <a:spcPts val="0"/>
              </a:spcBef>
              <a:buNone/>
            </a:pPr>
            <a:r>
              <a:rPr lang="zh-CN"/>
              <a:t>Chao Duan,  Xuan Yang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88275" y="293675"/>
            <a:ext cx="8520599" cy="715199"/>
          </a:xfrm>
          <a:prstGeom prst="rect">
            <a:avLst/>
          </a:prstGeom>
        </p:spPr>
        <p:txBody>
          <a:bodyPr anchorCtr="0" anchor="t" bIns="91425" lIns="91425" rIns="91425" tIns="91425">
            <a:noAutofit/>
          </a:bodyPr>
          <a:lstStyle/>
          <a:p>
            <a:pPr lvl="0" rtl="0">
              <a:spcBef>
                <a:spcPts val="0"/>
              </a:spcBef>
              <a:buNone/>
            </a:pPr>
            <a:r>
              <a:rPr lang="zh-CN"/>
              <a:t>Belive me I am flying!</a:t>
            </a:r>
          </a:p>
        </p:txBody>
      </p:sp>
      <p:pic>
        <p:nvPicPr>
          <p:cNvPr id="133" name="Shape 133"/>
          <p:cNvPicPr preferRelativeResize="0"/>
          <p:nvPr/>
        </p:nvPicPr>
        <p:blipFill>
          <a:blip r:embed="rId3">
            <a:alphaModFix/>
          </a:blip>
          <a:stretch>
            <a:fillRect/>
          </a:stretch>
        </p:blipFill>
        <p:spPr>
          <a:xfrm>
            <a:off x="5334600" y="881800"/>
            <a:ext cx="3809400" cy="3721250"/>
          </a:xfrm>
          <a:prstGeom prst="rect">
            <a:avLst/>
          </a:prstGeom>
          <a:noFill/>
          <a:ln>
            <a:noFill/>
          </a:ln>
        </p:spPr>
      </p:pic>
      <p:pic>
        <p:nvPicPr>
          <p:cNvPr id="134" name="Shape 134"/>
          <p:cNvPicPr preferRelativeResize="0"/>
          <p:nvPr/>
        </p:nvPicPr>
        <p:blipFill>
          <a:blip r:embed="rId4">
            <a:alphaModFix/>
          </a:blip>
          <a:stretch>
            <a:fillRect/>
          </a:stretch>
        </p:blipFill>
        <p:spPr>
          <a:xfrm>
            <a:off x="2018500" y="2783200"/>
            <a:ext cx="3543300" cy="1857375"/>
          </a:xfrm>
          <a:prstGeom prst="rect">
            <a:avLst/>
          </a:prstGeom>
          <a:noFill/>
          <a:ln>
            <a:noFill/>
          </a:ln>
        </p:spPr>
      </p:pic>
      <p:pic>
        <p:nvPicPr>
          <p:cNvPr id="135" name="Shape 135"/>
          <p:cNvPicPr preferRelativeResize="0"/>
          <p:nvPr/>
        </p:nvPicPr>
        <p:blipFill>
          <a:blip r:embed="rId5">
            <a:alphaModFix/>
          </a:blip>
          <a:stretch>
            <a:fillRect/>
          </a:stretch>
        </p:blipFill>
        <p:spPr>
          <a:xfrm>
            <a:off x="295150" y="925812"/>
            <a:ext cx="3543300" cy="1857375"/>
          </a:xfrm>
          <a:prstGeom prst="rect">
            <a:avLst/>
          </a:prstGeom>
          <a:noFill/>
          <a:ln>
            <a:noFill/>
          </a:ln>
        </p:spPr>
      </p:pic>
      <p:pic>
        <p:nvPicPr>
          <p:cNvPr id="136" name="Shape 136"/>
          <p:cNvPicPr preferRelativeResize="0"/>
          <p:nvPr/>
        </p:nvPicPr>
        <p:blipFill>
          <a:blip r:embed="rId6">
            <a:alphaModFix/>
          </a:blip>
          <a:stretch>
            <a:fillRect/>
          </a:stretch>
        </p:blipFill>
        <p:spPr>
          <a:xfrm>
            <a:off x="295137" y="2783187"/>
            <a:ext cx="1876425" cy="18573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pic>
        <p:nvPicPr>
          <p:cNvPr id="141" name="Shape 141"/>
          <p:cNvPicPr preferRelativeResize="0"/>
          <p:nvPr/>
        </p:nvPicPr>
        <p:blipFill>
          <a:blip r:embed="rId3">
            <a:alphaModFix/>
          </a:blip>
          <a:stretch>
            <a:fillRect/>
          </a:stretch>
        </p:blipFill>
        <p:spPr>
          <a:xfrm>
            <a:off x="488275" y="2181667"/>
            <a:ext cx="2914300" cy="2846882"/>
          </a:xfrm>
          <a:prstGeom prst="rect">
            <a:avLst/>
          </a:prstGeom>
          <a:noFill/>
          <a:ln>
            <a:noFill/>
          </a:ln>
        </p:spPr>
      </p:pic>
      <p:sp>
        <p:nvSpPr>
          <p:cNvPr id="142" name="Shape 142"/>
          <p:cNvSpPr txBox="1"/>
          <p:nvPr>
            <p:ph type="title"/>
          </p:nvPr>
        </p:nvSpPr>
        <p:spPr>
          <a:xfrm>
            <a:off x="488275" y="293675"/>
            <a:ext cx="8520599" cy="715199"/>
          </a:xfrm>
          <a:prstGeom prst="rect">
            <a:avLst/>
          </a:prstGeom>
        </p:spPr>
        <p:txBody>
          <a:bodyPr anchorCtr="0" anchor="t" bIns="91425" lIns="91425" rIns="91425" tIns="91425">
            <a:noAutofit/>
          </a:bodyPr>
          <a:lstStyle/>
          <a:p>
            <a:pPr lvl="0">
              <a:spcBef>
                <a:spcPts val="0"/>
              </a:spcBef>
              <a:buNone/>
            </a:pPr>
            <a:r>
              <a:rPr lang="zh-CN"/>
              <a:t>Comparison</a:t>
            </a:r>
          </a:p>
        </p:txBody>
      </p:sp>
      <p:pic>
        <p:nvPicPr>
          <p:cNvPr id="143" name="Shape 143"/>
          <p:cNvPicPr preferRelativeResize="0"/>
          <p:nvPr/>
        </p:nvPicPr>
        <p:blipFill>
          <a:blip r:embed="rId4">
            <a:alphaModFix/>
          </a:blip>
          <a:stretch>
            <a:fillRect/>
          </a:stretch>
        </p:blipFill>
        <p:spPr>
          <a:xfrm>
            <a:off x="3177173" y="2181700"/>
            <a:ext cx="2914300" cy="2846850"/>
          </a:xfrm>
          <a:prstGeom prst="rect">
            <a:avLst/>
          </a:prstGeom>
          <a:noFill/>
          <a:ln>
            <a:noFill/>
          </a:ln>
        </p:spPr>
      </p:pic>
      <p:pic>
        <p:nvPicPr>
          <p:cNvPr id="144" name="Shape 144"/>
          <p:cNvPicPr preferRelativeResize="0"/>
          <p:nvPr/>
        </p:nvPicPr>
        <p:blipFill>
          <a:blip r:embed="rId5">
            <a:alphaModFix/>
          </a:blip>
          <a:stretch>
            <a:fillRect/>
          </a:stretch>
        </p:blipFill>
        <p:spPr>
          <a:xfrm>
            <a:off x="5905875" y="2119066"/>
            <a:ext cx="2978375" cy="2909482"/>
          </a:xfrm>
          <a:prstGeom prst="rect">
            <a:avLst/>
          </a:prstGeom>
          <a:noFill/>
          <a:ln>
            <a:noFill/>
          </a:ln>
        </p:spPr>
      </p:pic>
      <p:pic>
        <p:nvPicPr>
          <p:cNvPr id="145" name="Shape 145"/>
          <p:cNvPicPr preferRelativeResize="0"/>
          <p:nvPr/>
        </p:nvPicPr>
        <p:blipFill>
          <a:blip r:embed="rId6">
            <a:alphaModFix/>
          </a:blip>
          <a:stretch>
            <a:fillRect/>
          </a:stretch>
        </p:blipFill>
        <p:spPr>
          <a:xfrm>
            <a:off x="5769375" y="939562"/>
            <a:ext cx="1943100" cy="1857375"/>
          </a:xfrm>
          <a:prstGeom prst="rect">
            <a:avLst/>
          </a:prstGeom>
          <a:noFill/>
          <a:ln>
            <a:noFill/>
          </a:ln>
        </p:spPr>
      </p:pic>
      <p:pic>
        <p:nvPicPr>
          <p:cNvPr id="146" name="Shape 146"/>
          <p:cNvPicPr preferRelativeResize="0"/>
          <p:nvPr/>
        </p:nvPicPr>
        <p:blipFill>
          <a:blip r:embed="rId7">
            <a:alphaModFix/>
          </a:blip>
          <a:stretch>
            <a:fillRect/>
          </a:stretch>
        </p:blipFill>
        <p:spPr>
          <a:xfrm>
            <a:off x="327462" y="939562"/>
            <a:ext cx="1800225" cy="1857375"/>
          </a:xfrm>
          <a:prstGeom prst="rect">
            <a:avLst/>
          </a:prstGeom>
          <a:noFill/>
          <a:ln>
            <a:noFill/>
          </a:ln>
        </p:spPr>
      </p:pic>
      <p:pic>
        <p:nvPicPr>
          <p:cNvPr id="147" name="Shape 147"/>
          <p:cNvPicPr preferRelativeResize="0"/>
          <p:nvPr/>
        </p:nvPicPr>
        <p:blipFill>
          <a:blip r:embed="rId8">
            <a:alphaModFix/>
          </a:blip>
          <a:stretch>
            <a:fillRect/>
          </a:stretch>
        </p:blipFill>
        <p:spPr>
          <a:xfrm>
            <a:off x="3052512" y="939562"/>
            <a:ext cx="1876425" cy="18573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85875" y="1714500"/>
            <a:ext cx="8183700" cy="785700"/>
          </a:xfrm>
          <a:prstGeom prst="rect">
            <a:avLst/>
          </a:prstGeom>
        </p:spPr>
        <p:txBody>
          <a:bodyPr anchorCtr="0" anchor="b" bIns="91425" lIns="91425" rIns="91425" tIns="91425">
            <a:noAutofit/>
          </a:bodyPr>
          <a:lstStyle/>
          <a:p>
            <a:pPr lvl="0" rtl="0">
              <a:spcBef>
                <a:spcPts val="0"/>
              </a:spcBef>
              <a:buNone/>
            </a:pPr>
            <a:r>
              <a:rPr lang="zh-CN"/>
              <a:t>Differencial-based </a:t>
            </a:r>
          </a:p>
        </p:txBody>
      </p:sp>
      <p:sp>
        <p:nvSpPr>
          <p:cNvPr id="153" name="Shape 153"/>
          <p:cNvSpPr txBox="1"/>
          <p:nvPr>
            <p:ph type="title"/>
          </p:nvPr>
        </p:nvSpPr>
        <p:spPr>
          <a:xfrm>
            <a:off x="2593200" y="2673525"/>
            <a:ext cx="8183700" cy="785700"/>
          </a:xfrm>
          <a:prstGeom prst="rect">
            <a:avLst/>
          </a:prstGeom>
        </p:spPr>
        <p:txBody>
          <a:bodyPr anchorCtr="0" anchor="b" bIns="91425" lIns="91425" rIns="91425" tIns="91425">
            <a:noAutofit/>
          </a:bodyPr>
          <a:lstStyle/>
          <a:p>
            <a:pPr lvl="0" rtl="0">
              <a:spcBef>
                <a:spcPts val="0"/>
              </a:spcBef>
              <a:buNone/>
            </a:pPr>
            <a:r>
              <a:rPr lang="zh-CN">
                <a:solidFill>
                  <a:schemeClr val="lt1"/>
                </a:solidFill>
              </a:rPr>
              <a:t>&amp; Dense optical flow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599" cy="623400"/>
          </a:xfrm>
          <a:prstGeom prst="rect">
            <a:avLst/>
          </a:prstGeom>
        </p:spPr>
        <p:txBody>
          <a:bodyPr anchorCtr="0" anchor="t" bIns="91425" lIns="91425" rIns="91425" tIns="91425">
            <a:noAutofit/>
          </a:bodyPr>
          <a:lstStyle/>
          <a:p>
            <a:pPr indent="0" lvl="0" marL="0" marR="0" rtl="0" algn="l">
              <a:lnSpc>
                <a:spcPct val="100000"/>
              </a:lnSpc>
              <a:spcBef>
                <a:spcPts val="0"/>
              </a:spcBef>
              <a:spcAft>
                <a:spcPts val="0"/>
              </a:spcAft>
              <a:buNone/>
            </a:pPr>
            <a:r>
              <a:rPr lang="zh-CN"/>
              <a:t>Differencial-based Derive</a:t>
            </a:r>
          </a:p>
        </p:txBody>
      </p:sp>
      <p:sp>
        <p:nvSpPr>
          <p:cNvPr id="159" name="Shape 159"/>
          <p:cNvSpPr txBox="1"/>
          <p:nvPr/>
        </p:nvSpPr>
        <p:spPr>
          <a:xfrm>
            <a:off x="408000" y="978600"/>
            <a:ext cx="8424299" cy="691499"/>
          </a:xfrm>
          <a:prstGeom prst="rect">
            <a:avLst/>
          </a:prstGeom>
          <a:noFill/>
          <a:ln>
            <a:noFill/>
          </a:ln>
        </p:spPr>
        <p:txBody>
          <a:bodyPr anchorCtr="0" anchor="t" bIns="91425" lIns="91425" rIns="91425" tIns="91425">
            <a:noAutofit/>
          </a:bodyPr>
          <a:lstStyle/>
          <a:p>
            <a:pPr lvl="0" rtl="0">
              <a:spcBef>
                <a:spcPts val="0"/>
              </a:spcBef>
              <a:buNone/>
            </a:pPr>
            <a:r>
              <a:rPr b="1" lang="zh-CN" sz="1600"/>
              <a:t>Image brightness constancy[5]: </a:t>
            </a:r>
            <a:r>
              <a:rPr lang="zh-CN" sz="3600">
                <a:solidFill>
                  <a:schemeClr val="dk2"/>
                </a:solidFill>
                <a:latin typeface="Raleway"/>
                <a:ea typeface="Raleway"/>
                <a:cs typeface="Raleway"/>
                <a:sym typeface="Raleway"/>
              </a:rPr>
              <a:t>		 	 	 		</a:t>
            </a:r>
          </a:p>
          <a:p>
            <a:pPr indent="431800" lvl="0" rtl="0">
              <a:lnSpc>
                <a:spcPct val="115000"/>
              </a:lnSpc>
              <a:spcBef>
                <a:spcPts val="0"/>
              </a:spcBef>
              <a:buNone/>
            </a:pPr>
            <a:r>
              <a:t/>
            </a:r>
            <a:endParaRPr b="1" sz="1200">
              <a:solidFill>
                <a:schemeClr val="dk2"/>
              </a:solidFill>
              <a:latin typeface="Raleway"/>
              <a:ea typeface="Raleway"/>
              <a:cs typeface="Raleway"/>
              <a:sym typeface="Raleway"/>
            </a:endParaRPr>
          </a:p>
          <a:p>
            <a:pPr indent="431800" lvl="0" rtl="0">
              <a:lnSpc>
                <a:spcPct val="115000"/>
              </a:lnSpc>
              <a:spcBef>
                <a:spcPts val="0"/>
              </a:spcBef>
              <a:buNone/>
            </a:pPr>
            <a:r>
              <a:rPr b="1" lang="zh-CN" sz="1200">
                <a:solidFill>
                  <a:schemeClr val="dk2"/>
                </a:solidFill>
                <a:latin typeface="Raleway"/>
                <a:ea typeface="Raleway"/>
                <a:cs typeface="Raleway"/>
                <a:sym typeface="Raleway"/>
              </a:rPr>
              <a:t>from a short interval t1 to t2, while an object may change position, the reflectivity and illumination will remain constant. </a:t>
            </a:r>
          </a:p>
          <a:p>
            <a:pPr indent="431800" lvl="0" rtl="0">
              <a:lnSpc>
                <a:spcPct val="115000"/>
              </a:lnSpc>
              <a:spcBef>
                <a:spcPts val="0"/>
              </a:spcBef>
              <a:buNone/>
            </a:pPr>
            <a:r>
              <a:t/>
            </a:r>
            <a:endParaRPr sz="1200">
              <a:solidFill>
                <a:schemeClr val="dk2"/>
              </a:solidFill>
              <a:latin typeface="Raleway"/>
              <a:ea typeface="Raleway"/>
              <a:cs typeface="Raleway"/>
              <a:sym typeface="Raleway"/>
            </a:endParaRPr>
          </a:p>
          <a:p>
            <a:pPr indent="361950" lvl="0" rtl="0">
              <a:lnSpc>
                <a:spcPct val="115000"/>
              </a:lnSpc>
              <a:spcBef>
                <a:spcPts val="0"/>
              </a:spcBef>
              <a:buClr>
                <a:schemeClr val="dk2"/>
              </a:buClr>
              <a:buFont typeface="Arial"/>
              <a:buNone/>
            </a:pPr>
            <a:r>
              <a:t/>
            </a:r>
            <a:endParaRPr sz="1000">
              <a:solidFill>
                <a:schemeClr val="dk2"/>
              </a:solidFill>
              <a:latin typeface="Raleway"/>
              <a:ea typeface="Raleway"/>
              <a:cs typeface="Raleway"/>
              <a:sym typeface="Raleway"/>
            </a:endParaRPr>
          </a:p>
          <a:p>
            <a:pPr indent="361950" lvl="0" rtl="0">
              <a:lnSpc>
                <a:spcPct val="115000"/>
              </a:lnSpc>
              <a:spcBef>
                <a:spcPts val="0"/>
              </a:spcBef>
              <a:buClr>
                <a:schemeClr val="dk2"/>
              </a:buClr>
              <a:buSzPct val="30555"/>
              <a:buFont typeface="Arial"/>
              <a:buNone/>
            </a:pPr>
            <a:r>
              <a:rPr lang="zh-CN" sz="3600">
                <a:solidFill>
                  <a:schemeClr val="dk2"/>
                </a:solidFill>
                <a:latin typeface="Raleway"/>
                <a:ea typeface="Raleway"/>
                <a:cs typeface="Raleway"/>
                <a:sym typeface="Raleway"/>
              </a:rPr>
              <a:t>				</a:t>
            </a:r>
          </a:p>
          <a:p>
            <a:pPr indent="0" lvl="0" marL="0" rtl="0">
              <a:lnSpc>
                <a:spcPct val="115000"/>
              </a:lnSpc>
              <a:spcBef>
                <a:spcPts val="0"/>
              </a:spcBef>
              <a:buNone/>
            </a:pPr>
            <a:r>
              <a:t/>
            </a:r>
            <a:endParaRPr sz="3600">
              <a:solidFill>
                <a:schemeClr val="dk2"/>
              </a:solidFill>
              <a:latin typeface="Raleway"/>
              <a:ea typeface="Raleway"/>
              <a:cs typeface="Raleway"/>
              <a:sym typeface="Raleway"/>
            </a:endParaRPr>
          </a:p>
          <a:p>
            <a:pPr indent="-69850" lvl="0" marL="0" rtl="0">
              <a:lnSpc>
                <a:spcPct val="115000"/>
              </a:lnSpc>
              <a:spcBef>
                <a:spcPts val="0"/>
              </a:spcBef>
              <a:buClr>
                <a:schemeClr val="dk2"/>
              </a:buClr>
              <a:buSzPct val="30555"/>
              <a:buFont typeface="Arial"/>
              <a:buNone/>
            </a:pPr>
            <a:r>
              <a:rPr lang="zh-CN" sz="3600">
                <a:solidFill>
                  <a:schemeClr val="dk2"/>
                </a:solidFill>
                <a:latin typeface="Raleway"/>
                <a:ea typeface="Raleway"/>
                <a:cs typeface="Raleway"/>
                <a:sym typeface="Raleway"/>
              </a:rPr>
              <a:t>			</a:t>
            </a:r>
          </a:p>
          <a:p>
            <a:pPr indent="361950" lvl="0" rtl="0">
              <a:lnSpc>
                <a:spcPct val="115000"/>
              </a:lnSpc>
              <a:spcBef>
                <a:spcPts val="0"/>
              </a:spcBef>
              <a:buClr>
                <a:schemeClr val="dk2"/>
              </a:buClr>
              <a:buSzPct val="30555"/>
              <a:buFont typeface="Arial"/>
              <a:buNone/>
            </a:pPr>
            <a:r>
              <a:rPr lang="zh-CN" sz="3600">
                <a:solidFill>
                  <a:schemeClr val="dk2"/>
                </a:solidFill>
                <a:latin typeface="Raleway"/>
                <a:ea typeface="Raleway"/>
                <a:cs typeface="Raleway"/>
                <a:sym typeface="Raleway"/>
              </a:rPr>
              <a:t>		</a:t>
            </a:r>
          </a:p>
          <a:p>
            <a:pPr lvl="0">
              <a:spcBef>
                <a:spcPts val="0"/>
              </a:spcBef>
              <a:buNone/>
            </a:pPr>
            <a:r>
              <a:t/>
            </a:r>
            <a:endParaRPr/>
          </a:p>
        </p:txBody>
      </p:sp>
      <p:sp>
        <p:nvSpPr>
          <p:cNvPr id="160" name="Shape 160"/>
          <p:cNvSpPr/>
          <p:nvPr/>
        </p:nvSpPr>
        <p:spPr>
          <a:xfrm>
            <a:off x="616850" y="1839700"/>
            <a:ext cx="237299" cy="1422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616850" y="2927375"/>
            <a:ext cx="237299" cy="1422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txBox="1"/>
          <p:nvPr/>
        </p:nvSpPr>
        <p:spPr>
          <a:xfrm>
            <a:off x="844300" y="2826900"/>
            <a:ext cx="5466300" cy="637799"/>
          </a:xfrm>
          <a:prstGeom prst="rect">
            <a:avLst/>
          </a:prstGeom>
          <a:noFill/>
          <a:ln>
            <a:noFill/>
          </a:ln>
        </p:spPr>
        <p:txBody>
          <a:bodyPr anchorCtr="0" anchor="t" bIns="91425" lIns="91425" rIns="91425" tIns="91425">
            <a:noAutofit/>
          </a:bodyPr>
          <a:lstStyle/>
          <a:p>
            <a:pPr lvl="0">
              <a:spcBef>
                <a:spcPts val="0"/>
              </a:spcBef>
              <a:buNone/>
            </a:pPr>
            <a:r>
              <a:rPr b="1" lang="zh-CN" sz="1200"/>
              <a:t>According to Taylor series expansion:</a:t>
            </a:r>
          </a:p>
        </p:txBody>
      </p:sp>
      <p:pic>
        <p:nvPicPr>
          <p:cNvPr id="163" name="Shape 163"/>
          <p:cNvPicPr preferRelativeResize="0"/>
          <p:nvPr/>
        </p:nvPicPr>
        <p:blipFill>
          <a:blip r:embed="rId3">
            <a:alphaModFix/>
          </a:blip>
          <a:stretch>
            <a:fillRect/>
          </a:stretch>
        </p:blipFill>
        <p:spPr>
          <a:xfrm>
            <a:off x="804300" y="3106362"/>
            <a:ext cx="8216847" cy="623399"/>
          </a:xfrm>
          <a:prstGeom prst="rect">
            <a:avLst/>
          </a:prstGeom>
          <a:noFill/>
          <a:ln>
            <a:noFill/>
          </a:ln>
        </p:spPr>
      </p:pic>
      <p:pic>
        <p:nvPicPr>
          <p:cNvPr id="164" name="Shape 164"/>
          <p:cNvPicPr preferRelativeResize="0"/>
          <p:nvPr/>
        </p:nvPicPr>
        <p:blipFill>
          <a:blip r:embed="rId4">
            <a:alphaModFix/>
          </a:blip>
          <a:stretch>
            <a:fillRect/>
          </a:stretch>
        </p:blipFill>
        <p:spPr>
          <a:xfrm>
            <a:off x="804300" y="2362200"/>
            <a:ext cx="4491071" cy="282125"/>
          </a:xfrm>
          <a:prstGeom prst="rect">
            <a:avLst/>
          </a:prstGeom>
          <a:noFill/>
          <a:ln>
            <a:noFill/>
          </a:ln>
        </p:spPr>
      </p:pic>
      <p:pic>
        <p:nvPicPr>
          <p:cNvPr id="165" name="Shape 165"/>
          <p:cNvPicPr preferRelativeResize="0"/>
          <p:nvPr/>
        </p:nvPicPr>
        <p:blipFill>
          <a:blip r:embed="rId5">
            <a:alphaModFix/>
          </a:blip>
          <a:stretch>
            <a:fillRect/>
          </a:stretch>
        </p:blipFill>
        <p:spPr>
          <a:xfrm>
            <a:off x="804300" y="3766546"/>
            <a:ext cx="1439225" cy="2327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599" cy="623400"/>
          </a:xfrm>
          <a:prstGeom prst="rect">
            <a:avLst/>
          </a:prstGeom>
        </p:spPr>
        <p:txBody>
          <a:bodyPr anchorCtr="0" anchor="t" bIns="91425" lIns="91425" rIns="91425" tIns="91425">
            <a:noAutofit/>
          </a:bodyPr>
          <a:lstStyle/>
          <a:p>
            <a:pPr lvl="0" rtl="0">
              <a:lnSpc>
                <a:spcPct val="126923"/>
              </a:lnSpc>
              <a:spcBef>
                <a:spcPts val="0"/>
              </a:spcBef>
              <a:buClr>
                <a:schemeClr val="dk2"/>
              </a:buClr>
              <a:buSzPct val="45833"/>
              <a:buFont typeface="Arial"/>
              <a:buNone/>
            </a:pPr>
            <a:r>
              <a:rPr lang="zh-CN" sz="2400"/>
              <a:t>HORN &amp; SCHUNCK METHOD[6]</a:t>
            </a:r>
          </a:p>
          <a:p>
            <a:pPr lvl="0" rtl="0">
              <a:spcBef>
                <a:spcPts val="0"/>
              </a:spcBef>
              <a:buNone/>
            </a:pPr>
            <a:r>
              <a:t/>
            </a:r>
            <a:endParaRPr sz="2400"/>
          </a:p>
        </p:txBody>
      </p:sp>
      <p:sp>
        <p:nvSpPr>
          <p:cNvPr id="171" name="Shape 171"/>
          <p:cNvSpPr txBox="1"/>
          <p:nvPr/>
        </p:nvSpPr>
        <p:spPr>
          <a:xfrm>
            <a:off x="1167250" y="1328575"/>
            <a:ext cx="5466300" cy="6377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72" name="Shape 172"/>
          <p:cNvSpPr txBox="1"/>
          <p:nvPr/>
        </p:nvSpPr>
        <p:spPr>
          <a:xfrm>
            <a:off x="502950" y="996425"/>
            <a:ext cx="5466300" cy="637799"/>
          </a:xfrm>
          <a:prstGeom prst="rect">
            <a:avLst/>
          </a:prstGeom>
          <a:noFill/>
          <a:ln>
            <a:noFill/>
          </a:ln>
        </p:spPr>
        <p:txBody>
          <a:bodyPr anchorCtr="0" anchor="t" bIns="91425" lIns="91425" rIns="91425" tIns="91425">
            <a:noAutofit/>
          </a:bodyPr>
          <a:lstStyle/>
          <a:p>
            <a:pPr lvl="0">
              <a:spcBef>
                <a:spcPts val="0"/>
              </a:spcBef>
              <a:buNone/>
            </a:pPr>
            <a:r>
              <a:rPr lang="zh-CN"/>
              <a:t>use masks to calculate fx, fy,ft:</a:t>
            </a:r>
          </a:p>
        </p:txBody>
      </p:sp>
      <p:pic>
        <p:nvPicPr>
          <p:cNvPr id="173" name="Shape 173"/>
          <p:cNvPicPr preferRelativeResize="0"/>
          <p:nvPr/>
        </p:nvPicPr>
        <p:blipFill>
          <a:blip r:embed="rId3">
            <a:alphaModFix/>
          </a:blip>
          <a:stretch>
            <a:fillRect/>
          </a:stretch>
        </p:blipFill>
        <p:spPr>
          <a:xfrm>
            <a:off x="452450" y="1404950"/>
            <a:ext cx="3848100" cy="933450"/>
          </a:xfrm>
          <a:prstGeom prst="rect">
            <a:avLst/>
          </a:prstGeom>
          <a:noFill/>
          <a:ln>
            <a:noFill/>
          </a:ln>
        </p:spPr>
      </p:pic>
      <p:pic>
        <p:nvPicPr>
          <p:cNvPr id="174" name="Shape 174"/>
          <p:cNvPicPr preferRelativeResize="0"/>
          <p:nvPr/>
        </p:nvPicPr>
        <p:blipFill>
          <a:blip r:embed="rId4">
            <a:alphaModFix/>
          </a:blip>
          <a:stretch>
            <a:fillRect/>
          </a:stretch>
        </p:blipFill>
        <p:spPr>
          <a:xfrm>
            <a:off x="5238750" y="1352550"/>
            <a:ext cx="2476500" cy="2438400"/>
          </a:xfrm>
          <a:prstGeom prst="rect">
            <a:avLst/>
          </a:prstGeom>
          <a:noFill/>
          <a:ln>
            <a:noFill/>
          </a:ln>
        </p:spPr>
      </p:pic>
      <p:pic>
        <p:nvPicPr>
          <p:cNvPr id="175" name="Shape 175"/>
          <p:cNvPicPr preferRelativeResize="0"/>
          <p:nvPr/>
        </p:nvPicPr>
        <p:blipFill>
          <a:blip r:embed="rId5">
            <a:alphaModFix/>
          </a:blip>
          <a:stretch>
            <a:fillRect/>
          </a:stretch>
        </p:blipFill>
        <p:spPr>
          <a:xfrm>
            <a:off x="502937" y="2624137"/>
            <a:ext cx="4010025" cy="561975"/>
          </a:xfrm>
          <a:prstGeom prst="rect">
            <a:avLst/>
          </a:prstGeom>
          <a:noFill/>
          <a:ln>
            <a:noFill/>
          </a:ln>
        </p:spPr>
      </p:pic>
      <p:pic>
        <p:nvPicPr>
          <p:cNvPr id="176" name="Shape 176"/>
          <p:cNvPicPr preferRelativeResize="0"/>
          <p:nvPr/>
        </p:nvPicPr>
        <p:blipFill>
          <a:blip r:embed="rId6">
            <a:alphaModFix/>
          </a:blip>
          <a:stretch>
            <a:fillRect/>
          </a:stretch>
        </p:blipFill>
        <p:spPr>
          <a:xfrm>
            <a:off x="502950" y="3471862"/>
            <a:ext cx="3562350" cy="600075"/>
          </a:xfrm>
          <a:prstGeom prst="rect">
            <a:avLst/>
          </a:prstGeom>
          <a:noFill/>
          <a:ln>
            <a:noFill/>
          </a:ln>
        </p:spPr>
      </p:pic>
      <p:sp>
        <p:nvSpPr>
          <p:cNvPr id="177" name="Shape 177"/>
          <p:cNvSpPr txBox="1"/>
          <p:nvPr/>
        </p:nvSpPr>
        <p:spPr>
          <a:xfrm>
            <a:off x="540925" y="4289425"/>
            <a:ext cx="1973999" cy="4650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78" name="Shape 178"/>
          <p:cNvSpPr txBox="1"/>
          <p:nvPr/>
        </p:nvSpPr>
        <p:spPr>
          <a:xfrm>
            <a:off x="692750" y="4357700"/>
            <a:ext cx="1053299" cy="313200"/>
          </a:xfrm>
          <a:prstGeom prst="rect">
            <a:avLst/>
          </a:prstGeom>
          <a:noFill/>
          <a:ln>
            <a:noFill/>
          </a:ln>
        </p:spPr>
        <p:txBody>
          <a:bodyPr anchorCtr="0" anchor="t" bIns="91425" lIns="91425" rIns="91425" tIns="91425">
            <a:noAutofit/>
          </a:bodyPr>
          <a:lstStyle/>
          <a:p>
            <a:pPr lvl="0">
              <a:spcBef>
                <a:spcPts val="0"/>
              </a:spcBef>
              <a:buNone/>
            </a:pPr>
            <a:r>
              <a:rPr lang="zh-CN"/>
              <a:t>minimize</a:t>
            </a:r>
          </a:p>
        </p:txBody>
      </p:sp>
      <p:pic>
        <p:nvPicPr>
          <p:cNvPr id="179" name="Shape 179"/>
          <p:cNvPicPr preferRelativeResize="0"/>
          <p:nvPr/>
        </p:nvPicPr>
        <p:blipFill>
          <a:blip r:embed="rId7">
            <a:alphaModFix/>
          </a:blip>
          <a:stretch>
            <a:fillRect/>
          </a:stretch>
        </p:blipFill>
        <p:spPr>
          <a:xfrm>
            <a:off x="1973862" y="4288562"/>
            <a:ext cx="1476375" cy="46672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249725" y="352075"/>
            <a:ext cx="8520599" cy="623400"/>
          </a:xfrm>
          <a:prstGeom prst="rect">
            <a:avLst/>
          </a:prstGeom>
        </p:spPr>
        <p:txBody>
          <a:bodyPr anchorCtr="0" anchor="t" bIns="91425" lIns="91425" rIns="91425" tIns="91425">
            <a:noAutofit/>
          </a:bodyPr>
          <a:lstStyle/>
          <a:p>
            <a:pPr lvl="0" rtl="0">
              <a:lnSpc>
                <a:spcPct val="126923"/>
              </a:lnSpc>
              <a:spcBef>
                <a:spcPts val="0"/>
              </a:spcBef>
              <a:buNone/>
            </a:pPr>
            <a:r>
              <a:rPr lang="zh-CN" sz="2400"/>
              <a:t>LUCAS &amp; KANADE METHOD[6]</a:t>
            </a:r>
          </a:p>
          <a:p>
            <a:pPr lvl="0" rtl="0">
              <a:spcBef>
                <a:spcPts val="0"/>
              </a:spcBef>
              <a:buNone/>
            </a:pPr>
            <a:r>
              <a:t/>
            </a:r>
            <a:endParaRPr/>
          </a:p>
        </p:txBody>
      </p:sp>
      <p:sp>
        <p:nvSpPr>
          <p:cNvPr id="185" name="Shape 185"/>
          <p:cNvSpPr txBox="1"/>
          <p:nvPr/>
        </p:nvSpPr>
        <p:spPr>
          <a:xfrm>
            <a:off x="1167250" y="1328575"/>
            <a:ext cx="5466300" cy="637799"/>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id="186" name="Shape 186"/>
          <p:cNvPicPr preferRelativeResize="0"/>
          <p:nvPr/>
        </p:nvPicPr>
        <p:blipFill>
          <a:blip r:embed="rId3">
            <a:alphaModFix/>
          </a:blip>
          <a:stretch>
            <a:fillRect/>
          </a:stretch>
        </p:blipFill>
        <p:spPr>
          <a:xfrm>
            <a:off x="311699" y="908275"/>
            <a:ext cx="2391099" cy="559043"/>
          </a:xfrm>
          <a:prstGeom prst="rect">
            <a:avLst/>
          </a:prstGeom>
          <a:noFill/>
          <a:ln>
            <a:noFill/>
          </a:ln>
        </p:spPr>
      </p:pic>
      <p:pic>
        <p:nvPicPr>
          <p:cNvPr id="187" name="Shape 187"/>
          <p:cNvPicPr preferRelativeResize="0"/>
          <p:nvPr/>
        </p:nvPicPr>
        <p:blipFill>
          <a:blip r:embed="rId4">
            <a:alphaModFix/>
          </a:blip>
          <a:stretch>
            <a:fillRect/>
          </a:stretch>
        </p:blipFill>
        <p:spPr>
          <a:xfrm>
            <a:off x="311700" y="1571950"/>
            <a:ext cx="2391107" cy="1066800"/>
          </a:xfrm>
          <a:prstGeom prst="rect">
            <a:avLst/>
          </a:prstGeom>
          <a:noFill/>
          <a:ln>
            <a:noFill/>
          </a:ln>
        </p:spPr>
      </p:pic>
      <p:pic>
        <p:nvPicPr>
          <p:cNvPr id="188" name="Shape 188"/>
          <p:cNvPicPr preferRelativeResize="0"/>
          <p:nvPr/>
        </p:nvPicPr>
        <p:blipFill>
          <a:blip r:embed="rId5">
            <a:alphaModFix/>
          </a:blip>
          <a:stretch>
            <a:fillRect/>
          </a:stretch>
        </p:blipFill>
        <p:spPr>
          <a:xfrm>
            <a:off x="311697" y="2743375"/>
            <a:ext cx="2943599" cy="818074"/>
          </a:xfrm>
          <a:prstGeom prst="rect">
            <a:avLst/>
          </a:prstGeom>
          <a:noFill/>
          <a:ln>
            <a:noFill/>
          </a:ln>
        </p:spPr>
      </p:pic>
      <p:pic>
        <p:nvPicPr>
          <p:cNvPr id="189" name="Shape 189"/>
          <p:cNvPicPr preferRelativeResize="0"/>
          <p:nvPr/>
        </p:nvPicPr>
        <p:blipFill>
          <a:blip r:embed="rId6">
            <a:alphaModFix/>
          </a:blip>
          <a:stretch>
            <a:fillRect/>
          </a:stretch>
        </p:blipFill>
        <p:spPr>
          <a:xfrm>
            <a:off x="311700" y="3992323"/>
            <a:ext cx="4419291" cy="818074"/>
          </a:xfrm>
          <a:prstGeom prst="rect">
            <a:avLst/>
          </a:prstGeom>
          <a:noFill/>
          <a:ln>
            <a:noFill/>
          </a:ln>
        </p:spPr>
      </p:pic>
      <p:pic>
        <p:nvPicPr>
          <p:cNvPr id="190" name="Shape 190"/>
          <p:cNvPicPr preferRelativeResize="0"/>
          <p:nvPr/>
        </p:nvPicPr>
        <p:blipFill>
          <a:blip r:embed="rId7">
            <a:alphaModFix/>
          </a:blip>
          <a:stretch>
            <a:fillRect/>
          </a:stretch>
        </p:blipFill>
        <p:spPr>
          <a:xfrm>
            <a:off x="5265150" y="1123050"/>
            <a:ext cx="2476500" cy="24384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zh-CN"/>
              <a:t>Gunnar Farneback method</a:t>
            </a:r>
          </a:p>
        </p:txBody>
      </p:sp>
      <p:sp>
        <p:nvSpPr>
          <p:cNvPr id="196" name="Shape 196"/>
          <p:cNvSpPr txBox="1"/>
          <p:nvPr/>
        </p:nvSpPr>
        <p:spPr>
          <a:xfrm>
            <a:off x="959750" y="1068425"/>
            <a:ext cx="5949000" cy="396300"/>
          </a:xfrm>
          <a:prstGeom prst="rect">
            <a:avLst/>
          </a:prstGeom>
          <a:noFill/>
          <a:ln>
            <a:noFill/>
          </a:ln>
        </p:spPr>
        <p:txBody>
          <a:bodyPr anchorCtr="0" anchor="t" bIns="91425" lIns="91425" rIns="91425" tIns="91425">
            <a:noAutofit/>
          </a:bodyPr>
          <a:lstStyle/>
          <a:p>
            <a:pPr lvl="0" rtl="0">
              <a:spcBef>
                <a:spcPts val="0"/>
              </a:spcBef>
              <a:buClr>
                <a:srgbClr val="000000"/>
              </a:buClr>
              <a:buSzPct val="61111"/>
              <a:buFont typeface="Arial"/>
              <a:buNone/>
            </a:pPr>
            <a:r>
              <a:rPr b="1" lang="zh-CN" sz="1800">
                <a:solidFill>
                  <a:schemeClr val="dk2"/>
                </a:solidFill>
                <a:latin typeface="Raleway"/>
                <a:ea typeface="Raleway"/>
                <a:cs typeface="Raleway"/>
                <a:sym typeface="Raleway"/>
              </a:rPr>
              <a:t>Dense optical flow</a:t>
            </a:r>
          </a:p>
          <a:p>
            <a:pPr lvl="0">
              <a:spcBef>
                <a:spcPts val="0"/>
              </a:spcBef>
              <a:buNone/>
            </a:pPr>
            <a:r>
              <a:t/>
            </a:r>
            <a:endParaRPr/>
          </a:p>
        </p:txBody>
      </p:sp>
      <p:sp>
        <p:nvSpPr>
          <p:cNvPr id="197" name="Shape 197"/>
          <p:cNvSpPr txBox="1"/>
          <p:nvPr/>
        </p:nvSpPr>
        <p:spPr>
          <a:xfrm>
            <a:off x="2628700" y="1676250"/>
            <a:ext cx="5466300" cy="637799"/>
          </a:xfrm>
          <a:prstGeom prst="rect">
            <a:avLst/>
          </a:prstGeom>
          <a:noFill/>
          <a:ln>
            <a:noFill/>
          </a:ln>
        </p:spPr>
        <p:txBody>
          <a:bodyPr anchorCtr="0" anchor="t" bIns="91425" lIns="91425" rIns="91425" tIns="91425">
            <a:noAutofit/>
          </a:bodyPr>
          <a:lstStyle/>
          <a:p>
            <a:pPr lvl="0">
              <a:spcBef>
                <a:spcPts val="0"/>
              </a:spcBef>
              <a:buNone/>
            </a:pPr>
            <a:r>
              <a:rPr lang="zh-CN" sz="1800"/>
              <a:t>A optimal method to track all the pixels in an image</a:t>
            </a:r>
          </a:p>
        </p:txBody>
      </p:sp>
      <p:sp>
        <p:nvSpPr>
          <p:cNvPr id="198" name="Shape 198"/>
          <p:cNvSpPr txBox="1"/>
          <p:nvPr/>
        </p:nvSpPr>
        <p:spPr>
          <a:xfrm>
            <a:off x="1025600" y="2556675"/>
            <a:ext cx="5817300" cy="2543400"/>
          </a:xfrm>
          <a:prstGeom prst="rect">
            <a:avLst/>
          </a:prstGeom>
          <a:solidFill>
            <a:schemeClr val="lt1"/>
          </a:solid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zh-CN" sz="1800">
                <a:solidFill>
                  <a:schemeClr val="dk2"/>
                </a:solidFill>
                <a:highlight>
                  <a:srgbClr val="FFFFFF"/>
                </a:highlight>
                <a:latin typeface="Calibri"/>
                <a:ea typeface="Calibri"/>
                <a:cs typeface="Calibri"/>
                <a:sym typeface="Calibri"/>
              </a:rPr>
              <a:t>Farneback method uses Polynomial Expansion to approximate the neighbors of a pixel[7].</a:t>
            </a:r>
          </a:p>
          <a:p>
            <a:pPr indent="0" lvl="0" marL="0" marR="0" rtl="0" algn="l">
              <a:lnSpc>
                <a:spcPct val="100000"/>
              </a:lnSpc>
              <a:spcBef>
                <a:spcPts val="0"/>
              </a:spcBef>
              <a:spcAft>
                <a:spcPts val="0"/>
              </a:spcAft>
              <a:buNone/>
            </a:pPr>
            <a:r>
              <a:t/>
            </a:r>
            <a:endParaRPr sz="1800">
              <a:solidFill>
                <a:schemeClr val="dk2"/>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None/>
            </a:pPr>
            <a:r>
              <a:t/>
            </a:r>
            <a:endParaRPr sz="1150">
              <a:solidFill>
                <a:schemeClr val="dk2"/>
              </a:solidFill>
              <a:highlight>
                <a:srgbClr val="FFFFFF"/>
              </a:highlight>
              <a:latin typeface="Calibri"/>
              <a:ea typeface="Calibri"/>
              <a:cs typeface="Calibri"/>
              <a:sym typeface="Calibri"/>
            </a:endParaRPr>
          </a:p>
        </p:txBody>
      </p:sp>
      <p:cxnSp>
        <p:nvCxnSpPr>
          <p:cNvPr id="199" name="Shape 199"/>
          <p:cNvCxnSpPr/>
          <p:nvPr/>
        </p:nvCxnSpPr>
        <p:spPr>
          <a:xfrm>
            <a:off x="2069625" y="1964950"/>
            <a:ext cx="550500" cy="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zh-CN"/>
              <a:t>Demo with Dense techniques</a:t>
            </a:r>
          </a:p>
        </p:txBody>
      </p:sp>
      <p:sp>
        <p:nvSpPr>
          <p:cNvPr id="205" name="Shape 205"/>
          <p:cNvSpPr txBox="1"/>
          <p:nvPr/>
        </p:nvSpPr>
        <p:spPr>
          <a:xfrm>
            <a:off x="1032850" y="1433125"/>
            <a:ext cx="5949000" cy="396300"/>
          </a:xfrm>
          <a:prstGeom prst="rect">
            <a:avLst/>
          </a:prstGeom>
          <a:noFill/>
          <a:ln>
            <a:noFill/>
          </a:ln>
        </p:spPr>
        <p:txBody>
          <a:bodyPr anchorCtr="0" anchor="t" bIns="91425" lIns="91425" rIns="91425" tIns="91425">
            <a:noAutofit/>
          </a:bodyPr>
          <a:lstStyle/>
          <a:p>
            <a:pPr lvl="0" rtl="0">
              <a:spcBef>
                <a:spcPts val="0"/>
              </a:spcBef>
              <a:buNone/>
            </a:pPr>
            <a:r>
              <a:rPr lang="zh-CN"/>
              <a:t>Extract the moving object from the static background[8]</a:t>
            </a:r>
          </a:p>
        </p:txBody>
      </p:sp>
      <p:sp>
        <p:nvSpPr>
          <p:cNvPr id="206" name="Shape 206"/>
          <p:cNvSpPr/>
          <p:nvPr/>
        </p:nvSpPr>
        <p:spPr>
          <a:xfrm>
            <a:off x="516425" y="3084950"/>
            <a:ext cx="309899" cy="144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txBox="1"/>
          <p:nvPr/>
        </p:nvSpPr>
        <p:spPr>
          <a:xfrm>
            <a:off x="1032850" y="2972475"/>
            <a:ext cx="2623499" cy="381000"/>
          </a:xfrm>
          <a:prstGeom prst="rect">
            <a:avLst/>
          </a:prstGeom>
          <a:noFill/>
          <a:ln>
            <a:noFill/>
          </a:ln>
        </p:spPr>
        <p:txBody>
          <a:bodyPr anchorCtr="0" anchor="t" bIns="91425" lIns="91425" rIns="91425" tIns="91425">
            <a:noAutofit/>
          </a:bodyPr>
          <a:lstStyle/>
          <a:p>
            <a:pPr lvl="0" rtl="0">
              <a:spcBef>
                <a:spcPts val="0"/>
              </a:spcBef>
              <a:buNone/>
            </a:pPr>
            <a:r>
              <a:rPr lang="zh-CN"/>
              <a:t>Track the moving object</a:t>
            </a:r>
          </a:p>
        </p:txBody>
      </p:sp>
      <p:sp>
        <p:nvSpPr>
          <p:cNvPr id="208" name="Shape 208"/>
          <p:cNvSpPr/>
          <p:nvPr/>
        </p:nvSpPr>
        <p:spPr>
          <a:xfrm>
            <a:off x="516425" y="1560950"/>
            <a:ext cx="309899" cy="144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txBox="1"/>
          <p:nvPr/>
        </p:nvSpPr>
        <p:spPr>
          <a:xfrm>
            <a:off x="6200675" y="3329625"/>
            <a:ext cx="4017600" cy="1745399"/>
          </a:xfrm>
          <a:prstGeom prst="rect">
            <a:avLst/>
          </a:prstGeom>
          <a:noFill/>
          <a:ln>
            <a:noFill/>
          </a:ln>
        </p:spPr>
        <p:txBody>
          <a:bodyPr anchorCtr="0" anchor="t" bIns="91425" lIns="91425" rIns="91425" tIns="91425">
            <a:noAutofit/>
          </a:bodyPr>
          <a:lstStyle/>
          <a:p>
            <a:pPr lvl="0">
              <a:spcBef>
                <a:spcPts val="0"/>
              </a:spcBef>
              <a:buNone/>
            </a:pPr>
            <a:r>
              <a:rPr lang="zh-CN" sz="1800"/>
              <a:t>Speed up with numba!</a:t>
            </a:r>
          </a:p>
        </p:txBody>
      </p:sp>
      <p:sp>
        <p:nvSpPr>
          <p:cNvPr id="210" name="Shape 210"/>
          <p:cNvSpPr txBox="1"/>
          <p:nvPr/>
        </p:nvSpPr>
        <p:spPr>
          <a:xfrm>
            <a:off x="1431725" y="1753225"/>
            <a:ext cx="5949000" cy="694199"/>
          </a:xfrm>
          <a:prstGeom prst="rect">
            <a:avLst/>
          </a:prstGeom>
          <a:noFill/>
          <a:ln>
            <a:noFill/>
          </a:ln>
        </p:spPr>
        <p:txBody>
          <a:bodyPr anchorCtr="0" anchor="t" bIns="91425" lIns="91425" rIns="91425" tIns="91425">
            <a:noAutofit/>
          </a:bodyPr>
          <a:lstStyle/>
          <a:p>
            <a:pPr lvl="0">
              <a:spcBef>
                <a:spcPts val="0"/>
              </a:spcBef>
              <a:buNone/>
            </a:pPr>
            <a:r>
              <a:rPr lang="zh-CN"/>
              <a:t>Gaussion filter</a:t>
            </a:r>
          </a:p>
        </p:txBody>
      </p:sp>
      <p:sp>
        <p:nvSpPr>
          <p:cNvPr id="211" name="Shape 211"/>
          <p:cNvSpPr/>
          <p:nvPr/>
        </p:nvSpPr>
        <p:spPr>
          <a:xfrm>
            <a:off x="1115450" y="1879750"/>
            <a:ext cx="237599" cy="1446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2" name="Shape 212"/>
          <p:cNvSpPr txBox="1"/>
          <p:nvPr/>
        </p:nvSpPr>
        <p:spPr>
          <a:xfrm>
            <a:off x="1431725" y="2134225"/>
            <a:ext cx="5949000" cy="694199"/>
          </a:xfrm>
          <a:prstGeom prst="rect">
            <a:avLst/>
          </a:prstGeom>
          <a:noFill/>
          <a:ln>
            <a:noFill/>
          </a:ln>
        </p:spPr>
        <p:txBody>
          <a:bodyPr anchorCtr="0" anchor="t" bIns="91425" lIns="91425" rIns="91425" tIns="91425">
            <a:noAutofit/>
          </a:bodyPr>
          <a:lstStyle/>
          <a:p>
            <a:pPr lvl="0" rtl="0">
              <a:spcBef>
                <a:spcPts val="0"/>
              </a:spcBef>
              <a:buNone/>
            </a:pPr>
            <a:r>
              <a:rPr lang="zh-CN"/>
              <a:t>Get background with threshold</a:t>
            </a:r>
          </a:p>
        </p:txBody>
      </p:sp>
      <p:sp>
        <p:nvSpPr>
          <p:cNvPr id="213" name="Shape 213"/>
          <p:cNvSpPr/>
          <p:nvPr/>
        </p:nvSpPr>
        <p:spPr>
          <a:xfrm>
            <a:off x="1115450" y="2260750"/>
            <a:ext cx="237599" cy="1446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4" name="Shape 214"/>
          <p:cNvSpPr txBox="1"/>
          <p:nvPr/>
        </p:nvSpPr>
        <p:spPr>
          <a:xfrm>
            <a:off x="1431725" y="3353425"/>
            <a:ext cx="5949000" cy="694199"/>
          </a:xfrm>
          <a:prstGeom prst="rect">
            <a:avLst/>
          </a:prstGeom>
          <a:noFill/>
          <a:ln>
            <a:noFill/>
          </a:ln>
        </p:spPr>
        <p:txBody>
          <a:bodyPr anchorCtr="0" anchor="t" bIns="91425" lIns="91425" rIns="91425" tIns="91425">
            <a:noAutofit/>
          </a:bodyPr>
          <a:lstStyle/>
          <a:p>
            <a:pPr lvl="0" rtl="0">
              <a:spcBef>
                <a:spcPts val="0"/>
              </a:spcBef>
              <a:buNone/>
            </a:pPr>
            <a:r>
              <a:rPr lang="zh-CN">
                <a:solidFill>
                  <a:schemeClr val="dk2"/>
                </a:solidFill>
              </a:rPr>
              <a:t>findContours() in opencv</a:t>
            </a:r>
          </a:p>
        </p:txBody>
      </p:sp>
      <p:sp>
        <p:nvSpPr>
          <p:cNvPr id="215" name="Shape 215"/>
          <p:cNvSpPr/>
          <p:nvPr/>
        </p:nvSpPr>
        <p:spPr>
          <a:xfrm>
            <a:off x="1115450" y="3479950"/>
            <a:ext cx="237599" cy="1446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6" name="Shape 216"/>
          <p:cNvSpPr txBox="1"/>
          <p:nvPr/>
        </p:nvSpPr>
        <p:spPr>
          <a:xfrm>
            <a:off x="1431725" y="3734425"/>
            <a:ext cx="5949000" cy="694199"/>
          </a:xfrm>
          <a:prstGeom prst="rect">
            <a:avLst/>
          </a:prstGeom>
          <a:noFill/>
          <a:ln>
            <a:noFill/>
          </a:ln>
        </p:spPr>
        <p:txBody>
          <a:bodyPr anchorCtr="0" anchor="t" bIns="91425" lIns="91425" rIns="91425" tIns="91425">
            <a:noAutofit/>
          </a:bodyPr>
          <a:lstStyle/>
          <a:p>
            <a:pPr lvl="0" rtl="0">
              <a:spcBef>
                <a:spcPts val="0"/>
              </a:spcBef>
              <a:buNone/>
            </a:pPr>
            <a:r>
              <a:rPr lang="zh-CN">
                <a:solidFill>
                  <a:schemeClr val="dk2"/>
                </a:solidFill>
              </a:rPr>
              <a:t>Draw the rectangle edge of the moving object</a:t>
            </a:r>
          </a:p>
        </p:txBody>
      </p:sp>
      <p:sp>
        <p:nvSpPr>
          <p:cNvPr id="217" name="Shape 217"/>
          <p:cNvSpPr/>
          <p:nvPr/>
        </p:nvSpPr>
        <p:spPr>
          <a:xfrm>
            <a:off x="1115450" y="3860950"/>
            <a:ext cx="237599" cy="144600"/>
          </a:xfrm>
          <a:prstGeom prst="notch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743000"/>
            <a:ext cx="8520599" cy="2006399"/>
          </a:xfrm>
          <a:prstGeom prst="rect">
            <a:avLst/>
          </a:prstGeom>
        </p:spPr>
        <p:txBody>
          <a:bodyPr anchorCtr="0" anchor="b" bIns="91425" lIns="91425" rIns="91425" tIns="91425">
            <a:noAutofit/>
          </a:bodyPr>
          <a:lstStyle/>
          <a:p>
            <a:pPr lvl="0">
              <a:spcBef>
                <a:spcPts val="0"/>
              </a:spcBef>
              <a:buNone/>
            </a:pPr>
            <a:r>
              <a:rPr lang="zh-CN" sz="7200"/>
              <a:t>Thanks</a:t>
            </a:r>
          </a:p>
        </p:txBody>
      </p:sp>
      <p:sp>
        <p:nvSpPr>
          <p:cNvPr id="223" name="Shape 223"/>
          <p:cNvSpPr txBox="1"/>
          <p:nvPr>
            <p:ph idx="1" type="body"/>
          </p:nvPr>
        </p:nvSpPr>
        <p:spPr>
          <a:xfrm>
            <a:off x="311700" y="2845181"/>
            <a:ext cx="8520599" cy="1300800"/>
          </a:xfrm>
          <a:prstGeom prst="rect">
            <a:avLst/>
          </a:prstGeom>
        </p:spPr>
        <p:txBody>
          <a:bodyPr anchorCtr="0" anchor="t" bIns="91425" lIns="91425" rIns="91425" tIns="91425">
            <a:noAutofit/>
          </a:bodyPr>
          <a:lstStyle/>
          <a:p>
            <a:pPr lvl="0">
              <a:spcBef>
                <a:spcPts val="0"/>
              </a:spcBef>
              <a:buNone/>
            </a:pPr>
            <a:r>
              <a:rPr lang="zh-CN"/>
              <a:t> </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zh-CN"/>
              <a:t>Reference</a:t>
            </a:r>
          </a:p>
        </p:txBody>
      </p:sp>
      <p:sp>
        <p:nvSpPr>
          <p:cNvPr id="229" name="Shape 229"/>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zh-CN" sz="1000">
                <a:solidFill>
                  <a:srgbClr val="222222"/>
                </a:solidFill>
                <a:latin typeface="Arial"/>
                <a:ea typeface="Arial"/>
                <a:cs typeface="Arial"/>
                <a:sym typeface="Arial"/>
              </a:rPr>
              <a:t>[1] Nixon M. Feature extraction &amp; image processing[M]. Academic Press, 2008. </a:t>
            </a:r>
          </a:p>
          <a:p>
            <a:pPr indent="-69850" lvl="0" marL="0" marR="0" rtl="0" algn="l">
              <a:lnSpc>
                <a:spcPct val="115000"/>
              </a:lnSpc>
              <a:spcBef>
                <a:spcPts val="0"/>
              </a:spcBef>
              <a:spcAft>
                <a:spcPts val="1600"/>
              </a:spcAft>
              <a:buClr>
                <a:srgbClr val="000000"/>
              </a:buClr>
              <a:buSzPct val="110000"/>
              <a:buFont typeface="Arial"/>
              <a:buNone/>
            </a:pPr>
            <a:r>
              <a:rPr lang="zh-CN" sz="1000">
                <a:solidFill>
                  <a:srgbClr val="222222"/>
                </a:solidFill>
                <a:latin typeface="Arial"/>
                <a:ea typeface="Arial"/>
                <a:cs typeface="Arial"/>
                <a:sym typeface="Arial"/>
              </a:rPr>
              <a:t>[2] Giachetti, A., Matching Techniques to Compute Image Motion, Image Vision Comput., 18(3), pp. 247–260, 2000 </a:t>
            </a:r>
          </a:p>
          <a:p>
            <a:pPr indent="-69850" lvl="0" marL="0" marR="0" rtl="0" algn="l">
              <a:lnSpc>
                <a:spcPct val="115000"/>
              </a:lnSpc>
              <a:spcBef>
                <a:spcPts val="0"/>
              </a:spcBef>
              <a:spcAft>
                <a:spcPts val="1600"/>
              </a:spcAft>
              <a:buClr>
                <a:srgbClr val="000000"/>
              </a:buClr>
              <a:buSzPct val="110000"/>
              <a:buFont typeface="Arial"/>
              <a:buNone/>
            </a:pPr>
            <a:r>
              <a:rPr lang="zh-CN" sz="1000">
                <a:solidFill>
                  <a:srgbClr val="222222"/>
                </a:solidFill>
                <a:latin typeface="Arial"/>
                <a:ea typeface="Arial"/>
                <a:cs typeface="Arial"/>
                <a:sym typeface="Arial"/>
              </a:rPr>
              <a:t>[3] Correlation based similarity measures-Summary, https://siddhantahuja.wordpress.com/tag/normalized-cross-correlation/</a:t>
            </a:r>
          </a:p>
          <a:p>
            <a:pPr indent="-69850" lvl="0" marL="0" marR="0" rtl="0" algn="l">
              <a:lnSpc>
                <a:spcPct val="115000"/>
              </a:lnSpc>
              <a:spcBef>
                <a:spcPts val="0"/>
              </a:spcBef>
              <a:spcAft>
                <a:spcPts val="1600"/>
              </a:spcAft>
              <a:buClr>
                <a:srgbClr val="000000"/>
              </a:buClr>
              <a:buSzPct val="110000"/>
              <a:buFont typeface="Arial"/>
              <a:buNone/>
            </a:pPr>
            <a:r>
              <a:rPr lang="zh-CN" sz="1000">
                <a:solidFill>
                  <a:srgbClr val="222222"/>
                </a:solidFill>
                <a:latin typeface="Arial"/>
                <a:ea typeface="Arial"/>
                <a:cs typeface="Arial"/>
                <a:sym typeface="Arial"/>
              </a:rPr>
              <a:t>[4] Zero Mean Normalized Cross-Correlatio, https://martin-thoma.com/zero-mean-normalized-cross-correlation/#tocAnchor-1-2</a:t>
            </a:r>
          </a:p>
          <a:p>
            <a:pPr indent="-69850" lvl="0" marL="0" marR="0" rtl="0" algn="l">
              <a:lnSpc>
                <a:spcPct val="115000"/>
              </a:lnSpc>
              <a:spcBef>
                <a:spcPts val="0"/>
              </a:spcBef>
              <a:spcAft>
                <a:spcPts val="1600"/>
              </a:spcAft>
              <a:buClr>
                <a:srgbClr val="000000"/>
              </a:buClr>
              <a:buSzPct val="110000"/>
              <a:buFont typeface="Arial"/>
              <a:buNone/>
            </a:pPr>
            <a:r>
              <a:rPr lang="zh-CN" sz="1000">
                <a:solidFill>
                  <a:srgbClr val="222222"/>
                </a:solidFill>
                <a:latin typeface="Arial"/>
                <a:ea typeface="Arial"/>
                <a:cs typeface="Arial"/>
                <a:sym typeface="Arial"/>
              </a:rPr>
              <a:t>[5] </a:t>
            </a:r>
            <a:r>
              <a:rPr lang="zh-CN" sz="1000">
                <a:solidFill>
                  <a:srgbClr val="222222"/>
                </a:solidFill>
                <a:highlight>
                  <a:srgbClr val="FFFFFF"/>
                </a:highlight>
                <a:latin typeface="Arial"/>
                <a:ea typeface="Arial"/>
                <a:cs typeface="Arial"/>
                <a:sym typeface="Arial"/>
              </a:rPr>
              <a:t>O'Donovan, Peter. "Optical flow: Techniques and applications." The University of Saskatchewan (2005).</a:t>
            </a:r>
          </a:p>
          <a:p>
            <a:pPr indent="-69850" lvl="0" marL="0" marR="0" rtl="0" algn="l">
              <a:lnSpc>
                <a:spcPct val="115000"/>
              </a:lnSpc>
              <a:spcBef>
                <a:spcPts val="0"/>
              </a:spcBef>
              <a:spcAft>
                <a:spcPts val="1600"/>
              </a:spcAft>
              <a:buClr>
                <a:srgbClr val="000000"/>
              </a:buClr>
              <a:buSzPct val="110000"/>
              <a:buFont typeface="Arial"/>
              <a:buNone/>
            </a:pPr>
            <a:r>
              <a:rPr lang="zh-CN" sz="1000">
                <a:solidFill>
                  <a:srgbClr val="222222"/>
                </a:solidFill>
                <a:highlight>
                  <a:srgbClr val="FFFFFF"/>
                </a:highlight>
                <a:latin typeface="Arial"/>
                <a:ea typeface="Arial"/>
                <a:cs typeface="Arial"/>
                <a:sym typeface="Arial"/>
              </a:rPr>
              <a:t>[6] Coarse-to-fine Optical Flow, http://eric-yuan.me/coarse-to-fine-optical-flow/</a:t>
            </a:r>
          </a:p>
          <a:p>
            <a:pPr indent="-69850" lvl="0" marL="0" marR="0" rtl="0" algn="l">
              <a:lnSpc>
                <a:spcPct val="115000"/>
              </a:lnSpc>
              <a:spcBef>
                <a:spcPts val="0"/>
              </a:spcBef>
              <a:spcAft>
                <a:spcPts val="1600"/>
              </a:spcAft>
              <a:buClr>
                <a:srgbClr val="000000"/>
              </a:buClr>
              <a:buSzPct val="110000"/>
              <a:buFont typeface="Arial"/>
              <a:buNone/>
            </a:pPr>
            <a:r>
              <a:rPr lang="zh-CN" sz="1000">
                <a:solidFill>
                  <a:srgbClr val="222222"/>
                </a:solidFill>
                <a:highlight>
                  <a:srgbClr val="FFFFFF"/>
                </a:highlight>
                <a:latin typeface="Arial"/>
                <a:ea typeface="Arial"/>
                <a:cs typeface="Arial"/>
                <a:sym typeface="Arial"/>
              </a:rPr>
              <a:t>[7] The Gunnar-Farneback optical flow, https://www.safaribooksonline.com/library/view/opencv-essentials/9781783984244/ch07s04.html</a:t>
            </a:r>
          </a:p>
          <a:p>
            <a:pPr indent="-69850" lvl="0" marL="0" marR="0" rtl="0" algn="l">
              <a:lnSpc>
                <a:spcPct val="115000"/>
              </a:lnSpc>
              <a:spcBef>
                <a:spcPts val="0"/>
              </a:spcBef>
              <a:spcAft>
                <a:spcPts val="1600"/>
              </a:spcAft>
              <a:buClr>
                <a:srgbClr val="000000"/>
              </a:buClr>
              <a:buSzPct val="110000"/>
              <a:buFont typeface="Arial"/>
              <a:buNone/>
            </a:pPr>
            <a:r>
              <a:rPr lang="zh-CN" sz="1000">
                <a:solidFill>
                  <a:srgbClr val="222222"/>
                </a:solidFill>
                <a:highlight>
                  <a:srgbClr val="FFFFFF"/>
                </a:highlight>
                <a:latin typeface="Arial"/>
                <a:ea typeface="Arial"/>
                <a:cs typeface="Arial"/>
                <a:sym typeface="Arial"/>
              </a:rPr>
              <a:t>[8] SuganyaDevi, K., N. Malmurugan, and R. Sivakumar. "Efficient foreground extraction based on optical flow and SMED for road traffic analysis."</a:t>
            </a:r>
            <a:r>
              <a:rPr i="1" lang="zh-CN" sz="1000">
                <a:solidFill>
                  <a:srgbClr val="222222"/>
                </a:solidFill>
                <a:highlight>
                  <a:srgbClr val="FFFFFF"/>
                </a:highlight>
                <a:latin typeface="Arial"/>
                <a:ea typeface="Arial"/>
                <a:cs typeface="Arial"/>
                <a:sym typeface="Arial"/>
              </a:rPr>
              <a:t>International Journal of Cyber-Security and Digital Forensics (IJCSDF)</a:t>
            </a:r>
            <a:r>
              <a:rPr lang="zh-CN" sz="1000">
                <a:solidFill>
                  <a:srgbClr val="222222"/>
                </a:solidFill>
                <a:highlight>
                  <a:srgbClr val="FFFFFF"/>
                </a:highlight>
                <a:latin typeface="Arial"/>
                <a:ea typeface="Arial"/>
                <a:cs typeface="Arial"/>
                <a:sym typeface="Arial"/>
              </a:rPr>
              <a:t> 1.3 (2012): 177-182.</a:t>
            </a:r>
          </a:p>
          <a:p>
            <a:pPr indent="-69850" lvl="0" marL="0" marR="0" rtl="0" algn="l">
              <a:lnSpc>
                <a:spcPct val="115000"/>
              </a:lnSpc>
              <a:spcBef>
                <a:spcPts val="0"/>
              </a:spcBef>
              <a:spcAft>
                <a:spcPts val="1600"/>
              </a:spcAft>
              <a:buClr>
                <a:srgbClr val="000000"/>
              </a:buClr>
              <a:buSzPct val="110000"/>
              <a:buFont typeface="Arial"/>
              <a:buNone/>
            </a:pPr>
            <a:r>
              <a:t/>
            </a:r>
            <a:endParaRPr sz="1000">
              <a:solidFill>
                <a:schemeClr val="dk2"/>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303175" y="348150"/>
            <a:ext cx="4242000" cy="4447199"/>
          </a:xfrm>
          <a:prstGeom prst="rect">
            <a:avLst/>
          </a:prstGeom>
        </p:spPr>
        <p:txBody>
          <a:bodyPr anchorCtr="0" anchor="b" bIns="91425" lIns="91425" rIns="91425" tIns="91425">
            <a:noAutofit/>
          </a:bodyPr>
          <a:lstStyle/>
          <a:p>
            <a:pPr lvl="0" rtl="0" algn="l">
              <a:spcBef>
                <a:spcPts val="0"/>
              </a:spcBef>
              <a:buNone/>
            </a:pPr>
            <a:r>
              <a:t/>
            </a:r>
            <a:endParaRPr b="0" sz="3200"/>
          </a:p>
          <a:p>
            <a:pPr indent="-431800" lvl="0" marL="457200" rtl="0" algn="l">
              <a:spcBef>
                <a:spcPts val="0"/>
              </a:spcBef>
              <a:buSzPct val="100000"/>
              <a:buAutoNum type="arabicPeriod"/>
            </a:pPr>
            <a:r>
              <a:rPr b="0" lang="zh-CN" sz="3200"/>
              <a:t>Basic idea</a:t>
            </a:r>
          </a:p>
          <a:p>
            <a:pPr lvl="0" rtl="0" algn="l">
              <a:spcBef>
                <a:spcPts val="0"/>
              </a:spcBef>
              <a:buNone/>
            </a:pPr>
            <a:r>
              <a:t/>
            </a:r>
            <a:endParaRPr b="0" sz="3200"/>
          </a:p>
          <a:p>
            <a:pPr indent="-431800" lvl="0" marL="457200" rtl="0" algn="l">
              <a:spcBef>
                <a:spcPts val="0"/>
              </a:spcBef>
              <a:buSzPct val="100000"/>
              <a:buAutoNum type="arabicPeriod"/>
            </a:pPr>
            <a:r>
              <a:rPr b="0" lang="zh-CN" sz="3200"/>
              <a:t>Correlation-based</a:t>
            </a:r>
          </a:p>
          <a:p>
            <a:pPr lvl="0" rtl="0" algn="l">
              <a:spcBef>
                <a:spcPts val="0"/>
              </a:spcBef>
              <a:buNone/>
            </a:pPr>
            <a:r>
              <a:rPr b="0" lang="zh-CN" sz="3200"/>
              <a:t>	optical flow</a:t>
            </a:r>
          </a:p>
          <a:p>
            <a:pPr lvl="0" rtl="0" algn="l">
              <a:spcBef>
                <a:spcPts val="0"/>
              </a:spcBef>
              <a:buNone/>
            </a:pPr>
            <a:r>
              <a:t/>
            </a:r>
            <a:endParaRPr b="0" sz="3200"/>
          </a:p>
          <a:p>
            <a:pPr indent="-431800" lvl="0" marL="457200" rtl="0" algn="l">
              <a:spcBef>
                <a:spcPts val="0"/>
              </a:spcBef>
              <a:buSzPct val="100000"/>
              <a:buAutoNum type="arabicPeriod"/>
            </a:pPr>
            <a:r>
              <a:rPr b="0" lang="zh-CN" sz="3200"/>
              <a:t>Differential-based and Dense optical flow</a:t>
            </a:r>
          </a:p>
        </p:txBody>
      </p:sp>
      <p:sp>
        <p:nvSpPr>
          <p:cNvPr id="65" name="Shape 65"/>
          <p:cNvSpPr txBox="1"/>
          <p:nvPr>
            <p:ph idx="2" type="body"/>
          </p:nvPr>
        </p:nvSpPr>
        <p:spPr>
          <a:xfrm>
            <a:off x="4939500" y="724200"/>
            <a:ext cx="3837000" cy="3695099"/>
          </a:xfrm>
          <a:prstGeom prst="rect">
            <a:avLst/>
          </a:prstGeom>
        </p:spPr>
        <p:txBody>
          <a:bodyPr anchorCtr="0" anchor="ctr" bIns="91425" lIns="91425" rIns="91425" tIns="91425">
            <a:noAutofit/>
          </a:bodyPr>
          <a:lstStyle/>
          <a:p>
            <a:pPr lvl="0">
              <a:spcBef>
                <a:spcPts val="0"/>
              </a:spcBef>
              <a:buClr>
                <a:srgbClr val="000000"/>
              </a:buClr>
              <a:buSzPct val="25000"/>
              <a:buFont typeface="Arial"/>
              <a:buNone/>
            </a:pPr>
            <a:r>
              <a:rPr lang="zh-CN" sz="5000"/>
              <a:t>Optical Flow</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zh-CN"/>
              <a:t>Basic idea</a:t>
            </a:r>
          </a:p>
        </p:txBody>
      </p:sp>
      <p:pic>
        <p:nvPicPr>
          <p:cNvPr id="71" name="Shape 71"/>
          <p:cNvPicPr preferRelativeResize="0"/>
          <p:nvPr/>
        </p:nvPicPr>
        <p:blipFill>
          <a:blip r:embed="rId3">
            <a:alphaModFix/>
          </a:blip>
          <a:stretch>
            <a:fillRect/>
          </a:stretch>
        </p:blipFill>
        <p:spPr>
          <a:xfrm>
            <a:off x="417750" y="1093662"/>
            <a:ext cx="3543300" cy="1857375"/>
          </a:xfrm>
          <a:prstGeom prst="rect">
            <a:avLst/>
          </a:prstGeom>
          <a:noFill/>
          <a:ln>
            <a:noFill/>
          </a:ln>
        </p:spPr>
      </p:pic>
      <p:pic>
        <p:nvPicPr>
          <p:cNvPr id="72" name="Shape 72"/>
          <p:cNvPicPr preferRelativeResize="0"/>
          <p:nvPr/>
        </p:nvPicPr>
        <p:blipFill>
          <a:blip r:embed="rId4">
            <a:alphaModFix/>
          </a:blip>
          <a:stretch>
            <a:fillRect/>
          </a:stretch>
        </p:blipFill>
        <p:spPr>
          <a:xfrm>
            <a:off x="629550" y="3177587"/>
            <a:ext cx="1581150" cy="1781175"/>
          </a:xfrm>
          <a:prstGeom prst="rect">
            <a:avLst/>
          </a:prstGeom>
          <a:noFill/>
          <a:ln>
            <a:noFill/>
          </a:ln>
        </p:spPr>
      </p:pic>
      <p:pic>
        <p:nvPicPr>
          <p:cNvPr id="73" name="Shape 73"/>
          <p:cNvPicPr preferRelativeResize="0"/>
          <p:nvPr/>
        </p:nvPicPr>
        <p:blipFill>
          <a:blip r:embed="rId5">
            <a:alphaModFix/>
          </a:blip>
          <a:stretch>
            <a:fillRect/>
          </a:stretch>
        </p:blipFill>
        <p:spPr>
          <a:xfrm>
            <a:off x="4557323" y="954874"/>
            <a:ext cx="3797274" cy="3709399"/>
          </a:xfrm>
          <a:prstGeom prst="rect">
            <a:avLst/>
          </a:prstGeom>
          <a:noFill/>
          <a:ln>
            <a:noFill/>
          </a:ln>
        </p:spPr>
      </p:pic>
      <p:sp>
        <p:nvSpPr>
          <p:cNvPr id="74" name="Shape 74"/>
          <p:cNvSpPr txBox="1"/>
          <p:nvPr/>
        </p:nvSpPr>
        <p:spPr>
          <a:xfrm>
            <a:off x="590425" y="2761200"/>
            <a:ext cx="3853199" cy="263999"/>
          </a:xfrm>
          <a:prstGeom prst="rect">
            <a:avLst/>
          </a:prstGeom>
          <a:noFill/>
          <a:ln>
            <a:noFill/>
          </a:ln>
        </p:spPr>
        <p:txBody>
          <a:bodyPr anchorCtr="0" anchor="t" bIns="91425" lIns="91425" rIns="91425" tIns="91425">
            <a:noAutofit/>
          </a:bodyPr>
          <a:lstStyle/>
          <a:p>
            <a:pPr lvl="0">
              <a:spcBef>
                <a:spcPts val="0"/>
              </a:spcBef>
              <a:buNone/>
            </a:pPr>
            <a:r>
              <a:rPr lang="zh-CN" sz="1100"/>
              <a:t>( original image1and image2 are captured from [1] )</a:t>
            </a:r>
          </a:p>
        </p:txBody>
      </p:sp>
      <p:sp>
        <p:nvSpPr>
          <p:cNvPr id="75" name="Shape 75"/>
          <p:cNvSpPr txBox="1"/>
          <p:nvPr/>
        </p:nvSpPr>
        <p:spPr>
          <a:xfrm>
            <a:off x="5318125" y="954875"/>
            <a:ext cx="2004899" cy="403799"/>
          </a:xfrm>
          <a:prstGeom prst="rect">
            <a:avLst/>
          </a:prstGeom>
          <a:noFill/>
          <a:ln>
            <a:noFill/>
          </a:ln>
        </p:spPr>
        <p:txBody>
          <a:bodyPr anchorCtr="0" anchor="t" bIns="91425" lIns="91425" rIns="91425" tIns="91425">
            <a:noAutofit/>
          </a:bodyPr>
          <a:lstStyle/>
          <a:p>
            <a:pPr lvl="0">
              <a:spcBef>
                <a:spcPts val="0"/>
              </a:spcBef>
              <a:buNone/>
            </a:pPr>
            <a:r>
              <a:rPr lang="zh-CN"/>
              <a:t>Motion detecting result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zh-CN"/>
              <a:t>Basic idea</a:t>
            </a:r>
          </a:p>
        </p:txBody>
      </p:sp>
      <p:sp>
        <p:nvSpPr>
          <p:cNvPr id="81" name="Shape 81"/>
          <p:cNvSpPr txBox="1"/>
          <p:nvPr/>
        </p:nvSpPr>
        <p:spPr>
          <a:xfrm>
            <a:off x="4596450" y="1257662"/>
            <a:ext cx="4391100" cy="3254099"/>
          </a:xfrm>
          <a:prstGeom prst="rect">
            <a:avLst/>
          </a:prstGeom>
          <a:noFill/>
          <a:ln>
            <a:noFill/>
          </a:ln>
        </p:spPr>
        <p:txBody>
          <a:bodyPr anchorCtr="0" anchor="t" bIns="91425" lIns="91425" rIns="91425" tIns="91425">
            <a:noAutofit/>
          </a:bodyPr>
          <a:lstStyle/>
          <a:p>
            <a:pPr lvl="0" rtl="0">
              <a:spcBef>
                <a:spcPts val="0"/>
              </a:spcBef>
              <a:buNone/>
            </a:pPr>
            <a:r>
              <a:rPr b="1" lang="zh-CN" sz="2000"/>
              <a:t>Important assumption</a:t>
            </a:r>
          </a:p>
          <a:p>
            <a:pPr lvl="0" rtl="0">
              <a:spcBef>
                <a:spcPts val="0"/>
              </a:spcBef>
              <a:buNone/>
            </a:pPr>
            <a:r>
              <a:t/>
            </a:r>
            <a:endParaRPr sz="2000"/>
          </a:p>
          <a:p>
            <a:pPr lvl="0" rtl="0">
              <a:lnSpc>
                <a:spcPct val="115000"/>
              </a:lnSpc>
              <a:spcBef>
                <a:spcPts val="0"/>
              </a:spcBef>
              <a:buNone/>
            </a:pPr>
            <a:r>
              <a:rPr lang="zh-CN" sz="2000">
                <a:solidFill>
                  <a:schemeClr val="dk2"/>
                </a:solidFill>
              </a:rPr>
              <a:t>1. Constant brightness	 							</a:t>
            </a:r>
          </a:p>
          <a:p>
            <a:pPr indent="0" lvl="0" marL="0" rtl="0">
              <a:lnSpc>
                <a:spcPct val="115000"/>
              </a:lnSpc>
              <a:spcBef>
                <a:spcPts val="0"/>
              </a:spcBef>
              <a:buNone/>
            </a:pPr>
            <a:r>
              <a:rPr lang="zh-CN" sz="2000">
                <a:solidFill>
                  <a:schemeClr val="dk2"/>
                </a:solidFill>
              </a:rPr>
              <a:t>2. Similar velocity for a block </a:t>
            </a:r>
          </a:p>
          <a:p>
            <a:pPr indent="0" lvl="0" marL="0" rtl="0">
              <a:lnSpc>
                <a:spcPct val="115000"/>
              </a:lnSpc>
              <a:spcBef>
                <a:spcPts val="0"/>
              </a:spcBef>
              <a:buNone/>
            </a:pPr>
            <a:r>
              <a:t/>
            </a:r>
            <a:endParaRPr sz="2000">
              <a:solidFill>
                <a:schemeClr val="dk2"/>
              </a:solidFill>
            </a:endParaRPr>
          </a:p>
          <a:p>
            <a:pPr indent="0" lvl="0" marL="0" rtl="0">
              <a:lnSpc>
                <a:spcPct val="115000"/>
              </a:lnSpc>
              <a:spcBef>
                <a:spcPts val="0"/>
              </a:spcBef>
              <a:buNone/>
            </a:pPr>
            <a:r>
              <a:rPr lang="zh-CN" sz="2000">
                <a:solidFill>
                  <a:schemeClr val="dk2"/>
                </a:solidFill>
              </a:rPr>
              <a:t>3. Small displacement</a:t>
            </a:r>
          </a:p>
        </p:txBody>
      </p:sp>
      <p:pic>
        <p:nvPicPr>
          <p:cNvPr id="82" name="Shape 82"/>
          <p:cNvPicPr preferRelativeResize="0"/>
          <p:nvPr/>
        </p:nvPicPr>
        <p:blipFill>
          <a:blip r:embed="rId3">
            <a:alphaModFix/>
          </a:blip>
          <a:stretch>
            <a:fillRect/>
          </a:stretch>
        </p:blipFill>
        <p:spPr>
          <a:xfrm>
            <a:off x="462025" y="1194012"/>
            <a:ext cx="3467100" cy="33813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85875" y="1714500"/>
            <a:ext cx="8183700" cy="785700"/>
          </a:xfrm>
          <a:prstGeom prst="rect">
            <a:avLst/>
          </a:prstGeom>
        </p:spPr>
        <p:txBody>
          <a:bodyPr anchorCtr="0" anchor="b" bIns="91425" lIns="91425" rIns="91425" tIns="91425">
            <a:noAutofit/>
          </a:bodyPr>
          <a:lstStyle/>
          <a:p>
            <a:pPr lvl="0">
              <a:spcBef>
                <a:spcPts val="0"/>
              </a:spcBef>
              <a:buNone/>
            </a:pPr>
            <a:r>
              <a:rPr lang="zh-CN"/>
              <a:t>Correlation-based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599" cy="623400"/>
          </a:xfrm>
          <a:prstGeom prst="rect">
            <a:avLst/>
          </a:prstGeom>
        </p:spPr>
        <p:txBody>
          <a:bodyPr anchorCtr="0" anchor="t" bIns="91425" lIns="91425" rIns="91425" tIns="91425">
            <a:noAutofit/>
          </a:bodyPr>
          <a:lstStyle/>
          <a:p>
            <a:pPr lvl="0">
              <a:spcBef>
                <a:spcPts val="0"/>
              </a:spcBef>
              <a:buNone/>
            </a:pPr>
            <a:r>
              <a:rPr lang="zh-CN"/>
              <a:t>Correlation</a:t>
            </a:r>
          </a:p>
        </p:txBody>
      </p:sp>
      <p:pic>
        <p:nvPicPr>
          <p:cNvPr id="93" name="Shape 93"/>
          <p:cNvPicPr preferRelativeResize="0"/>
          <p:nvPr/>
        </p:nvPicPr>
        <p:blipFill>
          <a:blip r:embed="rId3">
            <a:alphaModFix/>
          </a:blip>
          <a:stretch>
            <a:fillRect/>
          </a:stretch>
        </p:blipFill>
        <p:spPr>
          <a:xfrm>
            <a:off x="311687" y="1230637"/>
            <a:ext cx="3514725" cy="3419475"/>
          </a:xfrm>
          <a:prstGeom prst="rect">
            <a:avLst/>
          </a:prstGeom>
          <a:noFill/>
          <a:ln>
            <a:noFill/>
          </a:ln>
        </p:spPr>
      </p:pic>
      <p:pic>
        <p:nvPicPr>
          <p:cNvPr id="94" name="Shape 94"/>
          <p:cNvPicPr preferRelativeResize="0"/>
          <p:nvPr/>
        </p:nvPicPr>
        <p:blipFill>
          <a:blip r:embed="rId4">
            <a:alphaModFix/>
          </a:blip>
          <a:stretch>
            <a:fillRect/>
          </a:stretch>
        </p:blipFill>
        <p:spPr>
          <a:xfrm>
            <a:off x="4323825" y="1202037"/>
            <a:ext cx="4498774" cy="3476699"/>
          </a:xfrm>
          <a:prstGeom prst="rect">
            <a:avLst/>
          </a:prstGeom>
          <a:noFill/>
          <a:ln>
            <a:noFill/>
          </a:ln>
        </p:spPr>
      </p:pic>
      <p:sp>
        <p:nvSpPr>
          <p:cNvPr id="95" name="Shape 95"/>
          <p:cNvSpPr txBox="1"/>
          <p:nvPr/>
        </p:nvSpPr>
        <p:spPr>
          <a:xfrm>
            <a:off x="4231712" y="731250"/>
            <a:ext cx="4786199" cy="558300"/>
          </a:xfrm>
          <a:prstGeom prst="rect">
            <a:avLst/>
          </a:prstGeom>
          <a:noFill/>
          <a:ln>
            <a:noFill/>
          </a:ln>
        </p:spPr>
        <p:txBody>
          <a:bodyPr anchorCtr="0" anchor="t" bIns="91425" lIns="91425" rIns="91425" tIns="91425">
            <a:noAutofit/>
          </a:bodyPr>
          <a:lstStyle/>
          <a:p>
            <a:pPr lvl="0">
              <a:spcBef>
                <a:spcPts val="0"/>
              </a:spcBef>
              <a:buNone/>
            </a:pPr>
            <a:r>
              <a:rPr i="1" lang="zh-CN" sz="1800"/>
              <a:t>Differences measure methods:</a:t>
            </a:r>
          </a:p>
        </p:txBody>
      </p:sp>
      <p:pic>
        <p:nvPicPr>
          <p:cNvPr id="96" name="Shape 96"/>
          <p:cNvPicPr preferRelativeResize="0"/>
          <p:nvPr/>
        </p:nvPicPr>
        <p:blipFill>
          <a:blip r:embed="rId5">
            <a:alphaModFix/>
          </a:blip>
          <a:stretch>
            <a:fillRect/>
          </a:stretch>
        </p:blipFill>
        <p:spPr>
          <a:xfrm>
            <a:off x="311700" y="4480050"/>
            <a:ext cx="153625" cy="170074"/>
          </a:xfrm>
          <a:prstGeom prst="rect">
            <a:avLst/>
          </a:prstGeom>
          <a:noFill/>
          <a:ln>
            <a:noFill/>
          </a:ln>
        </p:spPr>
      </p:pic>
      <p:pic>
        <p:nvPicPr>
          <p:cNvPr id="97" name="Shape 97"/>
          <p:cNvPicPr preferRelativeResize="0"/>
          <p:nvPr/>
        </p:nvPicPr>
        <p:blipFill>
          <a:blip r:embed="rId6">
            <a:alphaModFix/>
          </a:blip>
          <a:stretch>
            <a:fillRect/>
          </a:stretch>
        </p:blipFill>
        <p:spPr>
          <a:xfrm>
            <a:off x="2419245" y="3642345"/>
            <a:ext cx="1689957" cy="218574"/>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zh-CN"/>
              <a:t>Correlation</a:t>
            </a:r>
          </a:p>
        </p:txBody>
      </p:sp>
      <p:pic>
        <p:nvPicPr>
          <p:cNvPr id="103" name="Shape 103"/>
          <p:cNvPicPr preferRelativeResize="0"/>
          <p:nvPr/>
        </p:nvPicPr>
        <p:blipFill>
          <a:blip r:embed="rId3">
            <a:alphaModFix/>
          </a:blip>
          <a:stretch>
            <a:fillRect/>
          </a:stretch>
        </p:blipFill>
        <p:spPr>
          <a:xfrm>
            <a:off x="571550" y="3286112"/>
            <a:ext cx="3543300" cy="1857375"/>
          </a:xfrm>
          <a:prstGeom prst="rect">
            <a:avLst/>
          </a:prstGeom>
          <a:noFill/>
          <a:ln>
            <a:noFill/>
          </a:ln>
        </p:spPr>
      </p:pic>
      <p:pic>
        <p:nvPicPr>
          <p:cNvPr id="104" name="Shape 104"/>
          <p:cNvPicPr preferRelativeResize="0"/>
          <p:nvPr/>
        </p:nvPicPr>
        <p:blipFill>
          <a:blip r:embed="rId4">
            <a:alphaModFix/>
          </a:blip>
          <a:stretch>
            <a:fillRect/>
          </a:stretch>
        </p:blipFill>
        <p:spPr>
          <a:xfrm>
            <a:off x="4114850" y="3286112"/>
            <a:ext cx="3543300" cy="1857375"/>
          </a:xfrm>
          <a:prstGeom prst="rect">
            <a:avLst/>
          </a:prstGeom>
          <a:noFill/>
          <a:ln>
            <a:noFill/>
          </a:ln>
        </p:spPr>
      </p:pic>
      <p:pic>
        <p:nvPicPr>
          <p:cNvPr id="105" name="Shape 105"/>
          <p:cNvPicPr preferRelativeResize="0"/>
          <p:nvPr/>
        </p:nvPicPr>
        <p:blipFill>
          <a:blip r:embed="rId5">
            <a:alphaModFix/>
          </a:blip>
          <a:stretch>
            <a:fillRect/>
          </a:stretch>
        </p:blipFill>
        <p:spPr>
          <a:xfrm>
            <a:off x="591500" y="1260612"/>
            <a:ext cx="3543300" cy="1857375"/>
          </a:xfrm>
          <a:prstGeom prst="rect">
            <a:avLst/>
          </a:prstGeom>
          <a:noFill/>
          <a:ln>
            <a:noFill/>
          </a:ln>
        </p:spPr>
      </p:pic>
      <p:pic>
        <p:nvPicPr>
          <p:cNvPr id="106" name="Shape 106"/>
          <p:cNvPicPr preferRelativeResize="0"/>
          <p:nvPr/>
        </p:nvPicPr>
        <p:blipFill>
          <a:blip r:embed="rId6">
            <a:alphaModFix/>
          </a:blip>
          <a:stretch>
            <a:fillRect/>
          </a:stretch>
        </p:blipFill>
        <p:spPr>
          <a:xfrm>
            <a:off x="4134800" y="1260612"/>
            <a:ext cx="3543300" cy="1857375"/>
          </a:xfrm>
          <a:prstGeom prst="rect">
            <a:avLst/>
          </a:prstGeom>
          <a:noFill/>
          <a:ln>
            <a:noFill/>
          </a:ln>
        </p:spPr>
      </p:pic>
      <p:sp>
        <p:nvSpPr>
          <p:cNvPr id="107" name="Shape 107"/>
          <p:cNvSpPr txBox="1"/>
          <p:nvPr/>
        </p:nvSpPr>
        <p:spPr>
          <a:xfrm>
            <a:off x="805450" y="1004100"/>
            <a:ext cx="2085600" cy="382199"/>
          </a:xfrm>
          <a:prstGeom prst="rect">
            <a:avLst/>
          </a:prstGeom>
          <a:noFill/>
          <a:ln>
            <a:noFill/>
          </a:ln>
        </p:spPr>
        <p:txBody>
          <a:bodyPr anchorCtr="0" anchor="t" bIns="91425" lIns="91425" rIns="91425" tIns="91425">
            <a:noAutofit/>
          </a:bodyPr>
          <a:lstStyle/>
          <a:p>
            <a:pPr lvl="0" rtl="0">
              <a:spcBef>
                <a:spcPts val="0"/>
              </a:spcBef>
              <a:buNone/>
            </a:pPr>
            <a:r>
              <a:rPr b="1" lang="zh-CN"/>
              <a:t>No Gaussian filter:</a:t>
            </a:r>
          </a:p>
        </p:txBody>
      </p:sp>
      <p:sp>
        <p:nvSpPr>
          <p:cNvPr id="108" name="Shape 108"/>
          <p:cNvSpPr txBox="1"/>
          <p:nvPr/>
        </p:nvSpPr>
        <p:spPr>
          <a:xfrm>
            <a:off x="805450" y="2995525"/>
            <a:ext cx="2085600" cy="382199"/>
          </a:xfrm>
          <a:prstGeom prst="rect">
            <a:avLst/>
          </a:prstGeom>
          <a:noFill/>
          <a:ln>
            <a:noFill/>
          </a:ln>
        </p:spPr>
        <p:txBody>
          <a:bodyPr anchorCtr="0" anchor="t" bIns="91425" lIns="91425" rIns="91425" tIns="91425">
            <a:noAutofit/>
          </a:bodyPr>
          <a:lstStyle/>
          <a:p>
            <a:pPr lvl="0" rtl="0">
              <a:spcBef>
                <a:spcPts val="0"/>
              </a:spcBef>
              <a:buNone/>
            </a:pPr>
            <a:r>
              <a:rPr b="1" lang="zh-CN"/>
              <a:t>With Gaussian filter:</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zh-CN"/>
              <a:t>Correlation</a:t>
            </a:r>
          </a:p>
        </p:txBody>
      </p:sp>
      <p:sp>
        <p:nvSpPr>
          <p:cNvPr id="114" name="Shape 114"/>
          <p:cNvSpPr txBox="1"/>
          <p:nvPr/>
        </p:nvSpPr>
        <p:spPr>
          <a:xfrm>
            <a:off x="505087" y="1087125"/>
            <a:ext cx="4786199" cy="558300"/>
          </a:xfrm>
          <a:prstGeom prst="rect">
            <a:avLst/>
          </a:prstGeom>
          <a:noFill/>
          <a:ln>
            <a:noFill/>
          </a:ln>
        </p:spPr>
        <p:txBody>
          <a:bodyPr anchorCtr="0" anchor="t" bIns="91425" lIns="91425" rIns="91425" tIns="91425">
            <a:noAutofit/>
          </a:bodyPr>
          <a:lstStyle/>
          <a:p>
            <a:pPr lvl="0" rtl="0">
              <a:spcBef>
                <a:spcPts val="0"/>
              </a:spcBef>
              <a:buNone/>
            </a:pPr>
            <a:r>
              <a:rPr i="1" lang="zh-CN" sz="1800"/>
              <a:t>Similarity measure methods:</a:t>
            </a:r>
          </a:p>
        </p:txBody>
      </p:sp>
      <p:pic>
        <p:nvPicPr>
          <p:cNvPr id="115" name="Shape 115"/>
          <p:cNvPicPr preferRelativeResize="0"/>
          <p:nvPr/>
        </p:nvPicPr>
        <p:blipFill>
          <a:blip r:embed="rId3">
            <a:alphaModFix/>
          </a:blip>
          <a:stretch>
            <a:fillRect/>
          </a:stretch>
        </p:blipFill>
        <p:spPr>
          <a:xfrm>
            <a:off x="621425" y="1645425"/>
            <a:ext cx="5920874" cy="3026350"/>
          </a:xfrm>
          <a:prstGeom prst="rect">
            <a:avLst/>
          </a:prstGeom>
          <a:noFill/>
          <a:ln>
            <a:noFill/>
          </a:ln>
        </p:spPr>
      </p:pic>
      <p:pic>
        <p:nvPicPr>
          <p:cNvPr id="116" name="Shape 116"/>
          <p:cNvPicPr preferRelativeResize="0"/>
          <p:nvPr/>
        </p:nvPicPr>
        <p:blipFill>
          <a:blip r:embed="rId4">
            <a:alphaModFix/>
          </a:blip>
          <a:stretch>
            <a:fillRect/>
          </a:stretch>
        </p:blipFill>
        <p:spPr>
          <a:xfrm>
            <a:off x="5621050" y="1170224"/>
            <a:ext cx="2416200" cy="235072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599" cy="623400"/>
          </a:xfrm>
          <a:prstGeom prst="rect">
            <a:avLst/>
          </a:prstGeom>
        </p:spPr>
        <p:txBody>
          <a:bodyPr anchorCtr="0" anchor="t" bIns="91425" lIns="91425" rIns="91425" tIns="91425">
            <a:noAutofit/>
          </a:bodyPr>
          <a:lstStyle/>
          <a:p>
            <a:pPr lvl="0" rtl="0">
              <a:spcBef>
                <a:spcPts val="0"/>
              </a:spcBef>
              <a:buNone/>
            </a:pPr>
            <a:r>
              <a:rPr lang="zh-CN"/>
              <a:t>Correlation</a:t>
            </a:r>
          </a:p>
        </p:txBody>
      </p:sp>
      <p:pic>
        <p:nvPicPr>
          <p:cNvPr id="122" name="Shape 122"/>
          <p:cNvPicPr preferRelativeResize="0"/>
          <p:nvPr/>
        </p:nvPicPr>
        <p:blipFill>
          <a:blip r:embed="rId3">
            <a:alphaModFix/>
          </a:blip>
          <a:stretch>
            <a:fillRect/>
          </a:stretch>
        </p:blipFill>
        <p:spPr>
          <a:xfrm>
            <a:off x="614975" y="1267537"/>
            <a:ext cx="3543300" cy="1857375"/>
          </a:xfrm>
          <a:prstGeom prst="rect">
            <a:avLst/>
          </a:prstGeom>
          <a:noFill/>
          <a:ln>
            <a:noFill/>
          </a:ln>
        </p:spPr>
      </p:pic>
      <p:pic>
        <p:nvPicPr>
          <p:cNvPr id="123" name="Shape 123"/>
          <p:cNvPicPr preferRelativeResize="0"/>
          <p:nvPr/>
        </p:nvPicPr>
        <p:blipFill>
          <a:blip r:embed="rId4">
            <a:alphaModFix/>
          </a:blip>
          <a:stretch>
            <a:fillRect/>
          </a:stretch>
        </p:blipFill>
        <p:spPr>
          <a:xfrm>
            <a:off x="4158275" y="1252350"/>
            <a:ext cx="3543300" cy="1857375"/>
          </a:xfrm>
          <a:prstGeom prst="rect">
            <a:avLst/>
          </a:prstGeom>
          <a:noFill/>
          <a:ln>
            <a:noFill/>
          </a:ln>
        </p:spPr>
      </p:pic>
      <p:pic>
        <p:nvPicPr>
          <p:cNvPr id="124" name="Shape 124"/>
          <p:cNvPicPr preferRelativeResize="0"/>
          <p:nvPr/>
        </p:nvPicPr>
        <p:blipFill>
          <a:blip r:embed="rId5">
            <a:alphaModFix/>
          </a:blip>
          <a:stretch>
            <a:fillRect/>
          </a:stretch>
        </p:blipFill>
        <p:spPr>
          <a:xfrm>
            <a:off x="4139575" y="3271887"/>
            <a:ext cx="3543300" cy="1857375"/>
          </a:xfrm>
          <a:prstGeom prst="rect">
            <a:avLst/>
          </a:prstGeom>
          <a:noFill/>
          <a:ln>
            <a:noFill/>
          </a:ln>
        </p:spPr>
      </p:pic>
      <p:pic>
        <p:nvPicPr>
          <p:cNvPr id="125" name="Shape 125"/>
          <p:cNvPicPr preferRelativeResize="0"/>
          <p:nvPr/>
        </p:nvPicPr>
        <p:blipFill>
          <a:blip r:embed="rId6">
            <a:alphaModFix/>
          </a:blip>
          <a:stretch>
            <a:fillRect/>
          </a:stretch>
        </p:blipFill>
        <p:spPr>
          <a:xfrm>
            <a:off x="596275" y="3271887"/>
            <a:ext cx="3543300" cy="1857375"/>
          </a:xfrm>
          <a:prstGeom prst="rect">
            <a:avLst/>
          </a:prstGeom>
          <a:noFill/>
          <a:ln>
            <a:noFill/>
          </a:ln>
        </p:spPr>
      </p:pic>
      <p:sp>
        <p:nvSpPr>
          <p:cNvPr id="126" name="Shape 126"/>
          <p:cNvSpPr txBox="1"/>
          <p:nvPr/>
        </p:nvSpPr>
        <p:spPr>
          <a:xfrm>
            <a:off x="762475" y="2957325"/>
            <a:ext cx="2085600" cy="382199"/>
          </a:xfrm>
          <a:prstGeom prst="rect">
            <a:avLst/>
          </a:prstGeom>
          <a:noFill/>
          <a:ln>
            <a:noFill/>
          </a:ln>
        </p:spPr>
        <p:txBody>
          <a:bodyPr anchorCtr="0" anchor="t" bIns="91425" lIns="91425" rIns="91425" tIns="91425">
            <a:noAutofit/>
          </a:bodyPr>
          <a:lstStyle/>
          <a:p>
            <a:pPr lvl="0">
              <a:spcBef>
                <a:spcPts val="0"/>
              </a:spcBef>
              <a:buNone/>
            </a:pPr>
            <a:r>
              <a:rPr b="1" lang="zh-CN"/>
              <a:t>With Gaussian filter:</a:t>
            </a:r>
          </a:p>
        </p:txBody>
      </p:sp>
      <p:sp>
        <p:nvSpPr>
          <p:cNvPr id="127" name="Shape 127"/>
          <p:cNvSpPr txBox="1"/>
          <p:nvPr/>
        </p:nvSpPr>
        <p:spPr>
          <a:xfrm>
            <a:off x="762475" y="965900"/>
            <a:ext cx="2085600" cy="382199"/>
          </a:xfrm>
          <a:prstGeom prst="rect">
            <a:avLst/>
          </a:prstGeom>
          <a:noFill/>
          <a:ln>
            <a:noFill/>
          </a:ln>
        </p:spPr>
        <p:txBody>
          <a:bodyPr anchorCtr="0" anchor="t" bIns="91425" lIns="91425" rIns="91425" tIns="91425">
            <a:noAutofit/>
          </a:bodyPr>
          <a:lstStyle/>
          <a:p>
            <a:pPr lvl="0" rtl="0">
              <a:spcBef>
                <a:spcPts val="0"/>
              </a:spcBef>
              <a:buNone/>
            </a:pPr>
            <a:r>
              <a:rPr b="1" lang="zh-CN"/>
              <a:t>No Gaussian filter: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